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5" r:id="rId3"/>
    <p:sldId id="285" r:id="rId4"/>
    <p:sldId id="286" r:id="rId5"/>
    <p:sldId id="292" r:id="rId6"/>
    <p:sldId id="287" r:id="rId7"/>
    <p:sldId id="288" r:id="rId8"/>
    <p:sldId id="291" r:id="rId9"/>
    <p:sldId id="290" r:id="rId10"/>
    <p:sldId id="293" r:id="rId11"/>
    <p:sldId id="261" r:id="rId12"/>
    <p:sldId id="284" r:id="rId13"/>
    <p:sldId id="270" r:id="rId14"/>
    <p:sldId id="271" r:id="rId15"/>
    <p:sldId id="274" r:id="rId16"/>
  </p:sldIdLst>
  <p:sldSz cx="9144000" cy="6858000" type="screen4x3"/>
  <p:notesSz cx="7099300" cy="10234613"/>
  <p:defaultTextStyle>
    <a:defPPr>
      <a:defRPr lang="en-NZ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9E239776-7B67-4C0A-B04B-A7C148F77CA8}">
          <p14:sldIdLst>
            <p14:sldId id="256"/>
            <p14:sldId id="275"/>
            <p14:sldId id="285"/>
            <p14:sldId id="286"/>
            <p14:sldId id="292"/>
            <p14:sldId id="287"/>
            <p14:sldId id="288"/>
            <p14:sldId id="291"/>
            <p14:sldId id="290"/>
            <p14:sldId id="293"/>
            <p14:sldId id="261"/>
            <p14:sldId id="284"/>
            <p14:sldId id="270"/>
            <p14:sldId id="271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00D09A"/>
    <a:srgbClr val="007EF0"/>
    <a:srgbClr val="05FF52"/>
    <a:srgbClr val="7400BC"/>
    <a:srgbClr val="FF0100"/>
    <a:srgbClr val="2400FA"/>
    <a:srgbClr val="009242"/>
    <a:srgbClr val="8C4E2C"/>
    <a:srgbClr val="F9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89498" autoAdjust="0"/>
  </p:normalViewPr>
  <p:slideViewPr>
    <p:cSldViewPr>
      <p:cViewPr varScale="1">
        <p:scale>
          <a:sx n="143" d="100"/>
          <a:sy n="143" d="100"/>
        </p:scale>
        <p:origin x="92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531" y="1"/>
            <a:ext cx="3047772" cy="47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50" tIns="0" rIns="19850" bIns="0" numCol="1" anchor="t" anchorCtr="0" compatLnSpc="1">
            <a:prstTxWarp prst="textNoShape">
              <a:avLst/>
            </a:prstTxWarp>
          </a:bodyPr>
          <a:lstStyle>
            <a:lvl1pPr defTabSz="952819">
              <a:defRPr sz="1000" i="1" baseline="30000"/>
            </a:lvl1pPr>
          </a:lstStyle>
          <a:p>
            <a:endParaRPr lang="en-N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0997" y="1"/>
            <a:ext cx="3047772" cy="47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50" tIns="0" rIns="19850" bIns="0" numCol="1" anchor="t" anchorCtr="0" compatLnSpc="1">
            <a:prstTxWarp prst="textNoShape">
              <a:avLst/>
            </a:prstTxWarp>
          </a:bodyPr>
          <a:lstStyle>
            <a:lvl1pPr algn="r" defTabSz="952819">
              <a:defRPr sz="1000" i="1" baseline="30000"/>
            </a:lvl1pPr>
          </a:lstStyle>
          <a:p>
            <a:endParaRPr lang="en-NZ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0531" y="9683596"/>
            <a:ext cx="3047772" cy="55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50" tIns="0" rIns="19850" bIns="0" numCol="1" anchor="b" anchorCtr="0" compatLnSpc="1">
            <a:prstTxWarp prst="textNoShape">
              <a:avLst/>
            </a:prstTxWarp>
          </a:bodyPr>
          <a:lstStyle>
            <a:lvl1pPr defTabSz="952819">
              <a:defRPr sz="1000" i="1" baseline="30000"/>
            </a:lvl1pPr>
          </a:lstStyle>
          <a:p>
            <a:endParaRPr lang="en-N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0997" y="9683596"/>
            <a:ext cx="3047772" cy="55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50" tIns="0" rIns="19850" bIns="0" numCol="1" anchor="b" anchorCtr="0" compatLnSpc="1">
            <a:prstTxWarp prst="textNoShape">
              <a:avLst/>
            </a:prstTxWarp>
          </a:bodyPr>
          <a:lstStyle>
            <a:lvl1pPr algn="r" defTabSz="952819">
              <a:defRPr sz="1000" i="1" baseline="30000"/>
            </a:lvl1pPr>
          </a:lstStyle>
          <a:p>
            <a:fld id="{4E15C23F-C1C7-4EA4-8CB7-7B377D69E45E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407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5147" cy="51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50" tIns="0" rIns="19850" bIns="0" numCol="1" anchor="t" anchorCtr="0" compatLnSpc="1">
            <a:prstTxWarp prst="textNoShape">
              <a:avLst/>
            </a:prstTxWarp>
          </a:bodyPr>
          <a:lstStyle>
            <a:lvl1pPr>
              <a:defRPr sz="1000" i="1" baseline="30000"/>
            </a:lvl1pPr>
          </a:lstStyle>
          <a:p>
            <a:endParaRPr lang="en-N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155" y="0"/>
            <a:ext cx="3075147" cy="51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50" tIns="0" rIns="198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 baseline="30000"/>
            </a:lvl1pPr>
          </a:lstStyle>
          <a:p>
            <a:endParaRPr lang="en-N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782638"/>
            <a:ext cx="5092700" cy="3819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445" y="4865755"/>
            <a:ext cx="5210412" cy="459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40" tIns="47973" rIns="95940" bIns="47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/>
              <a:t>Click to edit Master text styles</a:t>
            </a:r>
          </a:p>
          <a:p>
            <a:pPr lvl="1"/>
            <a:r>
              <a:rPr lang="en-NZ"/>
              <a:t>Second level</a:t>
            </a:r>
          </a:p>
          <a:p>
            <a:pPr lvl="2"/>
            <a:r>
              <a:rPr lang="en-NZ"/>
              <a:t>Third level</a:t>
            </a:r>
          </a:p>
          <a:p>
            <a:pPr lvl="3"/>
            <a:r>
              <a:rPr lang="en-NZ"/>
              <a:t>Fourth level</a:t>
            </a:r>
          </a:p>
          <a:p>
            <a:pPr lvl="4"/>
            <a:r>
              <a:rPr lang="en-NZ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4322"/>
            <a:ext cx="3075147" cy="51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50" tIns="0" rIns="19850" bIns="0" numCol="1" anchor="b" anchorCtr="0" compatLnSpc="1">
            <a:prstTxWarp prst="textNoShape">
              <a:avLst/>
            </a:prstTxWarp>
          </a:bodyPr>
          <a:lstStyle>
            <a:lvl1pPr>
              <a:defRPr sz="1000" i="1" baseline="30000"/>
            </a:lvl1pPr>
          </a:lstStyle>
          <a:p>
            <a:endParaRPr lang="en-NZ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155" y="9724322"/>
            <a:ext cx="3075147" cy="51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50" tIns="0" rIns="198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 baseline="30000"/>
            </a:lvl1pPr>
          </a:lstStyle>
          <a:p>
            <a:fld id="{523DD735-E035-47E5-BAC5-6A6B641C0E12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5177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1268413"/>
            <a:ext cx="8785225" cy="1944687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5139" name="Rectangle 3"/>
          <p:cNvSpPr>
            <a:spLocks noChangeArrowheads="1"/>
          </p:cNvSpPr>
          <p:nvPr/>
        </p:nvSpPr>
        <p:spPr bwMode="auto">
          <a:xfrm>
            <a:off x="179388" y="476250"/>
            <a:ext cx="8785225" cy="85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684213" y="3644900"/>
            <a:ext cx="7489825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40000"/>
              </a:spcBef>
              <a:spcAft>
                <a:spcPct val="30000"/>
              </a:spcAft>
            </a:pPr>
            <a:r>
              <a:rPr lang="en-NZ" sz="2000" b="1" dirty="0">
                <a:solidFill>
                  <a:schemeClr val="accent2"/>
                </a:solidFill>
                <a:latin typeface="Arial Unicode MS" pitchFamily="34" charset="-128"/>
              </a:rPr>
              <a:t>School of Engineering and Computer Science</a:t>
            </a:r>
          </a:p>
          <a:p>
            <a:pPr algn="ctr">
              <a:spcBef>
                <a:spcPct val="40000"/>
              </a:spcBef>
              <a:spcAft>
                <a:spcPct val="30000"/>
              </a:spcAft>
            </a:pPr>
            <a:r>
              <a:rPr lang="en-NZ" sz="2000" b="1" dirty="0">
                <a:solidFill>
                  <a:schemeClr val="accent2"/>
                </a:solidFill>
                <a:latin typeface="Arial Unicode MS" pitchFamily="34" charset="-128"/>
              </a:rPr>
              <a:t>Victoria University of Wellington</a:t>
            </a:r>
          </a:p>
        </p:txBody>
      </p:sp>
      <p:sp>
        <p:nvSpPr>
          <p:cNvPr id="475141" name="Rectangle 5"/>
          <p:cNvSpPr>
            <a:spLocks noChangeArrowheads="1"/>
          </p:cNvSpPr>
          <p:nvPr/>
        </p:nvSpPr>
        <p:spPr bwMode="auto">
          <a:xfrm>
            <a:off x="179388" y="6092825"/>
            <a:ext cx="8785225" cy="85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475142" name="Text Box 6"/>
          <p:cNvSpPr txBox="1">
            <a:spLocks noChangeArrowheads="1"/>
          </p:cNvSpPr>
          <p:nvPr/>
        </p:nvSpPr>
        <p:spPr bwMode="auto">
          <a:xfrm>
            <a:off x="2237206" y="6381750"/>
            <a:ext cx="397428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ctr"/>
            <a:r>
              <a:rPr lang="en-NZ" dirty="0">
                <a:solidFill>
                  <a:srgbClr val="3333CC"/>
                </a:solidFill>
              </a:rPr>
              <a:t>Copyright: Peter Andreae &amp; david streader, VUW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50" y="981075"/>
            <a:ext cx="4387850" cy="5876925"/>
          </a:xfrm>
        </p:spPr>
        <p:txBody>
          <a:bodyPr/>
          <a:lstStyle>
            <a:lvl2pPr marL="355600" indent="-193675">
              <a:defRPr/>
            </a:lvl2pPr>
            <a:lvl3pPr marL="539750" indent="-228600">
              <a:defRPr/>
            </a:lvl3pPr>
            <a:lvl4pPr marL="714375" indent="-228600" defTabSz="715963">
              <a:defRPr/>
            </a:lvl4pPr>
            <a:lvl5pPr marL="900113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6638" y="980728"/>
            <a:ext cx="4387850" cy="5876925"/>
          </a:xfrm>
        </p:spPr>
        <p:txBody>
          <a:bodyPr/>
          <a:lstStyle>
            <a:lvl2pPr marL="355600" indent="-193675">
              <a:defRPr/>
            </a:lvl2pPr>
            <a:lvl3pPr marL="539750" indent="-228600">
              <a:defRPr/>
            </a:lvl3pPr>
            <a:lvl4pPr marL="714375" indent="-228600" defTabSz="715963">
              <a:defRPr/>
            </a:lvl4pPr>
            <a:lvl5pPr marL="900113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150" y="981075"/>
            <a:ext cx="87757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74118" name="Line 6"/>
          <p:cNvSpPr>
            <a:spLocks noChangeShapeType="1"/>
          </p:cNvSpPr>
          <p:nvPr/>
        </p:nvSpPr>
        <p:spPr bwMode="auto">
          <a:xfrm>
            <a:off x="250825" y="692150"/>
            <a:ext cx="70580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NZ"/>
          </a:p>
        </p:txBody>
      </p:sp>
      <p:sp>
        <p:nvSpPr>
          <p:cNvPr id="7" name="TextBox 6"/>
          <p:cNvSpPr txBox="1"/>
          <p:nvPr userDrawn="1"/>
        </p:nvSpPr>
        <p:spPr>
          <a:xfrm>
            <a:off x="7380312" y="0"/>
            <a:ext cx="176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COMP112  </a:t>
            </a:r>
            <a:fld id="{0901D615-1501-43FF-8F77-25DCED944DC3}" type="slidenum">
              <a:rPr lang="en-US" sz="1600" smtClean="0">
                <a:solidFill>
                  <a:schemeClr val="accent6"/>
                </a:solidFill>
              </a:rPr>
              <a:pPr/>
              <a:t>‹#›</a:t>
            </a:fld>
            <a:endParaRPr lang="en-NZ" sz="1600" dirty="0">
              <a:solidFill>
                <a:schemeClr val="accent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6997700" algn="r"/>
        </a:tabLs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tabLst>
          <a:tab pos="6997700" algn="r"/>
        </a:tabLst>
        <a:defRPr sz="3600" b="1">
          <a:solidFill>
            <a:schemeClr val="accent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tabLst>
          <a:tab pos="6997700" algn="r"/>
        </a:tabLst>
        <a:defRPr sz="3600" b="1">
          <a:solidFill>
            <a:schemeClr val="accent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tabLst>
          <a:tab pos="6997700" algn="r"/>
        </a:tabLst>
        <a:defRPr sz="3600" b="1">
          <a:solidFill>
            <a:schemeClr val="accent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tabLst>
          <a:tab pos="6997700" algn="r"/>
        </a:tabLst>
        <a:defRPr sz="3600" b="1">
          <a:solidFill>
            <a:schemeClr val="accent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tabLst>
          <a:tab pos="6997700" algn="r"/>
        </a:tabLst>
        <a:defRPr sz="3600" b="1">
          <a:solidFill>
            <a:schemeClr val="accent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tabLst>
          <a:tab pos="6997700" algn="r"/>
        </a:tabLst>
        <a:defRPr sz="3600" b="1">
          <a:solidFill>
            <a:schemeClr val="accent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tabLst>
          <a:tab pos="6997700" algn="r"/>
        </a:tabLst>
        <a:defRPr sz="3600" b="1">
          <a:solidFill>
            <a:schemeClr val="accent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tabLst>
          <a:tab pos="6997700" algn="r"/>
        </a:tabLst>
        <a:defRPr sz="3600" b="1">
          <a:solidFill>
            <a:schemeClr val="accent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1936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0477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455738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637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3209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7781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2353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6925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NZ" sz="3600" dirty="0"/>
              <a:t>Images and 2D Graphics (2)</a:t>
            </a:r>
            <a:br>
              <a:rPr lang="en-NZ" sz="3600" dirty="0"/>
            </a:br>
            <a:br>
              <a:rPr lang="en-NZ" sz="3600" dirty="0"/>
            </a:br>
            <a:r>
              <a:rPr lang="en-NZ" sz="2000" dirty="0"/>
              <a:t>COMP 112 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Rotation about the origin</a:t>
            </a:r>
          </a:p>
          <a:p>
            <a:r>
              <a:rPr lang="en-US" dirty="0"/>
              <a:t>Clockwise rotation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Anticlockwise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composition of  a clockwise followed by an anticlockwise rotation is the composition of the two matrices. Which if you remember you trigonometry  give you the identity matrix.</a:t>
            </a:r>
          </a:p>
          <a:p>
            <a:r>
              <a:rPr lang="en-US" dirty="0"/>
              <a:t>Which is what you should expect.</a:t>
            </a:r>
          </a:p>
          <a:p>
            <a:r>
              <a:rPr lang="en-US" dirty="0"/>
              <a:t>It is efficient to compose two transformation matrices and apply the result rather than sequential apply each matrix.</a:t>
            </a:r>
          </a:p>
          <a:p>
            <a:endParaRPr lang="en-US" dirty="0"/>
          </a:p>
        </p:txBody>
      </p:sp>
      <p:pic>
        <p:nvPicPr>
          <p:cNvPr id="5" name="Picture 4" descr="clockwi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80928"/>
            <a:ext cx="4444428" cy="1080120"/>
          </a:xfrm>
          <a:prstGeom prst="rect">
            <a:avLst/>
          </a:prstGeom>
        </p:spPr>
      </p:pic>
      <p:pic>
        <p:nvPicPr>
          <p:cNvPr id="6" name="Picture 5" descr="anticlockwi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56792"/>
            <a:ext cx="457678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0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Blur, Filters, Convolution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Many image transformations involve replacing each pixel with some function of the pixel values in its neighbourhood:</a:t>
            </a:r>
          </a:p>
          <a:p>
            <a:pPr lvl="1"/>
            <a:r>
              <a:rPr lang="en-NZ" dirty="0"/>
              <a:t>Blur, changing  resolution: </a:t>
            </a:r>
          </a:p>
          <a:p>
            <a:pPr lvl="2"/>
            <a:r>
              <a:rPr lang="en-NZ" dirty="0"/>
              <a:t>pixel → average of neighbourhood</a:t>
            </a:r>
          </a:p>
          <a:p>
            <a:pPr lvl="1"/>
            <a:r>
              <a:rPr lang="en-NZ" dirty="0"/>
              <a:t>Sharpening, edge detection</a:t>
            </a:r>
          </a:p>
          <a:p>
            <a:pPr lvl="2"/>
            <a:r>
              <a:rPr lang="en-NZ" dirty="0"/>
              <a:t>pixel → "difference" between pixel and neighbours</a:t>
            </a:r>
          </a:p>
          <a:p>
            <a:pPr lvl="2">
              <a:buNone/>
            </a:pPr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52416"/>
            <a:ext cx="3816424" cy="30136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52416"/>
            <a:ext cx="3816424" cy="3013659"/>
          </a:xfrm>
          <a:prstGeom prst="rect">
            <a:avLst/>
          </a:prstGeom>
          <a:effectLst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077200" cy="838200"/>
          </a:xfrm>
        </p:spPr>
        <p:txBody>
          <a:bodyPr/>
          <a:lstStyle/>
          <a:p>
            <a:r>
              <a:rPr lang="en-NZ" dirty="0"/>
              <a:t>Convolution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51" y="836712"/>
            <a:ext cx="8775699" cy="5876925"/>
          </a:xfrm>
        </p:spPr>
        <p:txBody>
          <a:bodyPr/>
          <a:lstStyle/>
          <a:p>
            <a:r>
              <a:rPr lang="en-NZ" dirty="0"/>
              <a:t>Convolution image transformations replace each pixel with the weighted sum of its neighbouring pixel values:</a:t>
            </a:r>
          </a:p>
          <a:p>
            <a:r>
              <a:rPr lang="en-NZ" dirty="0"/>
              <a:t>Convolution: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Apply "neighbour weights" to each pixel in image then sum:</a:t>
            </a:r>
          </a:p>
          <a:p>
            <a:r>
              <a:rPr lang="en-NZ" dirty="0"/>
              <a:t>0.2(0.05+0.05+0.05+0.1+0.1+0.4) + 0.8(0.05+0.1+0.1)</a:t>
            </a:r>
          </a:p>
          <a:p>
            <a:r>
              <a:rPr lang="en-NZ" dirty="0"/>
              <a:t>=  </a:t>
            </a:r>
          </a:p>
          <a:p>
            <a:r>
              <a:rPr lang="en-NZ" dirty="0"/>
              <a:t>If the matrix values sum to 1 the result is allways an color.</a:t>
            </a:r>
          </a:p>
          <a:p>
            <a:endParaRPr lang="en-NZ" dirty="0"/>
          </a:p>
          <a:p>
            <a:pPr marL="446088" lvl="1" indent="0">
              <a:buNone/>
            </a:pPr>
            <a:endParaRPr lang="en-NZ" dirty="0"/>
          </a:p>
          <a:p>
            <a:pPr lvl="1"/>
            <a:endParaRPr lang="en-NZ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71600" y="5661248"/>
            <a:ext cx="792088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0.35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16016" y="1844824"/>
            <a:ext cx="2990014" cy="2981804"/>
            <a:chOff x="4716016" y="1844824"/>
            <a:chExt cx="2990014" cy="2981804"/>
          </a:xfrm>
        </p:grpSpPr>
        <p:sp>
          <p:nvSpPr>
            <p:cNvPr id="4" name="Rectangle 3"/>
            <p:cNvSpPr/>
            <p:nvPr/>
          </p:nvSpPr>
          <p:spPr bwMode="auto">
            <a:xfrm>
              <a:off x="5310923" y="2450364"/>
              <a:ext cx="576064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922991" y="2450364"/>
              <a:ext cx="576064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524426" y="2450364"/>
              <a:ext cx="576064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310923" y="3055456"/>
              <a:ext cx="576064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922991" y="3055456"/>
              <a:ext cx="576064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524426" y="3055456"/>
              <a:ext cx="576064" cy="57606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310923" y="3660548"/>
              <a:ext cx="576064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922991" y="3660548"/>
              <a:ext cx="576064" cy="57606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524426" y="3660548"/>
              <a:ext cx="576064" cy="57606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922991" y="1844824"/>
              <a:ext cx="576064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524426" y="1844824"/>
              <a:ext cx="576064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129966" y="1844824"/>
              <a:ext cx="576064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2000" dirty="0"/>
                <a:t>0.2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310923" y="1853034"/>
              <a:ext cx="576064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7129966" y="2450364"/>
              <a:ext cx="576064" cy="57606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129966" y="3055456"/>
              <a:ext cx="576064" cy="57606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129966" y="3660548"/>
              <a:ext cx="576064" cy="57606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716016" y="4250564"/>
              <a:ext cx="576064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310923" y="4250564"/>
              <a:ext cx="576064" cy="57606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922991" y="4250564"/>
              <a:ext cx="576064" cy="57606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524426" y="4250564"/>
              <a:ext cx="576064" cy="57606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129966" y="4250564"/>
              <a:ext cx="576064" cy="57606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2000" dirty="0"/>
                <a:t>0.8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716016" y="2443050"/>
              <a:ext cx="576064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716016" y="3048142"/>
              <a:ext cx="576064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716016" y="3653234"/>
              <a:ext cx="576064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716016" y="1845720"/>
              <a:ext cx="576064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35696" y="2420888"/>
            <a:ext cx="1801151" cy="1801151"/>
            <a:chOff x="1835696" y="2420888"/>
            <a:chExt cx="1801151" cy="1801151"/>
          </a:xfrm>
        </p:grpSpPr>
        <p:sp>
          <p:nvSpPr>
            <p:cNvPr id="9" name="Rectangle 8"/>
            <p:cNvSpPr/>
            <p:nvPr/>
          </p:nvSpPr>
          <p:spPr bwMode="auto">
            <a:xfrm>
              <a:off x="1835696" y="2420888"/>
              <a:ext cx="600384" cy="60038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2000" dirty="0"/>
                <a:t>0.05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436080" y="2420888"/>
              <a:ext cx="600384" cy="60038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2000" dirty="0"/>
                <a:t>0.1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036463" y="2420889"/>
              <a:ext cx="600384" cy="60038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2000" dirty="0"/>
                <a:t>0.05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835696" y="3021272"/>
              <a:ext cx="600384" cy="60038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2000" dirty="0"/>
                <a:t>0.1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436080" y="3021272"/>
              <a:ext cx="600384" cy="60038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2000" dirty="0"/>
                <a:t>0.4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036463" y="3021272"/>
              <a:ext cx="600384" cy="60038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2000" dirty="0"/>
                <a:t>0.1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35696" y="3621655"/>
              <a:ext cx="600384" cy="60038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2000" dirty="0"/>
                <a:t>0.05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436080" y="3621655"/>
              <a:ext cx="600384" cy="60038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2000" dirty="0"/>
                <a:t>0.1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036463" y="3621655"/>
              <a:ext cx="600384" cy="60038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2000" dirty="0"/>
                <a:t>0.05</a:t>
              </a:r>
            </a:p>
          </p:txBody>
        </p:sp>
      </p:grpSp>
      <p:sp>
        <p:nvSpPr>
          <p:cNvPr id="44" name="Rectangle 43"/>
          <p:cNvSpPr/>
          <p:nvPr/>
        </p:nvSpPr>
        <p:spPr bwMode="auto">
          <a:xfrm>
            <a:off x="5940152" y="3068960"/>
            <a:ext cx="576064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0.4</a:t>
            </a:r>
          </a:p>
        </p:txBody>
      </p:sp>
    </p:spTree>
    <p:extLst>
      <p:ext uri="{BB962C8B-B14F-4D97-AF65-F5344CB8AC3E}">
        <p14:creationId xmlns:p14="http://schemas.microsoft.com/office/powerpoint/2010/main" val="14425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3636E-6 -8.38963E-6 L 0.37814 -8.3896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Convolution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  <a:tabLst>
                <a:tab pos="1254125" algn="l"/>
                <a:tab pos="2157413" algn="l"/>
              </a:tabLst>
            </a:pPr>
            <a:r>
              <a:rPr lang="en-NZ" b="1" dirty="0"/>
              <a:t>input</a:t>
            </a:r>
            <a:r>
              <a:rPr lang="en-NZ" dirty="0"/>
              <a:t>:   image: 	rows x cols array of pixel</a:t>
            </a:r>
          </a:p>
          <a:p>
            <a:pPr lvl="1">
              <a:buNone/>
              <a:tabLst>
                <a:tab pos="1254125" algn="l"/>
                <a:tab pos="2157413" algn="l"/>
              </a:tabLst>
            </a:pPr>
            <a:r>
              <a:rPr lang="en-NZ" dirty="0"/>
              <a:t>		filter:	height x width array of weights,  </a:t>
            </a:r>
            <a:br>
              <a:rPr lang="en-NZ" dirty="0"/>
            </a:br>
            <a:r>
              <a:rPr lang="en-NZ" dirty="0"/>
              <a:t>		</a:t>
            </a:r>
            <a:r>
              <a:rPr lang="en-NZ" i="1" dirty="0"/>
              <a:t>usually height &amp; width are odd, and weights sum to 1.0</a:t>
            </a:r>
          </a:p>
          <a:p>
            <a:pPr lvl="1">
              <a:buNone/>
              <a:tabLst>
                <a:tab pos="1254125" algn="l"/>
                <a:tab pos="2157413" algn="l"/>
              </a:tabLst>
            </a:pPr>
            <a:r>
              <a:rPr lang="en-NZ" b="1" dirty="0"/>
              <a:t>output:</a:t>
            </a:r>
            <a:r>
              <a:rPr lang="en-NZ" dirty="0"/>
              <a:t>  </a:t>
            </a:r>
            <a:r>
              <a:rPr lang="en-NZ" dirty="0" err="1"/>
              <a:t>newImage</a:t>
            </a:r>
            <a:r>
              <a:rPr lang="en-NZ" dirty="0"/>
              <a:t>:  rows  x cols  array of pixel</a:t>
            </a:r>
            <a:endParaRPr lang="en-NZ" b="1" dirty="0"/>
          </a:p>
          <a:p>
            <a:pPr lvl="1">
              <a:buNone/>
              <a:tabLst>
                <a:tab pos="1254125" algn="l"/>
                <a:tab pos="2157413" algn="l"/>
              </a:tabLst>
            </a:pPr>
            <a:r>
              <a:rPr lang="en-NZ" b="1" dirty="0"/>
              <a:t>for</a:t>
            </a:r>
            <a:r>
              <a:rPr lang="en-NZ" dirty="0"/>
              <a:t> row ← 0 .. rows-1</a:t>
            </a:r>
          </a:p>
          <a:p>
            <a:pPr lvl="2">
              <a:buNone/>
              <a:tabLst>
                <a:tab pos="1254125" algn="l"/>
                <a:tab pos="2157413" algn="l"/>
              </a:tabLst>
            </a:pPr>
            <a:r>
              <a:rPr lang="en-NZ" b="1" dirty="0"/>
              <a:t>for</a:t>
            </a:r>
            <a:r>
              <a:rPr lang="en-NZ" dirty="0"/>
              <a:t>  </a:t>
            </a:r>
            <a:r>
              <a:rPr lang="en-NZ" dirty="0" err="1"/>
              <a:t>col</a:t>
            </a:r>
            <a:r>
              <a:rPr lang="en-NZ" dirty="0"/>
              <a:t> ← 0 .. cols-1</a:t>
            </a:r>
          </a:p>
          <a:p>
            <a:pPr lvl="2">
              <a:buNone/>
              <a:tabLst>
                <a:tab pos="1254125" algn="l"/>
                <a:tab pos="2157413" algn="l"/>
              </a:tabLst>
            </a:pPr>
            <a:r>
              <a:rPr lang="en-NZ" dirty="0"/>
              <a:t>ht2 ← (height-1)/2,    wd2 ←  (width-1)/2</a:t>
            </a:r>
          </a:p>
          <a:p>
            <a:pPr lvl="3">
              <a:buNone/>
              <a:tabLst>
                <a:tab pos="1254125" algn="l"/>
                <a:tab pos="2157413" algn="l"/>
              </a:tabLst>
            </a:pPr>
            <a:r>
              <a:rPr lang="en-NZ" b="1" dirty="0"/>
              <a:t>for</a:t>
            </a:r>
            <a:r>
              <a:rPr lang="en-NZ" dirty="0"/>
              <a:t> r ← –ht2 .. ht2</a:t>
            </a:r>
          </a:p>
          <a:p>
            <a:pPr lvl="4">
              <a:buNone/>
              <a:tabLst>
                <a:tab pos="1254125" algn="l"/>
                <a:tab pos="2157413" algn="l"/>
              </a:tabLst>
            </a:pPr>
            <a:r>
              <a:rPr lang="en-NZ" b="1" dirty="0"/>
              <a:t>for</a:t>
            </a:r>
            <a:r>
              <a:rPr lang="en-NZ" dirty="0"/>
              <a:t> c ←  –wd2 .. wd2</a:t>
            </a:r>
          </a:p>
          <a:p>
            <a:pPr lvl="5">
              <a:buNone/>
              <a:tabLst>
                <a:tab pos="1254125" algn="l"/>
                <a:tab pos="2157413" algn="l"/>
              </a:tabLst>
            </a:pPr>
            <a:r>
              <a:rPr lang="en-NZ" dirty="0" err="1"/>
              <a:t>newImage</a:t>
            </a:r>
            <a:r>
              <a:rPr lang="en-NZ" dirty="0"/>
              <a:t>[row, </a:t>
            </a:r>
            <a:r>
              <a:rPr lang="en-NZ" dirty="0" err="1"/>
              <a:t>col</a:t>
            </a:r>
            <a:r>
              <a:rPr lang="en-NZ" dirty="0"/>
              <a:t>] += image[</a:t>
            </a:r>
            <a:r>
              <a:rPr lang="en-NZ" dirty="0" err="1"/>
              <a:t>row+r</a:t>
            </a:r>
            <a:r>
              <a:rPr lang="en-NZ" dirty="0"/>
              <a:t>][</a:t>
            </a:r>
            <a:r>
              <a:rPr lang="en-NZ" dirty="0" err="1"/>
              <a:t>col+c</a:t>
            </a:r>
            <a:r>
              <a:rPr lang="en-NZ" dirty="0"/>
              <a:t>] *</a:t>
            </a:r>
            <a:br>
              <a:rPr lang="en-NZ" dirty="0"/>
            </a:br>
            <a:r>
              <a:rPr lang="en-NZ" dirty="0"/>
              <a:t>			  filter[r+ht2] [c+w2]</a:t>
            </a:r>
          </a:p>
          <a:p>
            <a:pPr lvl="5">
              <a:buNone/>
              <a:tabLst>
                <a:tab pos="1254125" algn="l"/>
                <a:tab pos="2157413" algn="l"/>
              </a:tabLst>
            </a:pPr>
            <a:endParaRPr lang="en-NZ" dirty="0"/>
          </a:p>
          <a:p>
            <a:pPr>
              <a:buNone/>
              <a:tabLst>
                <a:tab pos="1254125" algn="l"/>
                <a:tab pos="2157413" algn="l"/>
              </a:tabLst>
            </a:pPr>
            <a:r>
              <a:rPr lang="en-NZ" dirty="0"/>
              <a:t>Problems:</a:t>
            </a:r>
          </a:p>
          <a:p>
            <a:pPr lvl="1">
              <a:buFont typeface="Arial" pitchFamily="34" charset="0"/>
              <a:buChar char="•"/>
              <a:tabLst>
                <a:tab pos="1254125" algn="l"/>
                <a:tab pos="2157413" algn="l"/>
              </a:tabLst>
            </a:pPr>
            <a:r>
              <a:rPr lang="en-NZ" dirty="0"/>
              <a:t>Have to take care at the edges</a:t>
            </a:r>
          </a:p>
          <a:p>
            <a:pPr lvl="1">
              <a:buFont typeface="Arial" pitchFamily="34" charset="0"/>
              <a:buChar char="•"/>
              <a:tabLst>
                <a:tab pos="1254125" algn="l"/>
                <a:tab pos="2157413" algn="l"/>
              </a:tabLst>
            </a:pPr>
            <a:r>
              <a:rPr lang="en-NZ" dirty="0"/>
              <a:t>How do you multiply colours?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000213" y="5205754"/>
            <a:ext cx="3978562" cy="1343212"/>
            <a:chOff x="5000213" y="5205754"/>
            <a:chExt cx="3978562" cy="1343212"/>
          </a:xfrm>
        </p:grpSpPr>
        <p:sp>
          <p:nvSpPr>
            <p:cNvPr id="25" name="Rectangle 24"/>
            <p:cNvSpPr/>
            <p:nvPr/>
          </p:nvSpPr>
          <p:spPr bwMode="auto">
            <a:xfrm>
              <a:off x="5004048" y="5205754"/>
              <a:ext cx="360040" cy="336037"/>
            </a:xfrm>
            <a:prstGeom prst="rect">
              <a:avLst/>
            </a:prstGeom>
            <a:solidFill>
              <a:srgbClr val="FF66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364088" y="5205754"/>
              <a:ext cx="360040" cy="33603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724128" y="5205754"/>
              <a:ext cx="360040" cy="33603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004048" y="5541791"/>
              <a:ext cx="360040" cy="336037"/>
            </a:xfrm>
            <a:prstGeom prst="rect">
              <a:avLst/>
            </a:prstGeom>
            <a:solidFill>
              <a:srgbClr val="FF33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364088" y="5541791"/>
              <a:ext cx="360040" cy="336037"/>
            </a:xfrm>
            <a:prstGeom prst="rect">
              <a:avLst/>
            </a:prstGeom>
            <a:solidFill>
              <a:srgbClr val="CC33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724128" y="5541791"/>
              <a:ext cx="360040" cy="33603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004048" y="5877829"/>
              <a:ext cx="360040" cy="336037"/>
            </a:xfrm>
            <a:prstGeom prst="rect">
              <a:avLst/>
            </a:prstGeom>
            <a:solidFill>
              <a:srgbClr val="FF5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365424" y="5877829"/>
              <a:ext cx="360040" cy="33603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726800" y="5877829"/>
              <a:ext cx="360040" cy="33603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085838" y="5205754"/>
              <a:ext cx="360040" cy="33603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085838" y="5541791"/>
              <a:ext cx="360040" cy="33603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088176" y="5877829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447548" y="5205754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447548" y="5541791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449552" y="5877829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809258" y="5205754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809258" y="5541791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6810928" y="5877829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7170968" y="5205754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170968" y="5541791"/>
              <a:ext cx="360040" cy="336037"/>
            </a:xfrm>
            <a:prstGeom prst="rect">
              <a:avLst/>
            </a:prstGeom>
            <a:solidFill>
              <a:srgbClr val="33993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7172304" y="5877829"/>
              <a:ext cx="360040" cy="336037"/>
            </a:xfrm>
            <a:prstGeom prst="rect">
              <a:avLst/>
            </a:prstGeom>
            <a:solidFill>
              <a:srgbClr val="33993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7532678" y="5205754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7532678" y="5541791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7533680" y="5877829"/>
              <a:ext cx="360040" cy="336037"/>
            </a:xfrm>
            <a:prstGeom prst="rect">
              <a:avLst/>
            </a:prstGeom>
            <a:solidFill>
              <a:srgbClr val="33993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7894388" y="5205754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7894388" y="5541791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895056" y="5877829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8256098" y="5205754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8256098" y="5541791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8256432" y="5877829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8617808" y="5205754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8617808" y="5541791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8617808" y="5877829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5000213" y="6212929"/>
              <a:ext cx="360040" cy="336037"/>
            </a:xfrm>
            <a:prstGeom prst="rect">
              <a:avLst/>
            </a:prstGeom>
            <a:solidFill>
              <a:srgbClr val="FF5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5361589" y="6212929"/>
              <a:ext cx="360040" cy="33603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722965" y="6212929"/>
              <a:ext cx="360040" cy="33603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6084341" y="6212929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445717" y="6212929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807093" y="6212929"/>
              <a:ext cx="360040" cy="336037"/>
            </a:xfrm>
            <a:prstGeom prst="rect">
              <a:avLst/>
            </a:prstGeom>
            <a:solidFill>
              <a:srgbClr val="33993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173231" y="6212929"/>
              <a:ext cx="360040" cy="336037"/>
            </a:xfrm>
            <a:prstGeom prst="rect">
              <a:avLst/>
            </a:prstGeom>
            <a:solidFill>
              <a:srgbClr val="33993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534607" y="6212929"/>
              <a:ext cx="360040" cy="336037"/>
            </a:xfrm>
            <a:prstGeom prst="rect">
              <a:avLst/>
            </a:prstGeom>
            <a:solidFill>
              <a:srgbClr val="33993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7895983" y="6212929"/>
              <a:ext cx="360040" cy="336037"/>
            </a:xfrm>
            <a:prstGeom prst="rect">
              <a:avLst/>
            </a:prstGeom>
            <a:solidFill>
              <a:srgbClr val="33993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257359" y="6212929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618735" y="6212929"/>
              <a:ext cx="360040" cy="33603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4008" y="5229200"/>
            <a:ext cx="1080120" cy="1008112"/>
            <a:chOff x="1331640" y="4941168"/>
            <a:chExt cx="1296144" cy="1296144"/>
          </a:xfrm>
          <a:solidFill>
            <a:srgbClr val="FFFFFF">
              <a:alpha val="16863"/>
            </a:srgbClr>
          </a:solidFill>
        </p:grpSpPr>
        <p:sp>
          <p:nvSpPr>
            <p:cNvPr id="5" name="Rectangle 4"/>
            <p:cNvSpPr/>
            <p:nvPr/>
          </p:nvSpPr>
          <p:spPr bwMode="auto">
            <a:xfrm>
              <a:off x="1331640" y="4941168"/>
              <a:ext cx="432048" cy="432048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200" dirty="0"/>
                <a:t>0.05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763688" y="4941168"/>
              <a:ext cx="432048" cy="432048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200" dirty="0"/>
                <a:t>0.1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195736" y="4941168"/>
              <a:ext cx="432048" cy="432048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200" dirty="0"/>
                <a:t>0.05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331640" y="5373216"/>
              <a:ext cx="432048" cy="432048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200" dirty="0"/>
                <a:t>0.1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763688" y="5373216"/>
              <a:ext cx="432048" cy="432048"/>
            </a:xfrm>
            <a:prstGeom prst="rect">
              <a:avLst/>
            </a:prstGeom>
            <a:solidFill>
              <a:srgbClr val="FFFF00">
                <a:alpha val="23922"/>
              </a:srgbClr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200" dirty="0"/>
                <a:t>0.4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195736" y="5373216"/>
              <a:ext cx="432048" cy="432048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200" dirty="0"/>
                <a:t>0.1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331640" y="5805264"/>
              <a:ext cx="432048" cy="432048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200" dirty="0"/>
                <a:t>0.05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763688" y="5805264"/>
              <a:ext cx="432048" cy="432048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200" dirty="0"/>
                <a:t>0.1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195736" y="5805264"/>
              <a:ext cx="432048" cy="432048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200" dirty="0"/>
                <a:t>0.05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953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03993 -3.3333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3.33333E-6 L 0.08108 -3.33333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08 -3.33333E-6 L 0.39774 -3.33333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774 3.7037E-7 L -0.00642 0.0502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Blur:                                      Edge detection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Sharpen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71600" y="1556792"/>
            <a:ext cx="1800200" cy="1800200"/>
            <a:chOff x="1331640" y="4941168"/>
            <a:chExt cx="1296144" cy="1296144"/>
          </a:xfrm>
        </p:grpSpPr>
        <p:sp>
          <p:nvSpPr>
            <p:cNvPr id="6" name="Rectangle 5"/>
            <p:cNvSpPr/>
            <p:nvPr/>
          </p:nvSpPr>
          <p:spPr bwMode="auto">
            <a:xfrm>
              <a:off x="1331640" y="4941168"/>
              <a:ext cx="432048" cy="4320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2000" dirty="0"/>
                <a:t>0.05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763688" y="4941168"/>
              <a:ext cx="432048" cy="4320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2000" dirty="0"/>
                <a:t>0.1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195736" y="4941168"/>
              <a:ext cx="432048" cy="4320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2000" dirty="0"/>
                <a:t>0.05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331640" y="5373216"/>
              <a:ext cx="432048" cy="4320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2000" dirty="0"/>
                <a:t>0.1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763688" y="5373216"/>
              <a:ext cx="432048" cy="432048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2000" dirty="0"/>
                <a:t>0.4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195736" y="5373216"/>
              <a:ext cx="432048" cy="4320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2000" dirty="0"/>
                <a:t>0.1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331640" y="5805264"/>
              <a:ext cx="432048" cy="4320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2000" dirty="0"/>
                <a:t>0.05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763688" y="5805264"/>
              <a:ext cx="432048" cy="4320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2000" dirty="0"/>
                <a:t>0.1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195736" y="5805264"/>
              <a:ext cx="432048" cy="4320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2000" dirty="0"/>
                <a:t>0.05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716016" y="1628800"/>
            <a:ext cx="1656184" cy="1656184"/>
            <a:chOff x="5004048" y="980728"/>
            <a:chExt cx="1656184" cy="1656184"/>
          </a:xfrm>
        </p:grpSpPr>
        <p:sp>
          <p:nvSpPr>
            <p:cNvPr id="43" name="Rectangle 42"/>
            <p:cNvSpPr/>
            <p:nvPr/>
          </p:nvSpPr>
          <p:spPr bwMode="auto">
            <a:xfrm>
              <a:off x="5004048" y="980728"/>
              <a:ext cx="552062" cy="55206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/>
                <a:t>-1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5556110" y="980728"/>
              <a:ext cx="552062" cy="55206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/>
                <a:t>-1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108170" y="980728"/>
              <a:ext cx="552062" cy="55206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/>
                <a:t>-1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004048" y="1532790"/>
              <a:ext cx="552062" cy="55206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/>
                <a:t>-1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556110" y="1532790"/>
              <a:ext cx="552062" cy="552062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/>
                <a:t>8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6108170" y="1532790"/>
              <a:ext cx="552062" cy="55206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/>
                <a:t>-1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004048" y="2084850"/>
              <a:ext cx="552062" cy="55206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/>
                <a:t>-1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556110" y="2084850"/>
              <a:ext cx="552062" cy="55206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/>
                <a:t>-1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6108170" y="2084850"/>
              <a:ext cx="552062" cy="55206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/>
                <a:t>-1</a:t>
              </a:r>
            </a:p>
          </p:txBody>
        </p:sp>
      </p:grpSp>
      <p:sp>
        <p:nvSpPr>
          <p:cNvPr id="53" name="Rectangle 52"/>
          <p:cNvSpPr/>
          <p:nvPr/>
        </p:nvSpPr>
        <p:spPr bwMode="auto">
          <a:xfrm>
            <a:off x="971600" y="4581128"/>
            <a:ext cx="552062" cy="5520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sz="1800" dirty="0"/>
              <a:t>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523662" y="4581128"/>
            <a:ext cx="552062" cy="5520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sz="1800" dirty="0"/>
              <a:t>-1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075722" y="4581128"/>
            <a:ext cx="552062" cy="5520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sz="1800" dirty="0"/>
              <a:t>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71600" y="5133190"/>
            <a:ext cx="552062" cy="5520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sz="1800" dirty="0"/>
              <a:t>-1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1523662" y="5133190"/>
            <a:ext cx="552062" cy="55206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sz="1800" dirty="0"/>
              <a:t>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2075722" y="5133190"/>
            <a:ext cx="552062" cy="5520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sz="1800" dirty="0"/>
              <a:t>-1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971600" y="5685250"/>
            <a:ext cx="552062" cy="5520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sz="1800" dirty="0"/>
              <a:t>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1523662" y="5685250"/>
            <a:ext cx="552062" cy="5520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sz="1800" dirty="0"/>
              <a:t>-1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2075722" y="5685250"/>
            <a:ext cx="552062" cy="5520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sz="18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90347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Edge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Simple:  </a:t>
            </a:r>
          </a:p>
          <a:p>
            <a:pPr lvl="1">
              <a:spcBef>
                <a:spcPts val="600"/>
              </a:spcBef>
            </a:pPr>
            <a:r>
              <a:rPr lang="en-NZ" dirty="0"/>
              <a:t>sum to 0</a:t>
            </a:r>
          </a:p>
          <a:p>
            <a:pPr lvl="1">
              <a:spcBef>
                <a:spcPts val="600"/>
              </a:spcBef>
            </a:pPr>
            <a:r>
              <a:rPr lang="en-NZ" dirty="0"/>
              <a:t> ⇒  constant areas  →  0    </a:t>
            </a:r>
          </a:p>
          <a:p>
            <a:pPr lvl="1">
              <a:spcBef>
                <a:spcPts val="600"/>
              </a:spcBef>
            </a:pPr>
            <a:r>
              <a:rPr lang="en-NZ" dirty="0"/>
              <a:t>only "edge" regions bright</a:t>
            </a:r>
          </a:p>
          <a:p>
            <a:pPr lvl="1">
              <a:spcBef>
                <a:spcPts val="600"/>
              </a:spcBef>
            </a:pPr>
            <a:endParaRPr lang="en-NZ" dirty="0"/>
          </a:p>
        </p:txBody>
      </p:sp>
      <p:grpSp>
        <p:nvGrpSpPr>
          <p:cNvPr id="4" name="Group 3"/>
          <p:cNvGrpSpPr/>
          <p:nvPr/>
        </p:nvGrpSpPr>
        <p:grpSpPr>
          <a:xfrm>
            <a:off x="5004048" y="980728"/>
            <a:ext cx="1656184" cy="1656184"/>
            <a:chOff x="5004048" y="980728"/>
            <a:chExt cx="1656184" cy="1656184"/>
          </a:xfrm>
        </p:grpSpPr>
        <p:sp>
          <p:nvSpPr>
            <p:cNvPr id="15" name="Rectangle 14"/>
            <p:cNvSpPr/>
            <p:nvPr/>
          </p:nvSpPr>
          <p:spPr bwMode="auto">
            <a:xfrm>
              <a:off x="5004048" y="980728"/>
              <a:ext cx="552062" cy="55206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/>
                <a:t>-1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556110" y="980728"/>
              <a:ext cx="552062" cy="55206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/>
                <a:t>-1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108170" y="980728"/>
              <a:ext cx="552062" cy="55206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/>
                <a:t>-1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004048" y="1532790"/>
              <a:ext cx="552062" cy="55206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/>
                <a:t>-1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556110" y="1532790"/>
              <a:ext cx="552062" cy="552062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/>
                <a:t>8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108170" y="1532790"/>
              <a:ext cx="552062" cy="55206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/>
                <a:t>-1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004048" y="2084850"/>
              <a:ext cx="552062" cy="55206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/>
                <a:t>-1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556110" y="2084850"/>
              <a:ext cx="552062" cy="55206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/>
                <a:t>-1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108170" y="2084850"/>
              <a:ext cx="552062" cy="55206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/>
                <a:t>-1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762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015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Graphics</a:t>
            </a:r>
          </a:p>
          <a:p>
            <a:pPr lvl="1"/>
            <a:r>
              <a:rPr lang="en-NZ" dirty="0"/>
              <a:t>Images and image manipulation  see GIMP (free open source)</a:t>
            </a:r>
          </a:p>
          <a:p>
            <a:pPr lvl="1"/>
            <a:r>
              <a:rPr lang="en-NZ" dirty="0"/>
              <a:t>Matrices for</a:t>
            </a:r>
          </a:p>
          <a:p>
            <a:pPr lvl="1"/>
            <a:r>
              <a:rPr lang="en-NZ" dirty="0"/>
              <a:t>    translation, rotation, scaling, ..</a:t>
            </a:r>
          </a:p>
          <a:p>
            <a:pPr lvl="2"/>
            <a:r>
              <a:rPr lang="en-NZ" dirty="0"/>
              <a:t>Transformations can be easily combined and inverted</a:t>
            </a:r>
          </a:p>
          <a:p>
            <a:pPr lvl="2"/>
            <a:r>
              <a:rPr lang="en-NZ" dirty="0"/>
              <a:t>Affine transformations are widly used in robitics, computer graphics and vision (here we only use very simple transformations)</a:t>
            </a:r>
          </a:p>
          <a:p>
            <a:pPr lvl="1"/>
            <a:r>
              <a:rPr lang="en-NZ" dirty="0"/>
              <a:t>    bluring, sharpening, edgdetection, …</a:t>
            </a:r>
          </a:p>
          <a:p>
            <a:pPr lvl="2"/>
            <a:r>
              <a:rPr lang="en-NZ" dirty="0"/>
              <a:t>One convolution algorithm many effects</a:t>
            </a:r>
          </a:p>
          <a:p>
            <a:pPr lvl="2"/>
            <a:endParaRPr lang="en-NZ" dirty="0"/>
          </a:p>
          <a:p>
            <a:r>
              <a:rPr lang="en-NZ" dirty="0"/>
              <a:t>Latest advances in Deep Learning make use of Convolution Neural Nets. Consequently Convolution Filters have become more important!</a:t>
            </a:r>
          </a:p>
          <a:p>
            <a:pPr lvl="1"/>
            <a:endParaRPr lang="en-NZ" b="1" dirty="0">
              <a:solidFill>
                <a:srgbClr val="FF0000"/>
              </a:solidFill>
            </a:endParaRP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endParaRPr lang="en-US" dirty="0"/>
          </a:p>
          <a:p>
            <a:pPr lvl="1"/>
            <a:endParaRPr lang="en-NZ" dirty="0"/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7510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Image manipulation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What kinds of manipulation are there?</a:t>
            </a:r>
          </a:p>
          <a:p>
            <a:pPr lvl="1"/>
            <a:endParaRPr lang="en-AU" i="1" dirty="0"/>
          </a:p>
          <a:p>
            <a:r>
              <a:rPr lang="en-AU" dirty="0"/>
              <a:t>Independent pixels:</a:t>
            </a:r>
          </a:p>
          <a:p>
            <a:pPr lvl="1"/>
            <a:r>
              <a:rPr lang="en-AU" dirty="0"/>
              <a:t>changing </a:t>
            </a:r>
            <a:r>
              <a:rPr lang="en-AU" dirty="0" err="1"/>
              <a:t>colors</a:t>
            </a:r>
            <a:r>
              <a:rPr lang="en-AU" dirty="0"/>
              <a:t>: (brightness, contrast, redness,…..)</a:t>
            </a:r>
          </a:p>
          <a:p>
            <a:pPr>
              <a:spcBef>
                <a:spcPts val="1200"/>
              </a:spcBef>
            </a:pPr>
            <a:r>
              <a:rPr lang="en-AU" dirty="0"/>
              <a:t>Geometric transformations</a:t>
            </a:r>
          </a:p>
          <a:p>
            <a:pPr lvl="1"/>
            <a:r>
              <a:rPr lang="en-AU" dirty="0"/>
              <a:t>translate, rotate, reflect, skew, scale/resize  parts of images</a:t>
            </a:r>
          </a:p>
          <a:p>
            <a:pPr lvl="1"/>
            <a:r>
              <a:rPr lang="en-AU" dirty="0"/>
              <a:t>may involve </a:t>
            </a:r>
            <a:r>
              <a:rPr lang="en-AU" u="sng" dirty="0"/>
              <a:t>interpolation</a:t>
            </a:r>
            <a:r>
              <a:rPr lang="en-AU" dirty="0"/>
              <a:t> to find new pixel values</a:t>
            </a:r>
          </a:p>
          <a:p>
            <a:pPr>
              <a:spcBef>
                <a:spcPts val="1200"/>
              </a:spcBef>
            </a:pPr>
            <a:r>
              <a:rPr lang="en-AU" dirty="0"/>
              <a:t>Selecting and modifying regions</a:t>
            </a:r>
          </a:p>
          <a:p>
            <a:pPr lvl="1"/>
            <a:r>
              <a:rPr lang="en-AU" dirty="0"/>
              <a:t>spread fill</a:t>
            </a:r>
          </a:p>
          <a:p>
            <a:pPr lvl="1"/>
            <a:r>
              <a:rPr lang="en-AU" dirty="0"/>
              <a:t>representing non-rectangular regions</a:t>
            </a:r>
          </a:p>
          <a:p>
            <a:pPr>
              <a:spcBef>
                <a:spcPts val="1200"/>
              </a:spcBef>
            </a:pPr>
            <a:r>
              <a:rPr lang="en-AU" dirty="0"/>
              <a:t>Applying “filters”</a:t>
            </a:r>
          </a:p>
          <a:p>
            <a:pPr lvl="1">
              <a:spcBef>
                <a:spcPts val="600"/>
              </a:spcBef>
            </a:pPr>
            <a:r>
              <a:rPr lang="en-AU" dirty="0"/>
              <a:t>blur, sharpen, …..</a:t>
            </a:r>
          </a:p>
          <a:p>
            <a:pPr>
              <a:spcBef>
                <a:spcPts val="1200"/>
              </a:spcBef>
            </a:pPr>
            <a:r>
              <a:rPr lang="en-AU" dirty="0"/>
              <a:t>Image recognition   - image search.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4367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Geometric Transforms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you translate, rotate, scale, </a:t>
            </a:r>
            <a:r>
              <a:rPr lang="en-AU" dirty="0" err="1"/>
              <a:t>etc</a:t>
            </a:r>
            <a:br>
              <a:rPr lang="en-AU" dirty="0"/>
            </a:br>
            <a:r>
              <a:rPr lang="en-AU" dirty="0"/>
              <a:t>the pixels may not line up:</a:t>
            </a:r>
          </a:p>
          <a:p>
            <a:pPr marL="715963" lvl="1" indent="-342900">
              <a:buFont typeface="Arial" panose="020B0604020202020204" pitchFamily="34" charset="0"/>
              <a:buChar char="•"/>
            </a:pPr>
            <a:r>
              <a:rPr lang="en-AU" dirty="0"/>
              <a:t>pixel (3,1) </a:t>
            </a:r>
            <a:r>
              <a:rPr lang="en-AU" dirty="0">
                <a:sym typeface="Wingdings" panose="05000000000000000000" pitchFamily="2" charset="2"/>
              </a:rPr>
              <a:t>  pixel (2.7, 2.2)</a:t>
            </a:r>
            <a:br>
              <a:rPr lang="en-AU" dirty="0">
                <a:sym typeface="Wingdings" panose="05000000000000000000" pitchFamily="2" charset="2"/>
              </a:rPr>
            </a:br>
            <a:r>
              <a:rPr lang="en-AU" dirty="0">
                <a:sym typeface="Wingdings" panose="05000000000000000000" pitchFamily="2" charset="2"/>
              </a:rPr>
              <a:t>pixel (1,4)   pixel (1.3, 2.8)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What value do you use for the </a:t>
            </a:r>
            <a:br>
              <a:rPr lang="en-AU" dirty="0"/>
            </a:br>
            <a:r>
              <a:rPr lang="en-AU" dirty="0"/>
              <a:t>new pixels?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AU" dirty="0"/>
              <a:t>Options:</a:t>
            </a:r>
          </a:p>
          <a:p>
            <a:pPr marL="715963" lvl="1" indent="-342900">
              <a:buFont typeface="Arial" panose="020B0604020202020204" pitchFamily="34" charset="0"/>
              <a:buChar char="•"/>
            </a:pPr>
            <a:r>
              <a:rPr lang="en-AU" dirty="0"/>
              <a:t>use truncated pixel coordinates</a:t>
            </a:r>
          </a:p>
          <a:p>
            <a:pPr marL="715963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/>
              <a:t>use rounded pixel coordinates</a:t>
            </a:r>
          </a:p>
          <a:p>
            <a:pPr marL="715963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/>
              <a:t>take average of overlapping pixels</a:t>
            </a:r>
          </a:p>
          <a:p>
            <a:pPr marL="715963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/>
              <a:t>interpolate overlapping pixels</a:t>
            </a:r>
            <a:br>
              <a:rPr lang="en-AU" dirty="0"/>
            </a:br>
            <a:r>
              <a:rPr lang="en-AU" dirty="0"/>
              <a:t>(average weighted by distance or </a:t>
            </a:r>
            <a:br>
              <a:rPr lang="en-AU" dirty="0"/>
            </a:br>
            <a:r>
              <a:rPr lang="en-AU" dirty="0"/>
              <a:t> degree of overlap)</a:t>
            </a:r>
            <a:br>
              <a:rPr lang="en-AU" dirty="0"/>
            </a:br>
            <a:r>
              <a:rPr lang="en-AU" dirty="0"/>
              <a:t> </a:t>
            </a:r>
          </a:p>
          <a:p>
            <a:pPr marL="0" indent="0">
              <a:buNone/>
            </a:pPr>
            <a:endParaRPr lang="en-AU" dirty="0"/>
          </a:p>
          <a:p>
            <a:pPr lvl="1">
              <a:buFont typeface="Arial" panose="020B0604020202020204" pitchFamily="34" charset="0"/>
              <a:buChar char="•"/>
            </a:pPr>
            <a:endParaRPr lang="en-NZ" dirty="0"/>
          </a:p>
        </p:txBody>
      </p:sp>
      <p:grpSp>
        <p:nvGrpSpPr>
          <p:cNvPr id="149" name="Group 148"/>
          <p:cNvGrpSpPr/>
          <p:nvPr/>
        </p:nvGrpSpPr>
        <p:grpSpPr>
          <a:xfrm>
            <a:off x="6499270" y="1640996"/>
            <a:ext cx="1728192" cy="1440160"/>
            <a:chOff x="2051720" y="1628800"/>
            <a:chExt cx="1728192" cy="1440160"/>
          </a:xfrm>
        </p:grpSpPr>
        <p:sp>
          <p:nvSpPr>
            <p:cNvPr id="5" name="Rectangle 4"/>
            <p:cNvSpPr/>
            <p:nvPr/>
          </p:nvSpPr>
          <p:spPr bwMode="auto">
            <a:xfrm>
              <a:off x="2051720" y="1628800"/>
              <a:ext cx="288032" cy="28803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339752" y="1628800"/>
              <a:ext cx="288032" cy="288032"/>
            </a:xfrm>
            <a:prstGeom prst="rect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627784" y="1628800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915816" y="1628800"/>
              <a:ext cx="288032" cy="288032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03848" y="1628800"/>
              <a:ext cx="288032" cy="288032"/>
            </a:xfrm>
            <a:prstGeom prst="rect">
              <a:avLst/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491880" y="1628800"/>
              <a:ext cx="288032" cy="288032"/>
            </a:xfrm>
            <a:prstGeom prst="rect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051720" y="1916832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339752" y="1916832"/>
              <a:ext cx="288032" cy="288032"/>
            </a:xfrm>
            <a:prstGeom prst="rect">
              <a:avLst/>
            </a:prstGeom>
            <a:solidFill>
              <a:srgbClr val="2400FA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627784" y="1916832"/>
              <a:ext cx="288032" cy="288032"/>
            </a:xfrm>
            <a:prstGeom prst="rect">
              <a:avLst/>
            </a:prstGeom>
            <a:solidFill>
              <a:srgbClr val="FF01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915816" y="1916832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203848" y="1916832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491880" y="1916832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051720" y="2204864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339752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627784" y="2204864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915816" y="2204864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203848" y="2204864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491880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051720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339752" y="2492896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627784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915816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03848" y="2492896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491880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051720" y="2780928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339752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627784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915816" y="2780928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203848" y="2780928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491880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128716" y="1535950"/>
            <a:ext cx="1728192" cy="1440160"/>
            <a:chOff x="2051720" y="1628800"/>
            <a:chExt cx="1728192" cy="1440160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151" name="Rectangle 150"/>
            <p:cNvSpPr/>
            <p:nvPr/>
          </p:nvSpPr>
          <p:spPr bwMode="auto">
            <a:xfrm>
              <a:off x="2051720" y="1628800"/>
              <a:ext cx="288032" cy="28803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2339752" y="1628800"/>
              <a:ext cx="288032" cy="288032"/>
            </a:xfrm>
            <a:prstGeom prst="rect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2627784" y="1628800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2915816" y="1628800"/>
              <a:ext cx="288032" cy="288032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3203848" y="1628800"/>
              <a:ext cx="288032" cy="288032"/>
            </a:xfrm>
            <a:prstGeom prst="rect">
              <a:avLst/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3491880" y="1628800"/>
              <a:ext cx="288032" cy="288032"/>
            </a:xfrm>
            <a:prstGeom prst="rect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2051720" y="1916832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2339752" y="1916832"/>
              <a:ext cx="288032" cy="288032"/>
            </a:xfrm>
            <a:prstGeom prst="rect">
              <a:avLst/>
            </a:prstGeom>
            <a:solidFill>
              <a:srgbClr val="2400FA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2627784" y="1916832"/>
              <a:ext cx="288032" cy="288032"/>
            </a:xfrm>
            <a:prstGeom prst="rect">
              <a:avLst/>
            </a:prstGeom>
            <a:solidFill>
              <a:srgbClr val="FF01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2915816" y="1916832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3203848" y="1916832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3491880" y="1916832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2051720" y="2204864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2339752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2627784" y="2204864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2915816" y="2204864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3203848" y="2204864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3491880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2051720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2339752" y="2492896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2627784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2915816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3203848" y="2492896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3491880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2051720" y="2780928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2339752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2627784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2915816" y="2780928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3203848" y="2780928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3491880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6484409" y="1640996"/>
            <a:ext cx="1728192" cy="1440160"/>
            <a:chOff x="5206156" y="3429000"/>
            <a:chExt cx="1728192" cy="1440160"/>
          </a:xfrm>
        </p:grpSpPr>
        <p:sp>
          <p:nvSpPr>
            <p:cNvPr id="85" name="Rectangle 84"/>
            <p:cNvSpPr/>
            <p:nvPr/>
          </p:nvSpPr>
          <p:spPr bwMode="auto">
            <a:xfrm>
              <a:off x="5206156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5494188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782220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6070252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6358284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6646316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5206156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5494188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5782220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6070252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6358284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6646316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206156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5494188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782220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6070252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358284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6646316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206156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5494188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5782220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070252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6358284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6646316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5206156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5494188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5782220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6070252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6358284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6646316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372200" y="4305292"/>
            <a:ext cx="1728192" cy="1440160"/>
            <a:chOff x="2051720" y="1628800"/>
            <a:chExt cx="1728192" cy="1440160"/>
          </a:xfrm>
        </p:grpSpPr>
        <p:sp>
          <p:nvSpPr>
            <p:cNvPr id="183" name="Rectangle 182"/>
            <p:cNvSpPr/>
            <p:nvPr/>
          </p:nvSpPr>
          <p:spPr bwMode="auto">
            <a:xfrm>
              <a:off x="2051720" y="1628800"/>
              <a:ext cx="288032" cy="28803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2339752" y="1628800"/>
              <a:ext cx="288032" cy="288032"/>
            </a:xfrm>
            <a:prstGeom prst="rect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2627784" y="1628800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2915816" y="1628800"/>
              <a:ext cx="288032" cy="288032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3203848" y="1628800"/>
              <a:ext cx="288032" cy="288032"/>
            </a:xfrm>
            <a:prstGeom prst="rect">
              <a:avLst/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3491880" y="1628800"/>
              <a:ext cx="288032" cy="288032"/>
            </a:xfrm>
            <a:prstGeom prst="rect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2051720" y="1916832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2339752" y="1916832"/>
              <a:ext cx="288032" cy="288032"/>
            </a:xfrm>
            <a:prstGeom prst="rect">
              <a:avLst/>
            </a:prstGeom>
            <a:solidFill>
              <a:srgbClr val="2400FA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2627784" y="1916832"/>
              <a:ext cx="288032" cy="288032"/>
            </a:xfrm>
            <a:prstGeom prst="rect">
              <a:avLst/>
            </a:prstGeom>
            <a:solidFill>
              <a:srgbClr val="FF01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2915816" y="1916832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3203848" y="1916832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3491880" y="1916832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2051720" y="2204864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2339752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2627784" y="2204864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2915816" y="2204864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3203848" y="2204864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3491880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2051720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2339752" y="2492896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2627784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2915816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3203848" y="2492896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3491880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2051720" y="2780928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2339752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2627784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2915816" y="2780928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3203848" y="2780928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3491880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</p:grpSp>
      <p:grpSp>
        <p:nvGrpSpPr>
          <p:cNvPr id="213" name="Group 212"/>
          <p:cNvGrpSpPr/>
          <p:nvPr/>
        </p:nvGrpSpPr>
        <p:grpSpPr>
          <a:xfrm rot="2453846">
            <a:off x="6344669" y="4335198"/>
            <a:ext cx="1728192" cy="1440160"/>
            <a:chOff x="2051720" y="1628800"/>
            <a:chExt cx="1728192" cy="1440160"/>
          </a:xfrm>
        </p:grpSpPr>
        <p:sp>
          <p:nvSpPr>
            <p:cNvPr id="214" name="Rectangle 213"/>
            <p:cNvSpPr/>
            <p:nvPr/>
          </p:nvSpPr>
          <p:spPr bwMode="auto">
            <a:xfrm>
              <a:off x="2051720" y="1628800"/>
              <a:ext cx="288032" cy="28803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2339752" y="1628800"/>
              <a:ext cx="288032" cy="288032"/>
            </a:xfrm>
            <a:prstGeom prst="rect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2627784" y="1628800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2915816" y="1628800"/>
              <a:ext cx="288032" cy="288032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3203848" y="1628800"/>
              <a:ext cx="288032" cy="288032"/>
            </a:xfrm>
            <a:prstGeom prst="rect">
              <a:avLst/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3491880" y="1628800"/>
              <a:ext cx="288032" cy="288032"/>
            </a:xfrm>
            <a:prstGeom prst="rect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2051720" y="1916832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2339752" y="1916832"/>
              <a:ext cx="288032" cy="288032"/>
            </a:xfrm>
            <a:prstGeom prst="rect">
              <a:avLst/>
            </a:prstGeom>
            <a:solidFill>
              <a:srgbClr val="2400FA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2627784" y="1916832"/>
              <a:ext cx="288032" cy="288032"/>
            </a:xfrm>
            <a:prstGeom prst="rect">
              <a:avLst/>
            </a:prstGeom>
            <a:solidFill>
              <a:srgbClr val="FF01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2915816" y="1916832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3203848" y="1916832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3491880" y="1916832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2051720" y="2204864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2339752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2627784" y="2204864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2915816" y="2204864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3203848" y="2204864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3491880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2051720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2339752" y="2492896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2627784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2915816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3203848" y="2492896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3491880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2051720" y="2780928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2339752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2627784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2915816" y="2780928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3203848" y="2780928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3491880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6357339" y="4305292"/>
            <a:ext cx="1728192" cy="1440160"/>
            <a:chOff x="5206156" y="3429000"/>
            <a:chExt cx="1728192" cy="1440160"/>
          </a:xfrm>
        </p:grpSpPr>
        <p:sp>
          <p:nvSpPr>
            <p:cNvPr id="245" name="Rectangle 244"/>
            <p:cNvSpPr/>
            <p:nvPr/>
          </p:nvSpPr>
          <p:spPr bwMode="auto">
            <a:xfrm>
              <a:off x="5206156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5494188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5782220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6070252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6358284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6646316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5206156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5494188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5782220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6070252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6358284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6646316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5206156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5494188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5782220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6070252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6358284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2" name="Rectangle 261"/>
            <p:cNvSpPr/>
            <p:nvPr/>
          </p:nvSpPr>
          <p:spPr bwMode="auto">
            <a:xfrm>
              <a:off x="6646316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3" name="Rectangle 262"/>
            <p:cNvSpPr/>
            <p:nvPr/>
          </p:nvSpPr>
          <p:spPr bwMode="auto">
            <a:xfrm>
              <a:off x="5206156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4" name="Rectangle 263"/>
            <p:cNvSpPr/>
            <p:nvPr/>
          </p:nvSpPr>
          <p:spPr bwMode="auto">
            <a:xfrm>
              <a:off x="5494188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5782220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6070252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6358284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6646316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5206156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5494188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5782220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6070252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6358284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6646316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574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Geometric Transforms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you translate, rotate, scale, </a:t>
            </a:r>
            <a:r>
              <a:rPr lang="en-AU" dirty="0" err="1"/>
              <a:t>etc</a:t>
            </a:r>
            <a:br>
              <a:rPr lang="en-AU" dirty="0"/>
            </a:br>
            <a:r>
              <a:rPr lang="en-AU" dirty="0"/>
              <a:t>the pixels may not line up:</a:t>
            </a:r>
          </a:p>
          <a:p>
            <a:pPr marL="715963" lvl="1" indent="-342900">
              <a:buFont typeface="Arial" panose="020B0604020202020204" pitchFamily="34" charset="0"/>
              <a:buChar char="•"/>
            </a:pPr>
            <a:r>
              <a:rPr lang="en-AU" dirty="0"/>
              <a:t>pixel (3,1) </a:t>
            </a:r>
            <a:r>
              <a:rPr lang="en-AU" dirty="0">
                <a:sym typeface="Wingdings" panose="05000000000000000000" pitchFamily="2" charset="2"/>
              </a:rPr>
              <a:t>  pixel (2.7, 2.2)</a:t>
            </a:r>
            <a:br>
              <a:rPr lang="en-AU" dirty="0">
                <a:sym typeface="Wingdings" panose="05000000000000000000" pitchFamily="2" charset="2"/>
              </a:rPr>
            </a:br>
            <a:r>
              <a:rPr lang="en-AU" dirty="0">
                <a:sym typeface="Wingdings" panose="05000000000000000000" pitchFamily="2" charset="2"/>
              </a:rPr>
              <a:t>pixel (1,4)   pixel (1.3, 2.8)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What about pixels over the edge?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What about missing pixel values?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AU" dirty="0"/>
              <a:t>Options:</a:t>
            </a:r>
          </a:p>
          <a:p>
            <a:pPr marL="715963" lvl="1" indent="-342900">
              <a:buFont typeface="Arial" panose="020B0604020202020204" pitchFamily="34" charset="0"/>
              <a:buChar char="•"/>
            </a:pPr>
            <a:r>
              <a:rPr lang="en-AU" dirty="0"/>
              <a:t>drop pixels outside </a:t>
            </a:r>
          </a:p>
          <a:p>
            <a:pPr marL="715963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/>
              <a:t>change dimensions of image</a:t>
            </a:r>
          </a:p>
          <a:p>
            <a:pPr marL="715963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dirty="0"/>
              <a:t>blank missing pixels (white/black/grey….)</a:t>
            </a:r>
          </a:p>
          <a:p>
            <a:pPr marL="715963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dirty="0"/>
              <a:t>use original pixel values.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446088" lvl="1" indent="0">
              <a:buNone/>
            </a:pPr>
            <a:endParaRPr lang="en-NZ" dirty="0"/>
          </a:p>
        </p:txBody>
      </p:sp>
      <p:grpSp>
        <p:nvGrpSpPr>
          <p:cNvPr id="149" name="Group 148"/>
          <p:cNvGrpSpPr/>
          <p:nvPr/>
        </p:nvGrpSpPr>
        <p:grpSpPr>
          <a:xfrm>
            <a:off x="6499270" y="1640996"/>
            <a:ext cx="1728192" cy="1440160"/>
            <a:chOff x="2051720" y="1628800"/>
            <a:chExt cx="1728192" cy="1440160"/>
          </a:xfrm>
        </p:grpSpPr>
        <p:sp>
          <p:nvSpPr>
            <p:cNvPr id="5" name="Rectangle 4"/>
            <p:cNvSpPr/>
            <p:nvPr/>
          </p:nvSpPr>
          <p:spPr bwMode="auto">
            <a:xfrm>
              <a:off x="2051720" y="1628800"/>
              <a:ext cx="288032" cy="28803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339752" y="1628800"/>
              <a:ext cx="288032" cy="288032"/>
            </a:xfrm>
            <a:prstGeom prst="rect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627784" y="1628800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915816" y="1628800"/>
              <a:ext cx="288032" cy="288032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03848" y="1628800"/>
              <a:ext cx="288032" cy="288032"/>
            </a:xfrm>
            <a:prstGeom prst="rect">
              <a:avLst/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491880" y="1628800"/>
              <a:ext cx="288032" cy="288032"/>
            </a:xfrm>
            <a:prstGeom prst="rect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051720" y="1916832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339752" y="1916832"/>
              <a:ext cx="288032" cy="288032"/>
            </a:xfrm>
            <a:prstGeom prst="rect">
              <a:avLst/>
            </a:prstGeom>
            <a:solidFill>
              <a:srgbClr val="2400FA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627784" y="1916832"/>
              <a:ext cx="288032" cy="288032"/>
            </a:xfrm>
            <a:prstGeom prst="rect">
              <a:avLst/>
            </a:prstGeom>
            <a:solidFill>
              <a:srgbClr val="FF01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915816" y="1916832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203848" y="1916832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491880" y="1916832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051720" y="2204864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339752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627784" y="2204864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915816" y="2204864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203848" y="2204864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491880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051720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339752" y="2492896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627784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915816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03848" y="2492896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491880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051720" y="2780928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339752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627784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915816" y="2780928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203848" y="2780928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491880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092280" y="1628800"/>
            <a:ext cx="1728192" cy="1440160"/>
            <a:chOff x="2051720" y="1628800"/>
            <a:chExt cx="1728192" cy="1440160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151" name="Rectangle 150"/>
            <p:cNvSpPr/>
            <p:nvPr/>
          </p:nvSpPr>
          <p:spPr bwMode="auto">
            <a:xfrm>
              <a:off x="2051720" y="1628800"/>
              <a:ext cx="288032" cy="28803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2339752" y="1628800"/>
              <a:ext cx="288032" cy="288032"/>
            </a:xfrm>
            <a:prstGeom prst="rect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2627784" y="1628800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2915816" y="1628800"/>
              <a:ext cx="288032" cy="288032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3203848" y="1628800"/>
              <a:ext cx="288032" cy="288032"/>
            </a:xfrm>
            <a:prstGeom prst="rect">
              <a:avLst/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3491880" y="1628800"/>
              <a:ext cx="288032" cy="288032"/>
            </a:xfrm>
            <a:prstGeom prst="rect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2051720" y="1916832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2339752" y="1916832"/>
              <a:ext cx="288032" cy="288032"/>
            </a:xfrm>
            <a:prstGeom prst="rect">
              <a:avLst/>
            </a:prstGeom>
            <a:solidFill>
              <a:srgbClr val="2400FA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2627784" y="1916832"/>
              <a:ext cx="288032" cy="288032"/>
            </a:xfrm>
            <a:prstGeom prst="rect">
              <a:avLst/>
            </a:prstGeom>
            <a:solidFill>
              <a:srgbClr val="FF01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2915816" y="1916832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3203848" y="1916832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3491880" y="1916832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2051720" y="2204864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2339752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2627784" y="2204864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2915816" y="2204864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3203848" y="2204864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3491880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2051720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2339752" y="2492896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2627784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2915816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3203848" y="2492896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3491880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2051720" y="2780928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2339752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2627784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2915816" y="2780928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3203848" y="2780928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3491880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6484409" y="1640996"/>
            <a:ext cx="1728192" cy="1440160"/>
            <a:chOff x="5206156" y="3429000"/>
            <a:chExt cx="1728192" cy="1440160"/>
          </a:xfrm>
        </p:grpSpPr>
        <p:sp>
          <p:nvSpPr>
            <p:cNvPr id="85" name="Rectangle 84"/>
            <p:cNvSpPr/>
            <p:nvPr/>
          </p:nvSpPr>
          <p:spPr bwMode="auto">
            <a:xfrm>
              <a:off x="5206156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5494188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782220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6070252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6358284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6646316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5206156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5494188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5782220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6070252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6358284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6646316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206156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5494188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782220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6070252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358284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6646316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206156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5494188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5782220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070252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6358284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6646316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5206156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5494188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5782220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6070252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6358284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6646316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372200" y="4305292"/>
            <a:ext cx="1728192" cy="1440160"/>
            <a:chOff x="2051720" y="1628800"/>
            <a:chExt cx="1728192" cy="1440160"/>
          </a:xfrm>
        </p:grpSpPr>
        <p:sp>
          <p:nvSpPr>
            <p:cNvPr id="183" name="Rectangle 182"/>
            <p:cNvSpPr/>
            <p:nvPr/>
          </p:nvSpPr>
          <p:spPr bwMode="auto">
            <a:xfrm>
              <a:off x="2051720" y="1628800"/>
              <a:ext cx="288032" cy="28803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2339752" y="1628800"/>
              <a:ext cx="288032" cy="288032"/>
            </a:xfrm>
            <a:prstGeom prst="rect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2627784" y="1628800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2915816" y="1628800"/>
              <a:ext cx="288032" cy="288032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3203848" y="1628800"/>
              <a:ext cx="288032" cy="288032"/>
            </a:xfrm>
            <a:prstGeom prst="rect">
              <a:avLst/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3491880" y="1628800"/>
              <a:ext cx="288032" cy="288032"/>
            </a:xfrm>
            <a:prstGeom prst="rect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2051720" y="1916832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2339752" y="1916832"/>
              <a:ext cx="288032" cy="288032"/>
            </a:xfrm>
            <a:prstGeom prst="rect">
              <a:avLst/>
            </a:prstGeom>
            <a:solidFill>
              <a:srgbClr val="2400FA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2627784" y="1916832"/>
              <a:ext cx="288032" cy="288032"/>
            </a:xfrm>
            <a:prstGeom prst="rect">
              <a:avLst/>
            </a:prstGeom>
            <a:solidFill>
              <a:srgbClr val="FF01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2915816" y="1916832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3203848" y="1916832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3491880" y="1916832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2051720" y="2204864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2339752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2627784" y="2204864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2915816" y="2204864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3203848" y="2204864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3491880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2051720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2339752" y="2492896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2627784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2915816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3203848" y="2492896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3491880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2051720" y="2780928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2339752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2627784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2915816" y="2780928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3203848" y="2780928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3491880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</p:grpSp>
      <p:grpSp>
        <p:nvGrpSpPr>
          <p:cNvPr id="213" name="Group 212"/>
          <p:cNvGrpSpPr/>
          <p:nvPr/>
        </p:nvGrpSpPr>
        <p:grpSpPr>
          <a:xfrm rot="2453846">
            <a:off x="6344669" y="4335198"/>
            <a:ext cx="1728192" cy="1440160"/>
            <a:chOff x="2051720" y="1628800"/>
            <a:chExt cx="1728192" cy="1440160"/>
          </a:xfrm>
        </p:grpSpPr>
        <p:sp>
          <p:nvSpPr>
            <p:cNvPr id="214" name="Rectangle 213"/>
            <p:cNvSpPr/>
            <p:nvPr/>
          </p:nvSpPr>
          <p:spPr bwMode="auto">
            <a:xfrm>
              <a:off x="2051720" y="1628800"/>
              <a:ext cx="288032" cy="28803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2339752" y="1628800"/>
              <a:ext cx="288032" cy="288032"/>
            </a:xfrm>
            <a:prstGeom prst="rect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2627784" y="1628800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2915816" y="1628800"/>
              <a:ext cx="288032" cy="288032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3203848" y="1628800"/>
              <a:ext cx="288032" cy="288032"/>
            </a:xfrm>
            <a:prstGeom prst="rect">
              <a:avLst/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3491880" y="1628800"/>
              <a:ext cx="288032" cy="288032"/>
            </a:xfrm>
            <a:prstGeom prst="rect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2051720" y="1916832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2339752" y="1916832"/>
              <a:ext cx="288032" cy="288032"/>
            </a:xfrm>
            <a:prstGeom prst="rect">
              <a:avLst/>
            </a:prstGeom>
            <a:solidFill>
              <a:srgbClr val="2400FA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2627784" y="1916832"/>
              <a:ext cx="288032" cy="288032"/>
            </a:xfrm>
            <a:prstGeom prst="rect">
              <a:avLst/>
            </a:prstGeom>
            <a:solidFill>
              <a:srgbClr val="FF01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2915816" y="1916832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3203848" y="1916832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3491880" y="1916832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2051720" y="2204864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2339752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2627784" y="2204864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2915816" y="2204864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3203848" y="2204864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3491880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2051720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2339752" y="2492896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2627784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2915816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3203848" y="2492896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3491880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2051720" y="2780928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2339752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2627784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2915816" y="2780928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3203848" y="2780928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3491880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6357339" y="4305292"/>
            <a:ext cx="1728192" cy="1440160"/>
            <a:chOff x="5206156" y="3429000"/>
            <a:chExt cx="1728192" cy="1440160"/>
          </a:xfrm>
        </p:grpSpPr>
        <p:sp>
          <p:nvSpPr>
            <p:cNvPr id="245" name="Rectangle 244"/>
            <p:cNvSpPr/>
            <p:nvPr/>
          </p:nvSpPr>
          <p:spPr bwMode="auto">
            <a:xfrm>
              <a:off x="5206156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5494188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5782220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6070252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6358284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6646316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5206156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5494188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5782220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6070252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6358284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6646316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5206156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5494188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5782220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6070252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6358284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2" name="Rectangle 261"/>
            <p:cNvSpPr/>
            <p:nvPr/>
          </p:nvSpPr>
          <p:spPr bwMode="auto">
            <a:xfrm>
              <a:off x="6646316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3" name="Rectangle 262"/>
            <p:cNvSpPr/>
            <p:nvPr/>
          </p:nvSpPr>
          <p:spPr bwMode="auto">
            <a:xfrm>
              <a:off x="5206156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4" name="Rectangle 263"/>
            <p:cNvSpPr/>
            <p:nvPr/>
          </p:nvSpPr>
          <p:spPr bwMode="auto">
            <a:xfrm>
              <a:off x="5494188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5782220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6070252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6358284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6646316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5206156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5494188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5782220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6070252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6358284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6646316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091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Computing new pixel value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025" indent="0">
              <a:buNone/>
            </a:pPr>
            <a:r>
              <a:rPr lang="en-AU" dirty="0"/>
              <a:t>Truncate/Round coordinates:</a:t>
            </a:r>
          </a:p>
          <a:p>
            <a:pPr marL="446088" lvl="1" indent="0">
              <a:buNone/>
            </a:pPr>
            <a:r>
              <a:rPr lang="en-AU" dirty="0"/>
              <a:t>To compute new pixel value at  (</a:t>
            </a:r>
            <a:r>
              <a:rPr lang="en-AU" dirty="0" err="1"/>
              <a:t>i</a:t>
            </a:r>
            <a:r>
              <a:rPr lang="en-AU" dirty="0"/>
              <a:t>, j)</a:t>
            </a:r>
          </a:p>
          <a:p>
            <a:pPr marL="1196975" lvl="2" indent="-342900">
              <a:buFont typeface="Arial" panose="020B0604020202020204" pitchFamily="34" charset="0"/>
              <a:buChar char="•"/>
            </a:pPr>
            <a:r>
              <a:rPr lang="en-AU" dirty="0"/>
              <a:t>work out the pixel that it came from</a:t>
            </a:r>
            <a:br>
              <a:rPr lang="en-AU" dirty="0"/>
            </a:br>
            <a:r>
              <a:rPr lang="en-AU" dirty="0"/>
              <a:t>(</a:t>
            </a:r>
            <a:r>
              <a:rPr lang="en-AU" dirty="0" err="1"/>
              <a:t>eg</a:t>
            </a:r>
            <a:r>
              <a:rPr lang="en-AU" dirty="0"/>
              <a:t>  if translate by dx and </a:t>
            </a:r>
            <a:r>
              <a:rPr lang="en-AU" dirty="0" err="1"/>
              <a:t>dy</a:t>
            </a:r>
            <a:r>
              <a:rPr lang="en-AU" dirty="0"/>
              <a:t>,  came from  (</a:t>
            </a:r>
            <a:r>
              <a:rPr lang="en-AU" dirty="0" err="1"/>
              <a:t>i</a:t>
            </a:r>
            <a:r>
              <a:rPr lang="en-AU" dirty="0"/>
              <a:t>-dx, j-</a:t>
            </a:r>
            <a:r>
              <a:rPr lang="en-AU" dirty="0" err="1"/>
              <a:t>dy</a:t>
            </a:r>
            <a:r>
              <a:rPr lang="en-AU" dirty="0"/>
              <a:t>))</a:t>
            </a:r>
          </a:p>
          <a:p>
            <a:pPr marL="1196975" lvl="2" indent="-342900">
              <a:buFont typeface="Arial" panose="020B0604020202020204" pitchFamily="34" charset="0"/>
              <a:buChar char="•"/>
            </a:pPr>
            <a:r>
              <a:rPr lang="en-AU" dirty="0"/>
              <a:t>round/truncate  to integers.</a:t>
            </a:r>
            <a:br>
              <a:rPr lang="en-AU" dirty="0"/>
            </a:br>
            <a:r>
              <a:rPr lang="en-AU" dirty="0" err="1"/>
              <a:t>oi</a:t>
            </a:r>
            <a:r>
              <a:rPr lang="en-AU" dirty="0"/>
              <a:t> = (</a:t>
            </a:r>
            <a:r>
              <a:rPr lang="en-AU" dirty="0" err="1"/>
              <a:t>int</a:t>
            </a:r>
            <a:r>
              <a:rPr lang="en-AU" dirty="0"/>
              <a:t>) (</a:t>
            </a:r>
            <a:r>
              <a:rPr lang="en-AU" dirty="0" err="1"/>
              <a:t>i</a:t>
            </a:r>
            <a:r>
              <a:rPr lang="en-AU" dirty="0"/>
              <a:t>-dx);    </a:t>
            </a:r>
            <a:r>
              <a:rPr lang="en-AU" dirty="0" err="1"/>
              <a:t>oj</a:t>
            </a:r>
            <a:r>
              <a:rPr lang="en-AU" dirty="0"/>
              <a:t> = (</a:t>
            </a:r>
            <a:r>
              <a:rPr lang="en-AU" dirty="0" err="1"/>
              <a:t>int</a:t>
            </a:r>
            <a:r>
              <a:rPr lang="en-AU" dirty="0"/>
              <a:t>) (j-</a:t>
            </a:r>
            <a:r>
              <a:rPr lang="en-AU" dirty="0" err="1"/>
              <a:t>dy</a:t>
            </a:r>
            <a:r>
              <a:rPr lang="en-AU" dirty="0"/>
              <a:t>);</a:t>
            </a:r>
          </a:p>
          <a:p>
            <a:pPr marL="1196975" lvl="2" indent="-342900">
              <a:buFont typeface="Arial" panose="020B0604020202020204" pitchFamily="34" charset="0"/>
              <a:buChar char="•"/>
            </a:pPr>
            <a:r>
              <a:rPr lang="en-AU" dirty="0"/>
              <a:t>check  </a:t>
            </a:r>
            <a:r>
              <a:rPr lang="en-AU" dirty="0" err="1"/>
              <a:t>coords</a:t>
            </a:r>
            <a:r>
              <a:rPr lang="en-AU" dirty="0"/>
              <a:t> are within image  (</a:t>
            </a:r>
            <a:r>
              <a:rPr lang="en-AU" dirty="0" err="1"/>
              <a:t>oi</a:t>
            </a:r>
            <a:r>
              <a:rPr lang="en-AU" dirty="0"/>
              <a:t>&gt;= 0 &amp;&amp; </a:t>
            </a:r>
            <a:r>
              <a:rPr lang="en-AU" dirty="0" err="1"/>
              <a:t>oi</a:t>
            </a:r>
            <a:r>
              <a:rPr lang="en-AU" dirty="0"/>
              <a:t>&lt;=width, …)</a:t>
            </a:r>
          </a:p>
          <a:p>
            <a:pPr marL="1196975" lvl="2" indent="-342900">
              <a:buFont typeface="Arial" panose="020B0604020202020204" pitchFamily="34" charset="0"/>
              <a:buChar char="•"/>
            </a:pPr>
            <a:r>
              <a:rPr lang="en-AU" dirty="0"/>
              <a:t>use pixel value at those cords of original image.</a:t>
            </a:r>
          </a:p>
          <a:p>
            <a:pPr marL="73025" indent="0">
              <a:spcBef>
                <a:spcPts val="1800"/>
              </a:spcBef>
              <a:buNone/>
            </a:pPr>
            <a:r>
              <a:rPr lang="en-AU" dirty="0"/>
              <a:t>How do you make sure that the new values don’t mess up the old values during the calculation?</a:t>
            </a:r>
          </a:p>
          <a:p>
            <a:pPr marL="446088" lvl="1" indent="0">
              <a:buNone/>
            </a:pPr>
            <a:r>
              <a:rPr lang="en-AU" dirty="0"/>
              <a:t>Always have two image arrays:</a:t>
            </a:r>
          </a:p>
          <a:p>
            <a:pPr marL="1196975" lvl="2" indent="-342900">
              <a:buFont typeface="Arial" panose="020B0604020202020204" pitchFamily="34" charset="0"/>
              <a:buChar char="•"/>
            </a:pPr>
            <a:r>
              <a:rPr lang="en-AU" dirty="0"/>
              <a:t>original image</a:t>
            </a:r>
          </a:p>
          <a:p>
            <a:pPr marL="1196975" lvl="2" indent="-342900">
              <a:buFont typeface="Arial" panose="020B0604020202020204" pitchFamily="34" charset="0"/>
              <a:buChar char="•"/>
            </a:pPr>
            <a:r>
              <a:rPr lang="en-AU" dirty="0"/>
              <a:t>new image.</a:t>
            </a:r>
          </a:p>
          <a:p>
            <a:pPr marL="446088" lvl="1" indent="0">
              <a:buNone/>
            </a:pPr>
            <a:r>
              <a:rPr lang="en-AU" dirty="0"/>
              <a:t>Construct values in new image from values in old image</a:t>
            </a:r>
          </a:p>
          <a:p>
            <a:pPr marL="446088" lvl="1" indent="0">
              <a:buNone/>
            </a:pPr>
            <a:r>
              <a:rPr lang="en-AU" dirty="0"/>
              <a:t>Then copy over.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580112" y="838200"/>
            <a:ext cx="3580692" cy="720080"/>
          </a:xfrm>
          <a:prstGeom prst="wedgeRoundRectCallout">
            <a:avLst>
              <a:gd name="adj1" fmla="val -52252"/>
              <a:gd name="adj2" fmla="val 95918"/>
              <a:gd name="adj3" fmla="val 16667"/>
            </a:avLst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sz="2000" dirty="0"/>
              <a:t>Easier doing reverse direction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sz="2000" dirty="0"/>
              <a:t>than forward direction</a:t>
            </a:r>
          </a:p>
        </p:txBody>
      </p:sp>
    </p:spTree>
    <p:extLst>
      <p:ext uri="{BB962C8B-B14F-4D97-AF65-F5344CB8AC3E}">
        <p14:creationId xmlns:p14="http://schemas.microsoft.com/office/powerpoint/2010/main" val="223918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indent="0">
              <a:buNone/>
            </a:pPr>
            <a:r>
              <a:rPr lang="en-AU" dirty="0" err="1">
                <a:solidFill>
                  <a:srgbClr val="FF0000"/>
                </a:solidFill>
                <a:highlight>
                  <a:srgbClr val="FFFFFF"/>
                </a:highlight>
              </a:rPr>
              <a:t>int</a:t>
            </a:r>
            <a:r>
              <a:rPr lang="en-AU" dirty="0">
                <a:solidFill>
                  <a:srgbClr val="FF0000"/>
                </a:solidFill>
                <a:highlight>
                  <a:srgbClr val="FFFFFF"/>
                </a:highlight>
              </a:rPr>
              <a:t> 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</a:rPr>
              <a:t>[ ][ ][ ]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AU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newImage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=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AU" b="1" dirty="0">
                <a:solidFill>
                  <a:srgbClr val="804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new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AU" dirty="0" err="1">
                <a:solidFill>
                  <a:srgbClr val="FF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int</a:t>
            </a:r>
            <a:r>
              <a:rPr lang="en-AU" dirty="0">
                <a:solidFill>
                  <a:srgbClr val="FF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[</a:t>
            </a:r>
            <a:r>
              <a:rPr lang="en-AU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image</a:t>
            </a:r>
            <a:r>
              <a:rPr lang="en-AU" b="1" dirty="0" err="1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.</a:t>
            </a:r>
            <a:r>
              <a:rPr lang="en-AU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length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] [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image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[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0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].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length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] [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3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];</a:t>
            </a:r>
            <a:endParaRPr lang="en-AU" dirty="0">
              <a:solidFill>
                <a:srgbClr val="000000"/>
              </a:solidFill>
              <a:highlight>
                <a:srgbClr val="FFFFFF"/>
              </a:highlight>
              <a:latin typeface="Arial Unicode MS" panose="020B0604020202020204" pitchFamily="34" charset="-128"/>
            </a:endParaRPr>
          </a:p>
          <a:p>
            <a:pPr marL="446088" lvl="1" indent="0">
              <a:buNone/>
            </a:pPr>
            <a:endParaRPr lang="en-NZ" dirty="0">
              <a:solidFill>
                <a:srgbClr val="000000"/>
              </a:solidFill>
              <a:highlight>
                <a:srgbClr val="FFFFFF"/>
              </a:highlight>
              <a:latin typeface="Arial Unicode MS" panose="020B0604020202020204" pitchFamily="34" charset="-128"/>
            </a:endParaRPr>
          </a:p>
          <a:p>
            <a:pPr marL="446088" lvl="1" indent="0">
              <a:buNone/>
            </a:pPr>
            <a:r>
              <a:rPr lang="en-NZ" b="1" dirty="0">
                <a:solidFill>
                  <a:srgbClr val="804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for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(</a:t>
            </a:r>
            <a:r>
              <a:rPr lang="en-NZ" dirty="0" err="1">
                <a:solidFill>
                  <a:srgbClr val="FF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int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=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0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;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&lt;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newImage</a:t>
            </a:r>
            <a:r>
              <a:rPr lang="en-NZ" b="1" dirty="0" err="1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.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length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;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++){</a:t>
            </a:r>
            <a:endParaRPr lang="en-NZ" dirty="0">
              <a:solidFill>
                <a:srgbClr val="000000"/>
              </a:solidFill>
              <a:highlight>
                <a:srgbClr val="FFFFFF"/>
              </a:highlight>
              <a:latin typeface="Arial Unicode MS" panose="020B0604020202020204" pitchFamily="34" charset="-128"/>
            </a:endParaRPr>
          </a:p>
          <a:p>
            <a:pPr marL="854075" lvl="2" indent="0">
              <a:buNone/>
            </a:pPr>
            <a:r>
              <a:rPr lang="en-AU" b="1" dirty="0">
                <a:solidFill>
                  <a:srgbClr val="804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for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(</a:t>
            </a:r>
            <a:r>
              <a:rPr lang="en-AU" dirty="0" err="1">
                <a:solidFill>
                  <a:srgbClr val="FF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int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j 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=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0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;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j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&lt;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AU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newImage</a:t>
            </a:r>
            <a:r>
              <a:rPr lang="en-AU" b="1" dirty="0" err="1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.</a:t>
            </a:r>
            <a:r>
              <a:rPr lang="en-AU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length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;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j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++){</a:t>
            </a:r>
            <a:endParaRPr lang="en-AU" dirty="0">
              <a:solidFill>
                <a:srgbClr val="000000"/>
              </a:solidFill>
              <a:highlight>
                <a:srgbClr val="FFFFFF"/>
              </a:highlight>
              <a:latin typeface="Arial Unicode MS" panose="020B0604020202020204" pitchFamily="34" charset="-128"/>
            </a:endParaRPr>
          </a:p>
          <a:p>
            <a:pPr marL="1262063" lvl="3" indent="0">
              <a:buNone/>
            </a:pPr>
            <a:r>
              <a:rPr lang="en-NZ" dirty="0" err="1">
                <a:solidFill>
                  <a:srgbClr val="FF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int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oi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=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(</a:t>
            </a:r>
            <a:r>
              <a:rPr lang="en-NZ" dirty="0" err="1">
                <a:solidFill>
                  <a:srgbClr val="FF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int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)(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- 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translateX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));           </a:t>
            </a:r>
            <a:r>
              <a:rPr lang="en-NZ" dirty="0">
                <a:solidFill>
                  <a:srgbClr val="007EF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// or whatever transformation  </a:t>
            </a:r>
          </a:p>
          <a:p>
            <a:pPr marL="1262063" lvl="3" indent="0">
              <a:buNone/>
            </a:pPr>
            <a:r>
              <a:rPr lang="en-NZ" dirty="0" err="1">
                <a:solidFill>
                  <a:srgbClr val="FF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int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oj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=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(</a:t>
            </a:r>
            <a:r>
              <a:rPr lang="en-NZ" dirty="0" err="1">
                <a:solidFill>
                  <a:srgbClr val="FF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int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)(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- 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translateY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);</a:t>
            </a:r>
          </a:p>
          <a:p>
            <a:pPr marL="1227138" lvl="3" indent="0">
              <a:buNone/>
            </a:pPr>
            <a:r>
              <a:rPr lang="en-AU" b="1" dirty="0">
                <a:solidFill>
                  <a:srgbClr val="804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if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(</a:t>
            </a:r>
            <a:r>
              <a:rPr lang="en-AU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oi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&gt;=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0 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&amp;&amp;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AU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oi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&lt;=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AU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image</a:t>
            </a:r>
            <a:r>
              <a:rPr lang="en-AU" b="1" dirty="0" err="1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.</a:t>
            </a:r>
            <a:r>
              <a:rPr lang="en-AU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length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&amp;&amp;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b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</a:b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   </a:t>
            </a:r>
            <a:r>
              <a:rPr lang="en-AU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oj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&gt;=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0 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&amp;&amp;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ok 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&lt;=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image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[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0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].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length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)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{</a:t>
            </a:r>
            <a:endParaRPr lang="en-NZ" dirty="0">
              <a:solidFill>
                <a:srgbClr val="000000"/>
              </a:solidFill>
              <a:highlight>
                <a:srgbClr val="FFFFFF"/>
              </a:highlight>
              <a:latin typeface="Arial Unicode MS" panose="020B0604020202020204" pitchFamily="34" charset="-128"/>
            </a:endParaRPr>
          </a:p>
          <a:p>
            <a:pPr marL="1670050" lvl="4" indent="0">
              <a:buNone/>
            </a:pP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newImage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[ 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][ 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j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]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=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image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[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oi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][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oj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];        </a:t>
            </a:r>
            <a:r>
              <a:rPr lang="en-NZ" dirty="0">
                <a:solidFill>
                  <a:srgbClr val="007EF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// </a:t>
            </a:r>
            <a:r>
              <a:rPr lang="en-NZ" dirty="0">
                <a:solidFill>
                  <a:srgbClr val="FF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not safe ? </a:t>
            </a:r>
          </a:p>
          <a:p>
            <a:pPr marL="1670050" lvl="4" indent="0">
              <a:buNone/>
            </a:pP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newImage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[ 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][ 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j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]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=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Arrays</a:t>
            </a:r>
            <a:r>
              <a:rPr lang="en-NZ" b="1" dirty="0" err="1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.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copyOf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(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image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[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oi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][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oj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],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3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);</a:t>
            </a:r>
            <a:endParaRPr lang="en-NZ" dirty="0">
              <a:solidFill>
                <a:srgbClr val="000000"/>
              </a:solidFill>
              <a:highlight>
                <a:srgbClr val="FFFFFF"/>
              </a:highlight>
              <a:latin typeface="Arial Unicode MS" panose="020B0604020202020204" pitchFamily="34" charset="-128"/>
            </a:endParaRPr>
          </a:p>
          <a:p>
            <a:pPr marL="1262063" lvl="3" indent="0">
              <a:spcBef>
                <a:spcPts val="0"/>
              </a:spcBef>
              <a:buNone/>
            </a:pP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}</a:t>
            </a:r>
            <a:r>
              <a:rPr lang="en-AU" b="1" dirty="0">
                <a:solidFill>
                  <a:srgbClr val="804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else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{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</a:p>
          <a:p>
            <a:pPr marL="1670050" lvl="4" indent="0">
              <a:spcBef>
                <a:spcPts val="0"/>
              </a:spcBef>
              <a:buNone/>
            </a:pP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AU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newImage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[ 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][ 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j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]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= 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=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AU" b="1" dirty="0">
                <a:solidFill>
                  <a:srgbClr val="804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new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AU" dirty="0" err="1">
                <a:solidFill>
                  <a:srgbClr val="FF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int</a:t>
            </a: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[ ]{ 0, 0 ,0};</a:t>
            </a:r>
          </a:p>
          <a:p>
            <a:pPr marL="446088" lvl="1" indent="0">
              <a:buNone/>
            </a:pPr>
            <a:r>
              <a:rPr lang="en-AU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}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}</a:t>
            </a:r>
            <a:endParaRPr lang="en-AU" b="1" dirty="0">
              <a:solidFill>
                <a:srgbClr val="000080"/>
              </a:solidFill>
              <a:highlight>
                <a:srgbClr val="FFFFFF"/>
              </a:highlight>
              <a:latin typeface="Arial Unicode MS" panose="020B0604020202020204" pitchFamily="34" charset="-128"/>
            </a:endParaRPr>
          </a:p>
          <a:p>
            <a:pPr marL="446088" lvl="1" indent="0">
              <a:buNone/>
            </a:pP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image = </a:t>
            </a:r>
            <a:r>
              <a:rPr lang="en-AU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newImage</a:t>
            </a:r>
            <a:r>
              <a:rPr lang="en-AU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;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2000" y="5301208"/>
            <a:ext cx="1728192" cy="1440160"/>
            <a:chOff x="5206156" y="3429000"/>
            <a:chExt cx="1728192" cy="1440160"/>
          </a:xfrm>
        </p:grpSpPr>
        <p:sp>
          <p:nvSpPr>
            <p:cNvPr id="5" name="Rectangle 4"/>
            <p:cNvSpPr/>
            <p:nvPr/>
          </p:nvSpPr>
          <p:spPr bwMode="auto">
            <a:xfrm>
              <a:off x="5206156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494188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782220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070252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358284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646316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206156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494188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782220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070252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358284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646316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206156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494188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782220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070252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358284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646316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206156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494188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782220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070252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358284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646316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206156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494188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782220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070252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358284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646316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236296" y="5301208"/>
            <a:ext cx="1728192" cy="1440160"/>
            <a:chOff x="5206156" y="3429000"/>
            <a:chExt cx="1728192" cy="144016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5206156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494188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782220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070252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358284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646316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206156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5494188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5782220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070252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358284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6646316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206156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494188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782220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6070252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358284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646316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5206156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494188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5782220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070252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358284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646316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206156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494188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5782220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070252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358284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6646316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3278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How can we rotate image by </a:t>
            </a:r>
            <a:r>
              <a:rPr lang="en-NZ" dirty="0">
                <a:sym typeface="Symbol" panose="05050102010706020507" pitchFamily="18" charset="2"/>
              </a:rPr>
              <a:t></a:t>
            </a:r>
            <a:r>
              <a:rPr lang="en-NZ" dirty="0"/>
              <a:t> degrees?</a:t>
            </a:r>
          </a:p>
          <a:p>
            <a:pPr lvl="1"/>
            <a:r>
              <a:rPr lang="en-NZ" dirty="0"/>
              <a:t>Must specify the </a:t>
            </a:r>
            <a:r>
              <a:rPr lang="en-NZ" dirty="0" err="1"/>
              <a:t>center</a:t>
            </a:r>
            <a:r>
              <a:rPr lang="en-NZ" dirty="0"/>
              <a:t> of rotation:</a:t>
            </a:r>
          </a:p>
          <a:p>
            <a:pPr lvl="2"/>
            <a:r>
              <a:rPr lang="en-NZ" dirty="0" err="1"/>
              <a:t>xCenter</a:t>
            </a:r>
            <a:r>
              <a:rPr lang="en-NZ" dirty="0"/>
              <a:t>, </a:t>
            </a:r>
            <a:r>
              <a:rPr lang="en-NZ" dirty="0" err="1"/>
              <a:t>yCenter</a:t>
            </a:r>
            <a:endParaRPr lang="en-NZ" dirty="0"/>
          </a:p>
          <a:p>
            <a:pPr marL="446088" lvl="1" indent="0">
              <a:buNone/>
            </a:pPr>
            <a:endParaRPr lang="en-NZ" dirty="0"/>
          </a:p>
          <a:p>
            <a:pPr lvl="1"/>
            <a:r>
              <a:rPr lang="en-NZ" dirty="0"/>
              <a:t>Need trigonometry: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r>
              <a:rPr lang="en-NZ" dirty="0"/>
              <a:t>forward</a:t>
            </a:r>
          </a:p>
          <a:p>
            <a:pPr marL="819150" lvl="2" indent="0">
              <a:buNone/>
            </a:pPr>
            <a:r>
              <a:rPr lang="en-NZ" dirty="0" err="1"/>
              <a:t>xNew</a:t>
            </a:r>
            <a:r>
              <a:rPr lang="en-NZ" dirty="0"/>
              <a:t> = </a:t>
            </a:r>
            <a:r>
              <a:rPr lang="en-NZ" dirty="0" err="1"/>
              <a:t>xCenter</a:t>
            </a:r>
            <a:r>
              <a:rPr lang="en-NZ" dirty="0"/>
              <a:t> + (x-</a:t>
            </a:r>
            <a:r>
              <a:rPr lang="en-NZ" dirty="0" err="1"/>
              <a:t>xCenter</a:t>
            </a:r>
            <a:r>
              <a:rPr lang="en-NZ" dirty="0"/>
              <a:t>) cos(</a:t>
            </a:r>
            <a:r>
              <a:rPr lang="en-NZ" dirty="0">
                <a:sym typeface="Symbol" panose="05050102010706020507" pitchFamily="18" charset="2"/>
              </a:rPr>
              <a:t>) – (y-</a:t>
            </a:r>
            <a:r>
              <a:rPr lang="en-NZ" dirty="0" err="1">
                <a:sym typeface="Symbol" panose="05050102010706020507" pitchFamily="18" charset="2"/>
              </a:rPr>
              <a:t>yCenter</a:t>
            </a:r>
            <a:r>
              <a:rPr lang="en-NZ" dirty="0">
                <a:sym typeface="Symbol" panose="05050102010706020507" pitchFamily="18" charset="2"/>
              </a:rPr>
              <a:t>) sin()</a:t>
            </a:r>
            <a:endParaRPr lang="en-NZ" dirty="0"/>
          </a:p>
          <a:p>
            <a:pPr marL="819150" lvl="2" indent="0">
              <a:buNone/>
            </a:pPr>
            <a:r>
              <a:rPr lang="en-NZ" dirty="0" err="1"/>
              <a:t>yNew</a:t>
            </a:r>
            <a:r>
              <a:rPr lang="en-NZ" dirty="0"/>
              <a:t> = </a:t>
            </a:r>
            <a:r>
              <a:rPr lang="en-NZ" dirty="0" err="1"/>
              <a:t>yCenter</a:t>
            </a:r>
            <a:r>
              <a:rPr lang="en-NZ" dirty="0"/>
              <a:t> + (x-</a:t>
            </a:r>
            <a:r>
              <a:rPr lang="en-NZ" dirty="0" err="1"/>
              <a:t>xCenter</a:t>
            </a:r>
            <a:r>
              <a:rPr lang="en-NZ" dirty="0"/>
              <a:t>) sin(</a:t>
            </a:r>
            <a:r>
              <a:rPr lang="en-NZ" dirty="0">
                <a:sym typeface="Symbol" panose="05050102010706020507" pitchFamily="18" charset="2"/>
              </a:rPr>
              <a:t>) + (y-</a:t>
            </a:r>
            <a:r>
              <a:rPr lang="en-NZ" dirty="0" err="1">
                <a:sym typeface="Symbol" panose="05050102010706020507" pitchFamily="18" charset="2"/>
              </a:rPr>
              <a:t>yCenter</a:t>
            </a:r>
            <a:r>
              <a:rPr lang="en-NZ" dirty="0">
                <a:sym typeface="Symbol" panose="05050102010706020507" pitchFamily="18" charset="2"/>
              </a:rPr>
              <a:t>) cos()</a:t>
            </a:r>
          </a:p>
          <a:p>
            <a:pPr lvl="1">
              <a:spcBef>
                <a:spcPts val="1800"/>
              </a:spcBef>
            </a:pPr>
            <a:r>
              <a:rPr lang="en-NZ" dirty="0">
                <a:sym typeface="Symbol" panose="05050102010706020507" pitchFamily="18" charset="2"/>
              </a:rPr>
              <a:t>reverse</a:t>
            </a:r>
          </a:p>
          <a:p>
            <a:pPr marL="854075" lvl="2" indent="0">
              <a:buNone/>
            </a:pPr>
            <a:r>
              <a:rPr lang="en-NZ" dirty="0">
                <a:sym typeface="Symbol" panose="05050102010706020507" pitchFamily="18" charset="2"/>
              </a:rPr>
              <a:t>x = </a:t>
            </a:r>
            <a:r>
              <a:rPr lang="en-NZ" dirty="0" err="1">
                <a:sym typeface="Symbol" panose="05050102010706020507" pitchFamily="18" charset="2"/>
              </a:rPr>
              <a:t>xCenter</a:t>
            </a:r>
            <a:r>
              <a:rPr lang="en-NZ" dirty="0">
                <a:sym typeface="Symbol" panose="05050102010706020507" pitchFamily="18" charset="2"/>
              </a:rPr>
              <a:t> + (</a:t>
            </a:r>
            <a:r>
              <a:rPr lang="en-NZ" dirty="0" err="1">
                <a:sym typeface="Symbol" panose="05050102010706020507" pitchFamily="18" charset="2"/>
              </a:rPr>
              <a:t>xNew-xCenter</a:t>
            </a:r>
            <a:r>
              <a:rPr lang="en-NZ" dirty="0">
                <a:sym typeface="Symbol" panose="05050102010706020507" pitchFamily="18" charset="2"/>
              </a:rPr>
              <a:t>) cos() + (</a:t>
            </a:r>
            <a:r>
              <a:rPr lang="en-NZ" dirty="0" err="1">
                <a:sym typeface="Symbol" panose="05050102010706020507" pitchFamily="18" charset="2"/>
              </a:rPr>
              <a:t>yNew-yCenter</a:t>
            </a:r>
            <a:r>
              <a:rPr lang="en-NZ" dirty="0">
                <a:sym typeface="Symbol" panose="05050102010706020507" pitchFamily="18" charset="2"/>
              </a:rPr>
              <a:t>) sin()</a:t>
            </a:r>
          </a:p>
          <a:p>
            <a:pPr marL="854075" lvl="2" indent="0">
              <a:buNone/>
            </a:pPr>
            <a:r>
              <a:rPr lang="en-NZ" dirty="0">
                <a:sym typeface="Symbol" panose="05050102010706020507" pitchFamily="18" charset="2"/>
              </a:rPr>
              <a:t>y = </a:t>
            </a:r>
            <a:r>
              <a:rPr lang="en-NZ" dirty="0" err="1">
                <a:sym typeface="Symbol" panose="05050102010706020507" pitchFamily="18" charset="2"/>
              </a:rPr>
              <a:t>yCenter</a:t>
            </a:r>
            <a:r>
              <a:rPr lang="en-NZ" dirty="0">
                <a:sym typeface="Symbol" panose="05050102010706020507" pitchFamily="18" charset="2"/>
              </a:rPr>
              <a:t> - (</a:t>
            </a:r>
            <a:r>
              <a:rPr lang="en-NZ" dirty="0" err="1">
                <a:sym typeface="Symbol" panose="05050102010706020507" pitchFamily="18" charset="2"/>
              </a:rPr>
              <a:t>xNew-xCenter</a:t>
            </a:r>
            <a:r>
              <a:rPr lang="en-NZ" dirty="0">
                <a:sym typeface="Symbol" panose="05050102010706020507" pitchFamily="18" charset="2"/>
              </a:rPr>
              <a:t>) sin() + (</a:t>
            </a:r>
            <a:r>
              <a:rPr lang="en-NZ" dirty="0" err="1">
                <a:sym typeface="Symbol" panose="05050102010706020507" pitchFamily="18" charset="2"/>
              </a:rPr>
              <a:t>yNew-yCenter</a:t>
            </a:r>
            <a:r>
              <a:rPr lang="en-NZ" dirty="0">
                <a:sym typeface="Symbol" panose="05050102010706020507" pitchFamily="18" charset="2"/>
              </a:rPr>
              <a:t>) cos()</a:t>
            </a:r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</p:txBody>
      </p:sp>
      <p:grpSp>
        <p:nvGrpSpPr>
          <p:cNvPr id="4" name="Group 3"/>
          <p:cNvGrpSpPr/>
          <p:nvPr/>
        </p:nvGrpSpPr>
        <p:grpSpPr>
          <a:xfrm>
            <a:off x="6264830" y="1628800"/>
            <a:ext cx="1728192" cy="1440160"/>
            <a:chOff x="2051720" y="1628800"/>
            <a:chExt cx="1728192" cy="1440160"/>
          </a:xfrm>
        </p:grpSpPr>
        <p:sp>
          <p:nvSpPr>
            <p:cNvPr id="5" name="Rectangle 4"/>
            <p:cNvSpPr/>
            <p:nvPr/>
          </p:nvSpPr>
          <p:spPr bwMode="auto">
            <a:xfrm>
              <a:off x="2051720" y="1628800"/>
              <a:ext cx="288032" cy="28803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339752" y="1628800"/>
              <a:ext cx="288032" cy="288032"/>
            </a:xfrm>
            <a:prstGeom prst="rect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627784" y="1628800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915816" y="1628800"/>
              <a:ext cx="288032" cy="288032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03848" y="1628800"/>
              <a:ext cx="288032" cy="288032"/>
            </a:xfrm>
            <a:prstGeom prst="rect">
              <a:avLst/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491880" y="1628800"/>
              <a:ext cx="288032" cy="288032"/>
            </a:xfrm>
            <a:prstGeom prst="rect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51720" y="1916832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339752" y="1916832"/>
              <a:ext cx="288032" cy="288032"/>
            </a:xfrm>
            <a:prstGeom prst="rect">
              <a:avLst/>
            </a:prstGeom>
            <a:solidFill>
              <a:srgbClr val="2400FA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627784" y="1916832"/>
              <a:ext cx="288032" cy="288032"/>
            </a:xfrm>
            <a:prstGeom prst="rect">
              <a:avLst/>
            </a:prstGeom>
            <a:solidFill>
              <a:srgbClr val="FF01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915816" y="1916832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3848" y="1916832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491880" y="1916832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051720" y="2204864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339752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627784" y="2204864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915816" y="2204864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203848" y="2204864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91880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051720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339752" y="2492896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627784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915816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203848" y="2492896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491880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051720" y="2780928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339752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627784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15816" y="2780928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203848" y="2780928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91880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</p:grpSp>
      <p:grpSp>
        <p:nvGrpSpPr>
          <p:cNvPr id="35" name="Group 34"/>
          <p:cNvGrpSpPr/>
          <p:nvPr/>
        </p:nvGrpSpPr>
        <p:grpSpPr>
          <a:xfrm rot="19743650">
            <a:off x="6237299" y="1658706"/>
            <a:ext cx="1728192" cy="1440160"/>
            <a:chOff x="2051720" y="1628800"/>
            <a:chExt cx="1728192" cy="144016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2051720" y="1628800"/>
              <a:ext cx="288032" cy="28803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339752" y="1628800"/>
              <a:ext cx="288032" cy="288032"/>
            </a:xfrm>
            <a:prstGeom prst="rect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627784" y="1628800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915816" y="1628800"/>
              <a:ext cx="288032" cy="288032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203848" y="1628800"/>
              <a:ext cx="288032" cy="288032"/>
            </a:xfrm>
            <a:prstGeom prst="rect">
              <a:avLst/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491880" y="1628800"/>
              <a:ext cx="288032" cy="288032"/>
            </a:xfrm>
            <a:prstGeom prst="rect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051720" y="1916832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339752" y="1916832"/>
              <a:ext cx="288032" cy="288032"/>
            </a:xfrm>
            <a:prstGeom prst="rect">
              <a:avLst/>
            </a:prstGeom>
            <a:solidFill>
              <a:srgbClr val="2400FA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627784" y="1916832"/>
              <a:ext cx="288032" cy="288032"/>
            </a:xfrm>
            <a:prstGeom prst="rect">
              <a:avLst/>
            </a:prstGeom>
            <a:solidFill>
              <a:srgbClr val="FF01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915816" y="1916832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3848" y="1916832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491880" y="1916832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051720" y="2204864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339752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627784" y="2204864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915816" y="2204864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3848" y="2204864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491880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051720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339752" y="2492896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627784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915816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3203848" y="2492896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3491880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051720" y="2780928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339752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627784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915816" y="2780928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3203848" y="2780928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3491880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</p:grpSp>
      <p:grpSp>
        <p:nvGrpSpPr>
          <p:cNvPr id="128" name="Group 127"/>
          <p:cNvGrpSpPr/>
          <p:nvPr/>
        </p:nvGrpSpPr>
        <p:grpSpPr>
          <a:xfrm rot="19743650">
            <a:off x="6508909" y="1066004"/>
            <a:ext cx="1728192" cy="1440160"/>
            <a:chOff x="2051720" y="1628800"/>
            <a:chExt cx="1728192" cy="1440160"/>
          </a:xfrm>
        </p:grpSpPr>
        <p:sp>
          <p:nvSpPr>
            <p:cNvPr id="129" name="Rectangle 128"/>
            <p:cNvSpPr/>
            <p:nvPr/>
          </p:nvSpPr>
          <p:spPr bwMode="auto">
            <a:xfrm>
              <a:off x="2051720" y="1628800"/>
              <a:ext cx="288032" cy="288032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2339752" y="1628800"/>
              <a:ext cx="288032" cy="288032"/>
            </a:xfrm>
            <a:prstGeom prst="rect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2627784" y="1628800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2915816" y="1628800"/>
              <a:ext cx="288032" cy="288032"/>
            </a:xfrm>
            <a:prstGeom prst="rect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3203848" y="1628800"/>
              <a:ext cx="288032" cy="288032"/>
            </a:xfrm>
            <a:prstGeom prst="rect">
              <a:avLst/>
            </a:prstGeom>
            <a:solidFill>
              <a:srgbClr val="00206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3491880" y="1628800"/>
              <a:ext cx="288032" cy="288032"/>
            </a:xfrm>
            <a:prstGeom prst="rect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2051720" y="1916832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2339752" y="1916832"/>
              <a:ext cx="288032" cy="288032"/>
            </a:xfrm>
            <a:prstGeom prst="rect">
              <a:avLst/>
            </a:prstGeom>
            <a:solidFill>
              <a:srgbClr val="2400FA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2627784" y="1916832"/>
              <a:ext cx="288032" cy="288032"/>
            </a:xfrm>
            <a:prstGeom prst="rect">
              <a:avLst/>
            </a:prstGeom>
            <a:solidFill>
              <a:srgbClr val="FF010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2915816" y="1916832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3203848" y="1916832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3491880" y="1916832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2051720" y="2204864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2339752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2627784" y="2204864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2915816" y="2204864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3203848" y="2204864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3491880" y="2204864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2051720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2339752" y="2492896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2627784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2915816" y="2492896"/>
              <a:ext cx="288032" cy="28803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3203848" y="2492896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3491880" y="2492896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2051720" y="2780928"/>
              <a:ext cx="288032" cy="288032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2339752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2627784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2915816" y="2780928"/>
              <a:ext cx="288032" cy="288032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3203848" y="2780928"/>
              <a:ext cx="288032" cy="288032"/>
            </a:xfrm>
            <a:prstGeom prst="rect">
              <a:avLst/>
            </a:prstGeom>
            <a:solidFill>
              <a:srgbClr val="7400BC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3491880" y="2780928"/>
              <a:ext cx="288032" cy="288032"/>
            </a:xfrm>
            <a:prstGeom prst="rect">
              <a:avLst/>
            </a:prstGeom>
            <a:solidFill>
              <a:srgbClr val="05FF52"/>
            </a:solidFill>
            <a:ln w="190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556829" y="2471793"/>
            <a:ext cx="4026445" cy="1377783"/>
            <a:chOff x="1556829" y="2471793"/>
            <a:chExt cx="4026445" cy="1377783"/>
          </a:xfrm>
        </p:grpSpPr>
        <p:cxnSp>
          <p:nvCxnSpPr>
            <p:cNvPr id="191" name="Straight Connector 190"/>
            <p:cNvCxnSpPr/>
            <p:nvPr/>
          </p:nvCxnSpPr>
          <p:spPr bwMode="auto">
            <a:xfrm>
              <a:off x="3203848" y="3291381"/>
              <a:ext cx="1014140" cy="281635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3" name="Straight Connector 192"/>
            <p:cNvCxnSpPr/>
            <p:nvPr/>
          </p:nvCxnSpPr>
          <p:spPr bwMode="auto">
            <a:xfrm rot="-1800000">
              <a:off x="3131494" y="3021351"/>
              <a:ext cx="1080120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95" name="TextBox 194"/>
            <p:cNvSpPr txBox="1"/>
            <p:nvPr/>
          </p:nvSpPr>
          <p:spPr>
            <a:xfrm>
              <a:off x="4225228" y="348024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800" dirty="0" err="1"/>
                <a:t>x,y</a:t>
              </a:r>
              <a:endParaRPr lang="en-NZ" sz="1800" dirty="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4128965" y="2471793"/>
              <a:ext cx="1454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800" dirty="0" err="1"/>
                <a:t>xNew</a:t>
              </a:r>
              <a:r>
                <a:rPr lang="en-NZ" sz="1800" dirty="0"/>
                <a:t>, </a:t>
              </a:r>
              <a:r>
                <a:rPr lang="en-NZ" sz="1800" dirty="0" err="1"/>
                <a:t>yNew</a:t>
              </a:r>
              <a:endParaRPr lang="en-NZ" sz="180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602544" y="292205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800" dirty="0">
                  <a:sym typeface="Symbol" panose="05050102010706020507" pitchFamily="18" charset="2"/>
                </a:rPr>
                <a:t></a:t>
              </a:r>
              <a:endParaRPr lang="en-NZ" sz="1800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556829" y="3203684"/>
              <a:ext cx="1851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800" dirty="0" err="1"/>
                <a:t>xCenter,yCenter</a:t>
              </a:r>
              <a:endParaRPr lang="en-NZ" sz="18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249969" y="1628800"/>
            <a:ext cx="1728192" cy="1440160"/>
            <a:chOff x="5206156" y="3429000"/>
            <a:chExt cx="1728192" cy="1440160"/>
          </a:xfrm>
        </p:grpSpPr>
        <p:sp>
          <p:nvSpPr>
            <p:cNvPr id="67" name="Rectangle 66"/>
            <p:cNvSpPr/>
            <p:nvPr/>
          </p:nvSpPr>
          <p:spPr bwMode="auto">
            <a:xfrm>
              <a:off x="5206156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494188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5782220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6070252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6358284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6646316" y="3429000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5206156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494188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5782220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6070252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6358284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6646316" y="3717032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206156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5494188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5782220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6070252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6358284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6646316" y="4005064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206156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5494188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782220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6070252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6358284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6646316" y="4293096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5206156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5494188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5782220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6070252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6358284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6646316" y="4581128"/>
              <a:ext cx="288032" cy="28803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447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46088" lvl="1" indent="0">
              <a:buNone/>
            </a:pPr>
            <a:endParaRPr lang="en-NZ" dirty="0">
              <a:solidFill>
                <a:srgbClr val="FF0000"/>
              </a:solidFill>
              <a:highlight>
                <a:srgbClr val="FFFFFF"/>
              </a:highlight>
              <a:latin typeface="Arial Unicode MS" panose="020B0604020202020204" pitchFamily="34" charset="-128"/>
            </a:endParaRPr>
          </a:p>
          <a:p>
            <a:pPr marL="446088" lvl="1" indent="0">
              <a:buNone/>
            </a:pPr>
            <a:r>
              <a:rPr lang="en-NZ" dirty="0">
                <a:solidFill>
                  <a:srgbClr val="FF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double 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ox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=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(….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….. j…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); </a:t>
            </a:r>
          </a:p>
          <a:p>
            <a:pPr marL="446088" lvl="1" indent="0">
              <a:buNone/>
            </a:pPr>
            <a:r>
              <a:rPr lang="en-NZ" dirty="0">
                <a:solidFill>
                  <a:srgbClr val="FF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double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oy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=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(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…. 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…..j…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);</a:t>
            </a:r>
            <a:endParaRPr lang="en-AU" dirty="0"/>
          </a:p>
          <a:p>
            <a:pPr marL="446088" lvl="1" indent="0">
              <a:buNone/>
            </a:pPr>
            <a:r>
              <a:rPr lang="en-NZ" dirty="0" err="1">
                <a:solidFill>
                  <a:srgbClr val="FF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int</a:t>
            </a:r>
            <a:r>
              <a:rPr lang="en-NZ" dirty="0">
                <a:solidFill>
                  <a:srgbClr val="FF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oi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=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(</a:t>
            </a:r>
            <a:r>
              <a:rPr lang="en-NZ" b="1" dirty="0" err="1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int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) 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ox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; </a:t>
            </a:r>
          </a:p>
          <a:p>
            <a:pPr marL="446088" lvl="1" indent="0">
              <a:buNone/>
            </a:pPr>
            <a:r>
              <a:rPr lang="en-NZ" dirty="0">
                <a:solidFill>
                  <a:srgbClr val="FF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double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oy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=</a:t>
            </a:r>
            <a:r>
              <a:rPr lang="en-NZ" dirty="0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 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(</a:t>
            </a:r>
            <a:r>
              <a:rPr lang="en-NZ" b="1" dirty="0" err="1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int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) </a:t>
            </a:r>
            <a:r>
              <a:rPr lang="en-NZ" dirty="0" err="1">
                <a:solidFill>
                  <a:srgbClr val="00000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oy</a:t>
            </a:r>
            <a:r>
              <a:rPr lang="en-NZ" b="1" dirty="0">
                <a:solidFill>
                  <a:srgbClr val="000080"/>
                </a:solidFill>
                <a:highlight>
                  <a:srgbClr val="FFFFFF"/>
                </a:highlight>
                <a:latin typeface="Arial Unicode MS" panose="020B0604020202020204" pitchFamily="34" charset="-128"/>
              </a:rPr>
              <a:t>;</a:t>
            </a:r>
          </a:p>
          <a:p>
            <a:endParaRPr lang="en-AU" dirty="0"/>
          </a:p>
          <a:p>
            <a:pPr marL="819150" lvl="2" indent="0">
              <a:buNone/>
              <a:tabLst>
                <a:tab pos="3048000" algn="l"/>
              </a:tabLst>
            </a:pPr>
            <a:r>
              <a:rPr lang="en-AU" dirty="0" err="1"/>
              <a:t>newImage</a:t>
            </a:r>
            <a:r>
              <a:rPr lang="en-AU" dirty="0"/>
              <a:t>[ </a:t>
            </a:r>
            <a:r>
              <a:rPr lang="en-AU" dirty="0" err="1"/>
              <a:t>i</a:t>
            </a:r>
            <a:r>
              <a:rPr lang="en-AU" dirty="0"/>
              <a:t> ][ j ]  =  image[</a:t>
            </a:r>
            <a:r>
              <a:rPr lang="en-AU" dirty="0" err="1"/>
              <a:t>oi</a:t>
            </a:r>
            <a:r>
              <a:rPr lang="en-AU" dirty="0"/>
              <a:t>][</a:t>
            </a:r>
            <a:r>
              <a:rPr lang="en-AU" dirty="0" err="1"/>
              <a:t>oj</a:t>
            </a:r>
            <a:r>
              <a:rPr lang="en-AU" dirty="0"/>
              <a:t>] *   (1-Math.hypot(ox-</a:t>
            </a:r>
            <a:r>
              <a:rPr lang="en-AU" dirty="0" err="1"/>
              <a:t>oi</a:t>
            </a:r>
            <a:r>
              <a:rPr lang="en-AU" dirty="0"/>
              <a:t>, </a:t>
            </a:r>
            <a:r>
              <a:rPr lang="en-AU" dirty="0" err="1"/>
              <a:t>oy-oj</a:t>
            </a:r>
            <a:r>
              <a:rPr lang="en-AU" dirty="0"/>
              <a:t>)   +</a:t>
            </a:r>
            <a:br>
              <a:rPr lang="en-AU" dirty="0"/>
            </a:br>
            <a:r>
              <a:rPr lang="en-AU" dirty="0"/>
              <a:t>	image[oi+1][</a:t>
            </a:r>
            <a:r>
              <a:rPr lang="en-AU" dirty="0" err="1"/>
              <a:t>oj</a:t>
            </a:r>
            <a:r>
              <a:rPr lang="en-AU" dirty="0"/>
              <a:t>] *                     +</a:t>
            </a:r>
            <a:br>
              <a:rPr lang="en-AU" dirty="0"/>
            </a:br>
            <a:r>
              <a:rPr lang="en-AU" dirty="0"/>
              <a:t>	image[</a:t>
            </a:r>
            <a:r>
              <a:rPr lang="en-AU" dirty="0" err="1"/>
              <a:t>oi</a:t>
            </a:r>
            <a:r>
              <a:rPr lang="en-AU" dirty="0"/>
              <a:t>][oj+1] *                     +</a:t>
            </a:r>
            <a:br>
              <a:rPr lang="en-AU" dirty="0"/>
            </a:br>
            <a:r>
              <a:rPr lang="en-AU" dirty="0"/>
              <a:t>	image[oi+1][oj+1] *                     +</a:t>
            </a:r>
          </a:p>
          <a:p>
            <a:pPr marL="819150" lvl="2" indent="0" defTabSz="806450">
              <a:buNone/>
            </a:pPr>
            <a:r>
              <a:rPr lang="en-AU" dirty="0"/>
              <a:t>	 	</a:t>
            </a:r>
          </a:p>
          <a:p>
            <a:endParaRPr lang="en-NZ" dirty="0"/>
          </a:p>
        </p:txBody>
      </p:sp>
      <p:grpSp>
        <p:nvGrpSpPr>
          <p:cNvPr id="4" name="Group 3"/>
          <p:cNvGrpSpPr/>
          <p:nvPr/>
        </p:nvGrpSpPr>
        <p:grpSpPr>
          <a:xfrm rot="20670310">
            <a:off x="5431644" y="1484784"/>
            <a:ext cx="1036916" cy="1036916"/>
            <a:chOff x="2987824" y="1484784"/>
            <a:chExt cx="1036916" cy="1036916"/>
          </a:xfrm>
        </p:grpSpPr>
        <p:sp>
          <p:nvSpPr>
            <p:cNvPr id="5" name="Rectangle 4"/>
            <p:cNvSpPr/>
            <p:nvPr/>
          </p:nvSpPr>
          <p:spPr bwMode="auto">
            <a:xfrm>
              <a:off x="2987824" y="1484784"/>
              <a:ext cx="518458" cy="51845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506282" y="1484784"/>
              <a:ext cx="518458" cy="51845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87824" y="2003242"/>
              <a:ext cx="518458" cy="51845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6282" y="2003242"/>
              <a:ext cx="518458" cy="51845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NZ" sz="2000" b="1" dirty="0"/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5708658" y="1761798"/>
            <a:ext cx="518458" cy="51845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NZ" sz="2000" b="1" dirty="0"/>
          </a:p>
        </p:txBody>
      </p:sp>
    </p:spTree>
    <p:extLst>
      <p:ext uri="{BB962C8B-B14F-4D97-AF65-F5344CB8AC3E}">
        <p14:creationId xmlns:p14="http://schemas.microsoft.com/office/powerpoint/2010/main" val="3063583939"/>
      </p:ext>
    </p:extLst>
  </p:cSld>
  <p:clrMapOvr>
    <a:masterClrMapping/>
  </p:clrMapOvr>
</p:sld>
</file>

<file path=ppt/theme/theme1.xml><?xml version="1.0" encoding="utf-8"?>
<a:theme xmlns:a="http://schemas.openxmlformats.org/drawingml/2006/main" name="261">
  <a:themeElements>
    <a:clrScheme name="1_102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102">
      <a:majorFont>
        <a:latin typeface="Arial Unicode MS"/>
        <a:ea typeface="Arial Unicode MS"/>
        <a:cs typeface="Arial Unicode MS"/>
      </a:majorFont>
      <a:minorFont>
        <a:latin typeface="Arial Unicode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10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261</Template>
  <TotalTime>11136</TotalTime>
  <Words>750</Words>
  <Application>Microsoft Macintosh PowerPoint</Application>
  <PresentationFormat>On-screen Show (4:3)</PresentationFormat>
  <Paragraphs>236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Unicode MS</vt:lpstr>
      <vt:lpstr>Arial</vt:lpstr>
      <vt:lpstr>Symbol</vt:lpstr>
      <vt:lpstr>Times New Roman</vt:lpstr>
      <vt:lpstr>Wingdings</vt:lpstr>
      <vt:lpstr>261</vt:lpstr>
      <vt:lpstr>Images and 2D Graphics (2)  COMP 112  2018</vt:lpstr>
      <vt:lpstr>Overview</vt:lpstr>
      <vt:lpstr>Image manipulation</vt:lpstr>
      <vt:lpstr>Geometric Transforms</vt:lpstr>
      <vt:lpstr>Geometric Transforms</vt:lpstr>
      <vt:lpstr>Computing new pixel value</vt:lpstr>
      <vt:lpstr>Transforming </vt:lpstr>
      <vt:lpstr>Rotation</vt:lpstr>
      <vt:lpstr>Interpolating</vt:lpstr>
      <vt:lpstr>Transformation composition</vt:lpstr>
      <vt:lpstr>Blur, Filters, Convolution</vt:lpstr>
      <vt:lpstr>Convolution Matrix</vt:lpstr>
      <vt:lpstr>Convolution Filtering</vt:lpstr>
      <vt:lpstr>Filters</vt:lpstr>
      <vt:lpstr>Edge Detection</vt:lpstr>
    </vt:vector>
  </TitlesOfParts>
  <Company>Victoria University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 and Data Structures COMP 261  # 1</dc:title>
  <dc:creator>pondy</dc:creator>
  <cp:lastModifiedBy>david streader</cp:lastModifiedBy>
  <cp:revision>184</cp:revision>
  <cp:lastPrinted>2014-04-08T03:33:31Z</cp:lastPrinted>
  <dcterms:created xsi:type="dcterms:W3CDTF">2010-07-11T23:26:10Z</dcterms:created>
  <dcterms:modified xsi:type="dcterms:W3CDTF">2018-05-21T20:15:23Z</dcterms:modified>
</cp:coreProperties>
</file>