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8" r:id="rId3"/>
    <p:sldId id="318" r:id="rId4"/>
    <p:sldId id="319" r:id="rId5"/>
    <p:sldId id="308" r:id="rId6"/>
    <p:sldId id="311" r:id="rId7"/>
    <p:sldId id="262" r:id="rId8"/>
    <p:sldId id="338" r:id="rId9"/>
    <p:sldId id="314" r:id="rId10"/>
    <p:sldId id="315" r:id="rId11"/>
    <p:sldId id="303" r:id="rId12"/>
    <p:sldId id="316" r:id="rId13"/>
    <p:sldId id="322" r:id="rId14"/>
    <p:sldId id="339" r:id="rId15"/>
    <p:sldId id="340" r:id="rId16"/>
    <p:sldId id="341" r:id="rId17"/>
    <p:sldId id="286" r:id="rId18"/>
    <p:sldId id="324" r:id="rId19"/>
    <p:sldId id="325" r:id="rId20"/>
    <p:sldId id="326" r:id="rId21"/>
    <p:sldId id="327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</p:sldIdLst>
  <p:sldSz cx="12192000" cy="6858000"/>
  <p:notesSz cx="7099300" cy="10234613"/>
  <p:defaultTextStyle>
    <a:defPPr>
      <a:defRPr lang="en-NZ"/>
    </a:defPPr>
    <a:lvl1pPr algn="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521415D9-36F7-43E2-AB2F-B90AF26B5E84}">
      <p14:sectionLst xmlns:p14="http://schemas.microsoft.com/office/powerpoint/2010/main">
        <p14:section name="Introduction" id="{CA106013-4169-47F2-BFA7-280F1044C04F}">
          <p14:sldIdLst>
            <p14:sldId id="256"/>
            <p14:sldId id="258"/>
            <p14:sldId id="318"/>
            <p14:sldId id="319"/>
            <p14:sldId id="308"/>
            <p14:sldId id="311"/>
            <p14:sldId id="262"/>
            <p14:sldId id="338"/>
            <p14:sldId id="314"/>
            <p14:sldId id="315"/>
            <p14:sldId id="303"/>
            <p14:sldId id="316"/>
            <p14:sldId id="322"/>
            <p14:sldId id="339"/>
            <p14:sldId id="340"/>
            <p14:sldId id="341"/>
            <p14:sldId id="286"/>
          </p14:sldIdLst>
        </p14:section>
        <p14:section name="Course Info, First Program" id="{F0AD741F-F118-4C29-84BE-84A482788CD8}">
          <p14:sldIdLst>
            <p14:sldId id="324"/>
            <p14:sldId id="325"/>
            <p14:sldId id="326"/>
            <p14:sldId id="327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3300"/>
    <a:srgbClr val="663300"/>
    <a:srgbClr val="6F3B01"/>
    <a:srgbClr val="00CDFF"/>
    <a:srgbClr val="66FF33"/>
    <a:srgbClr val="669900"/>
    <a:srgbClr val="3A1D00"/>
    <a:srgbClr val="FF9900"/>
    <a:srgbClr val="8E74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23" autoAdjust="0"/>
    <p:restoredTop sz="94719" autoAdjust="0"/>
  </p:normalViewPr>
  <p:slideViewPr>
    <p:cSldViewPr snapToGrid="0" snapToObjects="1">
      <p:cViewPr varScale="1">
        <p:scale>
          <a:sx n="79" d="100"/>
          <a:sy n="79" d="100"/>
        </p:scale>
        <p:origin x="48" y="165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81093"/>
    </p:cViewPr>
  </p:sorterViewPr>
  <p:notesViewPr>
    <p:cSldViewPr snapToGrid="0" snapToObjects="1">
      <p:cViewPr varScale="1">
        <p:scale>
          <a:sx n="51" d="100"/>
          <a:sy n="51" d="100"/>
        </p:scale>
        <p:origin x="-2616" y="-96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1014" y="2"/>
            <a:ext cx="3047061" cy="47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7" tIns="0" rIns="19847" bIns="0" numCol="1" anchor="t" anchorCtr="0" compatLnSpc="1">
            <a:prstTxWarp prst="textNoShape">
              <a:avLst/>
            </a:prstTxWarp>
          </a:bodyPr>
          <a:lstStyle>
            <a:lvl1pPr algn="l" defTabSz="952330">
              <a:defRPr sz="1000" i="1" baseline="30000">
                <a:latin typeface="Arial" charset="0"/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31227" y="2"/>
            <a:ext cx="3047061" cy="47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7" tIns="0" rIns="19847" bIns="0" numCol="1" anchor="t" anchorCtr="0" compatLnSpc="1">
            <a:prstTxWarp prst="textNoShape">
              <a:avLst/>
            </a:prstTxWarp>
          </a:bodyPr>
          <a:lstStyle>
            <a:lvl1pPr defTabSz="952330">
              <a:defRPr sz="1000" i="1" baseline="30000">
                <a:latin typeface="Arial" charset="0"/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1014" y="9684236"/>
            <a:ext cx="3047061" cy="55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7" tIns="0" rIns="19847" bIns="0" numCol="1" anchor="b" anchorCtr="0" compatLnSpc="1">
            <a:prstTxWarp prst="textNoShape">
              <a:avLst/>
            </a:prstTxWarp>
          </a:bodyPr>
          <a:lstStyle>
            <a:lvl1pPr algn="l" defTabSz="952330">
              <a:defRPr sz="1000" i="1" baseline="300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31227" y="9684236"/>
            <a:ext cx="3047061" cy="55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7" tIns="0" rIns="19847" bIns="0" numCol="1" anchor="b" anchorCtr="0" compatLnSpc="1">
            <a:prstTxWarp prst="textNoShape">
              <a:avLst/>
            </a:prstTxWarp>
          </a:bodyPr>
          <a:lstStyle>
            <a:lvl1pPr defTabSz="952330">
              <a:defRPr sz="1000" i="1" baseline="30000">
                <a:latin typeface="Arial" charset="0"/>
              </a:defRPr>
            </a:lvl1pPr>
          </a:lstStyle>
          <a:p>
            <a:pPr>
              <a:defRPr/>
            </a:pPr>
            <a:fld id="{8F117321-F53C-47DE-A501-B48C4C105F9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31894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5079" cy="511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7" tIns="0" rIns="19847" bIns="0" numCol="1" anchor="t" anchorCtr="0" compatLnSpc="1">
            <a:prstTxWarp prst="textNoShape">
              <a:avLst/>
            </a:prstTxWarp>
          </a:bodyPr>
          <a:lstStyle>
            <a:lvl1pPr algn="l" defTabSz="948953">
              <a:defRPr sz="1000" i="1" baseline="300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221" y="1"/>
            <a:ext cx="3075079" cy="511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7" tIns="0" rIns="19847" bIns="0" numCol="1" anchor="t" anchorCtr="0" compatLnSpc="1">
            <a:prstTxWarp prst="textNoShape">
              <a:avLst/>
            </a:prstTxWarp>
          </a:bodyPr>
          <a:lstStyle>
            <a:lvl1pPr defTabSz="948953">
              <a:defRPr sz="1000" i="1" baseline="300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0338" y="782638"/>
            <a:ext cx="6781800" cy="38147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472" y="4865357"/>
            <a:ext cx="5210356" cy="460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25" tIns="47964" rIns="95925" bIns="479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/>
              <a:t>Click to edit Master text styles</a:t>
            </a:r>
          </a:p>
          <a:p>
            <a:pPr lvl="1"/>
            <a:r>
              <a:rPr lang="en-NZ" noProof="0"/>
              <a:t>Second level</a:t>
            </a:r>
          </a:p>
          <a:p>
            <a:pPr lvl="2"/>
            <a:r>
              <a:rPr lang="en-NZ" noProof="0"/>
              <a:t>Third level</a:t>
            </a:r>
          </a:p>
          <a:p>
            <a:pPr lvl="3"/>
            <a:r>
              <a:rPr lang="en-NZ" noProof="0"/>
              <a:t>Fourth level</a:t>
            </a:r>
          </a:p>
          <a:p>
            <a:pPr lvl="4"/>
            <a:r>
              <a:rPr lang="en-NZ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375"/>
            <a:ext cx="3075079" cy="511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7" tIns="0" rIns="19847" bIns="0" numCol="1" anchor="b" anchorCtr="0" compatLnSpc="1">
            <a:prstTxWarp prst="textNoShape">
              <a:avLst/>
            </a:prstTxWarp>
          </a:bodyPr>
          <a:lstStyle>
            <a:lvl1pPr algn="l" defTabSz="948953">
              <a:defRPr sz="1000" i="1" baseline="300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221" y="9723375"/>
            <a:ext cx="3075079" cy="511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47" tIns="0" rIns="19847" bIns="0" numCol="1" anchor="b" anchorCtr="0" compatLnSpc="1">
            <a:prstTxWarp prst="textNoShape">
              <a:avLst/>
            </a:prstTxWarp>
          </a:bodyPr>
          <a:lstStyle>
            <a:lvl1pPr defTabSz="948953">
              <a:defRPr sz="1000" i="1" baseline="30000">
                <a:latin typeface="Arial" charset="0"/>
              </a:defRPr>
            </a:lvl1pPr>
          </a:lstStyle>
          <a:p>
            <a:pPr>
              <a:defRPr/>
            </a:pPr>
            <a:fld id="{DE254C26-DBE8-4DD7-A7E1-F9280186EFB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80723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FD056D-6F8B-4C0F-8249-D6273C3A1C13}" type="slidenum">
              <a:rPr lang="en-NZ" smtClean="0"/>
              <a:pPr/>
              <a:t>1</a:t>
            </a:fld>
            <a:endParaRPr lang="en-NZ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0338" y="782638"/>
            <a:ext cx="6781800" cy="3814762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614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D79FD2-B0A9-47B4-A143-5EEDF4397132}" type="slidenum">
              <a:rPr lang="en-NZ" smtClean="0"/>
              <a:pPr/>
              <a:t>2</a:t>
            </a:fld>
            <a:endParaRPr lang="en-NZ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0338" y="782638"/>
            <a:ext cx="6781800" cy="3814762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885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0338" y="782638"/>
            <a:ext cx="6781800" cy="3814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254C26-DBE8-4DD7-A7E1-F9280186EFB7}" type="slidenum">
              <a:rPr lang="en-NZ" smtClean="0"/>
              <a:pPr>
                <a:defRPr/>
              </a:pPr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25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39185" y="476251"/>
            <a:ext cx="11713633" cy="85725"/>
          </a:xfrm>
          <a:prstGeom prst="rect">
            <a:avLst/>
          </a:prstGeom>
          <a:solidFill>
            <a:srgbClr val="3333CC">
              <a:alpha val="64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NZ" sz="1400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239185" y="6092826"/>
            <a:ext cx="11713633" cy="85725"/>
          </a:xfrm>
          <a:prstGeom prst="rect">
            <a:avLst/>
          </a:prstGeom>
          <a:solidFill>
            <a:srgbClr val="3333CC">
              <a:alpha val="64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NZ" sz="1400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10923553" y="6708775"/>
            <a:ext cx="986932" cy="153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8000" tIns="0" rIns="18000" bIns="0">
            <a:spAutoFit/>
          </a:bodyPr>
          <a:lstStyle/>
          <a:p>
            <a:pPr>
              <a:defRPr/>
            </a:pPr>
            <a:r>
              <a:rPr lang="en-US" sz="1000">
                <a:solidFill>
                  <a:schemeClr val="accent2"/>
                </a:solidFill>
                <a:latin typeface="Arial Unicode MS" pitchFamily="34" charset="-128"/>
                <a:cs typeface="Arial" charset="0"/>
              </a:rPr>
              <a:t>© </a:t>
            </a:r>
            <a:r>
              <a:rPr lang="en-NZ" sz="1000">
                <a:solidFill>
                  <a:schemeClr val="accent2"/>
                </a:solidFill>
                <a:latin typeface="Arial Unicode MS" pitchFamily="34" charset="-128"/>
                <a:cs typeface="Arial" charset="0"/>
              </a:rPr>
              <a:t>Peter Andreae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39185" y="1196975"/>
            <a:ext cx="11713633" cy="1944688"/>
          </a:xfrm>
        </p:spPr>
        <p:txBody>
          <a:bodyPr/>
          <a:lstStyle>
            <a:lvl1pPr algn="ctr">
              <a:lnSpc>
                <a:spcPct val="110000"/>
              </a:lnSpc>
              <a:defRPr sz="4000"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0556111" y="0"/>
            <a:ext cx="1635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solidFill>
                  <a:srgbClr val="1004FC"/>
                </a:solidFill>
              </a:rPr>
              <a:t>COMP112: </a:t>
            </a:r>
            <a:fld id="{2EDC2512-B54A-44B8-8478-F96758B22434}" type="slidenum">
              <a:rPr lang="en-US" sz="1600" smtClean="0">
                <a:solidFill>
                  <a:srgbClr val="1004FC"/>
                </a:solidFill>
              </a:rPr>
              <a:pPr algn="l"/>
              <a:t>‹#›</a:t>
            </a:fld>
            <a:endParaRPr lang="en-AU" sz="1600" dirty="0">
              <a:solidFill>
                <a:srgbClr val="1004FC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5533" y="981075"/>
            <a:ext cx="5748867" cy="587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748867" cy="5876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9184" y="0"/>
            <a:ext cx="1076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NZ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5534" y="981075"/>
            <a:ext cx="11700933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/>
              <a:t>Click to edit Master text styles</a:t>
            </a:r>
          </a:p>
          <a:p>
            <a:pPr lvl="1"/>
            <a:r>
              <a:rPr lang="en-NZ"/>
              <a:t>Second level</a:t>
            </a:r>
          </a:p>
          <a:p>
            <a:pPr lvl="2"/>
            <a:r>
              <a:rPr lang="en-NZ"/>
              <a:t>Third level</a:t>
            </a:r>
          </a:p>
          <a:p>
            <a:pPr lvl="3"/>
            <a:r>
              <a:rPr lang="en-NZ"/>
              <a:t>Fourth level</a:t>
            </a:r>
          </a:p>
          <a:p>
            <a:pPr lvl="4"/>
            <a:r>
              <a:rPr lang="en-NZ"/>
              <a:t>Fifth level</a:t>
            </a: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9169400" y="5084764"/>
            <a:ext cx="3022600" cy="17732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NZ" sz="1400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10923553" y="6708775"/>
            <a:ext cx="986932" cy="153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8000" tIns="0" rIns="18000" bIns="0">
            <a:spAutoFit/>
          </a:bodyPr>
          <a:lstStyle/>
          <a:p>
            <a:pPr>
              <a:defRPr/>
            </a:pPr>
            <a:r>
              <a:rPr lang="en-US" sz="1000">
                <a:latin typeface="Arial Unicode MS" pitchFamily="34" charset="-128"/>
                <a:cs typeface="Arial" charset="0"/>
              </a:rPr>
              <a:t>© </a:t>
            </a:r>
            <a:r>
              <a:rPr lang="en-NZ" sz="1000">
                <a:latin typeface="Arial Unicode MS" pitchFamily="34" charset="-128"/>
                <a:cs typeface="Arial" charset="0"/>
              </a:rPr>
              <a:t>Peter Andreae</a:t>
            </a: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334434" y="692150"/>
            <a:ext cx="9313333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7" r:id="rId3"/>
    <p:sldLayoutId id="2147483688" r:id="rId4"/>
    <p:sldLayoutId id="2147483689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  <a:ea typeface="Arial Unicode MS" pitchFamily="34" charset="-128"/>
          <a:cs typeface="Arial Unicode MS" pitchFamily="34" charset="-128"/>
        </a:defRPr>
      </a:lvl9pPr>
    </p:titleStyle>
    <p:bodyStyle>
      <a:lvl1pPr marL="266700" indent="-2667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1936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047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455738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8637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3209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7781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2353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6925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-sa.victoria.ac.nz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ecs.victoria.ac.nz/Courses/COMP102_2017T1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uw.ac.nz/st_service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-sa.victoria.ac.n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Introduction to </a:t>
            </a:r>
            <a:br>
              <a:rPr lang="en-NZ" dirty="0"/>
            </a:br>
            <a:r>
              <a:rPr lang="en-NZ" dirty="0"/>
              <a:t>Computer Science</a:t>
            </a:r>
            <a:br>
              <a:rPr lang="en-NZ" dirty="0"/>
            </a:br>
            <a:r>
              <a:rPr lang="en-NZ" sz="2800" dirty="0"/>
              <a:t>COMP 112   </a:t>
            </a:r>
            <a:r>
              <a:rPr lang="en-NZ" sz="6000" dirty="0"/>
              <a:t>  </a:t>
            </a:r>
            <a:r>
              <a:rPr lang="en-NZ" sz="2800" dirty="0"/>
              <a:t>  2018 T1    </a:t>
            </a:r>
            <a:r>
              <a:rPr lang="en-NZ" sz="2800" dirty="0">
                <a:solidFill>
                  <a:schemeClr val="bg1"/>
                </a:solidFill>
              </a:rPr>
              <a:t>.</a:t>
            </a:r>
            <a:r>
              <a:rPr lang="en-NZ" sz="2800" dirty="0"/>
              <a:t> 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436814" y="3640139"/>
            <a:ext cx="7489825" cy="195438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40000"/>
              </a:spcBef>
              <a:tabLst>
                <a:tab pos="1704975" algn="ctr"/>
                <a:tab pos="3409950" algn="ctr"/>
                <a:tab pos="5114925" algn="ctr"/>
              </a:tabLst>
            </a:pPr>
            <a:r>
              <a:rPr lang="en-NZ" sz="2800" b="1" dirty="0">
                <a:solidFill>
                  <a:schemeClr val="accent2"/>
                </a:solidFill>
                <a:latin typeface="Arial Unicode MS" pitchFamily="34" charset="-128"/>
              </a:rPr>
              <a:t>		Peter Andreae</a:t>
            </a:r>
          </a:p>
          <a:p>
            <a:pPr algn="l">
              <a:spcBef>
                <a:spcPts val="600"/>
              </a:spcBef>
              <a:tabLst>
                <a:tab pos="1704975" algn="ctr"/>
                <a:tab pos="3409950" algn="ctr"/>
                <a:tab pos="5114925" algn="ctr"/>
              </a:tabLst>
            </a:pPr>
            <a:r>
              <a:rPr lang="en-NZ" sz="2800" b="1" dirty="0">
                <a:solidFill>
                  <a:schemeClr val="accent2"/>
                </a:solidFill>
                <a:latin typeface="Arial Unicode MS" pitchFamily="34" charset="-128"/>
              </a:rPr>
              <a:t>		( “</a:t>
            </a:r>
            <a:r>
              <a:rPr lang="en-NZ" sz="2800" b="1" dirty="0" err="1">
                <a:solidFill>
                  <a:schemeClr val="accent2"/>
                </a:solidFill>
                <a:latin typeface="Arial Unicode MS" pitchFamily="34" charset="-128"/>
              </a:rPr>
              <a:t>Pondy</a:t>
            </a:r>
            <a:r>
              <a:rPr lang="en-NZ" sz="2800" b="1" dirty="0">
                <a:solidFill>
                  <a:schemeClr val="accent2"/>
                </a:solidFill>
                <a:latin typeface="Arial Unicode MS" pitchFamily="34" charset="-128"/>
              </a:rPr>
              <a:t>” )</a:t>
            </a:r>
          </a:p>
          <a:p>
            <a:pPr algn="l">
              <a:spcBef>
                <a:spcPct val="70000"/>
              </a:spcBef>
              <a:spcAft>
                <a:spcPct val="30000"/>
              </a:spcAft>
              <a:tabLst>
                <a:tab pos="1704975" algn="ctr"/>
                <a:tab pos="3409950" algn="ctr"/>
                <a:tab pos="5114925" algn="ctr"/>
              </a:tabLst>
            </a:pPr>
            <a:r>
              <a:rPr lang="en-NZ" sz="2000" b="1" dirty="0">
                <a:solidFill>
                  <a:schemeClr val="accent2"/>
                </a:solidFill>
                <a:latin typeface="Arial Unicode MS" pitchFamily="34" charset="-128"/>
              </a:rPr>
              <a:t>		Computer Science</a:t>
            </a:r>
          </a:p>
          <a:p>
            <a:pPr algn="l">
              <a:spcAft>
                <a:spcPct val="30000"/>
              </a:spcAft>
              <a:tabLst>
                <a:tab pos="1704975" algn="ctr"/>
                <a:tab pos="3409950" algn="ctr"/>
                <a:tab pos="5114925" algn="ctr"/>
              </a:tabLst>
            </a:pPr>
            <a:r>
              <a:rPr lang="en-NZ" sz="2000" b="1" dirty="0">
                <a:solidFill>
                  <a:schemeClr val="accent2"/>
                </a:solidFill>
                <a:latin typeface="Arial Unicode MS" pitchFamily="34" charset="-128"/>
              </a:rPr>
              <a:t>		Victoria University of Wellington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Switching to COMP 102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If you are not confident you have enough programming experience</a:t>
            </a:r>
          </a:p>
          <a:p>
            <a:pPr lvl="1">
              <a:spcBef>
                <a:spcPts val="1200"/>
              </a:spcBef>
            </a:pPr>
            <a:r>
              <a:rPr lang="en-NZ" dirty="0"/>
              <a:t>See me after a lecture to get switched over</a:t>
            </a:r>
          </a:p>
          <a:p>
            <a:pPr lvl="2"/>
            <a:r>
              <a:rPr lang="en-NZ" dirty="0"/>
              <a:t>Within the first two weeks</a:t>
            </a:r>
          </a:p>
          <a:p>
            <a:pPr lvl="2"/>
            <a:r>
              <a:rPr lang="en-NZ" dirty="0"/>
              <a:t>Bring a change of course form from the science faculty office.</a:t>
            </a:r>
          </a:p>
          <a:p>
            <a:pPr marL="819150" lvl="2" indent="0">
              <a:buNone/>
            </a:pPr>
            <a:endParaRPr lang="en-US" dirty="0"/>
          </a:p>
          <a:p>
            <a:pPr marL="38100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BUT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COMP 112 will run very parallel to COMP 102 this year.</a:t>
            </a:r>
          </a:p>
          <a:p>
            <a:pPr lvl="1"/>
            <a:r>
              <a:rPr lang="en-US" dirty="0"/>
              <a:t>Assignments, tests, and exams will be mostly shared!</a:t>
            </a:r>
          </a:p>
          <a:p>
            <a:pPr lvl="1"/>
            <a:endParaRPr lang="en-US" dirty="0"/>
          </a:p>
          <a:p>
            <a:r>
              <a:rPr lang="en-US" dirty="0"/>
              <a:t>You can pass COMP 112 and get in to COMP 103  with EXACTLY the same work as you would need in COMP 102.</a:t>
            </a:r>
          </a:p>
          <a:p>
            <a:endParaRPr lang="en-US" dirty="0"/>
          </a:p>
          <a:p>
            <a:r>
              <a:rPr lang="en-US" dirty="0"/>
              <a:t>COMP 112 lectures will be faster (less boring), and will be wider coverage.</a:t>
            </a:r>
          </a:p>
          <a:p>
            <a:pPr lvl="1"/>
            <a:endParaRPr lang="en-NZ" dirty="0"/>
          </a:p>
          <a:p>
            <a:pPr lvl="2"/>
            <a:endParaRPr lang="en-NZ" dirty="0"/>
          </a:p>
          <a:p>
            <a:pPr lvl="1"/>
            <a:endParaRPr lang="en-NZ" dirty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90625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Ahead:</a:t>
            </a:r>
            <a:endParaRPr lang="en-NZ" dirty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5534" y="981075"/>
            <a:ext cx="11700933" cy="5876925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dirty="0"/>
              <a:t>If you are doing BE, or BSc (COMP), BSc (CGRA), or BDI minor</a:t>
            </a:r>
          </a:p>
          <a:p>
            <a:pPr lvl="1"/>
            <a:r>
              <a:rPr lang="en-US" dirty="0"/>
              <a:t>then you should plan on taking COMP103 in Tri 2.</a:t>
            </a:r>
          </a:p>
          <a:p>
            <a:pPr marL="446088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If you are doing BE, or BSc (COMP or CGRA)</a:t>
            </a:r>
          </a:p>
          <a:p>
            <a:pPr lvl="1"/>
            <a:r>
              <a:rPr lang="en-US" dirty="0"/>
              <a:t>Don’t forget the </a:t>
            </a:r>
            <a:r>
              <a:rPr lang="en-US" dirty="0" err="1"/>
              <a:t>maths</a:t>
            </a:r>
            <a:r>
              <a:rPr lang="en-US" dirty="0"/>
              <a:t> courses that you need for 2</a:t>
            </a:r>
            <a:r>
              <a:rPr lang="en-US" baseline="30000" dirty="0"/>
              <a:t>nd</a:t>
            </a:r>
            <a:r>
              <a:rPr lang="en-US" dirty="0"/>
              <a:t> year!</a:t>
            </a:r>
            <a:br>
              <a:rPr lang="en-US" dirty="0"/>
            </a:br>
            <a:endParaRPr lang="en-US" dirty="0"/>
          </a:p>
          <a:p>
            <a:r>
              <a:rPr lang="en-US" dirty="0"/>
              <a:t>If you are doing BSc (CGRA)</a:t>
            </a:r>
          </a:p>
          <a:p>
            <a:pPr lvl="1"/>
            <a:r>
              <a:rPr lang="en-US" dirty="0"/>
              <a:t>Don’t forget DSDN 132</a:t>
            </a:r>
            <a:endParaRPr lang="en-NZ" dirty="0"/>
          </a:p>
          <a:p>
            <a:endParaRPr lang="en-N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Ahead: Mathematics</a:t>
            </a:r>
            <a:endParaRPr lang="en-NZ" dirty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60000"/>
              </a:spcBef>
              <a:buNone/>
              <a:tabLst>
                <a:tab pos="2776538" algn="l"/>
                <a:tab pos="5918200" algn="l"/>
                <a:tab pos="6999288" algn="l"/>
              </a:tabLst>
            </a:pPr>
            <a:r>
              <a:rPr lang="en-US" dirty="0"/>
              <a:t>	Engineering </a:t>
            </a:r>
            <a:r>
              <a:rPr lang="en-US" dirty="0" err="1"/>
              <a:t>maths</a:t>
            </a:r>
            <a:r>
              <a:rPr lang="en-US" dirty="0"/>
              <a:t>		Mathematics </a:t>
            </a:r>
            <a:r>
              <a:rPr lang="en-US" dirty="0" err="1"/>
              <a:t>maths</a:t>
            </a:r>
            <a:endParaRPr lang="en-US" dirty="0"/>
          </a:p>
          <a:p>
            <a:pPr>
              <a:spcBef>
                <a:spcPct val="60000"/>
              </a:spcBef>
              <a:tabLst>
                <a:tab pos="2776538" algn="l"/>
                <a:tab pos="5918200" algn="l"/>
                <a:tab pos="6999288" algn="l"/>
              </a:tabLst>
            </a:pPr>
            <a:r>
              <a:rPr lang="en-US" dirty="0"/>
              <a:t>BE SWEN:	ENGR 121, 123	</a:t>
            </a:r>
            <a:r>
              <a:rPr lang="en-US" i="1" dirty="0"/>
              <a:t>or</a:t>
            </a:r>
            <a:r>
              <a:rPr lang="en-US" dirty="0"/>
              <a:t>	MATH 161, STAT 193</a:t>
            </a:r>
            <a:r>
              <a:rPr lang="en-US" i="1" dirty="0"/>
              <a:t>	</a:t>
            </a:r>
            <a:r>
              <a:rPr lang="en-US" dirty="0"/>
              <a:t> </a:t>
            </a:r>
          </a:p>
          <a:p>
            <a:pPr>
              <a:spcBef>
                <a:spcPct val="60000"/>
              </a:spcBef>
              <a:tabLst>
                <a:tab pos="2776538" algn="l"/>
                <a:tab pos="5918200" algn="l"/>
                <a:tab pos="6999288" algn="l"/>
              </a:tabLst>
            </a:pPr>
            <a:r>
              <a:rPr lang="en-US" dirty="0"/>
              <a:t>BE NWEN:	ENGR 121, 123	or	MATH 161, 151, STAT 193</a:t>
            </a:r>
          </a:p>
          <a:p>
            <a:pPr>
              <a:spcBef>
                <a:spcPct val="60000"/>
              </a:spcBef>
              <a:tabLst>
                <a:tab pos="2776538" algn="l"/>
                <a:tab pos="5918200" algn="l"/>
                <a:tab pos="6999288" algn="l"/>
              </a:tabLst>
            </a:pPr>
            <a:r>
              <a:rPr lang="en-US" dirty="0"/>
              <a:t>BE ECEN:	ENGR 121, 122	or	MATH 151, 142</a:t>
            </a:r>
          </a:p>
          <a:p>
            <a:pPr>
              <a:spcBef>
                <a:spcPct val="60000"/>
              </a:spcBef>
              <a:tabLst>
                <a:tab pos="2776538" algn="l"/>
                <a:tab pos="5918200" algn="l"/>
                <a:tab pos="6999288" algn="l"/>
              </a:tabLst>
            </a:pPr>
            <a:r>
              <a:rPr lang="en-US" dirty="0"/>
              <a:t>BSc COMP:	ENGR 121, 123 	or	MATH 161, STAT 193/MATH177</a:t>
            </a:r>
          </a:p>
          <a:p>
            <a:pPr>
              <a:spcBef>
                <a:spcPct val="60000"/>
              </a:spcBef>
              <a:tabLst>
                <a:tab pos="2776538" algn="l"/>
                <a:tab pos="5918200" algn="l"/>
                <a:tab pos="6999288" algn="l"/>
              </a:tabLst>
            </a:pPr>
            <a:r>
              <a:rPr lang="en-US" dirty="0"/>
              <a:t>BSc CGRA:	ENGR 121, 123, 122	or	MATH 151, 142, 161</a:t>
            </a:r>
          </a:p>
          <a:p>
            <a:pPr>
              <a:spcBef>
                <a:spcPct val="60000"/>
              </a:spcBef>
              <a:tabLst>
                <a:tab pos="2776538" algn="l"/>
                <a:tab pos="6100763" algn="l"/>
                <a:tab pos="7348538" algn="l"/>
              </a:tabLst>
            </a:pPr>
            <a:endParaRPr lang="en-US" dirty="0"/>
          </a:p>
          <a:p>
            <a:pPr marL="0" indent="0">
              <a:spcBef>
                <a:spcPct val="60000"/>
              </a:spcBef>
              <a:buNone/>
              <a:tabLst>
                <a:tab pos="2776538" algn="l"/>
                <a:tab pos="6100763" algn="l"/>
                <a:tab pos="7348538" algn="l"/>
              </a:tabLst>
            </a:pPr>
            <a:r>
              <a:rPr lang="en-US" dirty="0"/>
              <a:t>Which should you take? </a:t>
            </a:r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80520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Ahead: Mathematics</a:t>
            </a:r>
            <a:endParaRPr lang="en-NZ" dirty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60000"/>
              </a:spcBef>
              <a:buNone/>
              <a:tabLst>
                <a:tab pos="2776538" algn="l"/>
                <a:tab pos="6100763" algn="l"/>
                <a:tab pos="7348538" algn="l"/>
              </a:tabLst>
            </a:pPr>
            <a:r>
              <a:rPr lang="en-US" dirty="0"/>
              <a:t>Which should you take? </a:t>
            </a:r>
          </a:p>
          <a:p>
            <a:pPr>
              <a:spcBef>
                <a:spcPts val="1800"/>
              </a:spcBef>
            </a:pPr>
            <a:r>
              <a:rPr lang="en-NZ" dirty="0"/>
              <a:t>Most students are better off with the Engineering maths option.</a:t>
            </a:r>
          </a:p>
          <a:p>
            <a:pPr lvl="1"/>
            <a:r>
              <a:rPr lang="en-NZ" dirty="0"/>
              <a:t>slower start</a:t>
            </a:r>
          </a:p>
          <a:p>
            <a:pPr lvl="1"/>
            <a:r>
              <a:rPr lang="en-NZ" dirty="0"/>
              <a:t>focused on application of mathematics</a:t>
            </a:r>
          </a:p>
          <a:p>
            <a:pPr>
              <a:spcBef>
                <a:spcPts val="1800"/>
              </a:spcBef>
            </a:pPr>
            <a:r>
              <a:rPr lang="en-NZ" dirty="0"/>
              <a:t>Students with good mathematics should consider the Mathematics maths option:</a:t>
            </a:r>
          </a:p>
          <a:p>
            <a:pPr lvl="1"/>
            <a:r>
              <a:rPr lang="en-NZ" dirty="0"/>
              <a:t>Opens more options in later years</a:t>
            </a:r>
          </a:p>
          <a:p>
            <a:pPr lvl="1"/>
            <a:r>
              <a:rPr lang="en-NZ" dirty="0"/>
              <a:t>Better background for postgraduate study, especially in computer graphics</a:t>
            </a:r>
          </a:p>
          <a:p>
            <a:pPr lvl="1"/>
            <a:r>
              <a:rPr lang="en-NZ" dirty="0"/>
              <a:t> If you have the following NCEA achievement standards:</a:t>
            </a:r>
          </a:p>
          <a:p>
            <a:pPr lvl="2"/>
            <a:r>
              <a:rPr lang="en-NZ" dirty="0"/>
              <a:t>3.6 (differentiation, AS91578) and 3.7 (integration, AS91579) </a:t>
            </a:r>
          </a:p>
          <a:p>
            <a:pPr lvl="2"/>
            <a:r>
              <a:rPr lang="en-NZ" dirty="0"/>
              <a:t>one of 3.5 (complex </a:t>
            </a:r>
            <a:r>
              <a:rPr lang="en-NZ" dirty="0" err="1"/>
              <a:t>nos</a:t>
            </a:r>
            <a:r>
              <a:rPr lang="en-NZ" dirty="0"/>
              <a:t>, AS91577) or 3.1 (conics, AS91573) or 3.3 (trigonometry, AS91575) or 3.13 (probability, AS91585) or 3.14 (probability distributions, AS91586)). </a:t>
            </a:r>
          </a:p>
          <a:p>
            <a:pPr lvl="2"/>
            <a:r>
              <a:rPr lang="en-NZ" dirty="0"/>
              <a:t>At least 2 standards must be with grades of merit or excellence.</a:t>
            </a:r>
          </a:p>
          <a:p>
            <a:endParaRPr lang="en-NZ" dirty="0"/>
          </a:p>
          <a:p>
            <a:r>
              <a:rPr lang="en-NZ" dirty="0"/>
              <a:t>If you want to switch </a:t>
            </a:r>
          </a:p>
        </p:txBody>
      </p:sp>
    </p:spTree>
    <p:extLst>
      <p:ext uri="{BB962C8B-B14F-4D97-AF65-F5344CB8AC3E}">
        <p14:creationId xmlns:p14="http://schemas.microsoft.com/office/powerpoint/2010/main" val="2420871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Computing is everywhere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80000"/>
              </a:spcBef>
            </a:pPr>
            <a:r>
              <a:rPr lang="en-NZ" dirty="0"/>
              <a:t>Computer based systems are everywhere</a:t>
            </a:r>
          </a:p>
          <a:p>
            <a:pPr lvl="1">
              <a:spcBef>
                <a:spcPct val="40000"/>
              </a:spcBef>
            </a:pPr>
            <a:r>
              <a:rPr lang="en-NZ" dirty="0"/>
              <a:t>user application programs – browsers, photo editors, chat programs</a:t>
            </a:r>
          </a:p>
          <a:p>
            <a:pPr lvl="1">
              <a:spcBef>
                <a:spcPct val="40000"/>
              </a:spcBef>
            </a:pPr>
            <a:r>
              <a:rPr lang="en-NZ" dirty="0"/>
              <a:t>social media and mobile phone apps,…</a:t>
            </a:r>
          </a:p>
          <a:p>
            <a:pPr lvl="1">
              <a:spcBef>
                <a:spcPct val="40000"/>
              </a:spcBef>
            </a:pPr>
            <a:r>
              <a:rPr lang="en-NZ" dirty="0"/>
              <a:t>computer games</a:t>
            </a:r>
          </a:p>
          <a:p>
            <a:pPr lvl="1">
              <a:spcBef>
                <a:spcPct val="40000"/>
              </a:spcBef>
            </a:pPr>
            <a:r>
              <a:rPr lang="en-NZ" dirty="0"/>
              <a:t>Information systems in commerce and business</a:t>
            </a:r>
          </a:p>
          <a:p>
            <a:pPr lvl="1">
              <a:spcBef>
                <a:spcPct val="40000"/>
              </a:spcBef>
            </a:pPr>
            <a:r>
              <a:rPr lang="en-NZ" dirty="0"/>
              <a:t>specialised applications – analysing gene data, X-rays, simulations</a:t>
            </a:r>
          </a:p>
          <a:p>
            <a:pPr lvl="1">
              <a:spcBef>
                <a:spcPct val="40000"/>
              </a:spcBef>
            </a:pPr>
            <a:r>
              <a:rPr lang="en-NZ" dirty="0"/>
              <a:t>controllers for device – cars, washing machines, TVs, DVD player, </a:t>
            </a:r>
            <a:r>
              <a:rPr lang="en-NZ" dirty="0" err="1"/>
              <a:t>etc</a:t>
            </a:r>
            <a:endParaRPr lang="en-NZ" dirty="0"/>
          </a:p>
          <a:p>
            <a:pPr lvl="1">
              <a:spcBef>
                <a:spcPct val="40000"/>
              </a:spcBef>
            </a:pPr>
            <a:r>
              <a:rPr lang="en-NZ" dirty="0"/>
              <a:t>operating systems that run computers, cell phones, etc.</a:t>
            </a:r>
          </a:p>
          <a:p>
            <a:pPr lvl="1">
              <a:spcBef>
                <a:spcPct val="40000"/>
              </a:spcBef>
            </a:pPr>
            <a:r>
              <a:rPr lang="en-NZ" dirty="0"/>
              <a:t>network communication: internet connections, phone exchanges, fibre optics, cell phone systems, </a:t>
            </a:r>
            <a:r>
              <a:rPr lang="en-NZ" dirty="0" err="1"/>
              <a:t>etc</a:t>
            </a:r>
            <a:endParaRPr lang="en-NZ" dirty="0"/>
          </a:p>
          <a:p>
            <a:pPr lvl="1">
              <a:spcBef>
                <a:spcPct val="40000"/>
              </a:spcBef>
            </a:pPr>
            <a:r>
              <a:rPr lang="en-NZ" dirty="0"/>
              <a:t>….</a:t>
            </a:r>
          </a:p>
          <a:p>
            <a:pPr marL="0" indent="0">
              <a:spcBef>
                <a:spcPct val="70000"/>
              </a:spcBef>
              <a:buNone/>
            </a:pPr>
            <a:r>
              <a:rPr lang="en-NZ" sz="2800" dirty="0"/>
              <a:t>⇒</a:t>
            </a:r>
            <a:r>
              <a:rPr lang="en-NZ" dirty="0"/>
              <a:t>  Computing underlies almost all aspects of modern life</a:t>
            </a:r>
          </a:p>
        </p:txBody>
      </p:sp>
    </p:spTree>
    <p:extLst>
      <p:ext uri="{BB962C8B-B14F-4D97-AF65-F5344CB8AC3E}">
        <p14:creationId xmlns:p14="http://schemas.microsoft.com/office/powerpoint/2010/main" val="4071471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7321904" y="2601417"/>
            <a:ext cx="1421176" cy="363557"/>
          </a:xfrm>
          <a:prstGeom prst="rect">
            <a:avLst/>
          </a:prstGeom>
          <a:solidFill>
            <a:srgbClr val="FFFFCC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Computer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Computer Science is the science of Computing</a:t>
            </a:r>
          </a:p>
          <a:p>
            <a:pPr lvl="1"/>
            <a:endParaRPr lang="en-NZ" dirty="0"/>
          </a:p>
          <a:p>
            <a:pPr lvl="1"/>
            <a:r>
              <a:rPr lang="en-NZ" dirty="0"/>
              <a:t>The study of the computing processes that happen inside computers when they are working.</a:t>
            </a:r>
          </a:p>
          <a:p>
            <a:endParaRPr lang="en-NZ" dirty="0"/>
          </a:p>
          <a:p>
            <a:pPr lvl="1"/>
            <a:r>
              <a:rPr lang="en-NZ" dirty="0"/>
              <a:t>How do we design, build, analyse systems that deal with information:</a:t>
            </a:r>
          </a:p>
          <a:p>
            <a:pPr lvl="2"/>
            <a:r>
              <a:rPr lang="en-NZ" dirty="0"/>
              <a:t>text</a:t>
            </a:r>
          </a:p>
          <a:p>
            <a:pPr lvl="2"/>
            <a:r>
              <a:rPr lang="en-NZ" dirty="0"/>
              <a:t>numbers</a:t>
            </a:r>
          </a:p>
          <a:p>
            <a:pPr lvl="2"/>
            <a:r>
              <a:rPr lang="en-NZ" dirty="0"/>
              <a:t>graphics and video</a:t>
            </a:r>
          </a:p>
          <a:p>
            <a:pPr lvl="2"/>
            <a:r>
              <a:rPr lang="en-NZ" dirty="0"/>
              <a:t>sound </a:t>
            </a:r>
          </a:p>
          <a:p>
            <a:pPr lvl="2"/>
            <a:r>
              <a:rPr lang="en-NZ" dirty="0"/>
              <a:t>sensor and control signals</a:t>
            </a:r>
          </a:p>
          <a:p>
            <a:pPr lvl="2"/>
            <a:r>
              <a:rPr lang="en-NZ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727602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Computer Science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NZ" dirty="0"/>
              <a:t>How do you….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NZ" dirty="0"/>
              <a:t>design a computer system to manage an organisation’s information?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NZ" dirty="0"/>
              <a:t>design an intelligent assistant for your phone that can talk with you?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NZ" dirty="0"/>
              <a:t>enable social interaction over communication networks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NZ" dirty="0"/>
              <a:t>send data securely and reliably over unreliable public networks?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NZ" dirty="0"/>
              <a:t>manage large teams of programmers building insanely complicated programs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NZ" dirty="0"/>
              <a:t>design algorithms that will create new visual effects for augmented reality applications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NZ" dirty="0"/>
              <a:t>design a database so that it is impossible to enter inconsistent data?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NZ" dirty="0"/>
              <a:t>design programming languages to make programming easier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NZ" dirty="0"/>
              <a:t>ensure that the computer program controlling a nuclear reactor or a spacecraft never makes a mistake?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NZ" dirty="0"/>
              <a:t>design a self-driving car that drives safely on city roads?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NZ" dirty="0"/>
              <a:t>make a safe encryption scheme for electronic commerce?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NZ" dirty="0"/>
              <a:t>determine whether some computation is tractable or even possible?</a:t>
            </a:r>
          </a:p>
        </p:txBody>
      </p:sp>
    </p:spTree>
    <p:extLst>
      <p:ext uri="{BB962C8B-B14F-4D97-AF65-F5344CB8AC3E}">
        <p14:creationId xmlns:p14="http://schemas.microsoft.com/office/powerpoint/2010/main" val="1962305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What to do NOW!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NZ" dirty="0"/>
              <a:t>Sign up for the labs: </a:t>
            </a:r>
            <a:r>
              <a:rPr lang="en-NZ" dirty="0">
                <a:solidFill>
                  <a:srgbClr val="1004FC"/>
                </a:solidFill>
                <a:hlinkClick r:id="rId2"/>
              </a:rPr>
              <a:t>https://student-sa.victoria.ac.nz </a:t>
            </a:r>
            <a:r>
              <a:rPr lang="en-NZ" b="1" dirty="0">
                <a:solidFill>
                  <a:schemeClr val="accent6"/>
                </a:solidFill>
              </a:rPr>
              <a:t>/</a:t>
            </a:r>
          </a:p>
          <a:p>
            <a:pPr lvl="2">
              <a:spcBef>
                <a:spcPct val="50000"/>
              </a:spcBef>
            </a:pPr>
            <a:r>
              <a:rPr lang="en-NZ" dirty="0"/>
              <a:t>choose ONE Thu/Fri Lab   and ONE Mon/Tue Lab   </a:t>
            </a:r>
          </a:p>
          <a:p>
            <a:pPr lvl="2">
              <a:spcBef>
                <a:spcPct val="50000"/>
              </a:spcBef>
            </a:pPr>
            <a:r>
              <a:rPr lang="en-US" dirty="0"/>
              <a:t>Note: You need to be registered for the course </a:t>
            </a:r>
            <a:br>
              <a:rPr lang="en-US" dirty="0"/>
            </a:br>
            <a:r>
              <a:rPr lang="en-US" dirty="0"/>
              <a:t>(a) to sign up for a lab</a:t>
            </a:r>
            <a:br>
              <a:rPr lang="en-US" dirty="0"/>
            </a:br>
            <a:r>
              <a:rPr lang="en-US" dirty="0"/>
              <a:t>(b) to be able to use the school computers</a:t>
            </a:r>
            <a:endParaRPr lang="en-NZ" dirty="0"/>
          </a:p>
          <a:p>
            <a:pPr>
              <a:spcBef>
                <a:spcPct val="60000"/>
              </a:spcBef>
            </a:pPr>
            <a:r>
              <a:rPr lang="en-NZ" dirty="0"/>
              <a:t>Details of course organisation tomorrow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Menu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Introducing yourself</a:t>
            </a:r>
          </a:p>
          <a:p>
            <a:r>
              <a:rPr lang="en-NZ" dirty="0"/>
              <a:t>More course details   (FAST!)</a:t>
            </a:r>
          </a:p>
          <a:p>
            <a:r>
              <a:rPr lang="en-NZ" dirty="0"/>
              <a:t>Programs and programming languages</a:t>
            </a:r>
          </a:p>
          <a:p>
            <a:r>
              <a:rPr lang="en-NZ" dirty="0"/>
              <a:t>A first Java Program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NZ" b="1" dirty="0">
                <a:solidFill>
                  <a:srgbClr val="3333CC"/>
                </a:solidFill>
              </a:rPr>
              <a:t>Reading</a:t>
            </a:r>
            <a:r>
              <a:rPr lang="en-NZ" dirty="0">
                <a:solidFill>
                  <a:srgbClr val="3333CC"/>
                </a:solidFill>
              </a:rPr>
              <a:t>:</a:t>
            </a:r>
            <a:r>
              <a:rPr lang="en-NZ" dirty="0"/>
              <a:t> </a:t>
            </a:r>
          </a:p>
          <a:p>
            <a:r>
              <a:rPr lang="en-NZ" dirty="0"/>
              <a:t>Text Book Chapter 1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NZ" b="1" dirty="0">
                <a:solidFill>
                  <a:srgbClr val="3333CC"/>
                </a:solidFill>
              </a:rPr>
              <a:t>Announcements</a:t>
            </a:r>
            <a:r>
              <a:rPr lang="en-NZ" dirty="0">
                <a:solidFill>
                  <a:srgbClr val="3333CC"/>
                </a:solidFill>
              </a:rPr>
              <a:t>:</a:t>
            </a:r>
          </a:p>
          <a:p>
            <a:pPr lvl="1"/>
            <a:r>
              <a:rPr lang="en-NZ" dirty="0"/>
              <a:t>Sign up for a lab session!     Labs start Monday (12-1pm or 2-3)</a:t>
            </a:r>
          </a:p>
          <a:p>
            <a:pPr lvl="1"/>
            <a:r>
              <a:rPr lang="en-NZ" dirty="0"/>
              <a:t>Voting for a Class Rep</a:t>
            </a:r>
          </a:p>
          <a:p>
            <a:pPr lvl="2"/>
            <a:r>
              <a:rPr lang="en-NZ" dirty="0"/>
              <a:t>Put a message about yourself on the </a:t>
            </a:r>
            <a:r>
              <a:rPr lang="en-NZ" u="sng" dirty="0">
                <a:solidFill>
                  <a:srgbClr val="C00000"/>
                </a:solidFill>
              </a:rPr>
              <a:t>forum</a:t>
            </a:r>
            <a:r>
              <a:rPr lang="en-NZ" dirty="0"/>
              <a:t> if you want to be class representative;  the class will vote on Monday.</a:t>
            </a:r>
          </a:p>
          <a:p>
            <a:pPr lvl="1"/>
            <a:r>
              <a:rPr lang="en-NZ" dirty="0"/>
              <a:t>Trouble with passwords? Go to school office: CO 358</a:t>
            </a:r>
          </a:p>
        </p:txBody>
      </p:sp>
    </p:spTree>
    <p:extLst>
      <p:ext uri="{BB962C8B-B14F-4D97-AF65-F5344CB8AC3E}">
        <p14:creationId xmlns:p14="http://schemas.microsoft.com/office/powerpoint/2010/main" val="2092972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Course Organisation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tabLst>
                <a:tab pos="3227388" algn="l"/>
              </a:tabLst>
            </a:pPr>
            <a:r>
              <a:rPr lang="en-NZ" b="1" dirty="0"/>
              <a:t>All the details are in the course outline:</a:t>
            </a:r>
          </a:p>
          <a:p>
            <a:pPr>
              <a:tabLst>
                <a:tab pos="3227388" algn="l"/>
              </a:tabLst>
            </a:pPr>
            <a:r>
              <a:rPr lang="en-NZ" dirty="0"/>
              <a:t>handout</a:t>
            </a:r>
          </a:p>
          <a:p>
            <a:pPr>
              <a:tabLst>
                <a:tab pos="3227388" algn="l"/>
              </a:tabLst>
            </a:pPr>
            <a:r>
              <a:rPr lang="en-NZ" dirty="0"/>
              <a:t>on the course web page: </a:t>
            </a:r>
          </a:p>
          <a:p>
            <a:pPr lvl="1">
              <a:buNone/>
              <a:tabLst>
                <a:tab pos="3227388" algn="l"/>
              </a:tabLst>
            </a:pPr>
            <a:r>
              <a:rPr lang="en-US" dirty="0"/>
              <a:t>http://ecs.victoria.ac.nz/Courses/COMP112_2018T1/</a:t>
            </a:r>
            <a:endParaRPr lang="en-NZ" dirty="0"/>
          </a:p>
          <a:p>
            <a:pPr>
              <a:spcBef>
                <a:spcPts val="2400"/>
              </a:spcBef>
              <a:buNone/>
              <a:tabLst>
                <a:tab pos="3227388" algn="l"/>
              </a:tabLst>
            </a:pPr>
            <a:endParaRPr lang="en-US" dirty="0"/>
          </a:p>
          <a:p>
            <a:pPr>
              <a:spcBef>
                <a:spcPct val="30000"/>
              </a:spcBef>
              <a:buNone/>
              <a:tabLst>
                <a:tab pos="3227388" algn="l"/>
              </a:tabLst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50863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COMP 102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sz="2800" b="1" dirty="0"/>
              <a:t>Menu:</a:t>
            </a:r>
          </a:p>
          <a:p>
            <a:pPr>
              <a:spcBef>
                <a:spcPct val="50000"/>
              </a:spcBef>
            </a:pPr>
            <a:r>
              <a:rPr lang="en-NZ" dirty="0"/>
              <a:t>Introductions</a:t>
            </a:r>
          </a:p>
          <a:p>
            <a:pPr>
              <a:spcBef>
                <a:spcPct val="50000"/>
              </a:spcBef>
            </a:pPr>
            <a:r>
              <a:rPr lang="en-NZ" dirty="0"/>
              <a:t>What is COMP112 about?</a:t>
            </a:r>
          </a:p>
          <a:p>
            <a:pPr>
              <a:spcBef>
                <a:spcPct val="50000"/>
              </a:spcBef>
            </a:pPr>
            <a:r>
              <a:rPr lang="en-NZ" dirty="0"/>
              <a:t>Where does COMP112 fit in your degree?</a:t>
            </a:r>
          </a:p>
          <a:p>
            <a:pPr>
              <a:spcBef>
                <a:spcPct val="50000"/>
              </a:spcBef>
            </a:pPr>
            <a:r>
              <a:rPr lang="en-NZ" dirty="0"/>
              <a:t>Course organisation</a:t>
            </a:r>
          </a:p>
          <a:p>
            <a:pPr>
              <a:spcBef>
                <a:spcPct val="50000"/>
              </a:spcBef>
            </a:pPr>
            <a:r>
              <a:rPr lang="en-NZ" dirty="0"/>
              <a:t>What to do NOW!</a:t>
            </a:r>
          </a:p>
          <a:p>
            <a:pPr>
              <a:spcBef>
                <a:spcPts val="3000"/>
              </a:spcBef>
              <a:buNone/>
            </a:pPr>
            <a:r>
              <a:rPr lang="en-NZ" dirty="0"/>
              <a:t>Admin:</a:t>
            </a:r>
          </a:p>
          <a:p>
            <a:pPr lvl="1">
              <a:spcBef>
                <a:spcPct val="10000"/>
              </a:spcBef>
            </a:pPr>
            <a:r>
              <a:rPr lang="en-NZ" dirty="0"/>
              <a:t>Switching to COMP102: see me after the lecture, outside lecture room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Course Web Site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dirty="0"/>
              <a:t>An essential resource for the course:</a:t>
            </a:r>
          </a:p>
          <a:p>
            <a:pPr>
              <a:spcBef>
                <a:spcPct val="50000"/>
              </a:spcBef>
            </a:pPr>
            <a:r>
              <a:rPr lang="en-NZ" dirty="0">
                <a:hlinkClick r:id="rId2"/>
              </a:rPr>
              <a:t>http://ecs.victoria.ac.nz/Courses/COMP112_2018T1</a:t>
            </a:r>
            <a:br>
              <a:rPr lang="en-NZ" dirty="0">
                <a:solidFill>
                  <a:srgbClr val="3333CC"/>
                </a:solidFill>
              </a:rPr>
            </a:br>
            <a:r>
              <a:rPr lang="en-NZ" dirty="0"/>
              <a:t>(also accessible via link on </a:t>
            </a:r>
            <a:r>
              <a:rPr lang="en-NZ" dirty="0" err="1"/>
              <a:t>BlackBoard</a:t>
            </a:r>
            <a:r>
              <a:rPr lang="en-NZ" dirty="0"/>
              <a:t>)</a:t>
            </a:r>
          </a:p>
          <a:p>
            <a:pPr>
              <a:spcBef>
                <a:spcPct val="50000"/>
              </a:spcBef>
            </a:pPr>
            <a:r>
              <a:rPr lang="en-NZ" dirty="0"/>
              <a:t>Course information, announcements, handouts, videos</a:t>
            </a:r>
          </a:p>
          <a:p>
            <a:pPr>
              <a:spcBef>
                <a:spcPct val="50000"/>
              </a:spcBef>
            </a:pPr>
            <a:r>
              <a:rPr lang="en-NZ" dirty="0"/>
              <a:t>Lab Assignment details (times, dates, handouts, files, ...)</a:t>
            </a:r>
          </a:p>
          <a:p>
            <a:pPr>
              <a:spcBef>
                <a:spcPct val="50000"/>
              </a:spcBef>
            </a:pPr>
            <a:r>
              <a:rPr lang="en-NZ" dirty="0"/>
              <a:t>Forum, for questions and discussion </a:t>
            </a:r>
          </a:p>
          <a:p>
            <a:pPr>
              <a:spcBef>
                <a:spcPct val="50000"/>
              </a:spcBef>
            </a:pPr>
            <a:r>
              <a:rPr lang="en-US" dirty="0"/>
              <a:t>Info about doing work at home.</a:t>
            </a:r>
            <a:endParaRPr lang="en-NZ" dirty="0"/>
          </a:p>
          <a:p>
            <a:pPr>
              <a:spcBef>
                <a:spcPct val="50000"/>
              </a:spcBef>
            </a:pPr>
            <a:r>
              <a:rPr lang="en-NZ" dirty="0"/>
              <a:t>Java documentation</a:t>
            </a:r>
          </a:p>
          <a:p>
            <a:pPr>
              <a:spcBef>
                <a:spcPct val="50000"/>
              </a:spcBef>
            </a:pPr>
            <a:r>
              <a:rPr lang="en-NZ" dirty="0"/>
              <a:t>Other useful links</a:t>
            </a:r>
          </a:p>
          <a:p>
            <a:pPr>
              <a:spcBef>
                <a:spcPct val="50000"/>
              </a:spcBef>
            </a:pPr>
            <a:endParaRPr lang="en-NZ" dirty="0"/>
          </a:p>
          <a:p>
            <a:pPr>
              <a:spcBef>
                <a:spcPct val="50000"/>
              </a:spcBef>
              <a:buFontTx/>
              <a:buNone/>
            </a:pPr>
            <a:r>
              <a:rPr lang="en-NZ" dirty="0"/>
              <a:t>Primary administrative communication channel. </a:t>
            </a:r>
          </a:p>
        </p:txBody>
      </p:sp>
    </p:spTree>
    <p:extLst>
      <p:ext uri="{BB962C8B-B14F-4D97-AF65-F5344CB8AC3E}">
        <p14:creationId xmlns:p14="http://schemas.microsoft.com/office/powerpoint/2010/main" val="40979608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Lab assignments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884363" algn="l"/>
              </a:tabLst>
            </a:pPr>
            <a:r>
              <a:rPr lang="en-NZ" dirty="0"/>
              <a:t>Ten assignments (roughly weekly),</a:t>
            </a:r>
          </a:p>
          <a:p>
            <a:pPr lvl="1">
              <a:tabLst>
                <a:tab pos="1884363" algn="l"/>
              </a:tabLst>
            </a:pPr>
            <a:r>
              <a:rPr lang="en-NZ" dirty="0"/>
              <a:t>hand out:	Thursday </a:t>
            </a:r>
          </a:p>
          <a:p>
            <a:pPr lvl="1">
              <a:tabLst>
                <a:tab pos="1884363" algn="l"/>
              </a:tabLst>
            </a:pPr>
            <a:r>
              <a:rPr lang="en-NZ" dirty="0"/>
              <a:t>due:	10am Thursday (a week later) (except #10)</a:t>
            </a:r>
          </a:p>
          <a:p>
            <a:pPr lvl="1">
              <a:tabLst>
                <a:tab pos="1884363" algn="l"/>
              </a:tabLst>
            </a:pPr>
            <a:r>
              <a:rPr lang="en-US" dirty="0"/>
              <a:t>a</a:t>
            </a:r>
            <a:r>
              <a:rPr lang="en-NZ" dirty="0" err="1"/>
              <a:t>lternative</a:t>
            </a:r>
            <a:r>
              <a:rPr lang="en-NZ" dirty="0"/>
              <a:t> labs:   6&amp;7, 7&amp;8   more challenging and interesting; your choice</a:t>
            </a:r>
          </a:p>
          <a:p>
            <a:pPr>
              <a:spcBef>
                <a:spcPct val="40000"/>
              </a:spcBef>
              <a:tabLst>
                <a:tab pos="1884363" algn="l"/>
              </a:tabLst>
            </a:pPr>
            <a:r>
              <a:rPr lang="en-NZ" dirty="0"/>
              <a:t>Apply material from lectures and text book to practical programming problems.</a:t>
            </a:r>
          </a:p>
          <a:p>
            <a:pPr>
              <a:spcBef>
                <a:spcPct val="0"/>
              </a:spcBef>
              <a:buNone/>
              <a:tabLst>
                <a:tab pos="1884363" algn="l"/>
              </a:tabLst>
            </a:pPr>
            <a:r>
              <a:rPr lang="en-NZ" sz="3200" b="1" dirty="0"/>
              <a:t>		</a:t>
            </a:r>
            <a:r>
              <a:rPr lang="en-NZ" b="1" dirty="0">
                <a:solidFill>
                  <a:srgbClr val="FF0000"/>
                </a:solidFill>
              </a:rPr>
              <a:t>This is where your learning happens!</a:t>
            </a:r>
          </a:p>
          <a:p>
            <a:pPr>
              <a:spcBef>
                <a:spcPct val="70000"/>
              </a:spcBef>
              <a:tabLst>
                <a:tab pos="1884363" algn="l"/>
              </a:tabLst>
            </a:pPr>
            <a:r>
              <a:rPr lang="en-NZ" dirty="0"/>
              <a:t>Scheduled lab session is to help, but start before the lab!! </a:t>
            </a:r>
          </a:p>
          <a:p>
            <a:pPr>
              <a:spcBef>
                <a:spcPct val="70000"/>
              </a:spcBef>
              <a:tabLst>
                <a:tab pos="1884363" algn="l"/>
              </a:tabLst>
            </a:pPr>
            <a:r>
              <a:rPr lang="en-NZ" dirty="0"/>
              <a:t>Further work required:  </a:t>
            </a:r>
            <a:r>
              <a:rPr lang="en-NZ" dirty="0">
                <a:solidFill>
                  <a:srgbClr val="FF0000"/>
                </a:solidFill>
              </a:rPr>
              <a:t>expect 6 hours outside labs </a:t>
            </a:r>
          </a:p>
          <a:p>
            <a:pPr lvl="1">
              <a:tabLst>
                <a:tab pos="1884363" algn="l"/>
              </a:tabLst>
            </a:pPr>
            <a:r>
              <a:rPr lang="en-NZ" dirty="0"/>
              <a:t>any of the ECS labs,</a:t>
            </a:r>
          </a:p>
          <a:p>
            <a:pPr lvl="1">
              <a:tabLst>
                <a:tab pos="1884363" algn="l"/>
              </a:tabLst>
            </a:pPr>
            <a:r>
              <a:rPr lang="en-NZ" dirty="0"/>
              <a:t>on your home computer	</a:t>
            </a:r>
          </a:p>
          <a:p>
            <a:pPr lvl="1">
              <a:tabLst>
                <a:tab pos="1884363" algn="l"/>
              </a:tabLst>
            </a:pPr>
            <a:endParaRPr lang="en-NZ" dirty="0"/>
          </a:p>
          <a:p>
            <a:pPr>
              <a:tabLst>
                <a:tab pos="1884363" algn="l"/>
              </a:tabLst>
            </a:pPr>
            <a:r>
              <a:rPr lang="en-NZ" dirty="0"/>
              <a:t>First week’s lab is short, and doesn’t require additional work.</a:t>
            </a:r>
          </a:p>
          <a:p>
            <a:pPr lvl="1">
              <a:tabLst>
                <a:tab pos="1884363" algn="l"/>
              </a:tabLst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470299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Course Organisation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b="1" dirty="0"/>
              <a:t>Help Desk</a:t>
            </a:r>
          </a:p>
          <a:p>
            <a:pPr lvl="1">
              <a:spcBef>
                <a:spcPct val="50000"/>
              </a:spcBef>
            </a:pPr>
            <a:r>
              <a:rPr lang="en-NZ" dirty="0"/>
              <a:t>Online help: </a:t>
            </a:r>
          </a:p>
          <a:p>
            <a:pPr lvl="2">
              <a:spcBef>
                <a:spcPts val="0"/>
              </a:spcBef>
            </a:pPr>
            <a:r>
              <a:rPr lang="en-NZ" dirty="0"/>
              <a:t>Forum for general questions; </a:t>
            </a:r>
          </a:p>
          <a:p>
            <a:pPr lvl="2">
              <a:spcBef>
                <a:spcPts val="0"/>
              </a:spcBef>
            </a:pPr>
            <a:r>
              <a:rPr lang="en-NZ" dirty="0"/>
              <a:t>email/web form for questions about your code.</a:t>
            </a:r>
          </a:p>
          <a:p>
            <a:pPr lvl="1">
              <a:spcBef>
                <a:spcPts val="300"/>
              </a:spcBef>
            </a:pPr>
            <a:r>
              <a:rPr lang="en-NZ" dirty="0"/>
              <a:t>Help Desk: Tutors available at various times at CO242a:  see weekly timetable, starting wed in 3</a:t>
            </a:r>
            <a:r>
              <a:rPr lang="en-NZ" baseline="30000" dirty="0"/>
              <a:t>rd</a:t>
            </a:r>
            <a:r>
              <a:rPr lang="en-NZ" dirty="0"/>
              <a:t> week.</a:t>
            </a:r>
          </a:p>
          <a:p>
            <a:pPr>
              <a:buFontTx/>
              <a:buNone/>
            </a:pPr>
            <a:endParaRPr lang="en-NZ" dirty="0"/>
          </a:p>
          <a:p>
            <a:pPr>
              <a:buFontTx/>
              <a:buNone/>
            </a:pPr>
            <a:r>
              <a:rPr lang="en-NZ" b="1" dirty="0"/>
              <a:t>Study groups</a:t>
            </a:r>
          </a:p>
          <a:p>
            <a:r>
              <a:rPr lang="en-NZ" dirty="0"/>
              <a:t>We will facilitate organising study groups and tutored help sessions </a:t>
            </a:r>
          </a:p>
          <a:p>
            <a:r>
              <a:rPr lang="en-NZ" dirty="0"/>
              <a:t>First year engineering/</a:t>
            </a:r>
            <a:r>
              <a:rPr lang="en-NZ" dirty="0" err="1"/>
              <a:t>CompSci</a:t>
            </a:r>
            <a:r>
              <a:rPr lang="en-NZ" dirty="0"/>
              <a:t>  tutorials/help sessions</a:t>
            </a:r>
          </a:p>
          <a:p>
            <a:r>
              <a:rPr lang="en-NZ" dirty="0"/>
              <a:t>Excellent way of helping your learning</a:t>
            </a:r>
          </a:p>
          <a:p>
            <a:r>
              <a:rPr lang="en-NZ" dirty="0"/>
              <a:t>Science and Engineering Faculty </a:t>
            </a:r>
            <a:r>
              <a:rPr lang="en-NZ" dirty="0" err="1"/>
              <a:t>Awhina</a:t>
            </a:r>
            <a:r>
              <a:rPr lang="en-NZ" dirty="0"/>
              <a:t> programme:</a:t>
            </a:r>
          </a:p>
          <a:p>
            <a:pPr lvl="1"/>
            <a:r>
              <a:rPr lang="en-NZ" dirty="0"/>
              <a:t>support for Maori and Pacific Nations students</a:t>
            </a:r>
          </a:p>
          <a:p>
            <a:r>
              <a:rPr lang="en-NZ" dirty="0"/>
              <a:t>Women students support group. </a:t>
            </a:r>
          </a:p>
        </p:txBody>
      </p:sp>
    </p:spTree>
    <p:extLst>
      <p:ext uri="{BB962C8B-B14F-4D97-AF65-F5344CB8AC3E}">
        <p14:creationId xmlns:p14="http://schemas.microsoft.com/office/powerpoint/2010/main" val="17422648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Text Book and Handouts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b="1" dirty="0"/>
              <a:t>Text Book</a:t>
            </a:r>
          </a:p>
          <a:p>
            <a:r>
              <a:rPr lang="en-NZ" i="1" dirty="0"/>
              <a:t>Java Foundations</a:t>
            </a:r>
            <a:r>
              <a:rPr lang="en-NZ" dirty="0"/>
              <a:t>   Lewis, </a:t>
            </a:r>
            <a:r>
              <a:rPr lang="en-NZ" dirty="0" err="1"/>
              <a:t>DePasquale</a:t>
            </a:r>
            <a:r>
              <a:rPr lang="en-NZ" dirty="0"/>
              <a:t>, Chase</a:t>
            </a:r>
            <a:endParaRPr lang="en-NZ" i="1" dirty="0"/>
          </a:p>
          <a:p>
            <a:pPr lvl="1"/>
            <a:r>
              <a:rPr lang="en-US" dirty="0"/>
              <a:t>Same as for COMP103.</a:t>
            </a:r>
            <a:endParaRPr lang="en-NZ" dirty="0"/>
          </a:p>
          <a:p>
            <a:pPr lvl="1"/>
            <a:r>
              <a:rPr lang="en-NZ" dirty="0"/>
              <a:t>[also OK: </a:t>
            </a:r>
            <a:r>
              <a:rPr lang="en-NZ" i="1" dirty="0"/>
              <a:t>Java Software Solutions </a:t>
            </a:r>
            <a:r>
              <a:rPr lang="en-NZ" dirty="0"/>
              <a:t> (6th </a:t>
            </a:r>
            <a:r>
              <a:rPr lang="en-NZ" dirty="0" err="1"/>
              <a:t>ed</a:t>
            </a:r>
            <a:r>
              <a:rPr lang="en-NZ" dirty="0"/>
              <a:t>)  Lewis and Loftus]</a:t>
            </a:r>
          </a:p>
          <a:p>
            <a:r>
              <a:rPr lang="en-NZ" dirty="0"/>
              <a:t>We consider it a useful resource on Java. </a:t>
            </a:r>
          </a:p>
          <a:p>
            <a:endParaRPr lang="en-NZ" b="1" dirty="0"/>
          </a:p>
          <a:p>
            <a:pPr marL="0" indent="0">
              <a:buNone/>
            </a:pPr>
            <a:r>
              <a:rPr lang="en-NZ" b="1" dirty="0"/>
              <a:t>Handouts</a:t>
            </a:r>
          </a:p>
          <a:p>
            <a:r>
              <a:rPr lang="en-NZ" dirty="0"/>
              <a:t>On COMP102 web page.</a:t>
            </a:r>
          </a:p>
          <a:p>
            <a:r>
              <a:rPr lang="en-NZ" dirty="0"/>
              <a:t>Handed out in class if there is a demand for it.</a:t>
            </a:r>
          </a:p>
        </p:txBody>
      </p:sp>
    </p:spTree>
    <p:extLst>
      <p:ext uri="{BB962C8B-B14F-4D97-AF65-F5344CB8AC3E}">
        <p14:creationId xmlns:p14="http://schemas.microsoft.com/office/powerpoint/2010/main" val="30168205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Tests and Exams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NZ" dirty="0"/>
              <a:t>Terms Test 1:</a:t>
            </a:r>
          </a:p>
          <a:p>
            <a:pPr lvl="1"/>
            <a:r>
              <a:rPr lang="en-NZ" dirty="0"/>
              <a:t>15%</a:t>
            </a:r>
          </a:p>
          <a:p>
            <a:pPr lvl="1"/>
            <a:r>
              <a:rPr lang="en-NZ" dirty="0"/>
              <a:t>Monday 9 April    6-7   ??  (rooms to be confirmed)</a:t>
            </a:r>
          </a:p>
          <a:p>
            <a:pPr lvl="1"/>
            <a:r>
              <a:rPr lang="en-NZ" dirty="0"/>
              <a:t>NOT in lecture time! </a:t>
            </a:r>
          </a:p>
          <a:p>
            <a:pPr lvl="1"/>
            <a:endParaRPr lang="en-NZ" dirty="0"/>
          </a:p>
          <a:p>
            <a:pPr marL="0" indent="0">
              <a:buNone/>
            </a:pPr>
            <a:r>
              <a:rPr lang="en-NZ" dirty="0"/>
              <a:t>Terms Test 2:</a:t>
            </a:r>
          </a:p>
          <a:p>
            <a:pPr lvl="1"/>
            <a:r>
              <a:rPr lang="en-NZ" dirty="0"/>
              <a:t>15% </a:t>
            </a:r>
          </a:p>
          <a:p>
            <a:pPr lvl="1"/>
            <a:r>
              <a:rPr lang="en-NZ" dirty="0"/>
              <a:t>Monday 14 May   6-7 ??  (rooms to be confirmed)</a:t>
            </a:r>
          </a:p>
          <a:p>
            <a:pPr lvl="1"/>
            <a:r>
              <a:rPr lang="en-NZ" dirty="0"/>
              <a:t>NOT in lecture time! </a:t>
            </a:r>
          </a:p>
          <a:p>
            <a:pPr>
              <a:spcBef>
                <a:spcPct val="100000"/>
              </a:spcBef>
              <a:buFontTx/>
              <a:buNone/>
            </a:pPr>
            <a:r>
              <a:rPr lang="en-NZ" dirty="0"/>
              <a:t>Exam: </a:t>
            </a:r>
          </a:p>
          <a:p>
            <a:pPr lvl="1"/>
            <a:r>
              <a:rPr lang="en-NZ" dirty="0"/>
              <a:t>50% </a:t>
            </a:r>
          </a:p>
          <a:p>
            <a:pPr lvl="1"/>
            <a:r>
              <a:rPr lang="en-NZ" dirty="0"/>
              <a:t>Date </a:t>
            </a:r>
            <a:r>
              <a:rPr lang="en-NZ" dirty="0" err="1"/>
              <a:t>tba</a:t>
            </a:r>
            <a:r>
              <a:rPr lang="en-NZ" dirty="0"/>
              <a:t>  (between 9 June and 12 July)</a:t>
            </a:r>
          </a:p>
        </p:txBody>
      </p:sp>
    </p:spTree>
    <p:extLst>
      <p:ext uri="{BB962C8B-B14F-4D97-AF65-F5344CB8AC3E}">
        <p14:creationId xmlns:p14="http://schemas.microsoft.com/office/powerpoint/2010/main" val="11839583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Assessment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80000"/>
              </a:spcBef>
              <a:buFontTx/>
              <a:buNone/>
            </a:pPr>
            <a:r>
              <a:rPr lang="en-NZ" b="1" dirty="0"/>
              <a:t>Mandatory Course Requirement</a:t>
            </a:r>
            <a:r>
              <a:rPr lang="en-NZ" dirty="0"/>
              <a:t>:</a:t>
            </a:r>
          </a:p>
          <a:p>
            <a:pPr lvl="1"/>
            <a:r>
              <a:rPr lang="en-NZ" dirty="0"/>
              <a:t>Submit reasonable attempts ( at least D) for at least 8 of 10 assignments.</a:t>
            </a:r>
          </a:p>
          <a:p>
            <a:pPr>
              <a:spcBef>
                <a:spcPct val="70000"/>
              </a:spcBef>
              <a:buFontTx/>
              <a:buNone/>
            </a:pPr>
            <a:r>
              <a:rPr lang="en-NZ" b="1" dirty="0"/>
              <a:t>Final Grade</a:t>
            </a:r>
            <a:r>
              <a:rPr lang="en-NZ" dirty="0"/>
              <a:t>:</a:t>
            </a:r>
          </a:p>
          <a:p>
            <a:pPr lvl="1"/>
            <a:r>
              <a:rPr lang="en-NZ" dirty="0"/>
              <a:t>Assignments: 20%  	</a:t>
            </a:r>
          </a:p>
          <a:p>
            <a:pPr lvl="1">
              <a:spcBef>
                <a:spcPct val="50000"/>
              </a:spcBef>
            </a:pPr>
            <a:r>
              <a:rPr lang="en-NZ" dirty="0"/>
              <a:t>Terms Test 1:	15%	(mark boosted to exam mark, if better)</a:t>
            </a:r>
            <a:br>
              <a:rPr lang="en-NZ" dirty="0"/>
            </a:br>
            <a:r>
              <a:rPr lang="en-NZ" dirty="0"/>
              <a:t>Terms Test 2: 	15%  	(mark boosted to exam mark, if better)</a:t>
            </a:r>
            <a:br>
              <a:rPr lang="en-NZ" dirty="0"/>
            </a:br>
            <a:r>
              <a:rPr lang="en-NZ" dirty="0"/>
              <a:t>Exam: 		50% 	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NZ" dirty="0"/>
              <a:t>To pass the course, you must:</a:t>
            </a:r>
          </a:p>
          <a:p>
            <a:pPr lvl="1"/>
            <a:r>
              <a:rPr lang="en-NZ" dirty="0"/>
              <a:t>Satisfy the Mandatory Requirement.</a:t>
            </a:r>
          </a:p>
          <a:p>
            <a:pPr lvl="1"/>
            <a:r>
              <a:rPr lang="en-NZ" dirty="0"/>
              <a:t>Get overall grade of  </a:t>
            </a:r>
            <a:r>
              <a:rPr lang="en-NZ" b="1" dirty="0"/>
              <a:t>C-</a:t>
            </a:r>
            <a:r>
              <a:rPr lang="en-NZ" dirty="0"/>
              <a:t> or better.</a:t>
            </a:r>
          </a:p>
          <a:p>
            <a:pPr lvl="1"/>
            <a:endParaRPr lang="en-NZ" dirty="0"/>
          </a:p>
          <a:p>
            <a:r>
              <a:rPr lang="en-NZ" dirty="0"/>
              <a:t>To keep grades comparable with COMP 102, </a:t>
            </a:r>
            <a:br>
              <a:rPr lang="en-NZ" dirty="0"/>
            </a:br>
            <a:r>
              <a:rPr lang="en-NZ" dirty="0"/>
              <a:t>There will be no C grades!!! ("just passing" will give you a B- )</a:t>
            </a:r>
          </a:p>
          <a:p>
            <a:pPr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540701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Withdrawal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Early withdrawal with refund:   up do Fri 16 March</a:t>
            </a:r>
          </a:p>
          <a:p>
            <a:pPr lvl="1"/>
            <a:r>
              <a:rPr lang="en-NZ" dirty="0"/>
              <a:t>no consequences to early withdrawal</a:t>
            </a:r>
          </a:p>
          <a:p>
            <a:endParaRPr lang="en-NZ" dirty="0"/>
          </a:p>
          <a:p>
            <a:r>
              <a:rPr lang="en-NZ" dirty="0"/>
              <a:t>Standard withdrawal without refund:  up to Friday 18 May</a:t>
            </a:r>
          </a:p>
          <a:p>
            <a:pPr lvl="1"/>
            <a:r>
              <a:rPr lang="en-NZ" dirty="0"/>
              <a:t>Withdrawal recorded</a:t>
            </a:r>
          </a:p>
          <a:p>
            <a:pPr lvl="1"/>
            <a:r>
              <a:rPr lang="en-NZ" dirty="0"/>
              <a:t>No grade recorded on transcript</a:t>
            </a:r>
          </a:p>
          <a:p>
            <a:pPr lvl="1"/>
            <a:r>
              <a:rPr lang="en-NZ" dirty="0"/>
              <a:t>BUT, withdrawal counts as a fail for determining "Satisfactory Academic Progress"</a:t>
            </a:r>
          </a:p>
          <a:p>
            <a:pPr lvl="1"/>
            <a:endParaRPr lang="en-NZ" dirty="0"/>
          </a:p>
          <a:p>
            <a:r>
              <a:rPr lang="en-NZ" dirty="0"/>
              <a:t>Late withdrawal with Dean's permission: after 18 May</a:t>
            </a:r>
          </a:p>
          <a:p>
            <a:pPr lvl="1"/>
            <a:r>
              <a:rPr lang="en-NZ" dirty="0"/>
              <a:t>Requires permission of Associate Dean</a:t>
            </a:r>
          </a:p>
          <a:p>
            <a:pPr lvl="1"/>
            <a:r>
              <a:rPr lang="en-NZ" dirty="0"/>
              <a:t>Normally given only when special circumstances arise after deadline.</a:t>
            </a:r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736106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Plagiarism (Cheating)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You must not present anybody else’s work as if it were your own work:  </a:t>
            </a:r>
          </a:p>
          <a:p>
            <a:pPr lvl="1"/>
            <a:r>
              <a:rPr lang="en-NZ" dirty="0"/>
              <a:t>Basic principle of academic honesty.</a:t>
            </a:r>
          </a:p>
          <a:p>
            <a:pPr lvl="1"/>
            <a:r>
              <a:rPr lang="en-NZ" dirty="0"/>
              <a:t>applies to work by other students, friends, relatives, the web, books…</a:t>
            </a:r>
          </a:p>
          <a:p>
            <a:pPr lvl="1"/>
            <a:r>
              <a:rPr lang="en-NZ" dirty="0"/>
              <a:t>If you received substantial help, then you must state who helped and how much.</a:t>
            </a:r>
          </a:p>
          <a:p>
            <a:pPr lvl="1"/>
            <a:r>
              <a:rPr lang="en-NZ" dirty="0"/>
              <a:t>If you declare any work from someone else, then it isn’t plagiarism!!! </a:t>
            </a:r>
          </a:p>
          <a:p>
            <a:pPr lvl="1"/>
            <a:endParaRPr lang="en-NZ" dirty="0"/>
          </a:p>
          <a:p>
            <a:r>
              <a:rPr lang="en-NZ" b="1" dirty="0"/>
              <a:t>In COMP102</a:t>
            </a:r>
            <a:r>
              <a:rPr lang="en-NZ" dirty="0"/>
              <a:t>: </a:t>
            </a:r>
          </a:p>
          <a:p>
            <a:pPr lvl="1"/>
            <a:r>
              <a:rPr lang="en-NZ" dirty="0"/>
              <a:t>We encourage you to learn together, BUT you must submit your own answers</a:t>
            </a:r>
          </a:p>
          <a:p>
            <a:pPr lvl="1"/>
            <a:r>
              <a:rPr lang="en-NZ" dirty="0"/>
              <a:t>If you use code from the </a:t>
            </a:r>
            <a:r>
              <a:rPr lang="en-NZ" i="1" dirty="0"/>
              <a:t>assigned text book</a:t>
            </a:r>
            <a:r>
              <a:rPr lang="en-NZ" dirty="0"/>
              <a:t>, or </a:t>
            </a:r>
            <a:br>
              <a:rPr lang="en-NZ" dirty="0"/>
            </a:br>
            <a:r>
              <a:rPr lang="en-NZ" dirty="0"/>
              <a:t>from the </a:t>
            </a:r>
            <a:r>
              <a:rPr lang="en-NZ" i="1" dirty="0"/>
              <a:t>lectures</a:t>
            </a:r>
            <a:r>
              <a:rPr lang="en-NZ" dirty="0"/>
              <a:t>, then you do </a:t>
            </a:r>
            <a:r>
              <a:rPr lang="en-NZ" b="1" dirty="0"/>
              <a:t>not</a:t>
            </a:r>
            <a:r>
              <a:rPr lang="en-NZ" dirty="0"/>
              <a:t> need to declare it;</a:t>
            </a:r>
            <a:br>
              <a:rPr lang="en-NZ" dirty="0"/>
            </a:br>
            <a:r>
              <a:rPr lang="en-NZ" dirty="0"/>
              <a:t>If you use any other code that wasn’t yours, then declare it!</a:t>
            </a:r>
          </a:p>
        </p:txBody>
      </p:sp>
    </p:spTree>
    <p:extLst>
      <p:ext uri="{BB962C8B-B14F-4D97-AF65-F5344CB8AC3E}">
        <p14:creationId xmlns:p14="http://schemas.microsoft.com/office/powerpoint/2010/main" val="11836970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Cheating in the assignments.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60000"/>
              </a:spcBef>
              <a:buFontTx/>
              <a:buNone/>
            </a:pPr>
            <a:r>
              <a:rPr lang="en-NZ" b="1" dirty="0"/>
              <a:t>Assignments are primarily for learning, not assessing</a:t>
            </a:r>
            <a:endParaRPr lang="en-NZ" dirty="0"/>
          </a:p>
          <a:p>
            <a:pPr>
              <a:spcBef>
                <a:spcPct val="60000"/>
              </a:spcBef>
              <a:buFontTx/>
              <a:buNone/>
            </a:pPr>
            <a:r>
              <a:rPr lang="en-NZ" b="1" dirty="0"/>
              <a:t>Cheating in the assignments is not worth it!</a:t>
            </a:r>
          </a:p>
          <a:p>
            <a:pPr>
              <a:spcBef>
                <a:spcPct val="60000"/>
              </a:spcBef>
            </a:pPr>
            <a:endParaRPr lang="en-NZ" dirty="0"/>
          </a:p>
          <a:p>
            <a:pPr>
              <a:spcBef>
                <a:spcPct val="60000"/>
              </a:spcBef>
            </a:pPr>
            <a:r>
              <a:rPr lang="en-NZ" dirty="0"/>
              <a:t>You won't learn, so you will probably fail.</a:t>
            </a:r>
          </a:p>
          <a:p>
            <a:pPr>
              <a:spcBef>
                <a:spcPct val="60000"/>
              </a:spcBef>
            </a:pPr>
            <a:r>
              <a:rPr lang="en-NZ" dirty="0"/>
              <a:t>If caught, you'll lose marks --- or worse.</a:t>
            </a:r>
          </a:p>
          <a:p>
            <a:pPr>
              <a:spcBef>
                <a:spcPct val="60000"/>
              </a:spcBef>
            </a:pPr>
            <a:r>
              <a:rPr lang="en-NZ" dirty="0"/>
              <a:t>Assignments have a fairly small contribution to your grade.</a:t>
            </a:r>
          </a:p>
          <a:p>
            <a:pPr>
              <a:spcBef>
                <a:spcPct val="60000"/>
              </a:spcBef>
              <a:buFontTx/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353999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Lab Facilities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All scheduled labs are in CO219/238</a:t>
            </a:r>
          </a:p>
          <a:p>
            <a:r>
              <a:rPr lang="en-NZ" dirty="0"/>
              <a:t>Can also use other ECS labs (or other university student computing labs)</a:t>
            </a:r>
          </a:p>
          <a:p>
            <a:r>
              <a:rPr lang="en-NZ" dirty="0"/>
              <a:t>Can also use home computers. (Details on Web Site)</a:t>
            </a:r>
          </a:p>
          <a:p>
            <a:pPr>
              <a:spcBef>
                <a:spcPts val="1800"/>
              </a:spcBef>
            </a:pPr>
            <a:r>
              <a:rPr lang="en-NZ" dirty="0"/>
              <a:t>Lab Hours:  24/7</a:t>
            </a:r>
          </a:p>
          <a:p>
            <a:pPr lvl="1"/>
            <a:r>
              <a:rPr lang="en-NZ" dirty="0"/>
              <a:t>Need ID card to access in evenings and weekends</a:t>
            </a:r>
          </a:p>
          <a:p>
            <a:endParaRPr lang="en-NZ" dirty="0"/>
          </a:p>
          <a:p>
            <a:r>
              <a:rPr lang="en-NZ" dirty="0"/>
              <a:t>The labs are for getting work done</a:t>
            </a:r>
          </a:p>
          <a:p>
            <a:pPr lvl="1"/>
            <a:r>
              <a:rPr lang="en-NZ" dirty="0"/>
              <a:t>Don’t prevent other people from working</a:t>
            </a:r>
          </a:p>
          <a:p>
            <a:pPr lvl="1"/>
            <a:r>
              <a:rPr lang="en-NZ" dirty="0"/>
              <a:t>If you want to play around, go somewhere else</a:t>
            </a:r>
          </a:p>
          <a:p>
            <a:pPr lvl="1"/>
            <a:endParaRPr lang="en-NZ" dirty="0"/>
          </a:p>
          <a:p>
            <a:r>
              <a:rPr lang="en-NZ" dirty="0"/>
              <a:t>We expect </a:t>
            </a:r>
            <a:r>
              <a:rPr lang="en-NZ" u="sng" dirty="0"/>
              <a:t>professional behaviour </a:t>
            </a:r>
            <a:r>
              <a:rPr lang="en-NZ" dirty="0"/>
              <a:t>in the labs.</a:t>
            </a:r>
          </a:p>
          <a:p>
            <a:pPr lvl="1">
              <a:buFontTx/>
              <a:buNone/>
            </a:pPr>
            <a:endParaRPr lang="en-NZ" dirty="0"/>
          </a:p>
          <a:p>
            <a:pPr>
              <a:buFontTx/>
              <a:buNone/>
            </a:pPr>
            <a:r>
              <a:rPr lang="en-NZ" dirty="0"/>
              <a:t>			</a:t>
            </a:r>
            <a:r>
              <a:rPr lang="en-NZ" sz="3200" dirty="0"/>
              <a:t>Read the lab rules!</a:t>
            </a:r>
          </a:p>
        </p:txBody>
      </p:sp>
    </p:spTree>
    <p:extLst>
      <p:ext uri="{BB962C8B-B14F-4D97-AF65-F5344CB8AC3E}">
        <p14:creationId xmlns:p14="http://schemas.microsoft.com/office/powerpoint/2010/main" val="1738433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  <a:endParaRPr lang="en-NZ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tabLst>
                <a:tab pos="3227388" algn="l"/>
                <a:tab pos="4572000" algn="l"/>
              </a:tabLst>
            </a:pPr>
            <a:r>
              <a:rPr lang="en-NZ" sz="2000" dirty="0"/>
              <a:t>Course Organiser	</a:t>
            </a:r>
            <a:endParaRPr lang="en-NZ" sz="1800" dirty="0"/>
          </a:p>
          <a:p>
            <a:pPr lvl="1">
              <a:tabLst>
                <a:tab pos="3227388" algn="l"/>
                <a:tab pos="4572000" algn="l"/>
              </a:tabLst>
            </a:pPr>
            <a:r>
              <a:rPr lang="en-NZ" sz="1800" dirty="0"/>
              <a:t>David </a:t>
            </a:r>
            <a:r>
              <a:rPr lang="en-NZ" sz="1800" dirty="0" err="1"/>
              <a:t>Streader</a:t>
            </a:r>
            <a:r>
              <a:rPr lang="en-NZ" sz="1800" dirty="0"/>
              <a:t>	Office:  </a:t>
            </a:r>
            <a:r>
              <a:rPr lang="en-US" sz="1800" dirty="0"/>
              <a:t>CO 260   </a:t>
            </a:r>
            <a:br>
              <a:rPr lang="en-US" sz="1800" dirty="0"/>
            </a:br>
            <a:r>
              <a:rPr lang="en-US" sz="1800" dirty="0"/>
              <a:t>	david.streader@ecs.vuw.ac.nz</a:t>
            </a:r>
          </a:p>
          <a:p>
            <a:pPr>
              <a:spcBef>
                <a:spcPts val="1200"/>
              </a:spcBef>
              <a:buNone/>
              <a:tabLst>
                <a:tab pos="3227388" algn="l"/>
                <a:tab pos="4572000" algn="l"/>
              </a:tabLst>
            </a:pPr>
            <a:r>
              <a:rPr lang="en-NZ" sz="2000" dirty="0"/>
              <a:t>Lecturer</a:t>
            </a:r>
            <a:endParaRPr lang="en-NZ" sz="1800" dirty="0"/>
          </a:p>
          <a:p>
            <a:pPr lvl="1">
              <a:tabLst>
                <a:tab pos="3227388" algn="l"/>
                <a:tab pos="4572000" algn="l"/>
              </a:tabLst>
            </a:pPr>
            <a:r>
              <a:rPr lang="en-NZ" sz="1800" dirty="0"/>
              <a:t>Peter </a:t>
            </a:r>
            <a:r>
              <a:rPr lang="en-NZ" sz="1800" dirty="0" err="1"/>
              <a:t>Andreae</a:t>
            </a:r>
            <a:r>
              <a:rPr lang="en-NZ" sz="1800" dirty="0"/>
              <a:t>  (Pondy)	Office:  </a:t>
            </a:r>
            <a:r>
              <a:rPr lang="en-US" sz="1800" dirty="0"/>
              <a:t>CO 336   </a:t>
            </a:r>
            <a:br>
              <a:rPr lang="en-US" sz="1800" dirty="0"/>
            </a:br>
            <a:r>
              <a:rPr lang="en-US" sz="1800" dirty="0"/>
              <a:t>	pondy@ecs.vuw.ac.nz</a:t>
            </a:r>
          </a:p>
          <a:p>
            <a:pPr>
              <a:spcBef>
                <a:spcPts val="1800"/>
              </a:spcBef>
              <a:buNone/>
              <a:tabLst>
                <a:tab pos="3227388" algn="l"/>
                <a:tab pos="4572000" algn="l"/>
              </a:tabLst>
            </a:pPr>
            <a:r>
              <a:rPr lang="en-NZ" sz="2000" dirty="0"/>
              <a:t>Senior Tutor	</a:t>
            </a:r>
            <a:r>
              <a:rPr lang="en-NZ" sz="1800" dirty="0"/>
              <a:t>(Administrative issues regarding labs)</a:t>
            </a:r>
            <a:endParaRPr lang="en-NZ" sz="2000" dirty="0"/>
          </a:p>
          <a:p>
            <a:pPr lvl="1">
              <a:tabLst>
                <a:tab pos="3227388" algn="l"/>
                <a:tab pos="4572000" algn="l"/>
              </a:tabLst>
            </a:pPr>
            <a:r>
              <a:rPr lang="en-NZ" sz="1800" dirty="0" err="1"/>
              <a:t>Zarinah</a:t>
            </a:r>
            <a:r>
              <a:rPr lang="en-NZ" sz="1800" dirty="0"/>
              <a:t> Amin	Office:  CO 252   </a:t>
            </a:r>
            <a:br>
              <a:rPr lang="en-NZ" sz="1800" dirty="0"/>
            </a:br>
            <a:r>
              <a:rPr lang="en-NZ" sz="1800" dirty="0"/>
              <a:t>	Zarinah.Amin@ecs.vuw.ac.nz</a:t>
            </a:r>
            <a:endParaRPr lang="en-US" sz="1800" dirty="0"/>
          </a:p>
          <a:p>
            <a:pPr>
              <a:spcBef>
                <a:spcPts val="3000"/>
              </a:spcBef>
              <a:buNone/>
              <a:tabLst>
                <a:tab pos="3227388" algn="l"/>
                <a:tab pos="4572000" algn="l"/>
              </a:tabLst>
            </a:pPr>
            <a:r>
              <a:rPr lang="en-US" sz="2000" dirty="0"/>
              <a:t>Programmer	</a:t>
            </a:r>
            <a:r>
              <a:rPr lang="en-US" sz="1800" dirty="0"/>
              <a:t> </a:t>
            </a:r>
            <a:endParaRPr lang="en-US" sz="2000" dirty="0"/>
          </a:p>
          <a:p>
            <a:pPr lvl="1">
              <a:buClr>
                <a:srgbClr val="3333CC"/>
              </a:buClr>
              <a:tabLst>
                <a:tab pos="3227388" algn="l"/>
                <a:tab pos="4572000" algn="l"/>
              </a:tabLst>
            </a:pPr>
            <a:r>
              <a:rPr lang="en-US" sz="1800" dirty="0">
                <a:solidFill>
                  <a:srgbClr val="000000"/>
                </a:solidFill>
              </a:rPr>
              <a:t>Dr. Monique </a:t>
            </a:r>
            <a:r>
              <a:rPr lang="en-US" sz="1800" dirty="0" err="1">
                <a:solidFill>
                  <a:srgbClr val="000000"/>
                </a:solidFill>
              </a:rPr>
              <a:t>Damito</a:t>
            </a:r>
            <a:r>
              <a:rPr lang="en-US" sz="1800" dirty="0">
                <a:solidFill>
                  <a:srgbClr val="000000"/>
                </a:solidFill>
              </a:rPr>
              <a:t>	email to report problems: bugs@ecs.vuw.ac.nz		</a:t>
            </a:r>
            <a:endParaRPr lang="en-US" sz="1800" dirty="0"/>
          </a:p>
          <a:p>
            <a:pPr>
              <a:spcBef>
                <a:spcPts val="1800"/>
              </a:spcBef>
              <a:buNone/>
              <a:tabLst>
                <a:tab pos="3227388" algn="l"/>
                <a:tab pos="4572000" algn="l"/>
              </a:tabLst>
            </a:pPr>
            <a:r>
              <a:rPr lang="en-US" sz="2000" dirty="0"/>
              <a:t>Tutors	</a:t>
            </a:r>
            <a:r>
              <a:rPr lang="en-US" sz="1800" dirty="0"/>
              <a:t>(Help in labs or via online help system)</a:t>
            </a:r>
            <a:endParaRPr lang="en-US" sz="2000" dirty="0"/>
          </a:p>
          <a:p>
            <a:pPr lvl="1">
              <a:tabLst>
                <a:tab pos="3227388" algn="l"/>
                <a:tab pos="4572000" algn="l"/>
              </a:tabLst>
            </a:pPr>
            <a:r>
              <a:rPr lang="en-US" sz="1800" dirty="0"/>
              <a:t>Range of Undergraduates and Graduates</a:t>
            </a:r>
          </a:p>
          <a:p>
            <a:pPr>
              <a:spcBef>
                <a:spcPts val="1200"/>
              </a:spcBef>
              <a:buNone/>
              <a:tabLst>
                <a:tab pos="3227388" algn="l"/>
                <a:tab pos="4572000" algn="l"/>
              </a:tabLst>
            </a:pPr>
            <a:r>
              <a:rPr lang="en-US" sz="2000" dirty="0"/>
              <a:t>School Office 	</a:t>
            </a:r>
            <a:r>
              <a:rPr lang="en-US" sz="1800" dirty="0"/>
              <a:t>(Forgotten passwords)</a:t>
            </a:r>
            <a:endParaRPr lang="en-US" sz="2000" dirty="0"/>
          </a:p>
          <a:p>
            <a:pPr lvl="1">
              <a:tabLst>
                <a:tab pos="3227388" algn="l"/>
                <a:tab pos="4572000" algn="l"/>
              </a:tabLst>
            </a:pPr>
            <a:r>
              <a:rPr lang="en-US" sz="1800" dirty="0"/>
              <a:t>CO 358</a:t>
            </a:r>
            <a:endParaRPr lang="en-NZ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99" r="13999" b="9999"/>
          <a:stretch/>
        </p:blipFill>
        <p:spPr>
          <a:xfrm>
            <a:off x="10270347" y="1809510"/>
            <a:ext cx="1197156" cy="14964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93" r="9647" b="9647"/>
          <a:stretch/>
        </p:blipFill>
        <p:spPr>
          <a:xfrm>
            <a:off x="7631029" y="2698164"/>
            <a:ext cx="1280160" cy="14630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832" y="4059044"/>
            <a:ext cx="1127760" cy="1270000"/>
          </a:xfrm>
          <a:prstGeom prst="rect">
            <a:avLst/>
          </a:prstGeom>
        </p:spPr>
      </p:pic>
      <p:pic>
        <p:nvPicPr>
          <p:cNvPr id="1026" name="Picture 2" descr="Dr David Streader profile picture">
            <a:extLst>
              <a:ext uri="{FF2B5EF4-FFF2-40B4-BE49-F238E27FC236}">
                <a16:creationId xmlns:a16="http://schemas.microsoft.com/office/drawing/2014/main" id="{E724E756-0B28-42C3-A977-AB10F1311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975" y="582975"/>
            <a:ext cx="1535480" cy="1535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1521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Where to go for Help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Depends on the kind of help needed</a:t>
            </a:r>
          </a:p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NZ" dirty="0"/>
              <a:t>Course organiser / Lecturer, Senior Tutor,  tutors (in labs or helpdesk only!)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NZ" dirty="0"/>
              <a:t>Forum (via website)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NZ" dirty="0"/>
              <a:t>On-line help system  (via website)</a:t>
            </a: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en-NZ" dirty="0"/>
              <a:t>Help desk  (CO 242a)</a:t>
            </a: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en-NZ" dirty="0"/>
              <a:t>ECS School Office:  CO 358 </a:t>
            </a:r>
          </a:p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NZ" dirty="0"/>
              <a:t>Student Services: </a:t>
            </a:r>
            <a:r>
              <a:rPr lang="en-NZ" dirty="0">
                <a:hlinkClick r:id="rId2"/>
              </a:rPr>
              <a:t>http://www.vuw.ac.nz/st_services/</a:t>
            </a:r>
            <a:endParaRPr lang="en-NZ" dirty="0"/>
          </a:p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NZ" dirty="0"/>
              <a:t>Science Faculty office: </a:t>
            </a:r>
            <a:r>
              <a:rPr lang="en-NZ" dirty="0">
                <a:solidFill>
                  <a:srgbClr val="1004FC"/>
                </a:solidFill>
              </a:rPr>
              <a:t>http://www.victoria.ac.nz/science/student-administration</a:t>
            </a:r>
          </a:p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US" dirty="0"/>
              <a:t>Science/Engineering/</a:t>
            </a:r>
            <a:r>
              <a:rPr lang="en-US" dirty="0" err="1"/>
              <a:t>Arch&amp;Des</a:t>
            </a:r>
            <a:r>
              <a:rPr lang="en-US" dirty="0"/>
              <a:t>  </a:t>
            </a:r>
            <a:r>
              <a:rPr lang="en-US" dirty="0" err="1"/>
              <a:t>Awhina</a:t>
            </a:r>
            <a:r>
              <a:rPr lang="en-US" dirty="0"/>
              <a:t> programme</a:t>
            </a:r>
            <a:br>
              <a:rPr lang="en-US" dirty="0"/>
            </a:br>
            <a:r>
              <a:rPr lang="en-US" dirty="0">
                <a:solidFill>
                  <a:srgbClr val="1004FC"/>
                </a:solidFill>
              </a:rPr>
              <a:t>http://www.victoria.ac.nz/students/support/learning/awhina/</a:t>
            </a:r>
          </a:p>
          <a:p>
            <a:pPr>
              <a:spcBef>
                <a:spcPct val="50000"/>
              </a:spcBef>
              <a:spcAft>
                <a:spcPts val="600"/>
              </a:spcAft>
            </a:pPr>
            <a:r>
              <a:rPr lang="en-US" dirty="0"/>
              <a:t>The Web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0856387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Essential Info: Lectures, Labs, Assigs,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97" y="838200"/>
            <a:ext cx="11700933" cy="5876925"/>
          </a:xfrm>
        </p:spPr>
        <p:txBody>
          <a:bodyPr/>
          <a:lstStyle/>
          <a:p>
            <a:r>
              <a:rPr lang="en-NZ" dirty="0"/>
              <a:t>Lectures:   </a:t>
            </a:r>
          </a:p>
          <a:p>
            <a:pPr lvl="1"/>
            <a:r>
              <a:rPr lang="en-NZ" dirty="0"/>
              <a:t>Tuesday 10am 	CO LT122</a:t>
            </a:r>
          </a:p>
          <a:p>
            <a:pPr lvl="1"/>
            <a:r>
              <a:rPr lang="en-NZ" dirty="0"/>
              <a:t>Thursday 10am  	MC LT101</a:t>
            </a:r>
          </a:p>
          <a:p>
            <a:pPr lvl="1"/>
            <a:r>
              <a:rPr lang="en-NZ" dirty="0"/>
              <a:t>Friday 11am	CO LT122</a:t>
            </a:r>
          </a:p>
          <a:p>
            <a:pPr>
              <a:spcBef>
                <a:spcPts val="1200"/>
              </a:spcBef>
            </a:pPr>
            <a:r>
              <a:rPr lang="en-NZ" dirty="0"/>
              <a:t>Labs:  </a:t>
            </a:r>
          </a:p>
          <a:p>
            <a:pPr lvl="1"/>
            <a:r>
              <a:rPr lang="en-NZ" dirty="0"/>
              <a:t>One hour session on Monday</a:t>
            </a:r>
          </a:p>
          <a:p>
            <a:pPr lvl="2">
              <a:spcBef>
                <a:spcPts val="0"/>
              </a:spcBef>
            </a:pPr>
            <a:r>
              <a:rPr lang="en-NZ" dirty="0"/>
              <a:t>12-1    or</a:t>
            </a:r>
          </a:p>
          <a:p>
            <a:pPr lvl="2">
              <a:spcBef>
                <a:spcPts val="0"/>
              </a:spcBef>
            </a:pPr>
            <a:r>
              <a:rPr lang="en-US" dirty="0"/>
              <a:t>2</a:t>
            </a:r>
            <a:r>
              <a:rPr lang="en-NZ" dirty="0"/>
              <a:t>-3 </a:t>
            </a:r>
          </a:p>
          <a:p>
            <a:pPr lvl="1"/>
            <a:r>
              <a:rPr lang="en-NZ" dirty="0"/>
              <a:t>Start next week.  </a:t>
            </a:r>
            <a:br>
              <a:rPr lang="en-NZ" dirty="0"/>
            </a:br>
            <a:r>
              <a:rPr lang="en-NZ" dirty="0"/>
              <a:t>Sign up at </a:t>
            </a:r>
            <a:r>
              <a:rPr lang="en-NZ" dirty="0">
                <a:solidFill>
                  <a:srgbClr val="1004FC"/>
                </a:solidFill>
                <a:hlinkClick r:id="rId2"/>
              </a:rPr>
              <a:t>https://student-sa.victoria.ac.nz</a:t>
            </a:r>
            <a:endParaRPr lang="en-NZ" dirty="0"/>
          </a:p>
          <a:p>
            <a:pPr>
              <a:spcBef>
                <a:spcPts val="1200"/>
              </a:spcBef>
            </a:pPr>
            <a:r>
              <a:rPr lang="en-NZ" dirty="0"/>
              <a:t>Assignments: </a:t>
            </a:r>
          </a:p>
          <a:p>
            <a:pPr lvl="1">
              <a:spcBef>
                <a:spcPts val="0"/>
              </a:spcBef>
            </a:pPr>
            <a:r>
              <a:rPr lang="en-NZ" dirty="0"/>
              <a:t>weekly, starting next week</a:t>
            </a:r>
          </a:p>
          <a:p>
            <a:pPr>
              <a:spcBef>
                <a:spcPts val="1200"/>
              </a:spcBef>
            </a:pPr>
            <a:r>
              <a:rPr lang="en-NZ" dirty="0"/>
              <a:t>Information:</a:t>
            </a:r>
          </a:p>
          <a:p>
            <a:pPr lvl="1">
              <a:spcBef>
                <a:spcPts val="0"/>
              </a:spcBef>
            </a:pPr>
            <a:r>
              <a:rPr lang="en-NZ" dirty="0">
                <a:solidFill>
                  <a:srgbClr val="1004FC"/>
                </a:solidFill>
              </a:rPr>
              <a:t>ecs.victoria.ac.nz/Courses/COMP102_2018T1,  </a:t>
            </a:r>
            <a:r>
              <a:rPr lang="en-NZ" dirty="0"/>
              <a:t>also accessible via Blackboard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26037" y="1574800"/>
            <a:ext cx="420254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endParaRPr lang="en-AU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369250"/>
              </p:ext>
            </p:extLst>
          </p:nvPr>
        </p:nvGraphicFramePr>
        <p:xfrm>
          <a:off x="6721907" y="1476373"/>
          <a:ext cx="5470093" cy="335471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391153">
                  <a:extLst>
                    <a:ext uri="{9D8B030D-6E8A-4147-A177-3AD203B41FA5}">
                      <a16:colId xmlns:a16="http://schemas.microsoft.com/office/drawing/2014/main" val="236264297"/>
                    </a:ext>
                  </a:extLst>
                </a:gridCol>
                <a:gridCol w="1015788">
                  <a:extLst>
                    <a:ext uri="{9D8B030D-6E8A-4147-A177-3AD203B41FA5}">
                      <a16:colId xmlns:a16="http://schemas.microsoft.com/office/drawing/2014/main" val="2458127363"/>
                    </a:ext>
                  </a:extLst>
                </a:gridCol>
                <a:gridCol w="1015788">
                  <a:extLst>
                    <a:ext uri="{9D8B030D-6E8A-4147-A177-3AD203B41FA5}">
                      <a16:colId xmlns:a16="http://schemas.microsoft.com/office/drawing/2014/main" val="999078355"/>
                    </a:ext>
                  </a:extLst>
                </a:gridCol>
                <a:gridCol w="1015788">
                  <a:extLst>
                    <a:ext uri="{9D8B030D-6E8A-4147-A177-3AD203B41FA5}">
                      <a16:colId xmlns:a16="http://schemas.microsoft.com/office/drawing/2014/main" val="1513620274"/>
                    </a:ext>
                  </a:extLst>
                </a:gridCol>
                <a:gridCol w="1015788">
                  <a:extLst>
                    <a:ext uri="{9D8B030D-6E8A-4147-A177-3AD203B41FA5}">
                      <a16:colId xmlns:a16="http://schemas.microsoft.com/office/drawing/2014/main" val="1119047405"/>
                    </a:ext>
                  </a:extLst>
                </a:gridCol>
                <a:gridCol w="1015788">
                  <a:extLst>
                    <a:ext uri="{9D8B030D-6E8A-4147-A177-3AD203B41FA5}">
                      <a16:colId xmlns:a16="http://schemas.microsoft.com/office/drawing/2014/main" val="2405592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Mon</a:t>
                      </a:r>
                      <a:endParaRPr lang="en-A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Tue</a:t>
                      </a:r>
                      <a:endParaRPr lang="en-A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Wed</a:t>
                      </a:r>
                      <a:endParaRPr lang="en-A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Thu</a:t>
                      </a:r>
                      <a:endParaRPr lang="en-A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Fri</a:t>
                      </a:r>
                      <a:endParaRPr lang="en-A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611670"/>
                  </a:ext>
                </a:extLst>
              </a:tr>
              <a:tr h="300781">
                <a:tc>
                  <a:txBody>
                    <a:bodyPr/>
                    <a:lstStyle/>
                    <a:p>
                      <a:r>
                        <a:rPr lang="en-US" sz="1400" dirty="0"/>
                        <a:t>9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accent1"/>
                          </a:solidFill>
                        </a:rPr>
                        <a:t>Assig due</a:t>
                      </a:r>
                      <a:endParaRPr lang="en-AU" sz="1400" b="1" dirty="0">
                        <a:solidFill>
                          <a:srgbClr val="EE121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832890"/>
                  </a:ext>
                </a:extLst>
              </a:tr>
              <a:tr h="300781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A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LECTURE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LECTURE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6617231"/>
                  </a:ext>
                </a:extLst>
              </a:tr>
              <a:tr h="300781">
                <a:tc>
                  <a:txBody>
                    <a:bodyPr/>
                    <a:lstStyle/>
                    <a:p>
                      <a:r>
                        <a:rPr lang="en-US" sz="1400" dirty="0"/>
                        <a:t>11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4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LECTURE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864551"/>
                  </a:ext>
                </a:extLst>
              </a:tr>
              <a:tr h="300781">
                <a:tc>
                  <a:txBody>
                    <a:bodyPr/>
                    <a:lstStyle/>
                    <a:p>
                      <a:r>
                        <a:rPr lang="en-US" sz="1400" dirty="0"/>
                        <a:t>12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accent2"/>
                          </a:solidFill>
                        </a:rPr>
                        <a:t>Lab</a:t>
                      </a: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 1</a:t>
                      </a:r>
                      <a:endParaRPr lang="en-AU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4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774948"/>
                  </a:ext>
                </a:extLst>
              </a:tr>
              <a:tr h="300781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4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400" b="1" dirty="0">
                        <a:solidFill>
                          <a:srgbClr val="1004F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6017083"/>
                  </a:ext>
                </a:extLst>
              </a:tr>
              <a:tr h="300781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accent2"/>
                          </a:solidFill>
                        </a:rPr>
                        <a:t>Lab</a:t>
                      </a:r>
                      <a:r>
                        <a:rPr lang="en-US" sz="1400" b="1" baseline="0" dirty="0">
                          <a:solidFill>
                            <a:schemeClr val="accent2"/>
                          </a:solidFill>
                        </a:rPr>
                        <a:t> 2</a:t>
                      </a:r>
                      <a:endParaRPr lang="en-AU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4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400" b="1" dirty="0">
                        <a:solidFill>
                          <a:srgbClr val="1004F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21586"/>
                  </a:ext>
                </a:extLst>
              </a:tr>
              <a:tr h="300781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4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253400"/>
                  </a:ext>
                </a:extLst>
              </a:tr>
              <a:tr h="300781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400" b="1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400" b="1" dirty="0">
                        <a:solidFill>
                          <a:srgbClr val="1004F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400" b="1" dirty="0">
                        <a:solidFill>
                          <a:srgbClr val="1004F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2671557"/>
                  </a:ext>
                </a:extLst>
              </a:tr>
              <a:tr h="305758">
                <a:tc>
                  <a:txBody>
                    <a:bodyPr/>
                    <a:lstStyle/>
                    <a:p>
                      <a:r>
                        <a:rPr lang="en-US" sz="1400" dirty="0"/>
                        <a:t>5</a:t>
                      </a:r>
                      <a:endParaRPr lang="en-A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4131081"/>
                  </a:ext>
                </a:extLst>
              </a:tr>
              <a:tr h="305758">
                <a:tc>
                  <a:txBody>
                    <a:bodyPr/>
                    <a:lstStyle/>
                    <a:p>
                      <a:endParaRPr lang="en-A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4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272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569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What is COMP 112?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A first course in </a:t>
            </a:r>
          </a:p>
          <a:p>
            <a:r>
              <a:rPr lang="en-NZ" dirty="0"/>
              <a:t>Computer Science</a:t>
            </a:r>
          </a:p>
          <a:p>
            <a:r>
              <a:rPr lang="en-NZ" dirty="0"/>
              <a:t>Computer Graphics</a:t>
            </a:r>
          </a:p>
          <a:p>
            <a:r>
              <a:rPr lang="en-NZ" dirty="0"/>
              <a:t>Software Engineering</a:t>
            </a:r>
          </a:p>
          <a:p>
            <a:r>
              <a:rPr lang="en-NZ" dirty="0"/>
              <a:t>Cybersecurity Engineering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NZ" dirty="0"/>
              <a:t>A required course for</a:t>
            </a:r>
          </a:p>
          <a:p>
            <a:r>
              <a:rPr lang="en-NZ" dirty="0"/>
              <a:t>Electronic and Computer Engineering</a:t>
            </a:r>
          </a:p>
          <a:p>
            <a:r>
              <a:rPr lang="en-NZ" dirty="0"/>
              <a:t>Human Genetics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NZ" dirty="0"/>
              <a:t>An important course for </a:t>
            </a:r>
          </a:p>
          <a:p>
            <a:r>
              <a:rPr lang="en-NZ" dirty="0"/>
              <a:t>Information Systems</a:t>
            </a:r>
          </a:p>
          <a:p>
            <a:r>
              <a:rPr lang="en-NZ" dirty="0"/>
              <a:t>Media Design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NZ" dirty="0"/>
              <a:t>A useful course for Everyone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053404" y="1298685"/>
            <a:ext cx="5723699" cy="4124697"/>
            <a:chOff x="6951291" y="1281720"/>
            <a:chExt cx="3423846" cy="2548502"/>
          </a:xfrm>
        </p:grpSpPr>
        <p:sp>
          <p:nvSpPr>
            <p:cNvPr id="11" name="Oval 10"/>
            <p:cNvSpPr/>
            <p:nvPr/>
          </p:nvSpPr>
          <p:spPr bwMode="auto">
            <a:xfrm>
              <a:off x="7927488" y="2107916"/>
              <a:ext cx="1576673" cy="1526707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NZ" dirty="0"/>
            </a:p>
            <a:p>
              <a:pPr algn="ctr"/>
              <a:r>
                <a:rPr lang="en-NZ" sz="3200" b="1" dirty="0">
                  <a:solidFill>
                    <a:schemeClr val="bg1"/>
                  </a:solidFill>
                </a:rPr>
                <a:t>CS</a:t>
              </a: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7639781" y="2731642"/>
              <a:ext cx="1033111" cy="1098580"/>
            </a:xfrm>
            <a:prstGeom prst="ellipse">
              <a:avLst/>
            </a:prstGeom>
            <a:solidFill>
              <a:srgbClr val="009900">
                <a:alpha val="2549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NZ" b="1" dirty="0"/>
            </a:p>
            <a:p>
              <a:pPr algn="l"/>
              <a:endParaRPr lang="en-NZ" b="1" dirty="0"/>
            </a:p>
            <a:p>
              <a:pPr algn="l">
                <a:spcBef>
                  <a:spcPts val="1200"/>
                </a:spcBef>
              </a:pPr>
              <a:r>
                <a:rPr lang="en-NZ" b="1" dirty="0"/>
                <a:t> </a:t>
              </a:r>
            </a:p>
            <a:p>
              <a:pPr algn="l">
                <a:spcBef>
                  <a:spcPts val="1200"/>
                </a:spcBef>
              </a:pPr>
              <a:r>
                <a:rPr lang="en-NZ" b="1" dirty="0"/>
                <a:t>  CGRA </a:t>
              </a: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7586923" y="1281720"/>
              <a:ext cx="1203191" cy="1216629"/>
            </a:xfrm>
            <a:prstGeom prst="ellipse">
              <a:avLst/>
            </a:prstGeom>
            <a:solidFill>
              <a:srgbClr val="02B0FE">
                <a:alpha val="25098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r>
                <a:rPr lang="en-NZ" b="1" dirty="0"/>
                <a:t>      INFO</a:t>
              </a: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8672892" y="2498349"/>
              <a:ext cx="1232922" cy="1228514"/>
            </a:xfrm>
            <a:prstGeom prst="ellipse">
              <a:avLst/>
            </a:prstGeom>
            <a:solidFill>
              <a:srgbClr val="DE2A00">
                <a:alpha val="2549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NZ" b="1" dirty="0"/>
            </a:p>
            <a:p>
              <a:endParaRPr lang="en-NZ" b="1" dirty="0"/>
            </a:p>
            <a:p>
              <a:endParaRPr lang="en-NZ" b="1" dirty="0"/>
            </a:p>
            <a:p>
              <a:endParaRPr lang="en-NZ" b="1" dirty="0"/>
            </a:p>
            <a:p>
              <a:endParaRPr lang="en-NZ" b="1" dirty="0"/>
            </a:p>
            <a:p>
              <a:r>
                <a:rPr lang="en-US" b="1" dirty="0"/>
                <a:t>C</a:t>
              </a:r>
              <a:r>
                <a:rPr lang="en-NZ" b="1" dirty="0"/>
                <a:t>YBR</a:t>
              </a: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9170163" y="1981359"/>
              <a:ext cx="1204974" cy="1161144"/>
            </a:xfrm>
            <a:prstGeom prst="ellipse">
              <a:avLst/>
            </a:prstGeom>
            <a:solidFill>
              <a:srgbClr val="D5FF01">
                <a:alpha val="2549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NZ" b="1" dirty="0"/>
                <a:t>ECEN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8255384" y="1740910"/>
              <a:ext cx="1271518" cy="1329749"/>
            </a:xfrm>
            <a:prstGeom prst="ellipse">
              <a:avLst/>
            </a:prstGeom>
            <a:solidFill>
              <a:srgbClr val="1004FC">
                <a:alpha val="2549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r>
                <a:rPr lang="en-NZ" b="1" dirty="0"/>
                <a:t>                  SWEN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6951291" y="2303515"/>
              <a:ext cx="1342440" cy="1116835"/>
            </a:xfrm>
            <a:prstGeom prst="ellipse">
              <a:avLst/>
            </a:prstGeom>
            <a:solidFill>
              <a:srgbClr val="FD03F1">
                <a:alpha val="24706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l"/>
              <a:r>
                <a:rPr lang="en-NZ" b="1" dirty="0"/>
                <a:t>   MDDN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8293731" y="2463158"/>
              <a:ext cx="847303" cy="60592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NZ" sz="3200" b="1" dirty="0">
                  <a:solidFill>
                    <a:schemeClr val="bg1"/>
                  </a:solidFill>
                </a:rPr>
                <a:t>CS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790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To understand the issues and principles of Computer Science,  we need to understand and be able to talk about computation.</a:t>
            </a:r>
          </a:p>
          <a:p>
            <a:pPr>
              <a:spcBef>
                <a:spcPts val="1200"/>
              </a:spcBef>
            </a:pPr>
            <a:r>
              <a:rPr lang="en-NZ" dirty="0"/>
              <a:t>Programming is about specifying the computation that a computer should do</a:t>
            </a:r>
          </a:p>
          <a:p>
            <a:pPr>
              <a:spcBef>
                <a:spcPts val="1200"/>
              </a:spcBef>
            </a:pPr>
            <a:r>
              <a:rPr lang="en-NZ" dirty="0"/>
              <a:t>We need to be able to write, understand, think about, and analyse programs to address the issues of Computer Science</a:t>
            </a:r>
          </a:p>
          <a:p>
            <a:pPr>
              <a:spcBef>
                <a:spcPts val="1200"/>
              </a:spcBef>
            </a:pPr>
            <a:r>
              <a:rPr lang="en-NZ" dirty="0"/>
              <a:t>Programming is fundamental to the engineering side of Computer Science.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COMP 112 will focus on Object-Oriented programming, using Java.</a:t>
            </a:r>
            <a:endParaRPr lang="en-NZ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COMP 112  will also introduce a range of  topics in Computer Science.</a:t>
            </a:r>
            <a:endParaRPr lang="en-NZ" dirty="0"/>
          </a:p>
          <a:p>
            <a:endParaRPr lang="en-NZ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39184" y="0"/>
            <a:ext cx="1076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NZ" kern="0" dirty="0"/>
              <a:t>COMP 112 primarily about programming</a:t>
            </a:r>
          </a:p>
        </p:txBody>
      </p:sp>
    </p:spTree>
    <p:extLst>
      <p:ext uri="{BB962C8B-B14F-4D97-AF65-F5344CB8AC3E}">
        <p14:creationId xmlns:p14="http://schemas.microsoft.com/office/powerpoint/2010/main" val="383151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COMP112 vs COMP 102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  <a:p>
            <a:endParaRPr lang="en-NZ" dirty="0"/>
          </a:p>
          <a:p>
            <a:pPr marL="0" indent="0">
              <a:buNone/>
            </a:pPr>
            <a:endParaRPr lang="en-NZ" dirty="0"/>
          </a:p>
          <a:p>
            <a:pPr>
              <a:spcBef>
                <a:spcPts val="1200"/>
              </a:spcBef>
            </a:pPr>
            <a:endParaRPr lang="en-NZ" dirty="0"/>
          </a:p>
          <a:p>
            <a:pPr>
              <a:spcBef>
                <a:spcPts val="1200"/>
              </a:spcBef>
            </a:pPr>
            <a:r>
              <a:rPr lang="en-NZ" dirty="0"/>
              <a:t>COMP 112 students:</a:t>
            </a:r>
          </a:p>
          <a:p>
            <a:pPr lvl="1">
              <a:spcBef>
                <a:spcPts val="1200"/>
              </a:spcBef>
            </a:pPr>
            <a:r>
              <a:rPr lang="en-NZ" dirty="0"/>
              <a:t>Group 1: Done NCEA level 3 DT standards in programming  </a:t>
            </a:r>
            <a:br>
              <a:rPr lang="en-NZ" dirty="0"/>
            </a:br>
            <a:r>
              <a:rPr lang="en-NZ" dirty="0"/>
              <a:t>and maybe Computer Science.</a:t>
            </a:r>
          </a:p>
          <a:p>
            <a:pPr lvl="1">
              <a:spcBef>
                <a:spcPts val="1200"/>
              </a:spcBef>
            </a:pPr>
            <a:r>
              <a:rPr lang="en-NZ" dirty="0"/>
              <a:t>Group 2: Learned programming by themselves (not in a classroom)</a:t>
            </a:r>
          </a:p>
          <a:p>
            <a:pPr lvl="1">
              <a:spcBef>
                <a:spcPts val="1200"/>
              </a:spcBef>
            </a:pPr>
            <a:r>
              <a:rPr lang="en-NZ" dirty="0"/>
              <a:t>Group 3: Learned programming in another course, institution, school course…..</a:t>
            </a:r>
          </a:p>
          <a:p>
            <a:pPr lvl="1">
              <a:spcBef>
                <a:spcPts val="1200"/>
              </a:spcBef>
            </a:pPr>
            <a:endParaRPr lang="en-NZ" dirty="0"/>
          </a:p>
          <a:p>
            <a:pPr>
              <a:spcBef>
                <a:spcPts val="1200"/>
              </a:spcBef>
            </a:pPr>
            <a:r>
              <a:rPr lang="en-NZ" dirty="0"/>
              <a:t>Course is for all of you, but targeted at group 1.</a:t>
            </a:r>
          </a:p>
          <a:p>
            <a:pPr>
              <a:spcBef>
                <a:spcPts val="1200"/>
              </a:spcBef>
            </a:pPr>
            <a:r>
              <a:rPr lang="en-US" dirty="0"/>
              <a:t>D</a:t>
            </a:r>
            <a:r>
              <a:rPr lang="en-NZ" dirty="0" err="1"/>
              <a:t>on't</a:t>
            </a:r>
            <a:r>
              <a:rPr lang="en-NZ" dirty="0"/>
              <a:t> be intimidated by students who have years of programming!!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5AFB4B-90E4-4DE6-A1BE-2BE19A273160}"/>
              </a:ext>
            </a:extLst>
          </p:cNvPr>
          <p:cNvSpPr/>
          <p:nvPr/>
        </p:nvSpPr>
        <p:spPr bwMode="auto">
          <a:xfrm>
            <a:off x="3849734" y="1102290"/>
            <a:ext cx="1564395" cy="4186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COMP 102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5220DE-F646-4C56-977B-E3304CF38A95}"/>
              </a:ext>
            </a:extLst>
          </p:cNvPr>
          <p:cNvSpPr/>
          <p:nvPr/>
        </p:nvSpPr>
        <p:spPr bwMode="auto">
          <a:xfrm>
            <a:off x="3847896" y="1783496"/>
            <a:ext cx="1564395" cy="41864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COMP 112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078CC2-79C9-48E2-B010-210F89EE5786}"/>
              </a:ext>
            </a:extLst>
          </p:cNvPr>
          <p:cNvSpPr/>
          <p:nvPr/>
        </p:nvSpPr>
        <p:spPr bwMode="auto">
          <a:xfrm>
            <a:off x="6256650" y="1442893"/>
            <a:ext cx="1564395" cy="4186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COMP 103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71729E6-45BB-4442-9461-5820432D96DE}"/>
              </a:ext>
            </a:extLst>
          </p:cNvPr>
          <p:cNvCxnSpPr>
            <a:stCxn id="5" idx="3"/>
            <a:endCxn id="7" idx="1"/>
          </p:cNvCxnSpPr>
          <p:nvPr/>
        </p:nvCxnSpPr>
        <p:spPr bwMode="auto">
          <a:xfrm>
            <a:off x="5414129" y="1311610"/>
            <a:ext cx="842521" cy="340603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BD50663-FEA4-46ED-8F35-9BACE3DF4AD0}"/>
              </a:ext>
            </a:extLst>
          </p:cNvPr>
          <p:cNvCxnSpPr/>
          <p:nvPr/>
        </p:nvCxnSpPr>
        <p:spPr bwMode="auto">
          <a:xfrm flipV="1">
            <a:off x="5414129" y="1663805"/>
            <a:ext cx="842521" cy="329011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AC73039-5E22-4C05-B611-0B87280C5DE3}"/>
              </a:ext>
            </a:extLst>
          </p:cNvPr>
          <p:cNvCxnSpPr>
            <a:endCxn id="6" idx="1"/>
          </p:cNvCxnSpPr>
          <p:nvPr/>
        </p:nvCxnSpPr>
        <p:spPr bwMode="auto">
          <a:xfrm>
            <a:off x="3298891" y="1992816"/>
            <a:ext cx="549005" cy="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B84EEA0-1E5D-406E-BFA7-F6299BAB0C7B}"/>
              </a:ext>
            </a:extLst>
          </p:cNvPr>
          <p:cNvCxnSpPr>
            <a:endCxn id="5" idx="1"/>
          </p:cNvCxnSpPr>
          <p:nvPr/>
        </p:nvCxnSpPr>
        <p:spPr bwMode="auto">
          <a:xfrm>
            <a:off x="3319087" y="1311610"/>
            <a:ext cx="530647" cy="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DA7A0B28-232D-4545-90F0-1D690DD55210}"/>
              </a:ext>
            </a:extLst>
          </p:cNvPr>
          <p:cNvSpPr/>
          <p:nvPr/>
        </p:nvSpPr>
        <p:spPr bwMode="auto">
          <a:xfrm>
            <a:off x="245534" y="1102290"/>
            <a:ext cx="3139043" cy="41864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No programming </a:t>
            </a:r>
            <a:r>
              <a:rPr lang="en-NZ" sz="1800" dirty="0"/>
              <a:t>experience</a:t>
            </a:r>
            <a:endParaRPr kumimoji="0" lang="en-N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FEA479-4D11-45E4-9906-B0CABA8E2412}"/>
              </a:ext>
            </a:extLst>
          </p:cNvPr>
          <p:cNvSpPr/>
          <p:nvPr/>
        </p:nvSpPr>
        <p:spPr bwMode="auto">
          <a:xfrm>
            <a:off x="502617" y="1810657"/>
            <a:ext cx="2816470" cy="41864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NZ" sz="1800" dirty="0"/>
              <a:t>P</a:t>
            </a:r>
            <a:r>
              <a:rPr kumimoji="0" lang="en-N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rogramming </a:t>
            </a:r>
            <a:r>
              <a:rPr lang="en-NZ" sz="1800" dirty="0"/>
              <a:t>experience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C5DB9D1-75C5-4D0A-9298-6F412EF3E04E}"/>
              </a:ext>
            </a:extLst>
          </p:cNvPr>
          <p:cNvCxnSpPr>
            <a:stCxn id="7" idx="3"/>
          </p:cNvCxnSpPr>
          <p:nvPr/>
        </p:nvCxnSpPr>
        <p:spPr bwMode="auto">
          <a:xfrm flipV="1">
            <a:off x="7821045" y="1442893"/>
            <a:ext cx="311019" cy="20932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C4710BC-2F2D-447A-95C9-019F21F48DA4}"/>
              </a:ext>
            </a:extLst>
          </p:cNvPr>
          <p:cNvCxnSpPr>
            <a:stCxn id="7" idx="3"/>
          </p:cNvCxnSpPr>
          <p:nvPr/>
        </p:nvCxnSpPr>
        <p:spPr bwMode="auto">
          <a:xfrm>
            <a:off x="7821045" y="1652213"/>
            <a:ext cx="311019" cy="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B0F6561-D45B-42FB-ACA5-F0098C234EBB}"/>
              </a:ext>
            </a:extLst>
          </p:cNvPr>
          <p:cNvCxnSpPr>
            <a:stCxn id="7" idx="3"/>
          </p:cNvCxnSpPr>
          <p:nvPr/>
        </p:nvCxnSpPr>
        <p:spPr bwMode="auto">
          <a:xfrm>
            <a:off x="7821045" y="1652213"/>
            <a:ext cx="311019" cy="20932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EFFDD-5461-442F-8082-B6A5FF9E5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your background?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88BDD-C755-48EE-AB48-78BD48D42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yourself to the students around you.</a:t>
            </a:r>
          </a:p>
          <a:p>
            <a:endParaRPr lang="en-US" dirty="0"/>
          </a:p>
          <a:p>
            <a:r>
              <a:rPr lang="en-US" dirty="0"/>
              <a:t>Say which group you are from (NCEA, self-taught,  other course)</a:t>
            </a:r>
          </a:p>
          <a:p>
            <a:endParaRPr lang="en-US" dirty="0"/>
          </a:p>
          <a:p>
            <a:r>
              <a:rPr lang="en-US" dirty="0"/>
              <a:t>What programming language(s) did you learn?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24901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Should you take COMP102 instead?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COMP102: alternative to COMP112 for BE or BSc(COMP)</a:t>
            </a:r>
          </a:p>
          <a:p>
            <a:r>
              <a:rPr lang="en-NZ" dirty="0"/>
              <a:t>Both courses let you proceed to COMP103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r>
              <a:rPr lang="en-NZ" dirty="0"/>
              <a:t>COMP 112 assumes programming experience:</a:t>
            </a:r>
          </a:p>
          <a:p>
            <a:pPr lvl="1"/>
            <a:r>
              <a:rPr lang="en-NZ" dirty="0"/>
              <a:t>variables, loops, conditionals (if’s), input and output</a:t>
            </a:r>
          </a:p>
          <a:p>
            <a:pPr lvl="1"/>
            <a:r>
              <a:rPr lang="en-NZ" dirty="0"/>
              <a:t>writing functions/procedures/methods with parameters</a:t>
            </a:r>
          </a:p>
          <a:p>
            <a:pPr lvl="1"/>
            <a:r>
              <a:rPr lang="en-NZ" dirty="0"/>
              <a:t>lists or arrays</a:t>
            </a:r>
          </a:p>
          <a:p>
            <a:pPr lvl="1"/>
            <a:r>
              <a:rPr lang="en-NZ" dirty="0"/>
              <a:t>little bit of event driven input, object oriented design</a:t>
            </a:r>
          </a:p>
          <a:p>
            <a:pPr lvl="1"/>
            <a:r>
              <a:rPr lang="en-NZ" dirty="0"/>
              <a:t>doesn’t care what language you used</a:t>
            </a:r>
          </a:p>
          <a:p>
            <a:pPr>
              <a:spcBef>
                <a:spcPts val="1200"/>
              </a:spcBef>
            </a:pPr>
            <a:r>
              <a:rPr lang="en-NZ" dirty="0"/>
              <a:t>COMP112 gives more breadth of coverage of Computer Science</a:t>
            </a:r>
          </a:p>
          <a:p>
            <a:pPr lvl="1">
              <a:spcBef>
                <a:spcPts val="0"/>
              </a:spcBef>
            </a:pPr>
            <a:r>
              <a:rPr lang="en-NZ" dirty="0"/>
              <a:t>also involves more complex programming problems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666343" y="2027101"/>
            <a:ext cx="1564395" cy="4186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NZ" sz="1800" dirty="0"/>
              <a:t>COMP 102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664505" y="2708307"/>
            <a:ext cx="1564395" cy="4186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NZ" sz="1800" dirty="0"/>
              <a:t>COMP 112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073259" y="2367704"/>
            <a:ext cx="1564395" cy="4186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NZ" sz="1800" dirty="0"/>
              <a:t>COMP 103</a:t>
            </a:r>
          </a:p>
        </p:txBody>
      </p:sp>
      <p:cxnSp>
        <p:nvCxnSpPr>
          <p:cNvPr id="9" name="Straight Arrow Connector 8"/>
          <p:cNvCxnSpPr>
            <a:stCxn id="5" idx="3"/>
            <a:endCxn id="7" idx="1"/>
          </p:cNvCxnSpPr>
          <p:nvPr/>
        </p:nvCxnSpPr>
        <p:spPr bwMode="auto">
          <a:xfrm>
            <a:off x="7230738" y="2236422"/>
            <a:ext cx="842521" cy="340603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7230738" y="2588617"/>
            <a:ext cx="842521" cy="329011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/>
          <p:cNvCxnSpPr>
            <a:endCxn id="6" idx="1"/>
          </p:cNvCxnSpPr>
          <p:nvPr/>
        </p:nvCxnSpPr>
        <p:spPr bwMode="auto">
          <a:xfrm>
            <a:off x="5115500" y="2917627"/>
            <a:ext cx="549005" cy="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/>
          <p:cNvCxnSpPr>
            <a:endCxn id="5" idx="1"/>
          </p:cNvCxnSpPr>
          <p:nvPr/>
        </p:nvCxnSpPr>
        <p:spPr bwMode="auto">
          <a:xfrm>
            <a:off x="5135696" y="2236421"/>
            <a:ext cx="530647" cy="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609600" y="2008279"/>
            <a:ext cx="4421437" cy="41864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1600" dirty="0"/>
              <a:t>No programming experience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609600" y="2557283"/>
            <a:ext cx="4650954" cy="71600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NZ" sz="1600" dirty="0"/>
              <a:t>Some programming experience</a:t>
            </a:r>
          </a:p>
          <a:p>
            <a:pPr algn="l"/>
            <a:r>
              <a:rPr lang="en-NZ" sz="1600" dirty="0" err="1"/>
              <a:t>eg</a:t>
            </a:r>
            <a:r>
              <a:rPr lang="en-NZ" sz="1600" dirty="0"/>
              <a:t> level 3 NCEA DT programming standards</a:t>
            </a: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8654472" y="3740727"/>
            <a:ext cx="2632363" cy="960582"/>
          </a:xfrm>
          <a:prstGeom prst="wedgeRoundRectCallout">
            <a:avLst>
              <a:gd name="adj1" fmla="val -81184"/>
              <a:gd name="adj2" fmla="val -102885"/>
              <a:gd name="adj3" fmla="val 16667"/>
            </a:avLst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>
              <a:spcBef>
                <a:spcPts val="1200"/>
              </a:spcBef>
            </a:pPr>
            <a:r>
              <a:rPr lang="en-US" sz="1600" dirty="0"/>
              <a:t>You can’t do </a:t>
            </a:r>
            <a:br>
              <a:rPr lang="en-US" sz="1600" dirty="0"/>
            </a:br>
            <a:r>
              <a:rPr lang="en-US" sz="1600" dirty="0"/>
              <a:t>COMP102 and COMP112 at the same time! </a:t>
            </a:r>
          </a:p>
        </p:txBody>
      </p:sp>
    </p:spTree>
    <p:extLst>
      <p:ext uri="{BB962C8B-B14F-4D97-AF65-F5344CB8AC3E}">
        <p14:creationId xmlns:p14="http://schemas.microsoft.com/office/powerpoint/2010/main" val="416019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02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0000"/>
      </a:accent1>
      <a:accent2>
        <a:srgbClr val="3333CC"/>
      </a:accent2>
      <a:accent3>
        <a:srgbClr val="008000"/>
      </a:accent3>
      <a:accent4>
        <a:srgbClr val="000000"/>
      </a:accent4>
      <a:accent5>
        <a:srgbClr val="7030A0"/>
      </a:accent5>
      <a:accent6>
        <a:srgbClr val="FFFFCC"/>
      </a:accent6>
      <a:hlink>
        <a:srgbClr val="0000FF"/>
      </a:hlink>
      <a:folHlink>
        <a:srgbClr val="0000FF"/>
      </a:folHlink>
    </a:clrScheme>
    <a:fontScheme name="102">
      <a:majorFont>
        <a:latin typeface="Arial Unicode MS"/>
        <a:ea typeface="Arial Unicode MS"/>
        <a:cs typeface="Arial Unicode MS"/>
      </a:majorFont>
      <a:minorFont>
        <a:latin typeface="Arial Unicode MS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CC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algn="l">
          <a:defRPr sz="1800" dirty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10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102</Template>
  <TotalTime>36541</TotalTime>
  <Words>1809</Words>
  <Application>Microsoft Office PowerPoint</Application>
  <PresentationFormat>Widescreen</PresentationFormat>
  <Paragraphs>382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 Unicode MS</vt:lpstr>
      <vt:lpstr>Arial</vt:lpstr>
      <vt:lpstr>Times New Roman</vt:lpstr>
      <vt:lpstr>102</vt:lpstr>
      <vt:lpstr>Introduction to  Computer Science COMP 112       2018 T1    . </vt:lpstr>
      <vt:lpstr>COMP 102</vt:lpstr>
      <vt:lpstr>Introductions</vt:lpstr>
      <vt:lpstr>Essential Info: Lectures, Labs, Assigs, Info</vt:lpstr>
      <vt:lpstr>What is COMP 112?</vt:lpstr>
      <vt:lpstr>PowerPoint Presentation</vt:lpstr>
      <vt:lpstr>COMP112 vs COMP 102</vt:lpstr>
      <vt:lpstr>What's your background?</vt:lpstr>
      <vt:lpstr>Should you take COMP102 instead?</vt:lpstr>
      <vt:lpstr>Switching to COMP 102</vt:lpstr>
      <vt:lpstr>Planning Ahead:</vt:lpstr>
      <vt:lpstr>Planning Ahead: Mathematics</vt:lpstr>
      <vt:lpstr>Planning Ahead: Mathematics</vt:lpstr>
      <vt:lpstr>Computing is everywhere</vt:lpstr>
      <vt:lpstr>Computer Science</vt:lpstr>
      <vt:lpstr>Computer Science Questions</vt:lpstr>
      <vt:lpstr>What to do NOW!</vt:lpstr>
      <vt:lpstr>Menu</vt:lpstr>
      <vt:lpstr>Course Organisation</vt:lpstr>
      <vt:lpstr>Course Web Site</vt:lpstr>
      <vt:lpstr>Lab assignments</vt:lpstr>
      <vt:lpstr>Course Organisation</vt:lpstr>
      <vt:lpstr>Text Book and Handouts</vt:lpstr>
      <vt:lpstr>Tests and Exams</vt:lpstr>
      <vt:lpstr>Assessment</vt:lpstr>
      <vt:lpstr>Withdrawal dates</vt:lpstr>
      <vt:lpstr>Plagiarism (Cheating)</vt:lpstr>
      <vt:lpstr>Cheating in the assignments.</vt:lpstr>
      <vt:lpstr>Lab Facilities</vt:lpstr>
      <vt:lpstr>Where to go for Help</vt:lpstr>
    </vt:vector>
  </TitlesOfParts>
  <Company>Victoria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Program Design  COMP 102  #1     1 Mar 2006</dc:title>
  <dc:creator>pondy</dc:creator>
  <cp:lastModifiedBy>pondy</cp:lastModifiedBy>
  <cp:revision>347</cp:revision>
  <cp:lastPrinted>2014-03-02T00:05:21Z</cp:lastPrinted>
  <dcterms:created xsi:type="dcterms:W3CDTF">2006-02-17T16:57:36Z</dcterms:created>
  <dcterms:modified xsi:type="dcterms:W3CDTF">2018-03-07T20:25:31Z</dcterms:modified>
</cp:coreProperties>
</file>