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421" r:id="rId3"/>
    <p:sldId id="427" r:id="rId4"/>
    <p:sldId id="422" r:id="rId5"/>
    <p:sldId id="424" r:id="rId6"/>
    <p:sldId id="425" r:id="rId7"/>
    <p:sldId id="423" r:id="rId8"/>
    <p:sldId id="302" r:id="rId9"/>
    <p:sldId id="399" r:id="rId10"/>
    <p:sldId id="400" r:id="rId11"/>
    <p:sldId id="401" r:id="rId12"/>
    <p:sldId id="402" r:id="rId13"/>
    <p:sldId id="403" r:id="rId14"/>
    <p:sldId id="404" r:id="rId15"/>
    <p:sldId id="405" r:id="rId16"/>
    <p:sldId id="420" r:id="rId17"/>
    <p:sldId id="406" r:id="rId18"/>
    <p:sldId id="407" r:id="rId19"/>
    <p:sldId id="408" r:id="rId20"/>
    <p:sldId id="409" r:id="rId21"/>
    <p:sldId id="410" r:id="rId22"/>
    <p:sldId id="411" r:id="rId23"/>
    <p:sldId id="428" r:id="rId24"/>
    <p:sldId id="430" r:id="rId25"/>
    <p:sldId id="433" r:id="rId26"/>
    <p:sldId id="429" r:id="rId27"/>
    <p:sldId id="434" r:id="rId28"/>
    <p:sldId id="431" r:id="rId29"/>
    <p:sldId id="432" r:id="rId30"/>
    <p:sldId id="412" r:id="rId31"/>
    <p:sldId id="413" r:id="rId32"/>
    <p:sldId id="414" r:id="rId33"/>
    <p:sldId id="418" r:id="rId34"/>
    <p:sldId id="426" r:id="rId35"/>
    <p:sldId id="419" r:id="rId36"/>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73702" autoAdjust="0"/>
  </p:normalViewPr>
  <p:slideViewPr>
    <p:cSldViewPr snapToGrid="0" snapToObjects="1">
      <p:cViewPr>
        <p:scale>
          <a:sx n="50" d="100"/>
          <a:sy n="50" d="100"/>
        </p:scale>
        <p:origin x="1536" y="60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AE23882-B87B-E549-930E-2F1A7D1F3253}" type="datetimeFigureOut">
              <a:rPr lang="en-US" smtClean="0"/>
              <a:pPr/>
              <a:t>8/21/17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6973-89DA-5540-B19A-D2415AD05550}" type="slidenum">
              <a:rPr lang="en-US" smtClean="0"/>
              <a:pPr/>
              <a:t>‹#›</a:t>
            </a:fld>
            <a:endParaRPr lang="en-US"/>
          </a:p>
        </p:txBody>
      </p:sp>
    </p:spTree>
    <p:extLst>
      <p:ext uri="{BB962C8B-B14F-4D97-AF65-F5344CB8AC3E}">
        <p14:creationId xmlns:p14="http://schemas.microsoft.com/office/powerpoint/2010/main" val="2481456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5276C97-5113-114F-B4C1-5A544988D331}" type="datetimeFigureOut">
              <a:rPr lang="en-US" smtClean="0"/>
              <a:pPr/>
              <a:t>8/21/17</a:t>
            </a:fld>
            <a:endParaRPr lang="en-US"/>
          </a:p>
        </p:txBody>
      </p:sp>
      <p:sp>
        <p:nvSpPr>
          <p:cNvPr id="4" name="Slide Image Placeholder 3"/>
          <p:cNvSpPr>
            <a:spLocks noGrp="1" noRot="1" noChangeAspect="1"/>
          </p:cNvSpPr>
          <p:nvPr>
            <p:ph type="sldImg" idx="2"/>
          </p:nvPr>
        </p:nvSpPr>
        <p:spPr>
          <a:xfrm>
            <a:off x="2714625" y="514350"/>
            <a:ext cx="371633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B39E08B-9C32-7A4B-9EDB-819948101914}" type="slidenum">
              <a:rPr lang="en-US" smtClean="0"/>
              <a:pPr/>
              <a:t>‹#›</a:t>
            </a:fld>
            <a:endParaRPr lang="en-US"/>
          </a:p>
        </p:txBody>
      </p:sp>
    </p:spTree>
    <p:extLst>
      <p:ext uri="{BB962C8B-B14F-4D97-AF65-F5344CB8AC3E}">
        <p14:creationId xmlns:p14="http://schemas.microsoft.com/office/powerpoint/2010/main" val="824727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1</a:t>
            </a:fld>
            <a:endParaRPr lang="en-US"/>
          </a:p>
        </p:txBody>
      </p:sp>
    </p:spTree>
    <p:extLst>
      <p:ext uri="{BB962C8B-B14F-4D97-AF65-F5344CB8AC3E}">
        <p14:creationId xmlns:p14="http://schemas.microsoft.com/office/powerpoint/2010/main" val="124092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11</a:t>
            </a:fld>
            <a:endParaRPr lang="en-US"/>
          </a:p>
        </p:txBody>
      </p:sp>
    </p:spTree>
    <p:extLst>
      <p:ext uri="{BB962C8B-B14F-4D97-AF65-F5344CB8AC3E}">
        <p14:creationId xmlns:p14="http://schemas.microsoft.com/office/powerpoint/2010/main" val="309810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the day,</a:t>
            </a:r>
            <a:r>
              <a:rPr lang="en-US" baseline="0" dirty="0" smtClean="0"/>
              <a:t> they decided how this was going to be split up.</a:t>
            </a:r>
            <a:endParaRPr lang="en-US" dirty="0" smtClean="0"/>
          </a:p>
          <a:p>
            <a:endParaRPr lang="en-US" dirty="0" smtClean="0"/>
          </a:p>
          <a:p>
            <a:r>
              <a:rPr lang="en-US" dirty="0" smtClean="0"/>
              <a:t>255 networks 16.7 million</a:t>
            </a:r>
            <a:r>
              <a:rPr lang="en-US" baseline="0" dirty="0" smtClean="0"/>
              <a:t> hosts</a:t>
            </a:r>
          </a:p>
          <a:p>
            <a:endParaRPr lang="en-US" baseline="0" dirty="0" smtClean="0"/>
          </a:p>
          <a:p>
            <a:r>
              <a:rPr lang="en-US" baseline="0" dirty="0" smtClean="0"/>
              <a:t>65K networks, 65K hosts</a:t>
            </a:r>
          </a:p>
          <a:p>
            <a:endParaRPr lang="en-US" baseline="0" dirty="0" smtClean="0"/>
          </a:p>
          <a:p>
            <a:r>
              <a:rPr lang="en-US" baseline="0" dirty="0" smtClean="0"/>
              <a:t>16.7 million networks. Each one of which only supports 255 hosts.</a:t>
            </a:r>
          </a:p>
          <a:p>
            <a:endParaRPr lang="en-US" baseline="0" dirty="0" smtClean="0"/>
          </a:p>
          <a:p>
            <a:r>
              <a:rPr lang="en-US" baseline="0" dirty="0" smtClean="0"/>
              <a:t>Class A = big huge companies, US </a:t>
            </a:r>
            <a:r>
              <a:rPr lang="en-US" baseline="0" dirty="0" err="1" smtClean="0"/>
              <a:t>govt</a:t>
            </a:r>
            <a:r>
              <a:rPr lang="en-US" baseline="0" dirty="0" smtClean="0"/>
              <a:t>, IBM, HP etc.</a:t>
            </a:r>
          </a:p>
          <a:p>
            <a:r>
              <a:rPr lang="en-US" baseline="0" dirty="0" smtClean="0"/>
              <a:t>Class B = medium companies.</a:t>
            </a:r>
          </a:p>
          <a:p>
            <a:r>
              <a:rPr lang="en-US" baseline="0" dirty="0" smtClean="0"/>
              <a:t>Class C = small companies.</a:t>
            </a:r>
          </a:p>
          <a:p>
            <a:r>
              <a:rPr lang="en-US" baseline="0" dirty="0" smtClean="0"/>
              <a:t>D – MULTICAST, for sending say video to a group of machines listening on that channel.</a:t>
            </a:r>
          </a:p>
          <a:p>
            <a:r>
              <a:rPr lang="en-US" baseline="0" dirty="0" smtClean="0"/>
              <a:t>E - </a:t>
            </a:r>
          </a:p>
          <a:p>
            <a:endParaRPr lang="en-US" dirty="0" smtClean="0"/>
          </a:p>
          <a:p>
            <a:r>
              <a:rPr lang="en-US" dirty="0" smtClean="0"/>
              <a:t>Owners of Class A, B or C</a:t>
            </a:r>
            <a:r>
              <a:rPr lang="en-US" baseline="0" dirty="0" smtClean="0"/>
              <a:t> addresses were responsible for then allocating out their </a:t>
            </a:r>
            <a:r>
              <a:rPr lang="en-US" baseline="0" dirty="0" err="1" smtClean="0"/>
              <a:t>addr</a:t>
            </a:r>
            <a:r>
              <a:rPr lang="en-US" baseline="0" dirty="0" smtClean="0"/>
              <a:t> spaces.  This meant that the old EGP (exterior gateway protocol) the </a:t>
            </a:r>
            <a:r>
              <a:rPr lang="en-US" baseline="0" dirty="0" err="1" smtClean="0"/>
              <a:t>prerunner</a:t>
            </a:r>
            <a:r>
              <a:rPr lang="en-US" baseline="0" dirty="0" smtClean="0"/>
              <a:t> to BGP was simple.  </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12</a:t>
            </a:fld>
            <a:endParaRPr lang="en-US"/>
          </a:p>
        </p:txBody>
      </p:sp>
    </p:spTree>
    <p:extLst>
      <p:ext uri="{BB962C8B-B14F-4D97-AF65-F5344CB8AC3E}">
        <p14:creationId xmlns:p14="http://schemas.microsoft.com/office/powerpoint/2010/main" val="44151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a:t>
            </a:r>
            <a:r>
              <a:rPr lang="en-US" baseline="0" dirty="0" smtClean="0"/>
              <a:t> looks at first n bits, and says OK – I get this.  It</a:t>
            </a:r>
            <a:r>
              <a:rPr lang="fr-FR" baseline="0" dirty="0" smtClean="0"/>
              <a:t>’</a:t>
            </a:r>
            <a:r>
              <a:rPr lang="en-US" baseline="0" dirty="0" smtClean="0"/>
              <a:t>s a A, B or C address.  </a:t>
            </a:r>
          </a:p>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13</a:t>
            </a:fld>
            <a:endParaRPr lang="en-US"/>
          </a:p>
        </p:txBody>
      </p:sp>
    </p:spTree>
    <p:extLst>
      <p:ext uri="{BB962C8B-B14F-4D97-AF65-F5344CB8AC3E}">
        <p14:creationId xmlns:p14="http://schemas.microsoft.com/office/powerpoint/2010/main" val="346919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Loopback is</a:t>
            </a:r>
            <a:r>
              <a:rPr lang="en-US" baseline="0" dirty="0" smtClean="0"/>
              <a:t> for testing own HW and protocol stack.</a:t>
            </a:r>
          </a:p>
          <a:p>
            <a:endParaRPr lang="en-US" baseline="0" dirty="0" smtClean="0"/>
          </a:p>
          <a:p>
            <a:r>
              <a:rPr lang="en-US" baseline="0" dirty="0" smtClean="0"/>
              <a:t>So, whenever you see an IP address starting with 1-126.x.x.x. you know it is a class A address.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39E08B-9C32-7A4B-9EDB-819948101914}" type="slidenum">
              <a:rPr lang="en-US" smtClean="0"/>
              <a:t>14</a:t>
            </a:fld>
            <a:endParaRPr lang="en-US"/>
          </a:p>
        </p:txBody>
      </p:sp>
    </p:spTree>
    <p:extLst>
      <p:ext uri="{BB962C8B-B14F-4D97-AF65-F5344CB8AC3E}">
        <p14:creationId xmlns:p14="http://schemas.microsoft.com/office/powerpoint/2010/main" val="349582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15</a:t>
            </a:fld>
            <a:endParaRPr lang="en-US"/>
          </a:p>
        </p:txBody>
      </p:sp>
    </p:spTree>
    <p:extLst>
      <p:ext uri="{BB962C8B-B14F-4D97-AF65-F5344CB8AC3E}">
        <p14:creationId xmlns:p14="http://schemas.microsoft.com/office/powerpoint/2010/main" val="349582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less two? For each network ID, two host IDs cannot be used: the host ID with all zeroes and the ID with all ones. These are addresses with "special meanings" </a:t>
            </a:r>
          </a:p>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16</a:t>
            </a:fld>
            <a:endParaRPr lang="en-US"/>
          </a:p>
        </p:txBody>
      </p:sp>
    </p:spTree>
    <p:extLst>
      <p:ext uri="{BB962C8B-B14F-4D97-AF65-F5344CB8AC3E}">
        <p14:creationId xmlns:p14="http://schemas.microsoft.com/office/powerpoint/2010/main" val="248766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these addresses are PRIVATE</a:t>
            </a:r>
            <a:r>
              <a:rPr lang="en-US" baseline="0" dirty="0" smtClean="0"/>
              <a:t> addressed, dropped by BGP.  We’ll talk more about them later/</a:t>
            </a:r>
          </a:p>
          <a:p>
            <a:endParaRPr lang="en-US" baseline="0" dirty="0" smtClean="0"/>
          </a:p>
          <a:p>
            <a:r>
              <a:rPr lang="en-US" dirty="0" smtClean="0"/>
              <a:t>Class C address on left,</a:t>
            </a:r>
            <a:r>
              <a:rPr lang="en-US" baseline="0" dirty="0" smtClean="0"/>
              <a:t> class A address on right.</a:t>
            </a:r>
          </a:p>
          <a:p>
            <a:endParaRPr lang="en-US" baseline="0" dirty="0" smtClean="0"/>
          </a:p>
          <a:p>
            <a:r>
              <a:rPr lang="en-US" baseline="0" dirty="0" smtClean="0"/>
              <a:t>Routers are only interested in the wires (networks), not the hosts. X.X.X.0 identifies/addresses a whole network, not a specific host (not broadcast).</a:t>
            </a:r>
          </a:p>
          <a:p>
            <a:endParaRPr lang="en-US" baseline="0" dirty="0" smtClean="0"/>
          </a:p>
          <a:p>
            <a:r>
              <a:rPr lang="en-US" b="1" i="1" baseline="0" dirty="0" smtClean="0"/>
              <a:t>NOTE: Router has 2 IP addresses!  One for each Ethernet interface.  Each </a:t>
            </a:r>
            <a:r>
              <a:rPr lang="en-US" b="1" i="1" baseline="0" dirty="0" err="1" smtClean="0"/>
              <a:t>ethernet</a:t>
            </a:r>
            <a:r>
              <a:rPr lang="en-US" b="1" i="1" baseline="0" dirty="0" smtClean="0"/>
              <a:t> interface is associated with an IP address.</a:t>
            </a:r>
          </a:p>
          <a:p>
            <a:endParaRPr lang="en-US" baseline="0" dirty="0" smtClean="0"/>
          </a:p>
          <a:p>
            <a:r>
              <a:rPr lang="en-US" baseline="0" dirty="0" smtClean="0"/>
              <a:t>Router says ‘ok I get this’  I’ve got a class C address 192.168.1.0 on </a:t>
            </a:r>
            <a:r>
              <a:rPr lang="en-US" baseline="0" dirty="0" err="1" smtClean="0"/>
              <a:t>ethernet</a:t>
            </a:r>
            <a:r>
              <a:rPr lang="en-US" baseline="0" dirty="0" smtClean="0"/>
              <a:t> interface: 0, and class A address on </a:t>
            </a:r>
            <a:r>
              <a:rPr lang="en-US" baseline="0" dirty="0" err="1" smtClean="0"/>
              <a:t>ethernet</a:t>
            </a:r>
            <a:r>
              <a:rPr lang="en-US" baseline="0" dirty="0" smtClean="0"/>
              <a:t> interface 1.    </a:t>
            </a:r>
          </a:p>
          <a:p>
            <a:endParaRPr lang="en-US" baseline="0" dirty="0" smtClean="0"/>
          </a:p>
          <a:p>
            <a:r>
              <a:rPr lang="en-US" baseline="0" dirty="0" smtClean="0"/>
              <a:t>Basically it puts the ‘network’ portion of the address in its routing table, and ignores the host portion.</a:t>
            </a:r>
          </a:p>
          <a:p>
            <a:endParaRPr lang="en-US" baseline="0" dirty="0" smtClean="0"/>
          </a:p>
          <a:p>
            <a:r>
              <a:rPr lang="en-US" baseline="0" dirty="0" smtClean="0"/>
              <a:t>A datagram is generated at 10.1.1.2 for 192.168.1.2.</a:t>
            </a:r>
          </a:p>
          <a:p>
            <a:r>
              <a:rPr lang="en-US" baseline="0" dirty="0" smtClean="0"/>
              <a:t>- Router reads it, compares it to the table, sees it should be sent out on interface 0, does so.  </a:t>
            </a:r>
          </a:p>
          <a:p>
            <a:r>
              <a:rPr lang="en-US" baseline="0" dirty="0" smtClean="0"/>
              <a:t>- Then host 192.168.1.2 picks it off the wire.</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17</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18</a:t>
            </a:fld>
            <a:endParaRPr lang="en-US"/>
          </a:p>
        </p:txBody>
      </p:sp>
    </p:spTree>
    <p:extLst>
      <p:ext uri="{BB962C8B-B14F-4D97-AF65-F5344CB8AC3E}">
        <p14:creationId xmlns:p14="http://schemas.microsoft.com/office/powerpoint/2010/main" val="405886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way to divide</a:t>
            </a:r>
            <a:r>
              <a:rPr lang="en-US" baseline="0" dirty="0" smtClean="0"/>
              <a:t> up the class B address space.  Each subnet is represented by the second dotted decimal octet, and is easily identified and maintained.</a:t>
            </a:r>
          </a:p>
          <a:p>
            <a:endParaRPr lang="en-US" baseline="0" dirty="0" smtClean="0"/>
          </a:p>
          <a:p>
            <a:r>
              <a:rPr lang="en-US" baseline="0" dirty="0" smtClean="0"/>
              <a:t>Right, so lets program a router to do (part) of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19</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layout.  This is how we’re setting</a:t>
            </a:r>
            <a:r>
              <a:rPr lang="en-US" baseline="0" dirty="0" smtClean="0"/>
              <a:t> up our network.</a:t>
            </a:r>
            <a:endParaRPr lang="en-US" dirty="0" smtClean="0"/>
          </a:p>
          <a:p>
            <a:endParaRPr lang="en-US" dirty="0" smtClean="0"/>
          </a:p>
          <a:p>
            <a:r>
              <a:rPr lang="en-US" dirty="0" smtClean="0"/>
              <a:t>Now,</a:t>
            </a:r>
            <a:r>
              <a:rPr lang="en-US" baseline="0" dirty="0" smtClean="0"/>
              <a:t> lets look at the routing table.  The router says, OK, I’ve got this.</a:t>
            </a:r>
          </a:p>
          <a:p>
            <a:endParaRPr lang="en-US" baseline="0" dirty="0" smtClean="0"/>
          </a:p>
          <a:p>
            <a:r>
              <a:rPr lang="en-US" baseline="0" dirty="0" smtClean="0"/>
              <a:t>I’ve got:</a:t>
            </a:r>
          </a:p>
          <a:p>
            <a:endParaRPr lang="en-US" baseline="0" dirty="0" smtClean="0"/>
          </a:p>
          <a:p>
            <a:r>
              <a:rPr lang="en-US" baseline="0" dirty="0" smtClean="0"/>
              <a:t>A class B address on </a:t>
            </a:r>
            <a:r>
              <a:rPr lang="en-US" baseline="0" dirty="0" err="1" smtClean="0"/>
              <a:t>ethernet</a:t>
            </a:r>
            <a:r>
              <a:rPr lang="en-US" baseline="0" dirty="0" smtClean="0"/>
              <a:t> 0 (from MSB), so the first 2 octets id the network.</a:t>
            </a:r>
          </a:p>
          <a:p>
            <a:r>
              <a:rPr lang="en-US" baseline="0" dirty="0" smtClean="0"/>
              <a:t>A class B address on </a:t>
            </a:r>
            <a:r>
              <a:rPr lang="en-US" baseline="0" dirty="0" err="1" smtClean="0"/>
              <a:t>ethernet</a:t>
            </a:r>
            <a:r>
              <a:rPr lang="en-US" baseline="0" dirty="0" smtClean="0"/>
              <a:t> 1 (from MDB), so the first 2 octets id the network!</a:t>
            </a:r>
          </a:p>
          <a:p>
            <a:endParaRPr lang="en-US" baseline="0" dirty="0" smtClean="0"/>
          </a:p>
          <a:p>
            <a:r>
              <a:rPr lang="en-US" sz="2400" b="1" i="1" baseline="0" dirty="0" smtClean="0"/>
              <a:t>The router CANNOT differentiate these two subnets based on the class of the network.  It has no way of telling there is two different networks on each side.</a:t>
            </a:r>
            <a:endParaRPr lang="en-US" sz="2400" b="1" i="1" dirty="0"/>
          </a:p>
        </p:txBody>
      </p:sp>
      <p:sp>
        <p:nvSpPr>
          <p:cNvPr id="4" name="Slide Number Placeholder 3"/>
          <p:cNvSpPr>
            <a:spLocks noGrp="1"/>
          </p:cNvSpPr>
          <p:nvPr>
            <p:ph type="sldNum" sz="quarter" idx="10"/>
          </p:nvPr>
        </p:nvSpPr>
        <p:spPr/>
        <p:txBody>
          <a:bodyPr/>
          <a:lstStyle/>
          <a:p>
            <a:fld id="{8B39E08B-9C32-7A4B-9EDB-819948101914}" type="slidenum">
              <a:rPr lang="en-US" smtClean="0"/>
              <a:t>20</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5EF6E-8A15-6E4D-A44F-66296D54B23D}" type="slidenum">
              <a:rPr lang="en-US"/>
              <a:pPr/>
              <a:t>2</a:t>
            </a:fld>
            <a:endParaRPr lang="en-US"/>
          </a:p>
        </p:txBody>
      </p:sp>
      <p:sp>
        <p:nvSpPr>
          <p:cNvPr id="26626" name="Rectangle 2"/>
          <p:cNvSpPr>
            <a:spLocks noGrp="1" noRot="1" noChangeAspect="1" noChangeArrowheads="1" noTextEdit="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dirty="0"/>
              <a:t>Vectoring Distributed Routing protocol</a:t>
            </a:r>
          </a:p>
          <a:p>
            <a:pPr>
              <a:buFontTx/>
              <a:buChar char="-"/>
            </a:pPr>
            <a:r>
              <a:rPr lang="en-US" dirty="0"/>
              <a:t>Each Router knows little about the network topology</a:t>
            </a:r>
          </a:p>
          <a:p>
            <a:pPr>
              <a:buFontTx/>
              <a:buChar char="-"/>
            </a:pPr>
            <a:r>
              <a:rPr lang="en-US" dirty="0"/>
              <a:t>Only best next-hops are chosen by each router for each destination network</a:t>
            </a:r>
          </a:p>
          <a:p>
            <a:pPr>
              <a:buFontTx/>
              <a:buChar char="-"/>
            </a:pPr>
            <a:r>
              <a:rPr lang="en-US" dirty="0"/>
              <a:t>Best end2end paths result from composition of all next-hop choices</a:t>
            </a:r>
          </a:p>
          <a:p>
            <a:pPr>
              <a:buFontTx/>
              <a:buChar char="-"/>
            </a:pPr>
            <a:r>
              <a:rPr lang="en-US" dirty="0"/>
              <a:t>Does not require any notion of distance</a:t>
            </a:r>
          </a:p>
          <a:p>
            <a:pPr>
              <a:buFontTx/>
              <a:buChar char="-"/>
            </a:pPr>
            <a:r>
              <a:rPr lang="en-US" dirty="0"/>
              <a:t>Does not require uniform policies at all routers</a:t>
            </a:r>
          </a:p>
          <a:p>
            <a:pPr>
              <a:buFontTx/>
              <a:buChar cha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An Interior Gateway Protocol (IGP) is a type of protocol used for exchanging routing information between gateways (commonly routers) within an Autonomous System (for example, a system of corporate local area networks). This routing information can then be used to route network-level protocols like IP.</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Interior gateway protocols can be divided into two categories: distance-vector routing protocols and link-state routing protocols. Specific examples of IGP protocols include Open Shortest Path First (OSPF), Routing Information Protocol (RIP) and Intermediate System to Intermediate System (IS-IS).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layout.  This is how we’re setting</a:t>
            </a:r>
            <a:r>
              <a:rPr lang="en-US" baseline="0" dirty="0" smtClean="0"/>
              <a:t> up our network.</a:t>
            </a:r>
            <a:endParaRPr lang="en-US" dirty="0" smtClean="0"/>
          </a:p>
          <a:p>
            <a:endParaRPr lang="en-US" dirty="0" smtClean="0"/>
          </a:p>
          <a:p>
            <a:r>
              <a:rPr lang="en-US" dirty="0" smtClean="0"/>
              <a:t>Now,</a:t>
            </a:r>
            <a:r>
              <a:rPr lang="en-US" baseline="0" dirty="0" smtClean="0"/>
              <a:t> lets look at the routing table.  The router says, OK, I’ve got this.</a:t>
            </a:r>
          </a:p>
          <a:p>
            <a:endParaRPr lang="en-US" baseline="0" dirty="0" smtClean="0"/>
          </a:p>
          <a:p>
            <a:r>
              <a:rPr lang="en-US" baseline="0" dirty="0" smtClean="0"/>
              <a:t>I’ve got:</a:t>
            </a:r>
          </a:p>
          <a:p>
            <a:endParaRPr lang="en-US" baseline="0" dirty="0" smtClean="0"/>
          </a:p>
          <a:p>
            <a:r>
              <a:rPr lang="en-US" baseline="0" dirty="0" smtClean="0"/>
              <a:t>A class B address on </a:t>
            </a:r>
            <a:r>
              <a:rPr lang="en-US" baseline="0" dirty="0" err="1" smtClean="0"/>
              <a:t>ethernet</a:t>
            </a:r>
            <a:r>
              <a:rPr lang="en-US" baseline="0" dirty="0" smtClean="0"/>
              <a:t> 0 (from MSB), so the first 2 octets id the network.</a:t>
            </a:r>
          </a:p>
          <a:p>
            <a:r>
              <a:rPr lang="en-US" baseline="0" dirty="0" smtClean="0"/>
              <a:t>A class B address on </a:t>
            </a:r>
            <a:r>
              <a:rPr lang="en-US" baseline="0" dirty="0" err="1" smtClean="0"/>
              <a:t>ethernet</a:t>
            </a:r>
            <a:r>
              <a:rPr lang="en-US" baseline="0" dirty="0" smtClean="0"/>
              <a:t> 1 (from MDB), so the first 2 octets id the network!</a:t>
            </a:r>
          </a:p>
          <a:p>
            <a:endParaRPr lang="en-US" baseline="0" dirty="0" smtClean="0"/>
          </a:p>
          <a:p>
            <a:r>
              <a:rPr lang="en-US" sz="2400" b="1" i="1" baseline="0" dirty="0" smtClean="0"/>
              <a:t>The router CANNOT differentiate these two subnets based on the class of the network.  It has no way of telling there is two different networks on each side.</a:t>
            </a:r>
            <a:endParaRPr lang="en-US" sz="2400" b="1" i="1" dirty="0"/>
          </a:p>
        </p:txBody>
      </p:sp>
      <p:sp>
        <p:nvSpPr>
          <p:cNvPr id="4" name="Slide Number Placeholder 3"/>
          <p:cNvSpPr>
            <a:spLocks noGrp="1"/>
          </p:cNvSpPr>
          <p:nvPr>
            <p:ph type="sldNum" sz="quarter" idx="10"/>
          </p:nvPr>
        </p:nvSpPr>
        <p:spPr/>
        <p:txBody>
          <a:bodyPr/>
          <a:lstStyle/>
          <a:p>
            <a:fld id="{8B39E08B-9C32-7A4B-9EDB-819948101914}" type="slidenum">
              <a:rPr lang="en-US" smtClean="0"/>
              <a:t>21</a:t>
            </a:fld>
            <a:endParaRPr lang="en-US"/>
          </a:p>
        </p:txBody>
      </p:sp>
    </p:spTree>
    <p:extLst>
      <p:ext uri="{BB962C8B-B14F-4D97-AF65-F5344CB8AC3E}">
        <p14:creationId xmlns:p14="http://schemas.microsoft.com/office/powerpoint/2010/main" val="203621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think of this as the class B address being divided up into</a:t>
            </a:r>
            <a:r>
              <a:rPr lang="en-US" baseline="0" dirty="0" smtClean="0"/>
              <a:t> 255 class c equivalent addresses, but will still have the MSBs of a class B.</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22</a:t>
            </a:fld>
            <a:endParaRPr lang="en-US"/>
          </a:p>
        </p:txBody>
      </p:sp>
    </p:spTree>
    <p:extLst>
      <p:ext uri="{BB962C8B-B14F-4D97-AF65-F5344CB8AC3E}">
        <p14:creationId xmlns:p14="http://schemas.microsoft.com/office/powerpoint/2010/main" val="211854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the subnet mask actually does</a:t>
            </a:r>
            <a:r>
              <a:rPr lang="en-GB" baseline="0" dirty="0" smtClean="0"/>
              <a:t> is delineation between what is the network portion and the host portion of that address.</a:t>
            </a:r>
          </a:p>
          <a:p>
            <a:endParaRPr lang="en-GB" baseline="0" dirty="0" smtClean="0"/>
          </a:p>
          <a:p>
            <a:r>
              <a:rPr lang="en-GB" baseline="0" dirty="0" smtClean="0"/>
              <a:t>In the subnet mask, any 1 means that bit is a network bit and 0 means a node bit.</a:t>
            </a:r>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23</a:t>
            </a:fld>
            <a:endParaRPr lang="en-US"/>
          </a:p>
        </p:txBody>
      </p:sp>
    </p:spTree>
    <p:extLst>
      <p:ext uri="{BB962C8B-B14F-4D97-AF65-F5344CB8AC3E}">
        <p14:creationId xmlns:p14="http://schemas.microsoft.com/office/powerpoint/2010/main" val="7442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same logic applies to the C class</a:t>
            </a:r>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24</a:t>
            </a:fld>
            <a:endParaRPr lang="en-US"/>
          </a:p>
        </p:txBody>
      </p:sp>
    </p:spTree>
    <p:extLst>
      <p:ext uri="{BB962C8B-B14F-4D97-AF65-F5344CB8AC3E}">
        <p14:creationId xmlns:p14="http://schemas.microsoft.com/office/powerpoint/2010/main" val="718343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We have 3 octets for the network portion of the address, and one for the host portion.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-2 here, because</a:t>
            </a:r>
            <a:r>
              <a:rPr lang="en-GB" baseline="0" dirty="0" smtClean="0"/>
              <a:t> every network there are two addresses that can not be used:</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baseline="0" dirty="0" smtClean="0"/>
              <a:t>Network address: when all the host bits are 0. This is the physical address to the wire itself.</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baseline="0" dirty="0" smtClean="0"/>
              <a:t>Broadcast address when all the host bits are equal to 1.</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26</a:t>
            </a:fld>
            <a:endParaRPr lang="en-US"/>
          </a:p>
        </p:txBody>
      </p:sp>
    </p:spTree>
    <p:extLst>
      <p:ext uri="{BB962C8B-B14F-4D97-AF65-F5344CB8AC3E}">
        <p14:creationId xmlns:p14="http://schemas.microsoft.com/office/powerpoint/2010/main" val="28955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highlighted ones are the subnet bits</a:t>
            </a:r>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27</a:t>
            </a:fld>
            <a:endParaRPr lang="en-US"/>
          </a:p>
        </p:txBody>
      </p:sp>
    </p:spTree>
    <p:extLst>
      <p:ext uri="{BB962C8B-B14F-4D97-AF65-F5344CB8AC3E}">
        <p14:creationId xmlns:p14="http://schemas.microsoft.com/office/powerpoint/2010/main" val="150491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28</a:t>
            </a:fld>
            <a:endParaRPr lang="en-US"/>
          </a:p>
        </p:txBody>
      </p:sp>
    </p:spTree>
    <p:extLst>
      <p:ext uri="{BB962C8B-B14F-4D97-AF65-F5344CB8AC3E}">
        <p14:creationId xmlns:p14="http://schemas.microsoft.com/office/powerpoint/2010/main" val="79089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/0 = </a:t>
            </a:r>
            <a:r>
              <a:rPr lang="en-US" sz="1200" kern="1200" dirty="0" smtClean="0">
                <a:solidFill>
                  <a:schemeClr val="tx1"/>
                </a:solidFill>
                <a:latin typeface="+mn-lt"/>
                <a:ea typeface="+mn-ea"/>
                <a:cs typeface="+mn-cs"/>
              </a:rPr>
              <a:t>4,294,967,296 hosts, 1 network</a:t>
            </a:r>
          </a:p>
          <a:p>
            <a:r>
              <a:rPr lang="en-US" sz="1200" kern="1200" baseline="0" dirty="0" smtClean="0">
                <a:solidFill>
                  <a:schemeClr val="tx1"/>
                </a:solidFill>
                <a:latin typeface="+mn-lt"/>
                <a:ea typeface="+mn-ea"/>
                <a:cs typeface="+mn-cs"/>
              </a:rPr>
              <a:t>/31 = 1 host, </a:t>
            </a:r>
            <a:r>
              <a:rPr lang="en-US" sz="1200" kern="1200" dirty="0" smtClean="0">
                <a:solidFill>
                  <a:schemeClr val="tx1"/>
                </a:solidFill>
                <a:latin typeface="+mn-lt"/>
                <a:ea typeface="+mn-ea"/>
                <a:cs typeface="+mn-cs"/>
              </a:rPr>
              <a:t>4,294,967,296 networks.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Just does with by doing a 32bit logical and.  Very efficient.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Broadcast address is always the last one before the next set of network addresses begin. i.e.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Just by being given an IP address and subnet mask, we can compute, the subnet address,  broadcast address, the host IP range.</a:t>
            </a:r>
            <a:endParaRPr lang="en-US" baseline="0" dirty="0" smtClean="0"/>
          </a:p>
        </p:txBody>
      </p:sp>
      <p:sp>
        <p:nvSpPr>
          <p:cNvPr id="4" name="Slide Number Placeholder 3"/>
          <p:cNvSpPr>
            <a:spLocks noGrp="1"/>
          </p:cNvSpPr>
          <p:nvPr>
            <p:ph type="sldNum" sz="quarter" idx="10"/>
          </p:nvPr>
        </p:nvSpPr>
        <p:spPr/>
        <p:txBody>
          <a:bodyPr/>
          <a:lstStyle/>
          <a:p>
            <a:fld id="{8B39E08B-9C32-7A4B-9EDB-819948101914}" type="slidenum">
              <a:rPr lang="en-US" smtClean="0"/>
              <a:t>30</a:t>
            </a:fld>
            <a:endParaRPr lang="en-US"/>
          </a:p>
        </p:txBody>
      </p:sp>
    </p:spTree>
    <p:extLst>
      <p:ext uri="{BB962C8B-B14F-4D97-AF65-F5344CB8AC3E}">
        <p14:creationId xmlns:p14="http://schemas.microsoft.com/office/powerpoint/2010/main" val="3152632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16.7 million</a:t>
            </a:r>
            <a:r>
              <a:rPr lang="en-US" baseline="0" dirty="0" smtClean="0"/>
              <a:t> addresses (Class A)</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31</a:t>
            </a:fld>
            <a:endParaRPr lang="en-US"/>
          </a:p>
        </p:txBody>
      </p:sp>
    </p:spTree>
    <p:extLst>
      <p:ext uri="{BB962C8B-B14F-4D97-AF65-F5344CB8AC3E}">
        <p14:creationId xmlns:p14="http://schemas.microsoft.com/office/powerpoint/2010/main" val="1772871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32</a:t>
            </a:fld>
            <a:endParaRPr lang="en-US"/>
          </a:p>
        </p:txBody>
      </p:sp>
    </p:spTree>
    <p:extLst>
      <p:ext uri="{BB962C8B-B14F-4D97-AF65-F5344CB8AC3E}">
        <p14:creationId xmlns:p14="http://schemas.microsoft.com/office/powerpoint/2010/main" val="405262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D9D09-7687-4043-8D64-2AE9BC25017C}" type="slidenum">
              <a:rPr lang="en-US"/>
              <a:pPr/>
              <a:t>4</a:t>
            </a:fld>
            <a:endParaRPr lang="en-US"/>
          </a:p>
        </p:txBody>
      </p:sp>
      <p:sp>
        <p:nvSpPr>
          <p:cNvPr id="7170" name="Rectangle 2"/>
          <p:cNvSpPr>
            <a:spLocks noGrp="1" noRot="1" noChangeAspect="1" noChangeArrowheads="1" noTextEdit="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dirty="0"/>
              <a:t>BGP-speaking routers peer with each other over TCP sessions, and exchange routes through the peering sessions.</a:t>
            </a:r>
          </a:p>
          <a:p>
            <a:r>
              <a:rPr lang="en-US" dirty="0"/>
              <a:t>Providers typically try to peer at multiple places. Either by peering with the same AS multiple times,</a:t>
            </a:r>
          </a:p>
          <a:p>
            <a:r>
              <a:rPr lang="en-US" dirty="0"/>
              <a:t>Or because soma Ass are multi-homed, a typical network will have many candidate paths to a given prefix.</a:t>
            </a:r>
          </a:p>
          <a:p>
            <a:r>
              <a:rPr lang="en-US" dirty="0"/>
              <a:t>-------------------</a:t>
            </a:r>
          </a:p>
          <a:p>
            <a:r>
              <a:rPr lang="en-US" dirty="0"/>
              <a:t>--The BGP Route is conceptually a </a:t>
            </a:r>
            <a:r>
              <a:rPr lang="ja-JP" altLang="en-US" dirty="0">
                <a:latin typeface="Arial"/>
              </a:rPr>
              <a:t>“</a:t>
            </a:r>
            <a:r>
              <a:rPr lang="en-US" dirty="0"/>
              <a:t>promise</a:t>
            </a:r>
            <a:r>
              <a:rPr lang="ja-JP" altLang="en-US" dirty="0">
                <a:latin typeface="Arial"/>
              </a:rPr>
              <a:t>”</a:t>
            </a:r>
            <a:r>
              <a:rPr lang="en-US" dirty="0"/>
              <a:t> to carry data to a section of IP space. The route is a </a:t>
            </a:r>
            <a:r>
              <a:rPr lang="ja-JP" altLang="en-US" dirty="0">
                <a:latin typeface="Arial"/>
              </a:rPr>
              <a:t>“</a:t>
            </a:r>
            <a:r>
              <a:rPr lang="en-US" dirty="0"/>
              <a:t>bag</a:t>
            </a:r>
            <a:r>
              <a:rPr lang="ja-JP" altLang="en-US" dirty="0">
                <a:latin typeface="Arial"/>
              </a:rPr>
              <a:t>”</a:t>
            </a:r>
            <a:r>
              <a:rPr lang="en-US" dirty="0"/>
              <a:t> of</a:t>
            </a:r>
          </a:p>
          <a:p>
            <a:r>
              <a:rPr lang="en-US" dirty="0"/>
              <a:t>Attributes.</a:t>
            </a:r>
          </a:p>
          <a:p>
            <a:r>
              <a:rPr lang="en-US" dirty="0"/>
              <a:t>--The section of IP space is called the </a:t>
            </a:r>
            <a:r>
              <a:rPr lang="ja-JP" altLang="en-US" dirty="0">
                <a:latin typeface="Arial"/>
              </a:rPr>
              <a:t>“</a:t>
            </a:r>
            <a:r>
              <a:rPr lang="en-US" dirty="0"/>
              <a:t>prefix</a:t>
            </a:r>
            <a:r>
              <a:rPr lang="ja-JP" altLang="en-US" dirty="0">
                <a:latin typeface="Arial"/>
              </a:rPr>
              <a:t>”</a:t>
            </a:r>
            <a:r>
              <a:rPr lang="en-US" dirty="0"/>
              <a:t> attribute of the route.</a:t>
            </a:r>
          </a:p>
          <a:p>
            <a:r>
              <a:rPr lang="en-US" dirty="0"/>
              <a:t>--As a BGP route travels from AS to AS, the ASN of each AS is stamped on it when it leaves that AS. Called</a:t>
            </a:r>
          </a:p>
          <a:p>
            <a:r>
              <a:rPr lang="en-US" dirty="0"/>
              <a:t>The AS_PATH attribute, or </a:t>
            </a:r>
            <a:r>
              <a:rPr lang="ja-JP" altLang="en-US" dirty="0">
                <a:latin typeface="Arial"/>
              </a:rPr>
              <a:t>“</a:t>
            </a:r>
            <a:r>
              <a:rPr lang="en-US" dirty="0"/>
              <a:t>as-path</a:t>
            </a:r>
            <a:r>
              <a:rPr lang="ja-JP" altLang="en-US" dirty="0">
                <a:latin typeface="Arial"/>
              </a:rPr>
              <a:t>”</a:t>
            </a:r>
            <a:r>
              <a:rPr lang="en-US" dirty="0"/>
              <a:t> in Cisco-speak</a:t>
            </a:r>
          </a:p>
          <a:p>
            <a:r>
              <a:rPr lang="en-US" dirty="0"/>
              <a:t>-------------</a:t>
            </a:r>
          </a:p>
          <a:p>
            <a:r>
              <a:rPr lang="en-US" dirty="0"/>
              <a:t>It provides a mechanism for loop detection. Policies may be applied based on AS path.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33</a:t>
            </a:fld>
            <a:endParaRPr lang="en-US"/>
          </a:p>
        </p:txBody>
      </p:sp>
    </p:spTree>
    <p:extLst>
      <p:ext uri="{BB962C8B-B14F-4D97-AF65-F5344CB8AC3E}">
        <p14:creationId xmlns:p14="http://schemas.microsoft.com/office/powerpoint/2010/main" val="665349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Address blocks are labeled based on IANA's list of IPv4 allocations. Early recipients of large "class A" address blocks appear in the upper left, while the areas labeled Various Registries indicate allocations from the former "class B" and "class C" regions. Since the mid-1990's all address space allocations are now made through the Regional Internet Registries: RIPE, APNIC, ARIN, LACNIC, and AfriNIC.</a:t>
            </a:r>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34</a:t>
            </a:fld>
            <a:endParaRPr lang="en-US"/>
          </a:p>
        </p:txBody>
      </p:sp>
    </p:spTree>
    <p:extLst>
      <p:ext uri="{BB962C8B-B14F-4D97-AF65-F5344CB8AC3E}">
        <p14:creationId xmlns:p14="http://schemas.microsoft.com/office/powerpoint/2010/main" val="3473263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35</a:t>
            </a:fld>
            <a:endParaRPr lang="en-US"/>
          </a:p>
        </p:txBody>
      </p:sp>
    </p:spTree>
    <p:extLst>
      <p:ext uri="{BB962C8B-B14F-4D97-AF65-F5344CB8AC3E}">
        <p14:creationId xmlns:p14="http://schemas.microsoft.com/office/powerpoint/2010/main" val="86245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DE0A5-FC47-0F43-8F32-DA85C657765A}" type="slidenum">
              <a:rPr lang="en-US"/>
              <a:pPr/>
              <a:t>5</a:t>
            </a:fld>
            <a:endParaRPr lang="en-US"/>
          </a:p>
        </p:txBody>
      </p:sp>
      <p:sp>
        <p:nvSpPr>
          <p:cNvPr id="5122" name="Rectangle 2"/>
          <p:cNvSpPr>
            <a:spLocks noGrp="1" noRot="1" noChangeAspect="1" noChangeArrowheads="1" noTextEdit="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dirty="0" smtClean="0"/>
              <a:t>IANA:</a:t>
            </a:r>
            <a:r>
              <a:rPr lang="en-US" baseline="0" dirty="0" smtClean="0"/>
              <a:t> </a:t>
            </a:r>
            <a:r>
              <a:rPr lang="en-US" dirty="0" smtClean="0"/>
              <a:t>Internet Assigned Numbers Authority</a:t>
            </a:r>
          </a:p>
          <a:p>
            <a:endParaRPr lang="en-US" dirty="0" smtClean="0"/>
          </a:p>
          <a:p>
            <a:r>
              <a:rPr lang="en-US" dirty="0" smtClean="0"/>
              <a:t>From </a:t>
            </a:r>
            <a:r>
              <a:rPr lang="en-US" dirty="0"/>
              <a:t>Griffin RFC 1930:</a:t>
            </a:r>
            <a:r>
              <a:rPr lang="ja-JP" altLang="en-US" dirty="0">
                <a:latin typeface="Arial"/>
              </a:rPr>
              <a:t>”</a:t>
            </a:r>
            <a:r>
              <a:rPr lang="en-US" dirty="0"/>
              <a:t>… the administration of an AS appears to other </a:t>
            </a:r>
            <a:r>
              <a:rPr lang="en-US" dirty="0" err="1"/>
              <a:t>Ases</a:t>
            </a:r>
            <a:r>
              <a:rPr lang="en-US" dirty="0"/>
              <a:t> to have a single coherent interior</a:t>
            </a:r>
          </a:p>
          <a:p>
            <a:r>
              <a:rPr lang="en-US" dirty="0"/>
              <a:t>Routing plan and presents a consistent picture of what networks are reachable through it.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6</a:t>
            </a:fld>
            <a:endParaRPr lang="en-US"/>
          </a:p>
        </p:txBody>
      </p:sp>
    </p:spTree>
    <p:extLst>
      <p:ext uri="{BB962C8B-B14F-4D97-AF65-F5344CB8AC3E}">
        <p14:creationId xmlns:p14="http://schemas.microsoft.com/office/powerpoint/2010/main" val="410469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B39E08B-9C32-7A4B-9EDB-819948101914}" type="slidenum">
              <a:rPr lang="en-US" smtClean="0"/>
              <a:pPr/>
              <a:t>7</a:t>
            </a:fld>
            <a:endParaRPr lang="en-US"/>
          </a:p>
        </p:txBody>
      </p:sp>
    </p:spTree>
    <p:extLst>
      <p:ext uri="{BB962C8B-B14F-4D97-AF65-F5344CB8AC3E}">
        <p14:creationId xmlns:p14="http://schemas.microsoft.com/office/powerpoint/2010/main" val="201768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t>Traceroute, by default, sends a sequence of User Datagram Protocol (UDP) packets addressed to a destination host; ICMP Echo Request or TCP SYN packets can also be used.[1] The time-to-live (TTL) value, also known as hop limit, is used in determining the intermediate routers being traversed towards the destination. Routers decrement packets' TTL value by 1 when routing and discard packets whose TTL value has reached zero, returning the ICMP error message ICMP Time Exceeded.[2] Common default values for TTL are 128 (Windows OS) and 64 (Unix-based OS).</a:t>
            </a:r>
          </a:p>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t>Traceroute works by sending packets with gradually increasing TTL value, starting with TTL value of 1. The first router receives the packet, decrements the TTL value and drops the packet because it then has TTL value zero. The router sends an ICMP Time Exceeded message back to the source. The next set of packets are given a TTL value of 2, so the first router forwards the packets, but the second router drops them and replies with ICMP Time Exceeded. Proceeding in this way, traceroute uses the returned ICMP Time Exceeded messages to build a list of routers that packets traverse, until the destination is reached and returns an ICMP Echo Reply message.[2]</a:t>
            </a:r>
          </a:p>
          <a:p>
            <a:endParaRPr lang="en-NZ" dirty="0" smtClean="0"/>
          </a:p>
          <a:p>
            <a:r>
              <a:rPr lang="en-NZ" dirty="0" smtClean="0"/>
              <a:t>ICMP:  Internet Control Message Protocol</a:t>
            </a:r>
          </a:p>
          <a:p>
            <a:endParaRPr lang="en-NZ" dirty="0" smtClean="0"/>
          </a:p>
          <a:p>
            <a:pPr marL="228600" indent="-228600">
              <a:buFont typeface="+mj-lt"/>
              <a:buAutoNum type="arabicPeriod"/>
            </a:pPr>
            <a:r>
              <a:rPr lang="en-NZ" dirty="0" smtClean="0"/>
              <a:t>errors in the underlying communications of network applications</a:t>
            </a:r>
          </a:p>
          <a:p>
            <a:pPr marL="228600" indent="-228600">
              <a:buFont typeface="+mj-lt"/>
              <a:buAutoNum type="arabicPeriod"/>
            </a:pPr>
            <a:r>
              <a:rPr lang="en-NZ" dirty="0" smtClean="0"/>
              <a:t>availability of remote hosts</a:t>
            </a:r>
          </a:p>
          <a:p>
            <a:pPr marL="228600" indent="-228600">
              <a:buFont typeface="+mj-lt"/>
              <a:buAutoNum type="arabicPeriod"/>
            </a:pPr>
            <a:r>
              <a:rPr lang="en-NZ" dirty="0" smtClean="0"/>
              <a:t>network congestion</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8</a:t>
            </a:fld>
            <a:endParaRPr lang="en-US"/>
          </a:p>
        </p:txBody>
      </p:sp>
    </p:spTree>
    <p:extLst>
      <p:ext uri="{BB962C8B-B14F-4D97-AF65-F5344CB8AC3E}">
        <p14:creationId xmlns:p14="http://schemas.microsoft.com/office/powerpoint/2010/main" val="51940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bit number.  Natural for</a:t>
            </a:r>
            <a:r>
              <a:rPr lang="en-US" baseline="0" dirty="0" smtClean="0"/>
              <a:t> computers to work in this way.  </a:t>
            </a:r>
          </a:p>
          <a:p>
            <a:endParaRPr lang="en-US" baseline="0" dirty="0" smtClean="0"/>
          </a:p>
          <a:p>
            <a:r>
              <a:rPr lang="en-US" baseline="0" dirty="0" smtClean="0"/>
              <a:t>The problem is, humans don’t work in this way – if I tried to give you my IP address in binary, you’d soon be lost.</a:t>
            </a:r>
          </a:p>
          <a:p>
            <a:endParaRPr lang="en-US" baseline="0" dirty="0" smtClean="0"/>
          </a:p>
          <a:p>
            <a:r>
              <a:rPr lang="en-US" baseline="0" dirty="0" smtClean="0"/>
              <a:t>And therefore, we can’t talk about that number with any ease.</a:t>
            </a:r>
          </a:p>
          <a:p>
            <a:endParaRPr lang="en-US" baseline="0" dirty="0" smtClean="0"/>
          </a:p>
          <a:p>
            <a:r>
              <a:rPr lang="en-US" baseline="0" dirty="0" smtClean="0"/>
              <a:t>So the first thing we do, is represent them in some format we can talk about.  To do this, we’re going to chop it up into 4 8 bit chucks, or octets.</a:t>
            </a:r>
          </a:p>
          <a:p>
            <a:endParaRPr lang="en-US" baseline="0" dirty="0" smtClean="0"/>
          </a:p>
          <a:p>
            <a:r>
              <a:rPr lang="en-US" baseline="0" dirty="0" smtClean="0"/>
              <a:t>So instead of having 1 long 32 bit number, we have 4 8 bit numbers.   Now, we’re going to represent each one of those chunks with a decimal number. </a:t>
            </a:r>
          </a:p>
          <a:p>
            <a:endParaRPr lang="en-US" baseline="0" dirty="0" smtClean="0"/>
          </a:p>
          <a:p>
            <a:r>
              <a:rPr lang="en-US" baseline="0" dirty="0" smtClean="0"/>
              <a:t>Its much easier to convert an 8 bit number into decimal than a 32 bit number.  </a:t>
            </a:r>
          </a:p>
          <a:p>
            <a:endParaRPr lang="en-US" baseline="0" dirty="0" smtClean="0"/>
          </a:p>
          <a:p>
            <a:r>
              <a:rPr lang="en-US" baseline="0" dirty="0" smtClean="0"/>
              <a:t>This is known as ‘dotted decimal’ notation.  Dot allows us to separate out the octets and id which digits belong to which octet.  Remember, this is just a DECIMAL representation of an IP address.  It is not a real IP address – you can’t do any </a:t>
            </a:r>
            <a:r>
              <a:rPr lang="en-US" baseline="0" dirty="0" err="1" smtClean="0"/>
              <a:t>maths</a:t>
            </a:r>
            <a:r>
              <a:rPr lang="en-US" baseline="0" dirty="0" smtClean="0"/>
              <a:t> with it.  But it allows </a:t>
            </a:r>
            <a:r>
              <a:rPr lang="en-US" b="1" baseline="0" dirty="0" smtClean="0"/>
              <a:t>us</a:t>
            </a:r>
            <a:r>
              <a:rPr lang="en-US" baseline="0" dirty="0" smtClean="0"/>
              <a:t> to talk about it.  it is not useful for the machines, but is essential for humans, to parse, understand and manipulate IP addresses.  A machine has to convert it back into a pure 32bit binary number in order to </a:t>
            </a:r>
            <a:r>
              <a:rPr lang="en-US" baseline="0" dirty="0" err="1" smtClean="0"/>
              <a:t>maniplate</a:t>
            </a:r>
            <a:r>
              <a:rPr lang="en-US" baseline="0" dirty="0" smtClean="0"/>
              <a:t> it.</a:t>
            </a:r>
          </a:p>
        </p:txBody>
      </p:sp>
      <p:sp>
        <p:nvSpPr>
          <p:cNvPr id="4" name="Slide Number Placeholder 3"/>
          <p:cNvSpPr>
            <a:spLocks noGrp="1"/>
          </p:cNvSpPr>
          <p:nvPr>
            <p:ph type="sldNum" sz="quarter" idx="10"/>
          </p:nvPr>
        </p:nvSpPr>
        <p:spPr/>
        <p:txBody>
          <a:bodyPr/>
          <a:lstStyle/>
          <a:p>
            <a:fld id="{8B39E08B-9C32-7A4B-9EDB-819948101914}" type="slidenum">
              <a:rPr lang="en-US" smtClean="0"/>
              <a:t>9</a:t>
            </a:fld>
            <a:endParaRPr lang="en-US"/>
          </a:p>
        </p:txBody>
      </p:sp>
    </p:spTree>
    <p:extLst>
      <p:ext uri="{BB962C8B-B14F-4D97-AF65-F5344CB8AC3E}">
        <p14:creationId xmlns:p14="http://schemas.microsoft.com/office/powerpoint/2010/main" val="199544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separation between network and host is always fixed for these examples.</a:t>
            </a:r>
          </a:p>
          <a:p>
            <a:endParaRPr lang="en-US" baseline="0" dirty="0" smtClean="0"/>
          </a:p>
          <a:p>
            <a:r>
              <a:rPr lang="en-US" baseline="0" dirty="0" smtClean="0"/>
              <a:t>IPX = Internet Packet </a:t>
            </a:r>
            <a:r>
              <a:rPr lang="en-US" baseline="0" dirty="0" err="1" smtClean="0"/>
              <a:t>eXchange</a:t>
            </a:r>
            <a:r>
              <a:rPr lang="en-US" baseline="0" dirty="0" smtClean="0"/>
              <a:t>.</a:t>
            </a:r>
          </a:p>
          <a:p>
            <a:endParaRPr lang="en-US" baseline="0" dirty="0" smtClean="0"/>
          </a:p>
          <a:p>
            <a:r>
              <a:rPr lang="en-US" baseline="0" dirty="0" smtClean="0"/>
              <a:t>How do we do it with IP?</a:t>
            </a:r>
            <a:endParaRPr lang="en-US" dirty="0"/>
          </a:p>
        </p:txBody>
      </p:sp>
      <p:sp>
        <p:nvSpPr>
          <p:cNvPr id="4" name="Slide Number Placeholder 3"/>
          <p:cNvSpPr>
            <a:spLocks noGrp="1"/>
          </p:cNvSpPr>
          <p:nvPr>
            <p:ph type="sldNum" sz="quarter" idx="10"/>
          </p:nvPr>
        </p:nvSpPr>
        <p:spPr/>
        <p:txBody>
          <a:bodyPr/>
          <a:lstStyle/>
          <a:p>
            <a:fld id="{8B39E08B-9C32-7A4B-9EDB-819948101914}" type="slidenum">
              <a:rPr lang="en-US" smtClean="0"/>
              <a:t>10</a:t>
            </a:fld>
            <a:endParaRPr lang="en-US"/>
          </a:p>
        </p:txBody>
      </p:sp>
    </p:spTree>
    <p:extLst>
      <p:ext uri="{BB962C8B-B14F-4D97-AF65-F5344CB8AC3E}">
        <p14:creationId xmlns:p14="http://schemas.microsoft.com/office/powerpoint/2010/main" val="27471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lstStyle>
          <a:p>
            <a:r>
              <a:rPr kumimoji="0" lang="en-AU" smtClean="0"/>
              <a:t>Click to edit Master title style</a:t>
            </a:r>
            <a:endParaRPr kumimoji="0" lang="en-US"/>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20" name="Footer Placeholder 19"/>
          <p:cNvSpPr>
            <a:spLocks noGrp="1"/>
          </p:cNvSpPr>
          <p:nvPr>
            <p:ph type="ftr" sz="quarter" idx="11"/>
          </p:nvPr>
        </p:nvSpPr>
        <p:spPr/>
        <p:txBody>
          <a:bodyPr/>
          <a:lstStyle/>
          <a:p>
            <a:r>
              <a:rPr lang="en-US" smtClean="0"/>
              <a:t>NWEN 243</a:t>
            </a:r>
            <a:endParaRPr lang="en-US"/>
          </a:p>
        </p:txBody>
      </p:sp>
      <p:sp>
        <p:nvSpPr>
          <p:cNvPr id="10" name="Slide Number Placeholder 9"/>
          <p:cNvSpPr>
            <a:spLocks noGrp="1"/>
          </p:cNvSpPr>
          <p:nvPr>
            <p:ph type="sldNum" sz="quarter" idx="12"/>
          </p:nvPr>
        </p:nvSpPr>
        <p:spPr/>
        <p:txBody>
          <a:bodyPr/>
          <a:lstStyle/>
          <a:p>
            <a:fld id="{96A1EBCC-DB2F-4447-83F7-93BC3BB44527}" type="slidenum">
              <a:rPr lang="en-US" smtClean="0"/>
              <a:pPr/>
              <a:t>‹#›</a:t>
            </a:fld>
            <a:endParaRPr lang="en-US"/>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54"/>
            <a:ext cx="198120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238250" y="274655"/>
            <a:ext cx="602615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139825"/>
          </a:xfrm>
        </p:spPr>
        <p:txBody>
          <a:bodyPr/>
          <a:lstStyle/>
          <a:p>
            <a:r>
              <a:rPr lang="en-AU" smtClean="0"/>
              <a:t>Click to edit Master title style</a:t>
            </a:r>
            <a:endParaRPr lang="en-NZ"/>
          </a:p>
        </p:txBody>
      </p:sp>
      <p:sp>
        <p:nvSpPr>
          <p:cNvPr id="3" name="Chart Placeholder 2"/>
          <p:cNvSpPr>
            <a:spLocks noGrp="1"/>
          </p:cNvSpPr>
          <p:nvPr>
            <p:ph type="chart" sz="half" idx="1"/>
          </p:nvPr>
        </p:nvSpPr>
        <p:spPr>
          <a:xfrm>
            <a:off x="495300" y="1600201"/>
            <a:ext cx="4375150" cy="4530725"/>
          </a:xfrm>
        </p:spPr>
        <p:txBody>
          <a:bodyPr/>
          <a:lstStyle/>
          <a:p>
            <a:endParaRPr lang="en-NZ"/>
          </a:p>
        </p:txBody>
      </p:sp>
      <p:sp>
        <p:nvSpPr>
          <p:cNvPr id="4" name="Text Placeholder 3"/>
          <p:cNvSpPr>
            <a:spLocks noGrp="1"/>
          </p:cNvSpPr>
          <p:nvPr>
            <p:ph type="body" sz="half" idx="2"/>
          </p:nvPr>
        </p:nvSpPr>
        <p:spPr>
          <a:xfrm>
            <a:off x="5035550" y="1600201"/>
            <a:ext cx="4375150" cy="453072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NZ"/>
          </a:p>
        </p:txBody>
      </p:sp>
      <p:sp>
        <p:nvSpPr>
          <p:cNvPr id="5" name="Date Placeholder 4"/>
          <p:cNvSpPr>
            <a:spLocks noGrp="1"/>
          </p:cNvSpPr>
          <p:nvPr>
            <p:ph type="dt" sz="half" idx="10"/>
          </p:nvPr>
        </p:nvSpPr>
        <p:spPr>
          <a:xfrm>
            <a:off x="495300" y="6248400"/>
            <a:ext cx="2311400" cy="457200"/>
          </a:xfrm>
        </p:spPr>
        <p:txBody>
          <a:bodyPr/>
          <a:lstStyle>
            <a:lvl1pPr>
              <a:defRPr/>
            </a:lvl1pPr>
          </a:lstStyle>
          <a:p>
            <a:r>
              <a:rPr lang="en-AU" smtClean="0"/>
              <a:t>© 2011-14,  Kris Bubendorfer</a:t>
            </a:r>
            <a:endParaRPr lang="en-US"/>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r>
              <a:rPr lang="en-US" smtClean="0"/>
              <a:t>NWEN 243</a:t>
            </a:r>
            <a:endParaRPr lang="en-US"/>
          </a:p>
        </p:txBody>
      </p:sp>
      <p:sp>
        <p:nvSpPr>
          <p:cNvPr id="7" name="Slide Number Placeholder 6"/>
          <p:cNvSpPr>
            <a:spLocks noGrp="1"/>
          </p:cNvSpPr>
          <p:nvPr>
            <p:ph type="sldNum" sz="quarter" idx="12"/>
          </p:nvPr>
        </p:nvSpPr>
        <p:spPr>
          <a:xfrm>
            <a:off x="7099300" y="6248400"/>
            <a:ext cx="2311400" cy="457200"/>
          </a:xfrm>
        </p:spPr>
        <p:txBody>
          <a:bodyPr/>
          <a:lstStyle>
            <a:lvl1pPr>
              <a:defRPr/>
            </a:lvl1pPr>
          </a:lstStyle>
          <a:p>
            <a:fld id="{1AFAB101-15C6-924E-B5D0-1EDAB3D6F5B5}" type="slidenum">
              <a:rPr lang="en-US"/>
              <a:pPr/>
              <a:t>‹#›</a:t>
            </a:fld>
            <a:endParaRPr lang="en-US"/>
          </a:p>
        </p:txBody>
      </p:sp>
    </p:spTree>
    <p:extLst>
      <p:ext uri="{BB962C8B-B14F-4D97-AF65-F5344CB8AC3E}">
        <p14:creationId xmlns:p14="http://schemas.microsoft.com/office/powerpoint/2010/main" val="31534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AU" smtClean="0"/>
              <a:t>Click to edit Master title style</a:t>
            </a:r>
            <a:endParaRPr kumimoji="0" lang="en-US"/>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8" name="Footer Placeholder 7"/>
          <p:cNvSpPr>
            <a:spLocks noGrp="1"/>
          </p:cNvSpPr>
          <p:nvPr>
            <p:ph type="ftr" sz="quarter" idx="11"/>
          </p:nvPr>
        </p:nvSpPr>
        <p:spPr/>
        <p:txBody>
          <a:bodyPr/>
          <a:lstStyle/>
          <a:p>
            <a:r>
              <a:rPr lang="en-US" smtClean="0"/>
              <a:t>NWEN 243</a:t>
            </a:r>
            <a:endParaRPr lang="en-US"/>
          </a:p>
        </p:txBody>
      </p:sp>
      <p:sp>
        <p:nvSpPr>
          <p:cNvPr id="9" name="Slide Number Placeholder 8"/>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4" name="Footer Placeholder 3"/>
          <p:cNvSpPr>
            <a:spLocks noGrp="1"/>
          </p:cNvSpPr>
          <p:nvPr>
            <p:ph type="ftr" sz="quarter" idx="11"/>
          </p:nvPr>
        </p:nvSpPr>
        <p:spPr/>
        <p:txBody>
          <a:bodyPr/>
          <a:lstStyle/>
          <a:p>
            <a:r>
              <a:rPr lang="en-US" smtClean="0"/>
              <a:t>NWEN 243</a:t>
            </a:r>
            <a:endParaRPr lang="en-US"/>
          </a:p>
        </p:txBody>
      </p:sp>
      <p:sp>
        <p:nvSpPr>
          <p:cNvPr id="5" name="Slide Number Placeholder 4"/>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3" name="Footer Placeholder 2"/>
          <p:cNvSpPr>
            <a:spLocks noGrp="1"/>
          </p:cNvSpPr>
          <p:nvPr>
            <p:ph type="ftr" sz="quarter" idx="11"/>
          </p:nvPr>
        </p:nvSpPr>
        <p:spPr/>
        <p:txBody>
          <a:bodyPr/>
          <a:lstStyle/>
          <a:p>
            <a:r>
              <a:rPr lang="en-US" smtClean="0"/>
              <a:t>NWEN 243</a:t>
            </a:r>
            <a:endParaRPr lang="en-US"/>
          </a:p>
        </p:txBody>
      </p:sp>
      <p:sp>
        <p:nvSpPr>
          <p:cNvPr id="4" name="Slide Number Placeholder 3"/>
          <p:cNvSpPr>
            <a:spLocks noGrp="1"/>
          </p:cNvSpPr>
          <p:nvPr>
            <p:ph type="sldNum" sz="quarter" idx="12"/>
          </p:nvPr>
        </p:nvSpPr>
        <p:spPr/>
        <p:txBody>
          <a:bodyPr/>
          <a:lstStyle/>
          <a:p>
            <a:fld id="{96A1EBCC-DB2F-4447-83F7-93BC3BB44527}" type="slidenum">
              <a:rPr lang="en-US" smtClean="0"/>
              <a:pPr/>
              <a:t>‹#›</a:t>
            </a:fld>
            <a:endParaRPr lang="en-US"/>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lstStyle>
          <a:p>
            <a:r>
              <a:rPr kumimoji="0" lang="en-AU" smtClean="0"/>
              <a:t>Click to edit Master title style</a:t>
            </a:r>
            <a:endParaRPr kumimoji="0" lang="en-US"/>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AU" smtClean="0"/>
              <a:t>© 2011-14,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08050" y="1143018"/>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3"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82890"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98129"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97287"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AU" smtClean="0"/>
              <a:t>Click to edit Master title style</a:t>
            </a:r>
            <a:endParaRPr kumimoji="0" lang="en-US"/>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t>© 2011-14,  Kris Bubendorfer</a:t>
            </a:r>
            <a:endParaRPr lang="en-US" dirty="0"/>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t>NWEN 243</a:t>
            </a:r>
            <a:endParaRPr lang="en-US" dirty="0"/>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96A1EBCC-DB2F-4447-83F7-93BC3BB44527}" type="slidenum">
              <a:rPr lang="en-US" smtClean="0"/>
              <a:pPr/>
              <a:t>‹#›</a:t>
            </a:fld>
            <a:endParaRPr lang="en-US"/>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hyperlink" Target="http://www.measurement-factory.com/"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lookinglas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NWEN 243	</a:t>
            </a:r>
            <a:endParaRPr lang="en-US" dirty="0"/>
          </a:p>
        </p:txBody>
      </p:sp>
      <p:sp>
        <p:nvSpPr>
          <p:cNvPr id="3" name="Subtitle 2"/>
          <p:cNvSpPr>
            <a:spLocks noGrp="1"/>
          </p:cNvSpPr>
          <p:nvPr>
            <p:ph type="subTitle" idx="1"/>
          </p:nvPr>
        </p:nvSpPr>
        <p:spPr/>
        <p:txBody>
          <a:bodyPr/>
          <a:lstStyle/>
          <a:p>
            <a:r>
              <a:rPr lang="en-US" dirty="0" smtClean="0"/>
              <a:t>Networked Applications</a:t>
            </a:r>
          </a:p>
          <a:p>
            <a:endParaRPr lang="en-US" dirty="0"/>
          </a:p>
          <a:p>
            <a:r>
              <a:rPr lang="en-US" dirty="0" smtClean="0"/>
              <a:t>Lecture 10: Layer 3 – BGP &amp; IP</a:t>
            </a:r>
            <a:endParaRPr lang="en-US" dirty="0"/>
          </a:p>
        </p:txBody>
      </p:sp>
      <p:sp>
        <p:nvSpPr>
          <p:cNvPr id="6" name="Date Placeholder 5"/>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4" name="Picture 3"/>
          <p:cNvPicPr>
            <a:picLocks noChangeAspect="1"/>
          </p:cNvPicPr>
          <p:nvPr/>
        </p:nvPicPr>
        <p:blipFill>
          <a:blip r:embed="rId3"/>
          <a:stretch>
            <a:fillRect/>
          </a:stretch>
        </p:blipFill>
        <p:spPr>
          <a:xfrm>
            <a:off x="5579768" y="3448050"/>
            <a:ext cx="4127500" cy="2857500"/>
          </a:xfrm>
          <a:prstGeom prst="rect">
            <a:avLst/>
          </a:prstGeom>
        </p:spPr>
      </p:pic>
    </p:spTree>
    <p:extLst>
      <p:ext uri="{BB962C8B-B14F-4D97-AF65-F5344CB8AC3E}">
        <p14:creationId xmlns:p14="http://schemas.microsoft.com/office/powerpoint/2010/main" val="213611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Addressing (Other 3L)</a:t>
            </a:r>
            <a:endParaRPr lang="en-US" dirty="0"/>
          </a:p>
        </p:txBody>
      </p:sp>
      <p:sp>
        <p:nvSpPr>
          <p:cNvPr id="3" name="Content Placeholder 2"/>
          <p:cNvSpPr>
            <a:spLocks noGrp="1"/>
          </p:cNvSpPr>
          <p:nvPr>
            <p:ph idx="1"/>
          </p:nvPr>
        </p:nvSpPr>
        <p:spPr>
          <a:xfrm>
            <a:off x="1555242" y="2247900"/>
            <a:ext cx="8122920" cy="4000500"/>
          </a:xfrm>
        </p:spPr>
        <p:txBody>
          <a:bodyPr>
            <a:normAutofit/>
          </a:bodyPr>
          <a:lstStyle/>
          <a:p>
            <a:r>
              <a:rPr lang="en-US" sz="2800" dirty="0" smtClean="0"/>
              <a:t>All network addresses split into 2 parts.</a:t>
            </a:r>
          </a:p>
          <a:p>
            <a:pPr lvl="1"/>
            <a:r>
              <a:rPr lang="en-US" sz="2400" dirty="0" smtClean="0"/>
              <a:t>A network portion of the address, representing the bit of ‘wire’ (naming the network).</a:t>
            </a:r>
          </a:p>
          <a:p>
            <a:pPr lvl="1"/>
            <a:r>
              <a:rPr lang="en-US" sz="2400" dirty="0" smtClean="0"/>
              <a:t>The node portion of the address describes a specific host. </a:t>
            </a:r>
          </a:p>
          <a:p>
            <a:pPr lvl="1"/>
            <a:r>
              <a:rPr lang="en-US" sz="2400" dirty="0" smtClean="0"/>
              <a:t>This depends on the network layer protocol.</a:t>
            </a:r>
          </a:p>
          <a:p>
            <a:pPr lvl="2"/>
            <a:r>
              <a:rPr lang="en-US" sz="2000" dirty="0" smtClean="0"/>
              <a:t>Novel IPX: 	32 + 48</a:t>
            </a:r>
          </a:p>
          <a:p>
            <a:pPr lvl="2"/>
            <a:r>
              <a:rPr lang="en-US" sz="2000" dirty="0" err="1" smtClean="0"/>
              <a:t>Appletalk</a:t>
            </a:r>
            <a:r>
              <a:rPr lang="en-US" sz="2000" dirty="0" smtClean="0"/>
              <a:t>:	16 + 8</a:t>
            </a:r>
          </a:p>
          <a:p>
            <a:pPr lvl="2"/>
            <a:endParaRPr lang="en-US" sz="2000" dirty="0" smtClean="0"/>
          </a:p>
          <a:p>
            <a:pPr lvl="2"/>
            <a:endParaRPr lang="en-US" sz="2000" dirty="0" smtClean="0"/>
          </a:p>
          <a:p>
            <a:pPr lvl="1"/>
            <a:endParaRPr lang="en-US" sz="2400"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1884892" y="1468438"/>
            <a:ext cx="7346950" cy="58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8" name="Straight Connector 7"/>
          <p:cNvCxnSpPr>
            <a:stCxn id="6" idx="0"/>
          </p:cNvCxnSpPr>
          <p:nvPr/>
        </p:nvCxnSpPr>
        <p:spPr>
          <a:xfrm>
            <a:off x="5558367" y="1468438"/>
            <a:ext cx="13758" cy="584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3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Format</a:t>
            </a:r>
            <a:endParaRPr lang="en-US" dirty="0"/>
          </a:p>
        </p:txBody>
      </p:sp>
      <p:sp>
        <p:nvSpPr>
          <p:cNvPr id="3" name="Content Placeholder 2"/>
          <p:cNvSpPr>
            <a:spLocks noGrp="1"/>
          </p:cNvSpPr>
          <p:nvPr>
            <p:ph idx="1"/>
          </p:nvPr>
        </p:nvSpPr>
        <p:spPr>
          <a:xfrm>
            <a:off x="1555242" y="2451100"/>
            <a:ext cx="8122920" cy="3797300"/>
          </a:xfrm>
        </p:spPr>
        <p:txBody>
          <a:bodyPr>
            <a:normAutofit/>
          </a:bodyPr>
          <a:lstStyle/>
          <a:p>
            <a:r>
              <a:rPr lang="en-US" sz="2800" dirty="0" smtClean="0"/>
              <a:t>The problem we have with IP is that there is no fixed line.  </a:t>
            </a:r>
          </a:p>
          <a:p>
            <a:r>
              <a:rPr lang="en-US" sz="2800" dirty="0" smtClean="0"/>
              <a:t>The line moves depending on how we are using it we can have:</a:t>
            </a:r>
          </a:p>
          <a:p>
            <a:pPr lvl="1"/>
            <a:r>
              <a:rPr lang="en-US" sz="2400" dirty="0" smtClean="0"/>
              <a:t>lots and lots of networks and few hosts, or</a:t>
            </a:r>
          </a:p>
          <a:p>
            <a:pPr lvl="1"/>
            <a:r>
              <a:rPr lang="en-US" sz="2400" dirty="0"/>
              <a:t>l</a:t>
            </a:r>
            <a:r>
              <a:rPr lang="en-US" sz="2400" dirty="0" smtClean="0"/>
              <a:t>ots and lots of hosts and few networks.</a:t>
            </a:r>
          </a:p>
          <a:p>
            <a:pPr marL="82296" indent="0">
              <a:buNone/>
            </a:pPr>
            <a:endParaRPr lang="en-US" sz="2800" dirty="0" smtClean="0"/>
          </a:p>
          <a:p>
            <a:pPr lvl="1"/>
            <a:endParaRPr lang="en-US" sz="2400"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1884892" y="1709738"/>
            <a:ext cx="7346950" cy="584200"/>
          </a:xfrm>
          <a:prstGeom prst="rect">
            <a:avLst/>
          </a:prstGeom>
          <a:gradFill flip="none" rotWithShape="1">
            <a:gsLst>
              <a:gs pos="0">
                <a:schemeClr val="accent1">
                  <a:lumMod val="20000"/>
                  <a:lumOff val="80000"/>
                </a:schemeClr>
              </a:gs>
              <a:gs pos="15000">
                <a:schemeClr val="accent1">
                  <a:lumMod val="40000"/>
                  <a:lumOff val="60000"/>
                </a:schemeClr>
              </a:gs>
              <a:gs pos="62000">
                <a:schemeClr val="accent1">
                  <a:lumMod val="75000"/>
                </a:schemeClr>
              </a:gs>
              <a:gs pos="97000">
                <a:schemeClr val="accent1">
                  <a:tint val="98000"/>
                  <a:shade val="63000"/>
                  <a:satMod val="170000"/>
                </a:schemeClr>
              </a:gs>
              <a:gs pos="100000">
                <a:schemeClr val="accent1">
                  <a:shade val="62000"/>
                  <a:satMod val="17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7" name="Straight Connector 6"/>
          <p:cNvCxnSpPr/>
          <p:nvPr/>
        </p:nvCxnSpPr>
        <p:spPr>
          <a:xfrm>
            <a:off x="1884892" y="1398588"/>
            <a:ext cx="734695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09042" y="1213922"/>
            <a:ext cx="1887280" cy="369332"/>
          </a:xfrm>
          <a:prstGeom prst="rect">
            <a:avLst/>
          </a:prstGeom>
          <a:solidFill>
            <a:schemeClr val="accent1">
              <a:lumMod val="40000"/>
              <a:lumOff val="60000"/>
            </a:schemeClr>
          </a:solidFill>
        </p:spPr>
        <p:txBody>
          <a:bodyPr wrap="none" rtlCol="0">
            <a:spAutoFit/>
          </a:bodyPr>
          <a:lstStyle/>
          <a:p>
            <a:r>
              <a:rPr lang="en-US" dirty="0" smtClean="0"/>
              <a:t>Where is the line?</a:t>
            </a:r>
            <a:endParaRPr lang="en-US" dirty="0"/>
          </a:p>
        </p:txBody>
      </p:sp>
      <p:cxnSp>
        <p:nvCxnSpPr>
          <p:cNvPr id="10" name="Straight Connector 9"/>
          <p:cNvCxnSpPr/>
          <p:nvPr/>
        </p:nvCxnSpPr>
        <p:spPr>
          <a:xfrm>
            <a:off x="8532797" y="1583254"/>
            <a:ext cx="12959" cy="8678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317" y="1583254"/>
            <a:ext cx="12959" cy="8678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705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Format (w/classes)</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1884892" y="1709738"/>
            <a:ext cx="7346950" cy="584200"/>
          </a:xfrm>
          <a:prstGeom prst="rect">
            <a:avLst/>
          </a:prstGeom>
          <a:gradFill flip="none" rotWithShape="1">
            <a:gsLst>
              <a:gs pos="0">
                <a:schemeClr val="accent1">
                  <a:lumMod val="20000"/>
                  <a:lumOff val="80000"/>
                </a:schemeClr>
              </a:gs>
              <a:gs pos="15000">
                <a:schemeClr val="accent1">
                  <a:lumMod val="40000"/>
                  <a:lumOff val="60000"/>
                </a:schemeClr>
              </a:gs>
              <a:gs pos="62000">
                <a:schemeClr val="accent1">
                  <a:lumMod val="75000"/>
                </a:schemeClr>
              </a:gs>
              <a:gs pos="97000">
                <a:schemeClr val="accent1">
                  <a:tint val="98000"/>
                  <a:shade val="63000"/>
                  <a:satMod val="170000"/>
                </a:schemeClr>
              </a:gs>
              <a:gs pos="100000">
                <a:schemeClr val="accent1">
                  <a:shade val="62000"/>
                  <a:satMod val="17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7" name="Straight Connector 6"/>
          <p:cNvCxnSpPr/>
          <p:nvPr/>
        </p:nvCxnSpPr>
        <p:spPr>
          <a:xfrm>
            <a:off x="1884892" y="1398588"/>
            <a:ext cx="734695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09042" y="1213922"/>
            <a:ext cx="1887280" cy="369332"/>
          </a:xfrm>
          <a:prstGeom prst="rect">
            <a:avLst/>
          </a:prstGeom>
          <a:solidFill>
            <a:schemeClr val="accent1">
              <a:lumMod val="40000"/>
              <a:lumOff val="60000"/>
            </a:schemeClr>
          </a:solidFill>
        </p:spPr>
        <p:txBody>
          <a:bodyPr wrap="none" rtlCol="0">
            <a:spAutoFit/>
          </a:bodyPr>
          <a:lstStyle/>
          <a:p>
            <a:r>
              <a:rPr lang="en-US" dirty="0" smtClean="0"/>
              <a:t>Where is the line?</a:t>
            </a:r>
            <a:endParaRPr lang="en-US" dirty="0"/>
          </a:p>
        </p:txBody>
      </p:sp>
      <p:sp>
        <p:nvSpPr>
          <p:cNvPr id="10" name="Rectangle 9"/>
          <p:cNvSpPr/>
          <p:nvPr/>
        </p:nvSpPr>
        <p:spPr>
          <a:xfrm>
            <a:off x="1884892" y="26495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24 bits node</a:t>
            </a:r>
            <a:endParaRPr lang="en-US" dirty="0"/>
          </a:p>
        </p:txBody>
      </p:sp>
      <p:sp>
        <p:nvSpPr>
          <p:cNvPr id="13" name="Rectangle 12"/>
          <p:cNvSpPr/>
          <p:nvPr/>
        </p:nvSpPr>
        <p:spPr>
          <a:xfrm>
            <a:off x="1884892" y="2652714"/>
            <a:ext cx="2146300"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 bits network</a:t>
            </a:r>
            <a:endParaRPr lang="en-US" dirty="0"/>
          </a:p>
        </p:txBody>
      </p:sp>
      <p:sp>
        <p:nvSpPr>
          <p:cNvPr id="14" name="Rectangle 13"/>
          <p:cNvSpPr/>
          <p:nvPr/>
        </p:nvSpPr>
        <p:spPr>
          <a:xfrm>
            <a:off x="1884892" y="35893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16 bits node</a:t>
            </a:r>
            <a:endParaRPr lang="en-US" dirty="0"/>
          </a:p>
        </p:txBody>
      </p:sp>
      <p:sp>
        <p:nvSpPr>
          <p:cNvPr id="15" name="Rectangle 14"/>
          <p:cNvSpPr/>
          <p:nvPr/>
        </p:nvSpPr>
        <p:spPr>
          <a:xfrm>
            <a:off x="1884892" y="3592514"/>
            <a:ext cx="3659717"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16 bits network</a:t>
            </a:r>
            <a:endParaRPr lang="en-US" dirty="0"/>
          </a:p>
        </p:txBody>
      </p:sp>
      <p:sp>
        <p:nvSpPr>
          <p:cNvPr id="16" name="Rectangle 15"/>
          <p:cNvSpPr/>
          <p:nvPr/>
        </p:nvSpPr>
        <p:spPr>
          <a:xfrm>
            <a:off x="1884892" y="45291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8</a:t>
            </a:r>
            <a:r>
              <a:rPr lang="en-US" dirty="0" smtClean="0"/>
              <a:t> bits node</a:t>
            </a:r>
            <a:endParaRPr lang="en-US" dirty="0"/>
          </a:p>
        </p:txBody>
      </p:sp>
      <p:sp>
        <p:nvSpPr>
          <p:cNvPr id="17" name="Rectangle 16"/>
          <p:cNvSpPr/>
          <p:nvPr/>
        </p:nvSpPr>
        <p:spPr>
          <a:xfrm>
            <a:off x="1884892" y="4532314"/>
            <a:ext cx="5159375"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24 bits network</a:t>
            </a:r>
            <a:endParaRPr lang="en-US" dirty="0"/>
          </a:p>
        </p:txBody>
      </p:sp>
      <p:sp>
        <p:nvSpPr>
          <p:cNvPr id="18" name="TextBox 17"/>
          <p:cNvSpPr txBox="1"/>
          <p:nvPr/>
        </p:nvSpPr>
        <p:spPr>
          <a:xfrm>
            <a:off x="1271441" y="2787134"/>
            <a:ext cx="351378" cy="369332"/>
          </a:xfrm>
          <a:prstGeom prst="rect">
            <a:avLst/>
          </a:prstGeom>
          <a:noFill/>
        </p:spPr>
        <p:txBody>
          <a:bodyPr wrap="none" rtlCol="0">
            <a:spAutoFit/>
          </a:bodyPr>
          <a:lstStyle/>
          <a:p>
            <a:r>
              <a:rPr lang="en-US" dirty="0" smtClean="0"/>
              <a:t>A</a:t>
            </a:r>
            <a:endParaRPr lang="en-US" dirty="0"/>
          </a:p>
        </p:txBody>
      </p:sp>
      <p:sp>
        <p:nvSpPr>
          <p:cNvPr id="19" name="TextBox 18"/>
          <p:cNvSpPr txBox="1"/>
          <p:nvPr/>
        </p:nvSpPr>
        <p:spPr>
          <a:xfrm>
            <a:off x="1300058" y="3701534"/>
            <a:ext cx="314622" cy="369332"/>
          </a:xfrm>
          <a:prstGeom prst="rect">
            <a:avLst/>
          </a:prstGeom>
          <a:noFill/>
        </p:spPr>
        <p:txBody>
          <a:bodyPr wrap="none" rtlCol="0">
            <a:spAutoFit/>
          </a:bodyPr>
          <a:lstStyle/>
          <a:p>
            <a:r>
              <a:rPr lang="en-US" dirty="0"/>
              <a:t>B</a:t>
            </a:r>
          </a:p>
        </p:txBody>
      </p:sp>
      <p:sp>
        <p:nvSpPr>
          <p:cNvPr id="20" name="TextBox 19"/>
          <p:cNvSpPr txBox="1"/>
          <p:nvPr/>
        </p:nvSpPr>
        <p:spPr>
          <a:xfrm>
            <a:off x="1271442" y="4563548"/>
            <a:ext cx="348097" cy="369332"/>
          </a:xfrm>
          <a:prstGeom prst="rect">
            <a:avLst/>
          </a:prstGeom>
          <a:noFill/>
        </p:spPr>
        <p:txBody>
          <a:bodyPr wrap="none" rtlCol="0">
            <a:spAutoFit/>
          </a:bodyPr>
          <a:lstStyle/>
          <a:p>
            <a:r>
              <a:rPr lang="en-US" dirty="0"/>
              <a:t>C</a:t>
            </a:r>
          </a:p>
        </p:txBody>
      </p:sp>
      <p:sp>
        <p:nvSpPr>
          <p:cNvPr id="21" name="TextBox 20"/>
          <p:cNvSpPr txBox="1"/>
          <p:nvPr/>
        </p:nvSpPr>
        <p:spPr>
          <a:xfrm>
            <a:off x="1300059" y="5432982"/>
            <a:ext cx="1759804" cy="369332"/>
          </a:xfrm>
          <a:prstGeom prst="rect">
            <a:avLst/>
          </a:prstGeom>
          <a:noFill/>
        </p:spPr>
        <p:txBody>
          <a:bodyPr wrap="none" rtlCol="0">
            <a:spAutoFit/>
          </a:bodyPr>
          <a:lstStyle/>
          <a:p>
            <a:r>
              <a:rPr lang="en-US" dirty="0" smtClean="0"/>
              <a:t>D - MULTICAST</a:t>
            </a:r>
            <a:endParaRPr lang="en-US" dirty="0"/>
          </a:p>
        </p:txBody>
      </p:sp>
      <p:sp>
        <p:nvSpPr>
          <p:cNvPr id="22" name="TextBox 21"/>
          <p:cNvSpPr txBox="1"/>
          <p:nvPr/>
        </p:nvSpPr>
        <p:spPr>
          <a:xfrm>
            <a:off x="1271442" y="5948402"/>
            <a:ext cx="1591977" cy="369332"/>
          </a:xfrm>
          <a:prstGeom prst="rect">
            <a:avLst/>
          </a:prstGeom>
          <a:noFill/>
        </p:spPr>
        <p:txBody>
          <a:bodyPr wrap="none" rtlCol="0">
            <a:spAutoFit/>
          </a:bodyPr>
          <a:lstStyle/>
          <a:p>
            <a:r>
              <a:rPr lang="en-US" dirty="0" smtClean="0"/>
              <a:t>E -  RESERVED </a:t>
            </a:r>
            <a:endParaRPr lang="en-US" dirty="0"/>
          </a:p>
        </p:txBody>
      </p:sp>
    </p:spTree>
    <p:extLst>
      <p:ext uri="{BB962C8B-B14F-4D97-AF65-F5344CB8AC3E}">
        <p14:creationId xmlns:p14="http://schemas.microsoft.com/office/powerpoint/2010/main" val="15343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 of IP Addresses</a:t>
            </a:r>
            <a:endParaRPr lang="en-US" dirty="0"/>
          </a:p>
        </p:txBody>
      </p:sp>
      <p:sp>
        <p:nvSpPr>
          <p:cNvPr id="3" name="Content Placeholder 2"/>
          <p:cNvSpPr>
            <a:spLocks noGrp="1"/>
          </p:cNvSpPr>
          <p:nvPr>
            <p:ph idx="1"/>
          </p:nvPr>
        </p:nvSpPr>
        <p:spPr/>
        <p:txBody>
          <a:bodyPr/>
          <a:lstStyle/>
          <a:p>
            <a:r>
              <a:rPr lang="en-US" dirty="0" smtClean="0"/>
              <a:t>How do we tell what type of address we have?  They are all 32 bit numbers.</a:t>
            </a:r>
          </a:p>
          <a:p>
            <a:r>
              <a:rPr lang="en-US" dirty="0" smtClean="0"/>
              <a:t>Use the MSB.</a:t>
            </a:r>
          </a:p>
          <a:p>
            <a:pPr lvl="1"/>
            <a:r>
              <a:rPr lang="en-US" dirty="0" smtClean="0"/>
              <a:t>0XXXXXXX 	– Class A,  </a:t>
            </a:r>
          </a:p>
          <a:p>
            <a:pPr lvl="1"/>
            <a:r>
              <a:rPr lang="en-US" dirty="0" smtClean="0"/>
              <a:t>10XXXXXX 	– Class </a:t>
            </a:r>
            <a:r>
              <a:rPr lang="en-US" dirty="0"/>
              <a:t>B,  </a:t>
            </a:r>
            <a:r>
              <a:rPr lang="en-US" dirty="0" smtClean="0"/>
              <a:t> </a:t>
            </a:r>
          </a:p>
          <a:p>
            <a:pPr lvl="1"/>
            <a:r>
              <a:rPr lang="en-US" dirty="0" smtClean="0"/>
              <a:t>110XXXXX 	– Class </a:t>
            </a:r>
            <a:r>
              <a:rPr lang="en-US" dirty="0"/>
              <a:t>C, </a:t>
            </a:r>
            <a:r>
              <a:rPr lang="en-US" dirty="0" smtClean="0"/>
              <a:t> </a:t>
            </a:r>
          </a:p>
          <a:p>
            <a:pPr lvl="1"/>
            <a:r>
              <a:rPr lang="en-US" dirty="0" smtClean="0"/>
              <a:t>1110XXXX </a:t>
            </a:r>
            <a:r>
              <a:rPr lang="en-US" dirty="0"/>
              <a:t>	– Class </a:t>
            </a:r>
            <a:r>
              <a:rPr lang="en-US" dirty="0" smtClean="0"/>
              <a:t>D</a:t>
            </a:r>
            <a:endParaRPr lang="en-US" dirty="0"/>
          </a:p>
          <a:p>
            <a:pPr lvl="1"/>
            <a:endParaRPr lang="en-US" dirty="0" smtClean="0"/>
          </a:p>
          <a:p>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388365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 Address Ranges</a:t>
            </a:r>
            <a:endParaRPr lang="en-US" dirty="0"/>
          </a:p>
        </p:txBody>
      </p:sp>
      <p:sp>
        <p:nvSpPr>
          <p:cNvPr id="3" name="Content Placeholder 2"/>
          <p:cNvSpPr>
            <a:spLocks noGrp="1"/>
          </p:cNvSpPr>
          <p:nvPr>
            <p:ph idx="1"/>
          </p:nvPr>
        </p:nvSpPr>
        <p:spPr>
          <a:xfrm>
            <a:off x="1555242" y="2171700"/>
            <a:ext cx="8122920" cy="4076700"/>
          </a:xfrm>
        </p:spPr>
        <p:txBody>
          <a:bodyPr>
            <a:normAutofit lnSpcReduction="10000"/>
          </a:bodyPr>
          <a:lstStyle/>
          <a:p>
            <a:r>
              <a:rPr lang="en-US" dirty="0" smtClean="0"/>
              <a:t>If we have 0 as the MSB</a:t>
            </a:r>
          </a:p>
          <a:p>
            <a:pPr lvl="1"/>
            <a:r>
              <a:rPr lang="en-US" dirty="0" smtClean="0"/>
              <a:t>Then we can address127 (really 126, see below) networks (not 255)</a:t>
            </a:r>
          </a:p>
          <a:p>
            <a:pPr lvl="1"/>
            <a:r>
              <a:rPr lang="en-US" dirty="0" smtClean="0"/>
              <a:t> ½ of our address space are for other classes.</a:t>
            </a:r>
          </a:p>
          <a:p>
            <a:pPr lvl="1"/>
            <a:r>
              <a:rPr lang="en-US" dirty="0" smtClean="0"/>
              <a:t>Reserved: </a:t>
            </a:r>
          </a:p>
          <a:p>
            <a:pPr lvl="2"/>
            <a:r>
              <a:rPr lang="en-US" dirty="0" smtClean="0"/>
              <a:t>0.0.0.0  (old broadcast)</a:t>
            </a:r>
          </a:p>
          <a:p>
            <a:pPr lvl="2"/>
            <a:r>
              <a:rPr lang="en-US" dirty="0" smtClean="0"/>
              <a:t>127.0.0.0 (loop back address – for testing)</a:t>
            </a:r>
          </a:p>
          <a:p>
            <a:pPr lvl="1"/>
            <a:r>
              <a:rPr lang="en-US" dirty="0" smtClean="0"/>
              <a:t>Giving Class A available address range of</a:t>
            </a:r>
          </a:p>
          <a:p>
            <a:pPr lvl="2"/>
            <a:r>
              <a:rPr lang="en-US" dirty="0" smtClean="0"/>
              <a:t>1 – 126</a:t>
            </a:r>
          </a:p>
          <a:p>
            <a:pPr marL="658368" lvl="2" indent="0">
              <a:buNone/>
            </a:pPr>
            <a:endParaRPr lang="en-US" dirty="0" smtClean="0"/>
          </a:p>
          <a:p>
            <a:pPr lvl="1"/>
            <a:endParaRPr lang="en-US" dirty="0"/>
          </a:p>
          <a:p>
            <a:pPr marL="402336" lvl="1" indent="0">
              <a:buNone/>
            </a:pPr>
            <a:endParaRPr lang="en-US" dirty="0" smtClean="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Rectangle 5"/>
          <p:cNvSpPr/>
          <p:nvPr/>
        </p:nvSpPr>
        <p:spPr>
          <a:xfrm>
            <a:off x="2168693" y="14176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24 bits node</a:t>
            </a:r>
            <a:endParaRPr lang="en-US" dirty="0"/>
          </a:p>
        </p:txBody>
      </p:sp>
      <p:sp>
        <p:nvSpPr>
          <p:cNvPr id="7" name="Rectangle 6"/>
          <p:cNvSpPr/>
          <p:nvPr/>
        </p:nvSpPr>
        <p:spPr>
          <a:xfrm>
            <a:off x="2168693" y="1420814"/>
            <a:ext cx="2146300"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01111111</a:t>
            </a:r>
            <a:endParaRPr lang="en-US" dirty="0"/>
          </a:p>
        </p:txBody>
      </p:sp>
      <p:sp>
        <p:nvSpPr>
          <p:cNvPr id="8" name="TextBox 7"/>
          <p:cNvSpPr txBox="1"/>
          <p:nvPr/>
        </p:nvSpPr>
        <p:spPr>
          <a:xfrm>
            <a:off x="1555242" y="1555234"/>
            <a:ext cx="351378"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3978542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Address Ranges</a:t>
            </a:r>
            <a:endParaRPr lang="en-US" dirty="0"/>
          </a:p>
        </p:txBody>
      </p:sp>
      <p:sp>
        <p:nvSpPr>
          <p:cNvPr id="3" name="Content Placeholder 2"/>
          <p:cNvSpPr>
            <a:spLocks noGrp="1"/>
          </p:cNvSpPr>
          <p:nvPr>
            <p:ph idx="1"/>
          </p:nvPr>
        </p:nvSpPr>
        <p:spPr>
          <a:xfrm>
            <a:off x="1555242" y="2171700"/>
            <a:ext cx="8122920" cy="4076700"/>
          </a:xfrm>
        </p:spPr>
        <p:txBody>
          <a:bodyPr>
            <a:normAutofit/>
          </a:bodyPr>
          <a:lstStyle/>
          <a:p>
            <a:r>
              <a:rPr lang="en-US" dirty="0" smtClean="0"/>
              <a:t>If we have 10 as the MSB(s)</a:t>
            </a:r>
          </a:p>
          <a:p>
            <a:pPr lvl="1"/>
            <a:r>
              <a:rPr lang="en-US" dirty="0" smtClean="0"/>
              <a:t>Giving Class B available address range of</a:t>
            </a:r>
          </a:p>
          <a:p>
            <a:pPr lvl="2"/>
            <a:r>
              <a:rPr lang="en-US" dirty="0" smtClean="0"/>
              <a:t>128-191</a:t>
            </a:r>
          </a:p>
          <a:p>
            <a:pPr lvl="2"/>
            <a:endParaRPr lang="en-US" dirty="0"/>
          </a:p>
          <a:p>
            <a:pPr lvl="2"/>
            <a:endParaRPr lang="en-US" dirty="0"/>
          </a:p>
          <a:p>
            <a:r>
              <a:rPr lang="en-US" dirty="0"/>
              <a:t>If we have </a:t>
            </a:r>
            <a:r>
              <a:rPr lang="en-US" dirty="0" smtClean="0"/>
              <a:t>110 </a:t>
            </a:r>
            <a:r>
              <a:rPr lang="en-US" dirty="0"/>
              <a:t>as the MSB(s)</a:t>
            </a:r>
          </a:p>
          <a:p>
            <a:pPr lvl="1"/>
            <a:r>
              <a:rPr lang="en-US" dirty="0"/>
              <a:t>Giving Class </a:t>
            </a:r>
            <a:r>
              <a:rPr lang="en-US" dirty="0" smtClean="0"/>
              <a:t>C </a:t>
            </a:r>
            <a:r>
              <a:rPr lang="en-US" dirty="0"/>
              <a:t>available address range of</a:t>
            </a:r>
          </a:p>
          <a:p>
            <a:pPr lvl="2"/>
            <a:r>
              <a:rPr lang="en-US" dirty="0" smtClean="0"/>
              <a:t>192-223</a:t>
            </a:r>
            <a:endParaRPr lang="en-US" dirty="0"/>
          </a:p>
          <a:p>
            <a:pPr marL="402336" lvl="1" indent="0">
              <a:buNone/>
            </a:pPr>
            <a:endParaRPr lang="en-US" dirty="0"/>
          </a:p>
          <a:p>
            <a:pPr marL="82296" indent="0">
              <a:buNone/>
            </a:pPr>
            <a:endParaRPr lang="en-US" dirty="0" smtClean="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10" name="Rectangle 9"/>
          <p:cNvSpPr/>
          <p:nvPr/>
        </p:nvSpPr>
        <p:spPr>
          <a:xfrm>
            <a:off x="1706033" y="1425576"/>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16 bits node</a:t>
            </a:r>
            <a:endParaRPr lang="en-US" dirty="0"/>
          </a:p>
        </p:txBody>
      </p:sp>
      <p:sp>
        <p:nvSpPr>
          <p:cNvPr id="11" name="Rectangle 10"/>
          <p:cNvSpPr/>
          <p:nvPr/>
        </p:nvSpPr>
        <p:spPr>
          <a:xfrm>
            <a:off x="1706033" y="1428752"/>
            <a:ext cx="3659717"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10111111</a:t>
            </a:r>
          </a:p>
        </p:txBody>
      </p:sp>
      <p:sp>
        <p:nvSpPr>
          <p:cNvPr id="12" name="Rectangle 11"/>
          <p:cNvSpPr/>
          <p:nvPr/>
        </p:nvSpPr>
        <p:spPr>
          <a:xfrm>
            <a:off x="1706033" y="3741738"/>
            <a:ext cx="7346950" cy="584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t>8</a:t>
            </a:r>
            <a:r>
              <a:rPr lang="en-US" dirty="0" smtClean="0"/>
              <a:t> bits node</a:t>
            </a:r>
            <a:endParaRPr lang="en-US" dirty="0"/>
          </a:p>
        </p:txBody>
      </p:sp>
      <p:sp>
        <p:nvSpPr>
          <p:cNvPr id="13" name="Rectangle 12"/>
          <p:cNvSpPr/>
          <p:nvPr/>
        </p:nvSpPr>
        <p:spPr>
          <a:xfrm>
            <a:off x="1706033" y="3744914"/>
            <a:ext cx="5159375" cy="581024"/>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11011111</a:t>
            </a:r>
            <a:endParaRPr lang="en-US" dirty="0"/>
          </a:p>
        </p:txBody>
      </p:sp>
    </p:spTree>
    <p:extLst>
      <p:ext uri="{BB962C8B-B14F-4D97-AF65-F5344CB8AC3E}">
        <p14:creationId xmlns:p14="http://schemas.microsoft.com/office/powerpoint/2010/main" val="15263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IP class summary</a:t>
            </a:r>
            <a:endParaRPr lang="en-NZ" dirty="0"/>
          </a:p>
        </p:txBody>
      </p:sp>
      <p:pic>
        <p:nvPicPr>
          <p:cNvPr id="6" name="Content Placeholder 5"/>
          <p:cNvPicPr>
            <a:picLocks noGrp="1" noChangeAspect="1"/>
          </p:cNvPicPr>
          <p:nvPr>
            <p:ph idx="1"/>
          </p:nvPr>
        </p:nvPicPr>
        <p:blipFill>
          <a:blip r:embed="rId3"/>
          <a:srcRect t="-7807" b="-7807"/>
          <a:stretch>
            <a:fillRect/>
          </a:stretch>
        </p:blipFill>
        <p:spPr>
          <a:xfrm>
            <a:off x="1555750" y="1447800"/>
            <a:ext cx="8121650" cy="4800600"/>
          </a:xfrm>
        </p:spPr>
      </p:pic>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628886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Hosts </a:t>
            </a:r>
            <a:r>
              <a:rPr lang="en-US" dirty="0" err="1" smtClean="0"/>
              <a:t>vs</a:t>
            </a:r>
            <a:r>
              <a:rPr lang="en-US" dirty="0" smtClean="0"/>
              <a:t> Networks</a:t>
            </a:r>
            <a:endParaRPr lang="en-US" dirty="0"/>
          </a:p>
        </p:txBody>
      </p:sp>
      <p:sp>
        <p:nvSpPr>
          <p:cNvPr id="3" name="Content Placeholder 2"/>
          <p:cNvSpPr>
            <a:spLocks noGrp="1"/>
          </p:cNvSpPr>
          <p:nvPr>
            <p:ph idx="1"/>
          </p:nvPr>
        </p:nvSpPr>
        <p:spPr/>
        <p:txBody>
          <a:bodyPr/>
          <a:lstStyle/>
          <a:p>
            <a:r>
              <a:rPr lang="en-US" dirty="0" smtClean="0"/>
              <a:t>Class C address:</a:t>
            </a:r>
          </a:p>
          <a:p>
            <a:pPr lvl="1"/>
            <a:r>
              <a:rPr lang="en-US" dirty="0" smtClean="0"/>
              <a:t>Identifies the network: 192.168.1.0</a:t>
            </a:r>
          </a:p>
          <a:p>
            <a:pPr lvl="1"/>
            <a:r>
              <a:rPr lang="en-US" dirty="0" smtClean="0"/>
              <a:t>Hosts are 192.168.1.1 – 192.168.255.254</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pic>
        <p:nvPicPr>
          <p:cNvPr id="6" name="Picture 5"/>
          <p:cNvPicPr>
            <a:picLocks noChangeAspect="1"/>
          </p:cNvPicPr>
          <p:nvPr/>
        </p:nvPicPr>
        <p:blipFill>
          <a:blip r:embed="rId3"/>
          <a:stretch>
            <a:fillRect/>
          </a:stretch>
        </p:blipFill>
        <p:spPr>
          <a:xfrm>
            <a:off x="1555243" y="3229966"/>
            <a:ext cx="1300278" cy="935634"/>
          </a:xfrm>
          <a:prstGeom prst="rect">
            <a:avLst/>
          </a:prstGeom>
        </p:spPr>
      </p:pic>
      <p:pic>
        <p:nvPicPr>
          <p:cNvPr id="7" name="Picture 6"/>
          <p:cNvPicPr>
            <a:picLocks noChangeAspect="1"/>
          </p:cNvPicPr>
          <p:nvPr/>
        </p:nvPicPr>
        <p:blipFill>
          <a:blip r:embed="rId3"/>
          <a:stretch>
            <a:fillRect/>
          </a:stretch>
        </p:blipFill>
        <p:spPr>
          <a:xfrm>
            <a:off x="1555243" y="5515966"/>
            <a:ext cx="1300278" cy="935634"/>
          </a:xfrm>
          <a:prstGeom prst="rect">
            <a:avLst/>
          </a:prstGeom>
        </p:spPr>
      </p:pic>
      <p:pic>
        <p:nvPicPr>
          <p:cNvPr id="8" name="Picture 7"/>
          <p:cNvPicPr>
            <a:picLocks noChangeAspect="1"/>
          </p:cNvPicPr>
          <p:nvPr/>
        </p:nvPicPr>
        <p:blipFill>
          <a:blip r:embed="rId3"/>
          <a:stretch>
            <a:fillRect/>
          </a:stretch>
        </p:blipFill>
        <p:spPr>
          <a:xfrm>
            <a:off x="7347501" y="3229966"/>
            <a:ext cx="1300278" cy="935634"/>
          </a:xfrm>
          <a:prstGeom prst="rect">
            <a:avLst/>
          </a:prstGeom>
        </p:spPr>
      </p:pic>
      <p:pic>
        <p:nvPicPr>
          <p:cNvPr id="9" name="Picture 8"/>
          <p:cNvPicPr>
            <a:picLocks noChangeAspect="1"/>
          </p:cNvPicPr>
          <p:nvPr/>
        </p:nvPicPr>
        <p:blipFill>
          <a:blip r:embed="rId3"/>
          <a:stretch>
            <a:fillRect/>
          </a:stretch>
        </p:blipFill>
        <p:spPr>
          <a:xfrm>
            <a:off x="7347501" y="5515966"/>
            <a:ext cx="1300278" cy="935634"/>
          </a:xfrm>
          <a:prstGeom prst="rect">
            <a:avLst/>
          </a:prstGeom>
        </p:spPr>
      </p:pic>
      <p:cxnSp>
        <p:nvCxnSpPr>
          <p:cNvPr id="12" name="Straight Connector 11"/>
          <p:cNvCxnSpPr/>
          <p:nvPr/>
        </p:nvCxnSpPr>
        <p:spPr>
          <a:xfrm flipH="1">
            <a:off x="3068108" y="3746500"/>
            <a:ext cx="27517" cy="2197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095625" y="4775200"/>
            <a:ext cx="4017433"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099300" y="3746500"/>
            <a:ext cx="27517" cy="21971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334" y="4442936"/>
            <a:ext cx="1259818" cy="369332"/>
          </a:xfrm>
          <a:prstGeom prst="rect">
            <a:avLst/>
          </a:prstGeom>
          <a:noFill/>
        </p:spPr>
        <p:txBody>
          <a:bodyPr wrap="none" rtlCol="0">
            <a:spAutoFit/>
          </a:bodyPr>
          <a:lstStyle/>
          <a:p>
            <a:r>
              <a:rPr lang="en-US" dirty="0"/>
              <a:t>192.168.1.1</a:t>
            </a:r>
          </a:p>
        </p:txBody>
      </p:sp>
      <p:sp>
        <p:nvSpPr>
          <p:cNvPr id="17" name="TextBox 16"/>
          <p:cNvSpPr txBox="1"/>
          <p:nvPr/>
        </p:nvSpPr>
        <p:spPr>
          <a:xfrm>
            <a:off x="2855520" y="3377168"/>
            <a:ext cx="1261884" cy="369332"/>
          </a:xfrm>
          <a:prstGeom prst="rect">
            <a:avLst/>
          </a:prstGeom>
          <a:noFill/>
        </p:spPr>
        <p:txBody>
          <a:bodyPr wrap="none" rtlCol="0">
            <a:spAutoFit/>
          </a:bodyPr>
          <a:lstStyle/>
          <a:p>
            <a:r>
              <a:rPr lang="en-US" dirty="0" smtClean="0"/>
              <a:t>192.168.1.2</a:t>
            </a:r>
            <a:endParaRPr lang="en-US" dirty="0"/>
          </a:p>
        </p:txBody>
      </p:sp>
      <p:sp>
        <p:nvSpPr>
          <p:cNvPr id="18" name="TextBox 17"/>
          <p:cNvSpPr txBox="1"/>
          <p:nvPr/>
        </p:nvSpPr>
        <p:spPr>
          <a:xfrm>
            <a:off x="2855520" y="6063734"/>
            <a:ext cx="1259818" cy="369332"/>
          </a:xfrm>
          <a:prstGeom prst="rect">
            <a:avLst/>
          </a:prstGeom>
          <a:noFill/>
        </p:spPr>
        <p:txBody>
          <a:bodyPr wrap="none" rtlCol="0">
            <a:spAutoFit/>
          </a:bodyPr>
          <a:lstStyle/>
          <a:p>
            <a:r>
              <a:rPr lang="en-US" dirty="0" smtClean="0"/>
              <a:t>192.168.1.3</a:t>
            </a:r>
            <a:endParaRPr lang="en-US" dirty="0"/>
          </a:p>
        </p:txBody>
      </p:sp>
      <p:sp>
        <p:nvSpPr>
          <p:cNvPr id="19" name="TextBox 18"/>
          <p:cNvSpPr txBox="1"/>
          <p:nvPr/>
        </p:nvSpPr>
        <p:spPr>
          <a:xfrm>
            <a:off x="5687772" y="4329668"/>
            <a:ext cx="913569" cy="369332"/>
          </a:xfrm>
          <a:prstGeom prst="rect">
            <a:avLst/>
          </a:prstGeom>
          <a:noFill/>
        </p:spPr>
        <p:txBody>
          <a:bodyPr wrap="none" rtlCol="0">
            <a:spAutoFit/>
          </a:bodyPr>
          <a:lstStyle/>
          <a:p>
            <a:r>
              <a:rPr lang="en-US" dirty="0" smtClean="0"/>
              <a:t>10.1.1.1</a:t>
            </a:r>
            <a:endParaRPr lang="en-US" dirty="0"/>
          </a:p>
        </p:txBody>
      </p:sp>
      <p:sp>
        <p:nvSpPr>
          <p:cNvPr id="20" name="TextBox 19"/>
          <p:cNvSpPr txBox="1"/>
          <p:nvPr/>
        </p:nvSpPr>
        <p:spPr>
          <a:xfrm>
            <a:off x="6631967" y="3377168"/>
            <a:ext cx="915635" cy="369332"/>
          </a:xfrm>
          <a:prstGeom prst="rect">
            <a:avLst/>
          </a:prstGeom>
          <a:noFill/>
        </p:spPr>
        <p:txBody>
          <a:bodyPr wrap="none" rtlCol="0">
            <a:spAutoFit/>
          </a:bodyPr>
          <a:lstStyle/>
          <a:p>
            <a:r>
              <a:rPr lang="en-US" dirty="0" smtClean="0"/>
              <a:t>10.1.1.2</a:t>
            </a:r>
            <a:endParaRPr lang="en-US" dirty="0"/>
          </a:p>
        </p:txBody>
      </p:sp>
      <p:sp>
        <p:nvSpPr>
          <p:cNvPr id="21" name="TextBox 20"/>
          <p:cNvSpPr txBox="1"/>
          <p:nvPr/>
        </p:nvSpPr>
        <p:spPr>
          <a:xfrm>
            <a:off x="6353172" y="6063734"/>
            <a:ext cx="913569" cy="369332"/>
          </a:xfrm>
          <a:prstGeom prst="rect">
            <a:avLst/>
          </a:prstGeom>
          <a:noFill/>
        </p:spPr>
        <p:txBody>
          <a:bodyPr wrap="none" rtlCol="0">
            <a:spAutoFit/>
          </a:bodyPr>
          <a:lstStyle/>
          <a:p>
            <a:r>
              <a:rPr lang="en-US" dirty="0" smtClean="0"/>
              <a:t>10.1.1.3</a:t>
            </a:r>
            <a:endParaRPr lang="en-US" dirty="0"/>
          </a:p>
        </p:txBody>
      </p:sp>
      <p:sp>
        <p:nvSpPr>
          <p:cNvPr id="24" name="TextBox 23"/>
          <p:cNvSpPr txBox="1"/>
          <p:nvPr/>
        </p:nvSpPr>
        <p:spPr>
          <a:xfrm>
            <a:off x="4682640" y="1232972"/>
            <a:ext cx="4647426" cy="369332"/>
          </a:xfrm>
          <a:prstGeom prst="rect">
            <a:avLst/>
          </a:prstGeom>
          <a:solidFill>
            <a:schemeClr val="accent1">
              <a:lumMod val="40000"/>
              <a:lumOff val="60000"/>
            </a:schemeClr>
          </a:solidFill>
        </p:spPr>
        <p:txBody>
          <a:bodyPr wrap="none" rtlCol="0">
            <a:spAutoFit/>
          </a:bodyPr>
          <a:lstStyle/>
          <a:p>
            <a:r>
              <a:rPr lang="en-US" dirty="0" smtClean="0"/>
              <a:t>We can’t use 255 as it is reserved for broadcast</a:t>
            </a:r>
            <a:endParaRPr lang="en-US" dirty="0"/>
          </a:p>
        </p:txBody>
      </p:sp>
      <p:cxnSp>
        <p:nvCxnSpPr>
          <p:cNvPr id="27" name="Straight Arrow Connector 26"/>
          <p:cNvCxnSpPr>
            <a:stCxn id="24" idx="2"/>
          </p:cNvCxnSpPr>
          <p:nvPr/>
        </p:nvCxnSpPr>
        <p:spPr>
          <a:xfrm>
            <a:off x="7006353" y="1602304"/>
            <a:ext cx="1427506" cy="9884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4725703" y="1221344"/>
            <a:ext cx="4134465" cy="1458356"/>
            <a:chOff x="4362187" y="1221344"/>
            <a:chExt cx="3816429" cy="1458356"/>
          </a:xfrm>
        </p:grpSpPr>
        <p:sp>
          <p:nvSpPr>
            <p:cNvPr id="31" name="TextBox 30"/>
            <p:cNvSpPr txBox="1"/>
            <p:nvPr/>
          </p:nvSpPr>
          <p:spPr>
            <a:xfrm>
              <a:off x="4362187" y="1221344"/>
              <a:ext cx="3816429" cy="369332"/>
            </a:xfrm>
            <a:prstGeom prst="rect">
              <a:avLst/>
            </a:prstGeom>
            <a:solidFill>
              <a:schemeClr val="accent1">
                <a:lumMod val="40000"/>
                <a:lumOff val="60000"/>
              </a:schemeClr>
            </a:solidFill>
          </p:spPr>
          <p:txBody>
            <a:bodyPr wrap="none" rtlCol="0">
              <a:spAutoFit/>
            </a:bodyPr>
            <a:lstStyle/>
            <a:p>
              <a:r>
                <a:rPr lang="en-US" dirty="0" smtClean="0"/>
                <a:t>We can’t use 0 as it identifies the network</a:t>
              </a:r>
              <a:endParaRPr lang="en-US" dirty="0"/>
            </a:p>
          </p:txBody>
        </p:sp>
        <p:cxnSp>
          <p:nvCxnSpPr>
            <p:cNvPr id="32" name="Straight Arrow Connector 31"/>
            <p:cNvCxnSpPr>
              <a:stCxn id="31" idx="2"/>
            </p:cNvCxnSpPr>
            <p:nvPr/>
          </p:nvCxnSpPr>
          <p:spPr>
            <a:xfrm flipH="1">
              <a:off x="5295926" y="1590676"/>
              <a:ext cx="974476" cy="1089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53" name="Picture 52"/>
          <p:cNvPicPr>
            <a:picLocks noChangeAspect="1"/>
          </p:cNvPicPr>
          <p:nvPr/>
        </p:nvPicPr>
        <p:blipFill rotWithShape="1">
          <a:blip r:embed="rId4"/>
          <a:srcRect l="10067" t="39133" r="42906" b="36570"/>
          <a:stretch/>
        </p:blipFill>
        <p:spPr>
          <a:xfrm>
            <a:off x="4596115" y="4602688"/>
            <a:ext cx="1161225" cy="446625"/>
          </a:xfrm>
          <a:prstGeom prst="rect">
            <a:avLst/>
          </a:prstGeom>
        </p:spPr>
      </p:pic>
      <p:sp>
        <p:nvSpPr>
          <p:cNvPr id="54" name="TextBox 53"/>
          <p:cNvSpPr txBox="1"/>
          <p:nvPr/>
        </p:nvSpPr>
        <p:spPr>
          <a:xfrm>
            <a:off x="3407829" y="4839792"/>
            <a:ext cx="1176749" cy="369332"/>
          </a:xfrm>
          <a:prstGeom prst="rect">
            <a:avLst/>
          </a:prstGeom>
          <a:noFill/>
        </p:spPr>
        <p:txBody>
          <a:bodyPr wrap="none" rtlCol="0">
            <a:spAutoFit/>
          </a:bodyPr>
          <a:lstStyle/>
          <a:p>
            <a:r>
              <a:rPr lang="en-US" dirty="0" smtClean="0"/>
              <a:t>Ethernet 0</a:t>
            </a:r>
            <a:endParaRPr lang="en-US" dirty="0"/>
          </a:p>
        </p:txBody>
      </p:sp>
      <p:sp>
        <p:nvSpPr>
          <p:cNvPr id="55" name="TextBox 54"/>
          <p:cNvSpPr txBox="1"/>
          <p:nvPr/>
        </p:nvSpPr>
        <p:spPr>
          <a:xfrm>
            <a:off x="5737253" y="4800660"/>
            <a:ext cx="1176749" cy="369332"/>
          </a:xfrm>
          <a:prstGeom prst="rect">
            <a:avLst/>
          </a:prstGeom>
          <a:noFill/>
        </p:spPr>
        <p:txBody>
          <a:bodyPr wrap="none" rtlCol="0">
            <a:spAutoFit/>
          </a:bodyPr>
          <a:lstStyle/>
          <a:p>
            <a:r>
              <a:rPr lang="en-US" dirty="0" smtClean="0"/>
              <a:t>Ethernet 1</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1188418304"/>
              </p:ext>
            </p:extLst>
          </p:nvPr>
        </p:nvGraphicFramePr>
        <p:xfrm>
          <a:off x="4025780" y="5260887"/>
          <a:ext cx="2327392" cy="822960"/>
        </p:xfrm>
        <a:graphic>
          <a:graphicData uri="http://schemas.openxmlformats.org/drawingml/2006/table">
            <a:tbl>
              <a:tblPr firstRow="1" bandRow="1">
                <a:tableStyleId>{5C22544A-7EE6-4342-B048-85BDC9FD1C3A}</a:tableStyleId>
              </a:tblPr>
              <a:tblGrid>
                <a:gridCol w="1163696"/>
                <a:gridCol w="1163696"/>
              </a:tblGrid>
              <a:tr h="226576">
                <a:tc>
                  <a:txBody>
                    <a:bodyPr/>
                    <a:lstStyle/>
                    <a:p>
                      <a:r>
                        <a:rPr lang="en-US" sz="1200" dirty="0" smtClean="0"/>
                        <a:t>Address</a:t>
                      </a:r>
                      <a:endParaRPr lang="en-US" sz="1200" dirty="0"/>
                    </a:p>
                  </a:txBody>
                  <a:tcPr marL="99060" marR="99060"/>
                </a:tc>
                <a:tc>
                  <a:txBody>
                    <a:bodyPr/>
                    <a:lstStyle/>
                    <a:p>
                      <a:r>
                        <a:rPr lang="en-US" sz="1200" dirty="0" smtClean="0"/>
                        <a:t>Interface</a:t>
                      </a:r>
                      <a:endParaRPr lang="en-US" sz="1200" dirty="0"/>
                    </a:p>
                  </a:txBody>
                  <a:tcPr marL="99060" marR="99060"/>
                </a:tc>
              </a:tr>
              <a:tr h="226576">
                <a:tc>
                  <a:txBody>
                    <a:bodyPr/>
                    <a:lstStyle/>
                    <a:p>
                      <a:r>
                        <a:rPr lang="en-US" sz="1200" dirty="0" smtClean="0"/>
                        <a:t>192.168.1.0</a:t>
                      </a:r>
                      <a:endParaRPr lang="en-US" sz="1200" dirty="0"/>
                    </a:p>
                  </a:txBody>
                  <a:tcPr marL="99060" marR="99060"/>
                </a:tc>
                <a:tc>
                  <a:txBody>
                    <a:bodyPr/>
                    <a:lstStyle/>
                    <a:p>
                      <a:r>
                        <a:rPr lang="en-US" sz="1200" dirty="0" smtClean="0"/>
                        <a:t>0</a:t>
                      </a:r>
                      <a:endParaRPr lang="en-US" sz="1200" dirty="0"/>
                    </a:p>
                  </a:txBody>
                  <a:tcPr marL="99060" marR="99060"/>
                </a:tc>
              </a:tr>
              <a:tr h="226576">
                <a:tc>
                  <a:txBody>
                    <a:bodyPr/>
                    <a:lstStyle/>
                    <a:p>
                      <a:r>
                        <a:rPr lang="en-US" sz="1200" dirty="0" smtClean="0"/>
                        <a:t>10.1.1.0</a:t>
                      </a:r>
                      <a:endParaRPr lang="en-US" sz="1200" dirty="0"/>
                    </a:p>
                  </a:txBody>
                  <a:tcPr marL="99060" marR="99060"/>
                </a:tc>
                <a:tc>
                  <a:txBody>
                    <a:bodyPr/>
                    <a:lstStyle/>
                    <a:p>
                      <a:r>
                        <a:rPr lang="en-US" sz="1200" dirty="0" smtClean="0"/>
                        <a:t>1</a:t>
                      </a:r>
                      <a:endParaRPr lang="en-US" sz="1200" dirty="0"/>
                    </a:p>
                  </a:txBody>
                  <a:tcPr marL="99060" marR="99060"/>
                </a:tc>
              </a:tr>
            </a:tbl>
          </a:graphicData>
        </a:graphic>
      </p:graphicFrame>
    </p:spTree>
    <p:extLst>
      <p:ext uri="{BB962C8B-B14F-4D97-AF65-F5344CB8AC3E}">
        <p14:creationId xmlns:p14="http://schemas.microsoft.com/office/powerpoint/2010/main" val="283440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strVal val="#ppt_w*0.70"/>
                                          </p:val>
                                        </p:tav>
                                        <p:tav tm="100000">
                                          <p:val>
                                            <p:strVal val="#ppt_w"/>
                                          </p:val>
                                        </p:tav>
                                      </p:tavLst>
                                    </p:anim>
                                    <p:anim calcmode="lin" valueType="num">
                                      <p:cBhvr>
                                        <p:cTn id="80" dur="1000" fill="hold"/>
                                        <p:tgtEl>
                                          <p:spTgt spid="23"/>
                                        </p:tgtEl>
                                        <p:attrNameLst>
                                          <p:attrName>ppt_h</p:attrName>
                                        </p:attrNameLst>
                                      </p:cBhvr>
                                      <p:tavLst>
                                        <p:tav tm="0">
                                          <p:val>
                                            <p:strVal val="#ppt_h"/>
                                          </p:val>
                                        </p:tav>
                                        <p:tav tm="100000">
                                          <p:val>
                                            <p:strVal val="#ppt_h"/>
                                          </p:val>
                                        </p:tav>
                                      </p:tavLst>
                                    </p:anim>
                                    <p:animEffect transition="in" filter="fade">
                                      <p:cBhvr>
                                        <p:cTn id="8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4" grpId="0" animBg="1"/>
      <p:bldP spid="24" grpId="1" animBg="1"/>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Addressing and Subnets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Imagine a medium company </a:t>
            </a:r>
          </a:p>
          <a:p>
            <a:pPr lvl="1"/>
            <a:r>
              <a:rPr lang="en-US" dirty="0"/>
              <a:t>W</a:t>
            </a:r>
            <a:r>
              <a:rPr lang="en-US" dirty="0" smtClean="0"/>
              <a:t>ith a class B address: 172.16.0.0  </a:t>
            </a:r>
          </a:p>
          <a:p>
            <a:pPr lvl="1"/>
            <a:r>
              <a:rPr lang="en-US" dirty="0" smtClean="0"/>
              <a:t>Giving 65532  Addresses (i.e. 2</a:t>
            </a:r>
            <a:r>
              <a:rPr lang="en-US" baseline="30000" dirty="0" smtClean="0"/>
              <a:t>16</a:t>
            </a:r>
            <a:r>
              <a:rPr lang="en-US" dirty="0" smtClean="0"/>
              <a:t>)</a:t>
            </a:r>
          </a:p>
          <a:p>
            <a:pPr lvl="1"/>
            <a:r>
              <a:rPr lang="en-US" dirty="0" smtClean="0"/>
              <a:t>Take the longest </a:t>
            </a:r>
            <a:r>
              <a:rPr lang="en-US" dirty="0" err="1" smtClean="0"/>
              <a:t>ethernet</a:t>
            </a:r>
            <a:r>
              <a:rPr lang="en-US" dirty="0" smtClean="0"/>
              <a:t> cable you’ve ever imagined, and put 65532 computers on it.</a:t>
            </a:r>
          </a:p>
          <a:p>
            <a:pPr lvl="1"/>
            <a:r>
              <a:rPr lang="en-US" dirty="0" smtClean="0"/>
              <a:t>Will it work?</a:t>
            </a:r>
          </a:p>
          <a:p>
            <a:pPr lvl="1"/>
            <a:r>
              <a:rPr lang="en-US" dirty="0" smtClean="0">
                <a:solidFill>
                  <a:srgbClr val="FF0000"/>
                </a:solidFill>
              </a:rPr>
              <a:t>NO!</a:t>
            </a:r>
          </a:p>
          <a:p>
            <a:pPr lvl="1"/>
            <a:r>
              <a:rPr lang="en-US" dirty="0" smtClean="0"/>
              <a:t>Remember collisions.</a:t>
            </a:r>
          </a:p>
          <a:p>
            <a:pPr lvl="2"/>
            <a:r>
              <a:rPr lang="en-US" dirty="0" smtClean="0"/>
              <a:t>Use switches?  Too big. </a:t>
            </a:r>
          </a:p>
          <a:p>
            <a:pPr lvl="2"/>
            <a:r>
              <a:rPr lang="en-US" dirty="0" smtClean="0"/>
              <a:t>So, use Routers.</a:t>
            </a:r>
          </a:p>
          <a:p>
            <a:pPr lvl="2"/>
            <a:r>
              <a:rPr lang="en-US" dirty="0" smtClean="0"/>
              <a:t>Split the address range up using routers.</a:t>
            </a:r>
          </a:p>
          <a:p>
            <a:pPr lvl="3"/>
            <a:r>
              <a:rPr lang="en-US" dirty="0" smtClean="0"/>
              <a:t>Also keeps broadcasts in sub domains.</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259351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subnets</a:t>
            </a:r>
            <a:endParaRPr lang="en-US" dirty="0"/>
          </a:p>
        </p:txBody>
      </p:sp>
      <p:sp>
        <p:nvSpPr>
          <p:cNvPr id="3" name="Content Placeholder 2"/>
          <p:cNvSpPr>
            <a:spLocks noGrp="1"/>
          </p:cNvSpPr>
          <p:nvPr>
            <p:ph idx="1"/>
          </p:nvPr>
        </p:nvSpPr>
        <p:spPr/>
        <p:txBody>
          <a:bodyPr/>
          <a:lstStyle/>
          <a:p>
            <a:r>
              <a:rPr lang="en-US" dirty="0" smtClean="0"/>
              <a:t>Class B address 172.16.0.0, </a:t>
            </a:r>
          </a:p>
          <a:p>
            <a:r>
              <a:rPr lang="en-US" dirty="0" smtClean="0"/>
              <a:t>Subdivide into 255 networks of 255 hosts</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sp>
        <p:nvSpPr>
          <p:cNvPr id="16" name="TextBox 15"/>
          <p:cNvSpPr txBox="1"/>
          <p:nvPr/>
        </p:nvSpPr>
        <p:spPr>
          <a:xfrm>
            <a:off x="7454289" y="3631950"/>
            <a:ext cx="1144401" cy="369332"/>
          </a:xfrm>
          <a:prstGeom prst="rect">
            <a:avLst/>
          </a:prstGeom>
          <a:noFill/>
        </p:spPr>
        <p:txBody>
          <a:bodyPr wrap="none" rtlCol="0">
            <a:spAutoFit/>
          </a:bodyPr>
          <a:lstStyle/>
          <a:p>
            <a:r>
              <a:rPr lang="en-US" dirty="0" smtClean="0"/>
              <a:t>172.16.1.0</a:t>
            </a:r>
            <a:endParaRPr lang="en-US" dirty="0"/>
          </a:p>
        </p:txBody>
      </p:sp>
      <p:grpSp>
        <p:nvGrpSpPr>
          <p:cNvPr id="71" name="Group 70"/>
          <p:cNvGrpSpPr/>
          <p:nvPr/>
        </p:nvGrpSpPr>
        <p:grpSpPr>
          <a:xfrm>
            <a:off x="2256919" y="2874976"/>
            <a:ext cx="6781611" cy="719124"/>
            <a:chOff x="2083309" y="2874976"/>
            <a:chExt cx="6259949" cy="719124"/>
          </a:xfrm>
        </p:grpSpPr>
        <p:cxnSp>
          <p:nvCxnSpPr>
            <p:cNvPr id="12" name="Straight Connector 11"/>
            <p:cNvCxnSpPr/>
            <p:nvPr/>
          </p:nvCxnSpPr>
          <p:spPr>
            <a:xfrm flipH="1">
              <a:off x="2311400" y="3594100"/>
              <a:ext cx="58293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2083309" y="2874976"/>
              <a:ext cx="6259949" cy="603504"/>
              <a:chOff x="1435609" y="3176728"/>
              <a:chExt cx="6259949" cy="603504"/>
            </a:xfrm>
          </p:grpSpPr>
          <p:pic>
            <p:nvPicPr>
              <p:cNvPr id="6" name="Picture 5"/>
              <p:cNvPicPr>
                <a:picLocks noChangeAspect="1"/>
              </p:cNvPicPr>
              <p:nvPr/>
            </p:nvPicPr>
            <p:blipFill>
              <a:blip r:embed="rId3"/>
              <a:stretch>
                <a:fillRect/>
              </a:stretch>
            </p:blipFill>
            <p:spPr>
              <a:xfrm>
                <a:off x="1435609" y="3176728"/>
                <a:ext cx="774192" cy="603504"/>
              </a:xfrm>
              <a:prstGeom prst="rect">
                <a:avLst/>
              </a:prstGeom>
            </p:spPr>
          </p:pic>
          <p:pic>
            <p:nvPicPr>
              <p:cNvPr id="26" name="Picture 25"/>
              <p:cNvPicPr>
                <a:picLocks noChangeAspect="1"/>
              </p:cNvPicPr>
              <p:nvPr/>
            </p:nvPicPr>
            <p:blipFill>
              <a:blip r:embed="rId3"/>
              <a:stretch>
                <a:fillRect/>
              </a:stretch>
            </p:blipFill>
            <p:spPr>
              <a:xfrm>
                <a:off x="2209801" y="3176728"/>
                <a:ext cx="774192" cy="603504"/>
              </a:xfrm>
              <a:prstGeom prst="rect">
                <a:avLst/>
              </a:prstGeom>
            </p:spPr>
          </p:pic>
          <p:pic>
            <p:nvPicPr>
              <p:cNvPr id="28" name="Picture 27"/>
              <p:cNvPicPr>
                <a:picLocks noChangeAspect="1"/>
              </p:cNvPicPr>
              <p:nvPr/>
            </p:nvPicPr>
            <p:blipFill>
              <a:blip r:embed="rId3"/>
              <a:stretch>
                <a:fillRect/>
              </a:stretch>
            </p:blipFill>
            <p:spPr>
              <a:xfrm>
                <a:off x="4571495" y="3176728"/>
                <a:ext cx="774192" cy="603504"/>
              </a:xfrm>
              <a:prstGeom prst="rect">
                <a:avLst/>
              </a:prstGeom>
            </p:spPr>
          </p:pic>
          <p:pic>
            <p:nvPicPr>
              <p:cNvPr id="29" name="Picture 28"/>
              <p:cNvPicPr>
                <a:picLocks noChangeAspect="1"/>
              </p:cNvPicPr>
              <p:nvPr/>
            </p:nvPicPr>
            <p:blipFill>
              <a:blip r:embed="rId3"/>
              <a:stretch>
                <a:fillRect/>
              </a:stretch>
            </p:blipFill>
            <p:spPr>
              <a:xfrm>
                <a:off x="3758694" y="3176728"/>
                <a:ext cx="774192" cy="603504"/>
              </a:xfrm>
              <a:prstGeom prst="rect">
                <a:avLst/>
              </a:prstGeom>
            </p:spPr>
          </p:pic>
          <p:pic>
            <p:nvPicPr>
              <p:cNvPr id="30" name="Picture 29"/>
              <p:cNvPicPr>
                <a:picLocks noChangeAspect="1"/>
              </p:cNvPicPr>
              <p:nvPr/>
            </p:nvPicPr>
            <p:blipFill>
              <a:blip r:embed="rId3"/>
              <a:stretch>
                <a:fillRect/>
              </a:stretch>
            </p:blipFill>
            <p:spPr>
              <a:xfrm>
                <a:off x="6102096" y="3176728"/>
                <a:ext cx="774192" cy="603504"/>
              </a:xfrm>
              <a:prstGeom prst="rect">
                <a:avLst/>
              </a:prstGeom>
            </p:spPr>
          </p:pic>
          <p:pic>
            <p:nvPicPr>
              <p:cNvPr id="34" name="Picture 33"/>
              <p:cNvPicPr>
                <a:picLocks noChangeAspect="1"/>
              </p:cNvPicPr>
              <p:nvPr/>
            </p:nvPicPr>
            <p:blipFill>
              <a:blip r:embed="rId3"/>
              <a:stretch>
                <a:fillRect/>
              </a:stretch>
            </p:blipFill>
            <p:spPr>
              <a:xfrm>
                <a:off x="5327904" y="3176728"/>
                <a:ext cx="774192" cy="603504"/>
              </a:xfrm>
              <a:prstGeom prst="rect">
                <a:avLst/>
              </a:prstGeom>
            </p:spPr>
          </p:pic>
          <p:pic>
            <p:nvPicPr>
              <p:cNvPr id="35" name="Picture 34"/>
              <p:cNvPicPr>
                <a:picLocks noChangeAspect="1"/>
              </p:cNvPicPr>
              <p:nvPr/>
            </p:nvPicPr>
            <p:blipFill>
              <a:blip r:embed="rId3"/>
              <a:stretch>
                <a:fillRect/>
              </a:stretch>
            </p:blipFill>
            <p:spPr>
              <a:xfrm>
                <a:off x="2983993" y="3176728"/>
                <a:ext cx="774192" cy="603504"/>
              </a:xfrm>
              <a:prstGeom prst="rect">
                <a:avLst/>
              </a:prstGeom>
            </p:spPr>
          </p:pic>
          <p:pic>
            <p:nvPicPr>
              <p:cNvPr id="37" name="Picture 36"/>
              <p:cNvPicPr>
                <a:picLocks noChangeAspect="1"/>
              </p:cNvPicPr>
              <p:nvPr/>
            </p:nvPicPr>
            <p:blipFill>
              <a:blip r:embed="rId3"/>
              <a:stretch>
                <a:fillRect/>
              </a:stretch>
            </p:blipFill>
            <p:spPr>
              <a:xfrm>
                <a:off x="6921366" y="3176728"/>
                <a:ext cx="774192" cy="603504"/>
              </a:xfrm>
              <a:prstGeom prst="rect">
                <a:avLst/>
              </a:prstGeom>
            </p:spPr>
          </p:pic>
        </p:grpSp>
      </p:grpSp>
      <p:grpSp>
        <p:nvGrpSpPr>
          <p:cNvPr id="83" name="Group 82"/>
          <p:cNvGrpSpPr/>
          <p:nvPr/>
        </p:nvGrpSpPr>
        <p:grpSpPr>
          <a:xfrm>
            <a:off x="2139094" y="4266685"/>
            <a:ext cx="6781611" cy="719124"/>
            <a:chOff x="2083309" y="2874976"/>
            <a:chExt cx="6259949" cy="719124"/>
          </a:xfrm>
        </p:grpSpPr>
        <p:cxnSp>
          <p:nvCxnSpPr>
            <p:cNvPr id="84" name="Straight Connector 83"/>
            <p:cNvCxnSpPr/>
            <p:nvPr/>
          </p:nvCxnSpPr>
          <p:spPr>
            <a:xfrm flipH="1">
              <a:off x="2311400" y="3594100"/>
              <a:ext cx="58293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2083309" y="2874976"/>
              <a:ext cx="6259949" cy="603504"/>
              <a:chOff x="1435609" y="3176728"/>
              <a:chExt cx="6259949" cy="603504"/>
            </a:xfrm>
          </p:grpSpPr>
          <p:pic>
            <p:nvPicPr>
              <p:cNvPr id="86" name="Picture 85"/>
              <p:cNvPicPr>
                <a:picLocks noChangeAspect="1"/>
              </p:cNvPicPr>
              <p:nvPr/>
            </p:nvPicPr>
            <p:blipFill>
              <a:blip r:embed="rId3"/>
              <a:stretch>
                <a:fillRect/>
              </a:stretch>
            </p:blipFill>
            <p:spPr>
              <a:xfrm>
                <a:off x="1435609" y="3176728"/>
                <a:ext cx="774192" cy="603504"/>
              </a:xfrm>
              <a:prstGeom prst="rect">
                <a:avLst/>
              </a:prstGeom>
            </p:spPr>
          </p:pic>
          <p:pic>
            <p:nvPicPr>
              <p:cNvPr id="87" name="Picture 86"/>
              <p:cNvPicPr>
                <a:picLocks noChangeAspect="1"/>
              </p:cNvPicPr>
              <p:nvPr/>
            </p:nvPicPr>
            <p:blipFill>
              <a:blip r:embed="rId3"/>
              <a:stretch>
                <a:fillRect/>
              </a:stretch>
            </p:blipFill>
            <p:spPr>
              <a:xfrm>
                <a:off x="2209801" y="3176728"/>
                <a:ext cx="774192" cy="603504"/>
              </a:xfrm>
              <a:prstGeom prst="rect">
                <a:avLst/>
              </a:prstGeom>
            </p:spPr>
          </p:pic>
          <p:pic>
            <p:nvPicPr>
              <p:cNvPr id="88" name="Picture 87"/>
              <p:cNvPicPr>
                <a:picLocks noChangeAspect="1"/>
              </p:cNvPicPr>
              <p:nvPr/>
            </p:nvPicPr>
            <p:blipFill>
              <a:blip r:embed="rId3"/>
              <a:stretch>
                <a:fillRect/>
              </a:stretch>
            </p:blipFill>
            <p:spPr>
              <a:xfrm>
                <a:off x="4571495" y="3176728"/>
                <a:ext cx="774192" cy="603504"/>
              </a:xfrm>
              <a:prstGeom prst="rect">
                <a:avLst/>
              </a:prstGeom>
            </p:spPr>
          </p:pic>
          <p:pic>
            <p:nvPicPr>
              <p:cNvPr id="89" name="Picture 88"/>
              <p:cNvPicPr>
                <a:picLocks noChangeAspect="1"/>
              </p:cNvPicPr>
              <p:nvPr/>
            </p:nvPicPr>
            <p:blipFill>
              <a:blip r:embed="rId3"/>
              <a:stretch>
                <a:fillRect/>
              </a:stretch>
            </p:blipFill>
            <p:spPr>
              <a:xfrm>
                <a:off x="3758694" y="3176728"/>
                <a:ext cx="774192" cy="603504"/>
              </a:xfrm>
              <a:prstGeom prst="rect">
                <a:avLst/>
              </a:prstGeom>
            </p:spPr>
          </p:pic>
          <p:pic>
            <p:nvPicPr>
              <p:cNvPr id="90" name="Picture 89"/>
              <p:cNvPicPr>
                <a:picLocks noChangeAspect="1"/>
              </p:cNvPicPr>
              <p:nvPr/>
            </p:nvPicPr>
            <p:blipFill>
              <a:blip r:embed="rId3"/>
              <a:stretch>
                <a:fillRect/>
              </a:stretch>
            </p:blipFill>
            <p:spPr>
              <a:xfrm>
                <a:off x="6102096" y="3176728"/>
                <a:ext cx="774192" cy="603504"/>
              </a:xfrm>
              <a:prstGeom prst="rect">
                <a:avLst/>
              </a:prstGeom>
            </p:spPr>
          </p:pic>
          <p:pic>
            <p:nvPicPr>
              <p:cNvPr id="91" name="Picture 90"/>
              <p:cNvPicPr>
                <a:picLocks noChangeAspect="1"/>
              </p:cNvPicPr>
              <p:nvPr/>
            </p:nvPicPr>
            <p:blipFill>
              <a:blip r:embed="rId3"/>
              <a:stretch>
                <a:fillRect/>
              </a:stretch>
            </p:blipFill>
            <p:spPr>
              <a:xfrm>
                <a:off x="5327904" y="3176728"/>
                <a:ext cx="774192" cy="603504"/>
              </a:xfrm>
              <a:prstGeom prst="rect">
                <a:avLst/>
              </a:prstGeom>
            </p:spPr>
          </p:pic>
          <p:pic>
            <p:nvPicPr>
              <p:cNvPr id="92" name="Picture 91"/>
              <p:cNvPicPr>
                <a:picLocks noChangeAspect="1"/>
              </p:cNvPicPr>
              <p:nvPr/>
            </p:nvPicPr>
            <p:blipFill>
              <a:blip r:embed="rId3"/>
              <a:stretch>
                <a:fillRect/>
              </a:stretch>
            </p:blipFill>
            <p:spPr>
              <a:xfrm>
                <a:off x="2983993" y="3176728"/>
                <a:ext cx="774192" cy="603504"/>
              </a:xfrm>
              <a:prstGeom prst="rect">
                <a:avLst/>
              </a:prstGeom>
            </p:spPr>
          </p:pic>
          <p:pic>
            <p:nvPicPr>
              <p:cNvPr id="93" name="Picture 92"/>
              <p:cNvPicPr>
                <a:picLocks noChangeAspect="1"/>
              </p:cNvPicPr>
              <p:nvPr/>
            </p:nvPicPr>
            <p:blipFill>
              <a:blip r:embed="rId3"/>
              <a:stretch>
                <a:fillRect/>
              </a:stretch>
            </p:blipFill>
            <p:spPr>
              <a:xfrm>
                <a:off x="6921366" y="3176728"/>
                <a:ext cx="774192" cy="603504"/>
              </a:xfrm>
              <a:prstGeom prst="rect">
                <a:avLst/>
              </a:prstGeom>
            </p:spPr>
          </p:pic>
        </p:grpSp>
      </p:grpSp>
      <p:grpSp>
        <p:nvGrpSpPr>
          <p:cNvPr id="94" name="Group 93"/>
          <p:cNvGrpSpPr/>
          <p:nvPr/>
        </p:nvGrpSpPr>
        <p:grpSpPr>
          <a:xfrm>
            <a:off x="2174517" y="5586426"/>
            <a:ext cx="6781611" cy="719124"/>
            <a:chOff x="2083309" y="2874976"/>
            <a:chExt cx="6259949" cy="719124"/>
          </a:xfrm>
        </p:grpSpPr>
        <p:cxnSp>
          <p:nvCxnSpPr>
            <p:cNvPr id="95" name="Straight Connector 94"/>
            <p:cNvCxnSpPr/>
            <p:nvPr/>
          </p:nvCxnSpPr>
          <p:spPr>
            <a:xfrm flipH="1">
              <a:off x="2311400" y="3594100"/>
              <a:ext cx="58293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a:off x="2083309" y="2874976"/>
              <a:ext cx="6259949" cy="603504"/>
              <a:chOff x="1435609" y="3176728"/>
              <a:chExt cx="6259949" cy="603504"/>
            </a:xfrm>
          </p:grpSpPr>
          <p:pic>
            <p:nvPicPr>
              <p:cNvPr id="97" name="Picture 96"/>
              <p:cNvPicPr>
                <a:picLocks noChangeAspect="1"/>
              </p:cNvPicPr>
              <p:nvPr/>
            </p:nvPicPr>
            <p:blipFill>
              <a:blip r:embed="rId3"/>
              <a:stretch>
                <a:fillRect/>
              </a:stretch>
            </p:blipFill>
            <p:spPr>
              <a:xfrm>
                <a:off x="1435609" y="3176728"/>
                <a:ext cx="774192" cy="603504"/>
              </a:xfrm>
              <a:prstGeom prst="rect">
                <a:avLst/>
              </a:prstGeom>
            </p:spPr>
          </p:pic>
          <p:pic>
            <p:nvPicPr>
              <p:cNvPr id="98" name="Picture 97"/>
              <p:cNvPicPr>
                <a:picLocks noChangeAspect="1"/>
              </p:cNvPicPr>
              <p:nvPr/>
            </p:nvPicPr>
            <p:blipFill>
              <a:blip r:embed="rId3"/>
              <a:stretch>
                <a:fillRect/>
              </a:stretch>
            </p:blipFill>
            <p:spPr>
              <a:xfrm>
                <a:off x="2209801" y="3176728"/>
                <a:ext cx="774192" cy="603504"/>
              </a:xfrm>
              <a:prstGeom prst="rect">
                <a:avLst/>
              </a:prstGeom>
            </p:spPr>
          </p:pic>
          <p:pic>
            <p:nvPicPr>
              <p:cNvPr id="99" name="Picture 98"/>
              <p:cNvPicPr>
                <a:picLocks noChangeAspect="1"/>
              </p:cNvPicPr>
              <p:nvPr/>
            </p:nvPicPr>
            <p:blipFill>
              <a:blip r:embed="rId3"/>
              <a:stretch>
                <a:fillRect/>
              </a:stretch>
            </p:blipFill>
            <p:spPr>
              <a:xfrm>
                <a:off x="4571495" y="3176728"/>
                <a:ext cx="774192" cy="603504"/>
              </a:xfrm>
              <a:prstGeom prst="rect">
                <a:avLst/>
              </a:prstGeom>
            </p:spPr>
          </p:pic>
          <p:pic>
            <p:nvPicPr>
              <p:cNvPr id="100" name="Picture 99"/>
              <p:cNvPicPr>
                <a:picLocks noChangeAspect="1"/>
              </p:cNvPicPr>
              <p:nvPr/>
            </p:nvPicPr>
            <p:blipFill>
              <a:blip r:embed="rId3"/>
              <a:stretch>
                <a:fillRect/>
              </a:stretch>
            </p:blipFill>
            <p:spPr>
              <a:xfrm>
                <a:off x="3758694" y="3176728"/>
                <a:ext cx="774192" cy="603504"/>
              </a:xfrm>
              <a:prstGeom prst="rect">
                <a:avLst/>
              </a:prstGeom>
            </p:spPr>
          </p:pic>
          <p:pic>
            <p:nvPicPr>
              <p:cNvPr id="101" name="Picture 100"/>
              <p:cNvPicPr>
                <a:picLocks noChangeAspect="1"/>
              </p:cNvPicPr>
              <p:nvPr/>
            </p:nvPicPr>
            <p:blipFill>
              <a:blip r:embed="rId3"/>
              <a:stretch>
                <a:fillRect/>
              </a:stretch>
            </p:blipFill>
            <p:spPr>
              <a:xfrm>
                <a:off x="6102096" y="3176728"/>
                <a:ext cx="774192" cy="603504"/>
              </a:xfrm>
              <a:prstGeom prst="rect">
                <a:avLst/>
              </a:prstGeom>
            </p:spPr>
          </p:pic>
          <p:pic>
            <p:nvPicPr>
              <p:cNvPr id="102" name="Picture 101"/>
              <p:cNvPicPr>
                <a:picLocks noChangeAspect="1"/>
              </p:cNvPicPr>
              <p:nvPr/>
            </p:nvPicPr>
            <p:blipFill>
              <a:blip r:embed="rId3"/>
              <a:stretch>
                <a:fillRect/>
              </a:stretch>
            </p:blipFill>
            <p:spPr>
              <a:xfrm>
                <a:off x="5327904" y="3176728"/>
                <a:ext cx="774192" cy="603504"/>
              </a:xfrm>
              <a:prstGeom prst="rect">
                <a:avLst/>
              </a:prstGeom>
            </p:spPr>
          </p:pic>
          <p:pic>
            <p:nvPicPr>
              <p:cNvPr id="103" name="Picture 102"/>
              <p:cNvPicPr>
                <a:picLocks noChangeAspect="1"/>
              </p:cNvPicPr>
              <p:nvPr/>
            </p:nvPicPr>
            <p:blipFill>
              <a:blip r:embed="rId3"/>
              <a:stretch>
                <a:fillRect/>
              </a:stretch>
            </p:blipFill>
            <p:spPr>
              <a:xfrm>
                <a:off x="2983993" y="3176728"/>
                <a:ext cx="774192" cy="603504"/>
              </a:xfrm>
              <a:prstGeom prst="rect">
                <a:avLst/>
              </a:prstGeom>
            </p:spPr>
          </p:pic>
          <p:pic>
            <p:nvPicPr>
              <p:cNvPr id="104" name="Picture 103"/>
              <p:cNvPicPr>
                <a:picLocks noChangeAspect="1"/>
              </p:cNvPicPr>
              <p:nvPr/>
            </p:nvPicPr>
            <p:blipFill>
              <a:blip r:embed="rId3"/>
              <a:stretch>
                <a:fillRect/>
              </a:stretch>
            </p:blipFill>
            <p:spPr>
              <a:xfrm>
                <a:off x="6921366" y="3176728"/>
                <a:ext cx="774192" cy="603504"/>
              </a:xfrm>
              <a:prstGeom prst="rect">
                <a:avLst/>
              </a:prstGeom>
            </p:spPr>
          </p:pic>
        </p:grpSp>
      </p:grpSp>
      <p:cxnSp>
        <p:nvCxnSpPr>
          <p:cNvPr id="40" name="Straight Connector 39"/>
          <p:cNvCxnSpPr>
            <a:endCxn id="3" idx="2"/>
          </p:cNvCxnSpPr>
          <p:nvPr/>
        </p:nvCxnSpPr>
        <p:spPr>
          <a:xfrm>
            <a:off x="5612303" y="3594100"/>
            <a:ext cx="4399" cy="265430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rotWithShape="1">
          <a:blip r:embed="rId4"/>
          <a:srcRect l="10067" t="39133" r="42906" b="36570"/>
          <a:stretch/>
        </p:blipFill>
        <p:spPr>
          <a:xfrm>
            <a:off x="5036089" y="3728513"/>
            <a:ext cx="1161225" cy="446625"/>
          </a:xfrm>
          <a:prstGeom prst="rect">
            <a:avLst/>
          </a:prstGeom>
        </p:spPr>
      </p:pic>
      <p:pic>
        <p:nvPicPr>
          <p:cNvPr id="116" name="Picture 115"/>
          <p:cNvPicPr>
            <a:picLocks noChangeAspect="1"/>
          </p:cNvPicPr>
          <p:nvPr/>
        </p:nvPicPr>
        <p:blipFill rotWithShape="1">
          <a:blip r:embed="rId4"/>
          <a:srcRect l="10067" t="39133" r="42906" b="36570"/>
          <a:stretch/>
        </p:blipFill>
        <p:spPr>
          <a:xfrm>
            <a:off x="5073515" y="5139802"/>
            <a:ext cx="1161225" cy="446625"/>
          </a:xfrm>
          <a:prstGeom prst="rect">
            <a:avLst/>
          </a:prstGeom>
        </p:spPr>
      </p:pic>
      <p:sp>
        <p:nvSpPr>
          <p:cNvPr id="119" name="TextBox 118"/>
          <p:cNvSpPr txBox="1"/>
          <p:nvPr/>
        </p:nvSpPr>
        <p:spPr>
          <a:xfrm>
            <a:off x="7619538" y="4985810"/>
            <a:ext cx="1144401" cy="646331"/>
          </a:xfrm>
          <a:prstGeom prst="rect">
            <a:avLst/>
          </a:prstGeom>
          <a:noFill/>
        </p:spPr>
        <p:txBody>
          <a:bodyPr wrap="none" rtlCol="0">
            <a:spAutoFit/>
          </a:bodyPr>
          <a:lstStyle/>
          <a:p>
            <a:r>
              <a:rPr lang="en-US" dirty="0" smtClean="0"/>
              <a:t>172.16.2.0</a:t>
            </a:r>
            <a:endParaRPr lang="en-US" dirty="0"/>
          </a:p>
          <a:p>
            <a:endParaRPr lang="en-US" dirty="0"/>
          </a:p>
        </p:txBody>
      </p:sp>
      <p:sp>
        <p:nvSpPr>
          <p:cNvPr id="120" name="TextBox 119"/>
          <p:cNvSpPr txBox="1"/>
          <p:nvPr/>
        </p:nvSpPr>
        <p:spPr>
          <a:xfrm>
            <a:off x="7619389" y="6412469"/>
            <a:ext cx="1144401" cy="646331"/>
          </a:xfrm>
          <a:prstGeom prst="rect">
            <a:avLst/>
          </a:prstGeom>
          <a:noFill/>
        </p:spPr>
        <p:txBody>
          <a:bodyPr wrap="none" rtlCol="0">
            <a:spAutoFit/>
          </a:bodyPr>
          <a:lstStyle/>
          <a:p>
            <a:r>
              <a:rPr lang="en-US" dirty="0" smtClean="0"/>
              <a:t>172.16.3.0</a:t>
            </a:r>
            <a:endParaRPr lang="en-US" dirty="0"/>
          </a:p>
          <a:p>
            <a:endParaRPr lang="en-US" dirty="0"/>
          </a:p>
        </p:txBody>
      </p:sp>
    </p:spTree>
    <p:extLst>
      <p:ext uri="{BB962C8B-B14F-4D97-AF65-F5344CB8AC3E}">
        <p14:creationId xmlns:p14="http://schemas.microsoft.com/office/powerpoint/2010/main" val="45093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9" grpId="0"/>
      <p:bldP spid="1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What Is BGP?</a:t>
            </a:r>
          </a:p>
        </p:txBody>
      </p:sp>
      <p:sp>
        <p:nvSpPr>
          <p:cNvPr id="1027" name="Rectangle 3"/>
          <p:cNvSpPr>
            <a:spLocks noGrp="1" noChangeArrowheads="1"/>
          </p:cNvSpPr>
          <p:nvPr>
            <p:ph type="body" idx="1"/>
          </p:nvPr>
        </p:nvSpPr>
        <p:spPr/>
        <p:txBody>
          <a:bodyPr/>
          <a:lstStyle/>
          <a:p>
            <a:r>
              <a:rPr lang="en-US" dirty="0"/>
              <a:t>Border Gateway Protocol BGP-4</a:t>
            </a:r>
          </a:p>
          <a:p>
            <a:r>
              <a:rPr lang="en-US" dirty="0"/>
              <a:t>The de-facto </a:t>
            </a:r>
            <a:r>
              <a:rPr lang="en-US" dirty="0" err="1"/>
              <a:t>interdomain</a:t>
            </a:r>
            <a:r>
              <a:rPr lang="en-US" dirty="0"/>
              <a:t> routing protocol</a:t>
            </a:r>
          </a:p>
          <a:p>
            <a:r>
              <a:rPr lang="en-US" dirty="0"/>
              <a:t>BGP enables policy in routing:</a:t>
            </a:r>
          </a:p>
          <a:p>
            <a:pPr lvl="1"/>
            <a:r>
              <a:rPr lang="en-US" dirty="0"/>
              <a:t>Which information gets advertised and how</a:t>
            </a:r>
          </a:p>
          <a:p>
            <a:r>
              <a:rPr lang="en-US" dirty="0"/>
              <a:t>BGP is a Distance Vector like protocol</a:t>
            </a:r>
          </a:p>
          <a:p>
            <a:r>
              <a:rPr lang="en-US" dirty="0"/>
              <a:t>Within an AS</a:t>
            </a:r>
            <a:r>
              <a:rPr lang="en-US"/>
              <a:t>, </a:t>
            </a:r>
            <a:r>
              <a:rPr lang="en-US" smtClean="0"/>
              <a:t>Interior Gateway </a:t>
            </a:r>
            <a:r>
              <a:rPr lang="en-US" dirty="0"/>
              <a:t>Protocol (IGP or I-BGP)</a:t>
            </a:r>
          </a:p>
        </p:txBody>
      </p:sp>
      <p:sp>
        <p:nvSpPr>
          <p:cNvPr id="4"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5"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3681395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subnets</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6" name="Picture 5"/>
          <p:cNvPicPr>
            <a:picLocks noChangeAspect="1"/>
          </p:cNvPicPr>
          <p:nvPr/>
        </p:nvPicPr>
        <p:blipFill>
          <a:blip r:embed="rId3"/>
          <a:stretch>
            <a:fillRect/>
          </a:stretch>
        </p:blipFill>
        <p:spPr>
          <a:xfrm>
            <a:off x="1555243" y="1745692"/>
            <a:ext cx="1300278" cy="935634"/>
          </a:xfrm>
          <a:prstGeom prst="rect">
            <a:avLst/>
          </a:prstGeom>
        </p:spPr>
      </p:pic>
      <p:pic>
        <p:nvPicPr>
          <p:cNvPr id="7" name="Picture 6"/>
          <p:cNvPicPr>
            <a:picLocks noChangeAspect="1"/>
          </p:cNvPicPr>
          <p:nvPr/>
        </p:nvPicPr>
        <p:blipFill>
          <a:blip r:embed="rId3"/>
          <a:stretch>
            <a:fillRect/>
          </a:stretch>
        </p:blipFill>
        <p:spPr>
          <a:xfrm>
            <a:off x="1555243" y="4031692"/>
            <a:ext cx="1300278" cy="935634"/>
          </a:xfrm>
          <a:prstGeom prst="rect">
            <a:avLst/>
          </a:prstGeom>
        </p:spPr>
      </p:pic>
      <p:pic>
        <p:nvPicPr>
          <p:cNvPr id="8" name="Picture 7"/>
          <p:cNvPicPr>
            <a:picLocks noChangeAspect="1"/>
          </p:cNvPicPr>
          <p:nvPr/>
        </p:nvPicPr>
        <p:blipFill>
          <a:blip r:embed="rId3"/>
          <a:stretch>
            <a:fillRect/>
          </a:stretch>
        </p:blipFill>
        <p:spPr>
          <a:xfrm>
            <a:off x="7347501" y="1745692"/>
            <a:ext cx="1300278" cy="935634"/>
          </a:xfrm>
          <a:prstGeom prst="rect">
            <a:avLst/>
          </a:prstGeom>
        </p:spPr>
      </p:pic>
      <p:pic>
        <p:nvPicPr>
          <p:cNvPr id="9" name="Picture 8"/>
          <p:cNvPicPr>
            <a:picLocks noChangeAspect="1"/>
          </p:cNvPicPr>
          <p:nvPr/>
        </p:nvPicPr>
        <p:blipFill>
          <a:blip r:embed="rId3"/>
          <a:stretch>
            <a:fillRect/>
          </a:stretch>
        </p:blipFill>
        <p:spPr>
          <a:xfrm>
            <a:off x="7347501" y="4031692"/>
            <a:ext cx="1300278" cy="935634"/>
          </a:xfrm>
          <a:prstGeom prst="rect">
            <a:avLst/>
          </a:prstGeom>
        </p:spPr>
      </p:pic>
      <p:cxnSp>
        <p:nvCxnSpPr>
          <p:cNvPr id="12" name="Straight Connector 11"/>
          <p:cNvCxnSpPr/>
          <p:nvPr/>
        </p:nvCxnSpPr>
        <p:spPr>
          <a:xfrm flipH="1">
            <a:off x="3068108"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095625" y="3290926"/>
            <a:ext cx="4017433"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099300"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334" y="2958662"/>
            <a:ext cx="1144401" cy="369332"/>
          </a:xfrm>
          <a:prstGeom prst="rect">
            <a:avLst/>
          </a:prstGeom>
          <a:noFill/>
        </p:spPr>
        <p:txBody>
          <a:bodyPr wrap="none" rtlCol="0">
            <a:spAutoFit/>
          </a:bodyPr>
          <a:lstStyle/>
          <a:p>
            <a:r>
              <a:rPr lang="en-US" dirty="0" smtClean="0"/>
              <a:t>172.16.1.1</a:t>
            </a:r>
            <a:endParaRPr lang="en-US" dirty="0"/>
          </a:p>
        </p:txBody>
      </p:sp>
      <p:sp>
        <p:nvSpPr>
          <p:cNvPr id="17" name="TextBox 16"/>
          <p:cNvSpPr txBox="1"/>
          <p:nvPr/>
        </p:nvSpPr>
        <p:spPr>
          <a:xfrm>
            <a:off x="2855520" y="1892894"/>
            <a:ext cx="1146468" cy="369332"/>
          </a:xfrm>
          <a:prstGeom prst="rect">
            <a:avLst/>
          </a:prstGeom>
          <a:noFill/>
        </p:spPr>
        <p:txBody>
          <a:bodyPr wrap="none" rtlCol="0">
            <a:spAutoFit/>
          </a:bodyPr>
          <a:lstStyle/>
          <a:p>
            <a:r>
              <a:rPr lang="en-US" dirty="0" smtClean="0"/>
              <a:t>172.16.1.2</a:t>
            </a:r>
            <a:endParaRPr lang="en-US" dirty="0"/>
          </a:p>
        </p:txBody>
      </p:sp>
      <p:sp>
        <p:nvSpPr>
          <p:cNvPr id="18" name="TextBox 17"/>
          <p:cNvSpPr txBox="1"/>
          <p:nvPr/>
        </p:nvSpPr>
        <p:spPr>
          <a:xfrm>
            <a:off x="2855521" y="4579460"/>
            <a:ext cx="1144401" cy="369332"/>
          </a:xfrm>
          <a:prstGeom prst="rect">
            <a:avLst/>
          </a:prstGeom>
          <a:noFill/>
        </p:spPr>
        <p:txBody>
          <a:bodyPr wrap="none" rtlCol="0">
            <a:spAutoFit/>
          </a:bodyPr>
          <a:lstStyle/>
          <a:p>
            <a:r>
              <a:rPr lang="en-US" dirty="0" smtClean="0"/>
              <a:t>172.16.1.3</a:t>
            </a:r>
            <a:endParaRPr lang="en-US" dirty="0"/>
          </a:p>
        </p:txBody>
      </p:sp>
      <p:sp>
        <p:nvSpPr>
          <p:cNvPr id="19" name="TextBox 18"/>
          <p:cNvSpPr txBox="1"/>
          <p:nvPr/>
        </p:nvSpPr>
        <p:spPr>
          <a:xfrm>
            <a:off x="5687772" y="2921594"/>
            <a:ext cx="1144401" cy="369332"/>
          </a:xfrm>
          <a:prstGeom prst="rect">
            <a:avLst/>
          </a:prstGeom>
          <a:noFill/>
        </p:spPr>
        <p:txBody>
          <a:bodyPr wrap="none" rtlCol="0">
            <a:spAutoFit/>
          </a:bodyPr>
          <a:lstStyle/>
          <a:p>
            <a:r>
              <a:rPr lang="en-US" dirty="0" smtClean="0"/>
              <a:t>172.16.2.1</a:t>
            </a:r>
            <a:endParaRPr lang="en-US" dirty="0"/>
          </a:p>
        </p:txBody>
      </p:sp>
      <p:sp>
        <p:nvSpPr>
          <p:cNvPr id="20" name="TextBox 19"/>
          <p:cNvSpPr txBox="1"/>
          <p:nvPr/>
        </p:nvSpPr>
        <p:spPr>
          <a:xfrm>
            <a:off x="6492055" y="1892894"/>
            <a:ext cx="1146468" cy="369332"/>
          </a:xfrm>
          <a:prstGeom prst="rect">
            <a:avLst/>
          </a:prstGeom>
          <a:noFill/>
        </p:spPr>
        <p:txBody>
          <a:bodyPr wrap="none" rtlCol="0">
            <a:spAutoFit/>
          </a:bodyPr>
          <a:lstStyle/>
          <a:p>
            <a:r>
              <a:rPr lang="en-US" dirty="0" smtClean="0"/>
              <a:t>172.16.2.2</a:t>
            </a:r>
            <a:endParaRPr lang="en-US" dirty="0"/>
          </a:p>
        </p:txBody>
      </p:sp>
      <p:sp>
        <p:nvSpPr>
          <p:cNvPr id="21" name="TextBox 20"/>
          <p:cNvSpPr txBox="1"/>
          <p:nvPr/>
        </p:nvSpPr>
        <p:spPr>
          <a:xfrm>
            <a:off x="6231455" y="4579460"/>
            <a:ext cx="1144401" cy="369332"/>
          </a:xfrm>
          <a:prstGeom prst="rect">
            <a:avLst/>
          </a:prstGeom>
          <a:noFill/>
        </p:spPr>
        <p:txBody>
          <a:bodyPr wrap="none" rtlCol="0">
            <a:spAutoFit/>
          </a:bodyPr>
          <a:lstStyle/>
          <a:p>
            <a:r>
              <a:rPr lang="en-US" dirty="0" smtClean="0"/>
              <a:t>172.16.2.3</a:t>
            </a:r>
            <a:endParaRPr lang="en-US" dirty="0"/>
          </a:p>
        </p:txBody>
      </p:sp>
      <p:pic>
        <p:nvPicPr>
          <p:cNvPr id="22" name="Picture 21"/>
          <p:cNvPicPr>
            <a:picLocks noChangeAspect="1"/>
          </p:cNvPicPr>
          <p:nvPr/>
        </p:nvPicPr>
        <p:blipFill rotWithShape="1">
          <a:blip r:embed="rId4"/>
          <a:srcRect l="10067" t="39133" r="42906" b="36570"/>
          <a:stretch/>
        </p:blipFill>
        <p:spPr>
          <a:xfrm>
            <a:off x="4596115" y="3118414"/>
            <a:ext cx="1161225" cy="44662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884790316"/>
              </p:ext>
            </p:extLst>
          </p:nvPr>
        </p:nvGraphicFramePr>
        <p:xfrm>
          <a:off x="3695137" y="5207712"/>
          <a:ext cx="2796918" cy="1005840"/>
        </p:xfrm>
        <a:graphic>
          <a:graphicData uri="http://schemas.openxmlformats.org/drawingml/2006/table">
            <a:tbl>
              <a:tblPr firstRow="1" bandRow="1">
                <a:tableStyleId>{5C22544A-7EE6-4342-B048-85BDC9FD1C3A}</a:tableStyleId>
              </a:tblPr>
              <a:tblGrid>
                <a:gridCol w="1398459"/>
                <a:gridCol w="1398459"/>
              </a:tblGrid>
              <a:tr h="303530">
                <a:tc>
                  <a:txBody>
                    <a:bodyPr/>
                    <a:lstStyle/>
                    <a:p>
                      <a:r>
                        <a:rPr lang="en-US" sz="1600" dirty="0" smtClean="0"/>
                        <a:t>Address</a:t>
                      </a:r>
                      <a:endParaRPr lang="en-US" sz="1600" dirty="0"/>
                    </a:p>
                  </a:txBody>
                  <a:tcPr marL="99060" marR="99060"/>
                </a:tc>
                <a:tc>
                  <a:txBody>
                    <a:bodyPr/>
                    <a:lstStyle/>
                    <a:p>
                      <a:r>
                        <a:rPr lang="en-US" sz="1600" dirty="0" smtClean="0"/>
                        <a:t>Interface</a:t>
                      </a:r>
                      <a:endParaRPr lang="en-US" sz="1600" dirty="0"/>
                    </a:p>
                  </a:txBody>
                  <a:tcPr marL="99060" marR="99060"/>
                </a:tc>
              </a:tr>
              <a:tr h="303530">
                <a:tc>
                  <a:txBody>
                    <a:bodyPr/>
                    <a:lstStyle/>
                    <a:p>
                      <a:r>
                        <a:rPr lang="en-US" sz="1600" dirty="0" smtClean="0"/>
                        <a:t>172.16.0.0</a:t>
                      </a:r>
                      <a:endParaRPr lang="en-US" sz="1600" dirty="0"/>
                    </a:p>
                  </a:txBody>
                  <a:tcPr marL="99060" marR="99060"/>
                </a:tc>
                <a:tc>
                  <a:txBody>
                    <a:bodyPr/>
                    <a:lstStyle/>
                    <a:p>
                      <a:r>
                        <a:rPr lang="en-US" sz="1600" dirty="0" smtClean="0"/>
                        <a:t>0</a:t>
                      </a:r>
                      <a:endParaRPr lang="en-US" sz="1600" dirty="0"/>
                    </a:p>
                  </a:txBody>
                  <a:tcPr marL="99060" marR="99060"/>
                </a:tc>
              </a:tr>
              <a:tr h="303530">
                <a:tc>
                  <a:txBody>
                    <a:bodyPr/>
                    <a:lstStyle/>
                    <a:p>
                      <a:r>
                        <a:rPr lang="en-US" sz="1600" dirty="0" smtClean="0"/>
                        <a:t>172.16.0.0</a:t>
                      </a:r>
                      <a:endParaRPr lang="en-US" sz="1600" dirty="0"/>
                    </a:p>
                  </a:txBody>
                  <a:tcPr marL="99060" marR="99060"/>
                </a:tc>
                <a:tc>
                  <a:txBody>
                    <a:bodyPr/>
                    <a:lstStyle/>
                    <a:p>
                      <a:r>
                        <a:rPr lang="en-US" sz="1600" dirty="0" smtClean="0"/>
                        <a:t>1</a:t>
                      </a:r>
                      <a:endParaRPr lang="en-US" sz="1600" dirty="0"/>
                    </a:p>
                  </a:txBody>
                  <a:tcPr marL="99060" marR="99060"/>
                </a:tc>
              </a:tr>
            </a:tbl>
          </a:graphicData>
        </a:graphic>
      </p:graphicFrame>
      <p:sp>
        <p:nvSpPr>
          <p:cNvPr id="24" name="TextBox 23"/>
          <p:cNvSpPr txBox="1"/>
          <p:nvPr/>
        </p:nvSpPr>
        <p:spPr>
          <a:xfrm>
            <a:off x="3321305" y="3380918"/>
            <a:ext cx="1176749" cy="369332"/>
          </a:xfrm>
          <a:prstGeom prst="rect">
            <a:avLst/>
          </a:prstGeom>
          <a:noFill/>
        </p:spPr>
        <p:txBody>
          <a:bodyPr wrap="none" rtlCol="0">
            <a:spAutoFit/>
          </a:bodyPr>
          <a:lstStyle/>
          <a:p>
            <a:r>
              <a:rPr lang="en-US" dirty="0" smtClean="0"/>
              <a:t>Ethernet 0</a:t>
            </a:r>
            <a:endParaRPr lang="en-US" dirty="0"/>
          </a:p>
        </p:txBody>
      </p:sp>
      <p:sp>
        <p:nvSpPr>
          <p:cNvPr id="25" name="TextBox 24"/>
          <p:cNvSpPr txBox="1"/>
          <p:nvPr/>
        </p:nvSpPr>
        <p:spPr>
          <a:xfrm>
            <a:off x="5757341" y="3380372"/>
            <a:ext cx="1176749" cy="369332"/>
          </a:xfrm>
          <a:prstGeom prst="rect">
            <a:avLst/>
          </a:prstGeom>
          <a:noFill/>
        </p:spPr>
        <p:txBody>
          <a:bodyPr wrap="none" rtlCol="0">
            <a:spAutoFit/>
          </a:bodyPr>
          <a:lstStyle/>
          <a:p>
            <a:r>
              <a:rPr lang="en-US" dirty="0" smtClean="0"/>
              <a:t>Ethernet 1</a:t>
            </a:r>
            <a:endParaRPr lang="en-US" dirty="0"/>
          </a:p>
        </p:txBody>
      </p:sp>
      <p:sp>
        <p:nvSpPr>
          <p:cNvPr id="26" name="TextBox 25"/>
          <p:cNvSpPr txBox="1"/>
          <p:nvPr/>
        </p:nvSpPr>
        <p:spPr>
          <a:xfrm>
            <a:off x="4081530" y="4984222"/>
            <a:ext cx="903613" cy="1569660"/>
          </a:xfrm>
          <a:prstGeom prst="rect">
            <a:avLst/>
          </a:prstGeom>
          <a:noFill/>
        </p:spPr>
        <p:txBody>
          <a:bodyPr wrap="none" rtlCol="0">
            <a:spAutoFit/>
          </a:bodyPr>
          <a:lstStyle/>
          <a:p>
            <a:r>
              <a:rPr lang="en-US" sz="9600" dirty="0" smtClean="0">
                <a:solidFill>
                  <a:srgbClr val="FF0000"/>
                </a:solidFill>
              </a:rPr>
              <a:t>×</a:t>
            </a:r>
            <a:endParaRPr lang="en-US" sz="9600" dirty="0">
              <a:solidFill>
                <a:srgbClr val="FF0000"/>
              </a:solidFill>
            </a:endParaRPr>
          </a:p>
        </p:txBody>
      </p:sp>
    </p:spTree>
    <p:extLst>
      <p:ext uri="{BB962C8B-B14F-4D97-AF65-F5344CB8AC3E}">
        <p14:creationId xmlns:p14="http://schemas.microsoft.com/office/powerpoint/2010/main" val="410947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W</a:t>
            </a:r>
            <a:r>
              <a:rPr lang="en-US" dirty="0" smtClean="0"/>
              <a:t>e Want</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6" name="Picture 5"/>
          <p:cNvPicPr>
            <a:picLocks noChangeAspect="1"/>
          </p:cNvPicPr>
          <p:nvPr/>
        </p:nvPicPr>
        <p:blipFill>
          <a:blip r:embed="rId3"/>
          <a:stretch>
            <a:fillRect/>
          </a:stretch>
        </p:blipFill>
        <p:spPr>
          <a:xfrm>
            <a:off x="1555243" y="1745692"/>
            <a:ext cx="1300278" cy="935634"/>
          </a:xfrm>
          <a:prstGeom prst="rect">
            <a:avLst/>
          </a:prstGeom>
        </p:spPr>
      </p:pic>
      <p:pic>
        <p:nvPicPr>
          <p:cNvPr id="7" name="Picture 6"/>
          <p:cNvPicPr>
            <a:picLocks noChangeAspect="1"/>
          </p:cNvPicPr>
          <p:nvPr/>
        </p:nvPicPr>
        <p:blipFill>
          <a:blip r:embed="rId3"/>
          <a:stretch>
            <a:fillRect/>
          </a:stretch>
        </p:blipFill>
        <p:spPr>
          <a:xfrm>
            <a:off x="1555243" y="4031692"/>
            <a:ext cx="1300278" cy="935634"/>
          </a:xfrm>
          <a:prstGeom prst="rect">
            <a:avLst/>
          </a:prstGeom>
        </p:spPr>
      </p:pic>
      <p:pic>
        <p:nvPicPr>
          <p:cNvPr id="8" name="Picture 7"/>
          <p:cNvPicPr>
            <a:picLocks noChangeAspect="1"/>
          </p:cNvPicPr>
          <p:nvPr/>
        </p:nvPicPr>
        <p:blipFill>
          <a:blip r:embed="rId3"/>
          <a:stretch>
            <a:fillRect/>
          </a:stretch>
        </p:blipFill>
        <p:spPr>
          <a:xfrm>
            <a:off x="7347501" y="1745692"/>
            <a:ext cx="1300278" cy="935634"/>
          </a:xfrm>
          <a:prstGeom prst="rect">
            <a:avLst/>
          </a:prstGeom>
        </p:spPr>
      </p:pic>
      <p:pic>
        <p:nvPicPr>
          <p:cNvPr id="9" name="Picture 8"/>
          <p:cNvPicPr>
            <a:picLocks noChangeAspect="1"/>
          </p:cNvPicPr>
          <p:nvPr/>
        </p:nvPicPr>
        <p:blipFill>
          <a:blip r:embed="rId3"/>
          <a:stretch>
            <a:fillRect/>
          </a:stretch>
        </p:blipFill>
        <p:spPr>
          <a:xfrm>
            <a:off x="7347501" y="4031692"/>
            <a:ext cx="1300278" cy="935634"/>
          </a:xfrm>
          <a:prstGeom prst="rect">
            <a:avLst/>
          </a:prstGeom>
        </p:spPr>
      </p:pic>
      <p:cxnSp>
        <p:nvCxnSpPr>
          <p:cNvPr id="12" name="Straight Connector 11"/>
          <p:cNvCxnSpPr/>
          <p:nvPr/>
        </p:nvCxnSpPr>
        <p:spPr>
          <a:xfrm flipH="1">
            <a:off x="3068108"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095625" y="3290926"/>
            <a:ext cx="4017433"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099300" y="2262226"/>
            <a:ext cx="27517" cy="21971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334" y="2958662"/>
            <a:ext cx="1144401" cy="369332"/>
          </a:xfrm>
          <a:prstGeom prst="rect">
            <a:avLst/>
          </a:prstGeom>
          <a:noFill/>
        </p:spPr>
        <p:txBody>
          <a:bodyPr wrap="none" rtlCol="0">
            <a:spAutoFit/>
          </a:bodyPr>
          <a:lstStyle/>
          <a:p>
            <a:r>
              <a:rPr lang="en-US" dirty="0" smtClean="0"/>
              <a:t>172.16.1.1</a:t>
            </a:r>
            <a:endParaRPr lang="en-US" dirty="0"/>
          </a:p>
        </p:txBody>
      </p:sp>
      <p:sp>
        <p:nvSpPr>
          <p:cNvPr id="17" name="TextBox 16"/>
          <p:cNvSpPr txBox="1"/>
          <p:nvPr/>
        </p:nvSpPr>
        <p:spPr>
          <a:xfrm>
            <a:off x="2855520" y="1892894"/>
            <a:ext cx="1146468" cy="369332"/>
          </a:xfrm>
          <a:prstGeom prst="rect">
            <a:avLst/>
          </a:prstGeom>
          <a:noFill/>
        </p:spPr>
        <p:txBody>
          <a:bodyPr wrap="none" rtlCol="0">
            <a:spAutoFit/>
          </a:bodyPr>
          <a:lstStyle/>
          <a:p>
            <a:r>
              <a:rPr lang="en-US" dirty="0" smtClean="0"/>
              <a:t>172.16.1.2</a:t>
            </a:r>
            <a:endParaRPr lang="en-US" dirty="0"/>
          </a:p>
        </p:txBody>
      </p:sp>
      <p:sp>
        <p:nvSpPr>
          <p:cNvPr id="18" name="TextBox 17"/>
          <p:cNvSpPr txBox="1"/>
          <p:nvPr/>
        </p:nvSpPr>
        <p:spPr>
          <a:xfrm>
            <a:off x="2855521" y="4579460"/>
            <a:ext cx="1144401" cy="369332"/>
          </a:xfrm>
          <a:prstGeom prst="rect">
            <a:avLst/>
          </a:prstGeom>
          <a:noFill/>
        </p:spPr>
        <p:txBody>
          <a:bodyPr wrap="none" rtlCol="0">
            <a:spAutoFit/>
          </a:bodyPr>
          <a:lstStyle/>
          <a:p>
            <a:r>
              <a:rPr lang="en-US" dirty="0" smtClean="0"/>
              <a:t>172.16.1.3</a:t>
            </a:r>
            <a:endParaRPr lang="en-US" dirty="0"/>
          </a:p>
        </p:txBody>
      </p:sp>
      <p:sp>
        <p:nvSpPr>
          <p:cNvPr id="19" name="TextBox 18"/>
          <p:cNvSpPr txBox="1"/>
          <p:nvPr/>
        </p:nvSpPr>
        <p:spPr>
          <a:xfrm>
            <a:off x="5662372" y="2921594"/>
            <a:ext cx="1144401" cy="369332"/>
          </a:xfrm>
          <a:prstGeom prst="rect">
            <a:avLst/>
          </a:prstGeom>
          <a:noFill/>
        </p:spPr>
        <p:txBody>
          <a:bodyPr wrap="none" rtlCol="0">
            <a:spAutoFit/>
          </a:bodyPr>
          <a:lstStyle/>
          <a:p>
            <a:r>
              <a:rPr lang="en-US" dirty="0" smtClean="0"/>
              <a:t>172.16.2.1</a:t>
            </a:r>
            <a:endParaRPr lang="en-US" dirty="0"/>
          </a:p>
        </p:txBody>
      </p:sp>
      <p:sp>
        <p:nvSpPr>
          <p:cNvPr id="20" name="TextBox 19"/>
          <p:cNvSpPr txBox="1"/>
          <p:nvPr/>
        </p:nvSpPr>
        <p:spPr>
          <a:xfrm>
            <a:off x="6492055" y="1892894"/>
            <a:ext cx="1146468" cy="369332"/>
          </a:xfrm>
          <a:prstGeom prst="rect">
            <a:avLst/>
          </a:prstGeom>
          <a:noFill/>
        </p:spPr>
        <p:txBody>
          <a:bodyPr wrap="none" rtlCol="0">
            <a:spAutoFit/>
          </a:bodyPr>
          <a:lstStyle/>
          <a:p>
            <a:r>
              <a:rPr lang="en-US" dirty="0" smtClean="0"/>
              <a:t>172.16.2.2</a:t>
            </a:r>
            <a:endParaRPr lang="en-US" dirty="0"/>
          </a:p>
        </p:txBody>
      </p:sp>
      <p:sp>
        <p:nvSpPr>
          <p:cNvPr id="21" name="TextBox 20"/>
          <p:cNvSpPr txBox="1"/>
          <p:nvPr/>
        </p:nvSpPr>
        <p:spPr>
          <a:xfrm>
            <a:off x="6231455" y="4579460"/>
            <a:ext cx="1144401" cy="369332"/>
          </a:xfrm>
          <a:prstGeom prst="rect">
            <a:avLst/>
          </a:prstGeom>
          <a:noFill/>
        </p:spPr>
        <p:txBody>
          <a:bodyPr wrap="none" rtlCol="0">
            <a:spAutoFit/>
          </a:bodyPr>
          <a:lstStyle/>
          <a:p>
            <a:r>
              <a:rPr lang="en-US" dirty="0" smtClean="0"/>
              <a:t>172.16.2.3</a:t>
            </a:r>
            <a:endParaRPr lang="en-US" dirty="0"/>
          </a:p>
        </p:txBody>
      </p:sp>
      <p:pic>
        <p:nvPicPr>
          <p:cNvPr id="22" name="Picture 21"/>
          <p:cNvPicPr>
            <a:picLocks noChangeAspect="1"/>
          </p:cNvPicPr>
          <p:nvPr/>
        </p:nvPicPr>
        <p:blipFill rotWithShape="1">
          <a:blip r:embed="rId4"/>
          <a:srcRect l="10067" t="39133" r="42906" b="36570"/>
          <a:stretch/>
        </p:blipFill>
        <p:spPr>
          <a:xfrm>
            <a:off x="4596115" y="3118414"/>
            <a:ext cx="1161225" cy="44662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2762573598"/>
              </p:ext>
            </p:extLst>
          </p:nvPr>
        </p:nvGraphicFramePr>
        <p:xfrm>
          <a:off x="3695137" y="5207712"/>
          <a:ext cx="2796918" cy="1005840"/>
        </p:xfrm>
        <a:graphic>
          <a:graphicData uri="http://schemas.openxmlformats.org/drawingml/2006/table">
            <a:tbl>
              <a:tblPr firstRow="1" bandRow="1">
                <a:tableStyleId>{5C22544A-7EE6-4342-B048-85BDC9FD1C3A}</a:tableStyleId>
              </a:tblPr>
              <a:tblGrid>
                <a:gridCol w="1398459"/>
                <a:gridCol w="1398459"/>
              </a:tblGrid>
              <a:tr h="303530">
                <a:tc>
                  <a:txBody>
                    <a:bodyPr/>
                    <a:lstStyle/>
                    <a:p>
                      <a:r>
                        <a:rPr lang="en-US" sz="1600" dirty="0" smtClean="0"/>
                        <a:t>Address</a:t>
                      </a:r>
                      <a:endParaRPr lang="en-US" sz="1600" dirty="0"/>
                    </a:p>
                  </a:txBody>
                  <a:tcPr marL="99060" marR="99060"/>
                </a:tc>
                <a:tc>
                  <a:txBody>
                    <a:bodyPr/>
                    <a:lstStyle/>
                    <a:p>
                      <a:r>
                        <a:rPr lang="en-US" sz="1600" dirty="0" smtClean="0"/>
                        <a:t>Interface</a:t>
                      </a:r>
                      <a:endParaRPr lang="en-US" sz="1600" dirty="0"/>
                    </a:p>
                  </a:txBody>
                  <a:tcPr marL="99060" marR="99060"/>
                </a:tc>
              </a:tr>
              <a:tr h="303530">
                <a:tc>
                  <a:txBody>
                    <a:bodyPr/>
                    <a:lstStyle/>
                    <a:p>
                      <a:r>
                        <a:rPr lang="en-US" sz="1600" dirty="0" smtClean="0"/>
                        <a:t>172.16.1.0</a:t>
                      </a:r>
                      <a:endParaRPr lang="en-US" sz="1600" dirty="0"/>
                    </a:p>
                  </a:txBody>
                  <a:tcPr marL="99060" marR="99060"/>
                </a:tc>
                <a:tc>
                  <a:txBody>
                    <a:bodyPr/>
                    <a:lstStyle/>
                    <a:p>
                      <a:r>
                        <a:rPr lang="en-US" sz="1600" dirty="0" smtClean="0"/>
                        <a:t>0</a:t>
                      </a:r>
                      <a:endParaRPr lang="en-US" sz="1600" dirty="0"/>
                    </a:p>
                  </a:txBody>
                  <a:tcPr marL="99060" marR="99060"/>
                </a:tc>
              </a:tr>
              <a:tr h="303530">
                <a:tc>
                  <a:txBody>
                    <a:bodyPr/>
                    <a:lstStyle/>
                    <a:p>
                      <a:r>
                        <a:rPr lang="en-US" sz="1600" dirty="0" smtClean="0"/>
                        <a:t>172.16.2.0</a:t>
                      </a:r>
                      <a:endParaRPr lang="en-US" sz="1600" dirty="0"/>
                    </a:p>
                  </a:txBody>
                  <a:tcPr marL="99060" marR="99060"/>
                </a:tc>
                <a:tc>
                  <a:txBody>
                    <a:bodyPr/>
                    <a:lstStyle/>
                    <a:p>
                      <a:r>
                        <a:rPr lang="en-US" sz="1600" dirty="0" smtClean="0"/>
                        <a:t>1</a:t>
                      </a:r>
                      <a:endParaRPr lang="en-US" sz="1600" dirty="0"/>
                    </a:p>
                  </a:txBody>
                  <a:tcPr marL="99060" marR="99060"/>
                </a:tc>
              </a:tr>
            </a:tbl>
          </a:graphicData>
        </a:graphic>
      </p:graphicFrame>
      <p:sp>
        <p:nvSpPr>
          <p:cNvPr id="24" name="TextBox 23"/>
          <p:cNvSpPr txBox="1"/>
          <p:nvPr/>
        </p:nvSpPr>
        <p:spPr>
          <a:xfrm>
            <a:off x="3321305" y="3380918"/>
            <a:ext cx="1176749" cy="369332"/>
          </a:xfrm>
          <a:prstGeom prst="rect">
            <a:avLst/>
          </a:prstGeom>
          <a:noFill/>
        </p:spPr>
        <p:txBody>
          <a:bodyPr wrap="none" rtlCol="0">
            <a:spAutoFit/>
          </a:bodyPr>
          <a:lstStyle/>
          <a:p>
            <a:r>
              <a:rPr lang="en-US" dirty="0" smtClean="0"/>
              <a:t>Ethernet 0</a:t>
            </a:r>
            <a:endParaRPr lang="en-US" dirty="0"/>
          </a:p>
        </p:txBody>
      </p:sp>
      <p:sp>
        <p:nvSpPr>
          <p:cNvPr id="25" name="TextBox 24"/>
          <p:cNvSpPr txBox="1"/>
          <p:nvPr/>
        </p:nvSpPr>
        <p:spPr>
          <a:xfrm>
            <a:off x="5757341" y="3380372"/>
            <a:ext cx="1176749" cy="369332"/>
          </a:xfrm>
          <a:prstGeom prst="rect">
            <a:avLst/>
          </a:prstGeom>
          <a:noFill/>
        </p:spPr>
        <p:txBody>
          <a:bodyPr wrap="none" rtlCol="0">
            <a:spAutoFit/>
          </a:bodyPr>
          <a:lstStyle/>
          <a:p>
            <a:r>
              <a:rPr lang="en-US" dirty="0" smtClean="0"/>
              <a:t>Ethernet 1</a:t>
            </a:r>
            <a:endParaRPr lang="en-US" dirty="0"/>
          </a:p>
        </p:txBody>
      </p:sp>
      <p:sp>
        <p:nvSpPr>
          <p:cNvPr id="3" name="TextBox 2"/>
          <p:cNvSpPr txBox="1"/>
          <p:nvPr/>
        </p:nvSpPr>
        <p:spPr>
          <a:xfrm>
            <a:off x="3152261" y="3785969"/>
            <a:ext cx="3947039" cy="523220"/>
          </a:xfrm>
          <a:prstGeom prst="rect">
            <a:avLst/>
          </a:prstGeom>
          <a:noFill/>
        </p:spPr>
        <p:txBody>
          <a:bodyPr wrap="none" rtlCol="0">
            <a:spAutoFit/>
          </a:bodyPr>
          <a:lstStyle/>
          <a:p>
            <a:r>
              <a:rPr lang="en-NZ" sz="2800" dirty="0" smtClean="0">
                <a:solidFill>
                  <a:srgbClr val="FF0000"/>
                </a:solidFill>
              </a:rPr>
              <a:t>HOW DO WE DO THIS?</a:t>
            </a:r>
            <a:endParaRPr lang="en-NZ" sz="2800" dirty="0">
              <a:solidFill>
                <a:srgbClr val="FF0000"/>
              </a:solidFill>
            </a:endParaRPr>
          </a:p>
        </p:txBody>
      </p:sp>
    </p:spTree>
    <p:extLst>
      <p:ext uri="{BB962C8B-B14F-4D97-AF65-F5344CB8AC3E}">
        <p14:creationId xmlns:p14="http://schemas.microsoft.com/office/powerpoint/2010/main" val="411517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ppt_x"/>
                                          </p:val>
                                        </p:tav>
                                      </p:tavLst>
                                    </p:anim>
                                    <p:anim calcmode="lin" valueType="num">
                                      <p:cBhvr additive="base">
                                        <p:cTn id="20" dur="500"/>
                                        <p:tgtEl>
                                          <p:spTgt spid="3"/>
                                        </p:tgtEl>
                                        <p:attrNameLst>
                                          <p:attrName>ppt_y</p:attrName>
                                        </p:attrNameLst>
                                      </p:cBhvr>
                                      <p:tavLst>
                                        <p:tav tm="0">
                                          <p:val>
                                            <p:strVal val="ppt_y"/>
                                          </p:val>
                                        </p:tav>
                                        <p:tav tm="100000">
                                          <p:val>
                                            <p:strVal val="1+ppt_h/2"/>
                                          </p:val>
                                        </p:tav>
                                      </p:tavLst>
                                    </p:anim>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 Masks</a:t>
            </a:r>
            <a:endParaRPr lang="en-US" dirty="0"/>
          </a:p>
        </p:txBody>
      </p:sp>
      <p:sp>
        <p:nvSpPr>
          <p:cNvPr id="3" name="Content Placeholder 2"/>
          <p:cNvSpPr>
            <a:spLocks noGrp="1"/>
          </p:cNvSpPr>
          <p:nvPr>
            <p:ph idx="1"/>
          </p:nvPr>
        </p:nvSpPr>
        <p:spPr>
          <a:xfrm>
            <a:off x="1555242" y="1231900"/>
            <a:ext cx="8122920" cy="5270500"/>
          </a:xfrm>
        </p:spPr>
        <p:txBody>
          <a:bodyPr>
            <a:noAutofit/>
          </a:bodyPr>
          <a:lstStyle/>
          <a:p>
            <a:r>
              <a:rPr lang="en-US" sz="2400" dirty="0" smtClean="0"/>
              <a:t>But how do we tell the router that we want to put the first 3 octets in the table, rather than the normal 2 octets for a Class B address?</a:t>
            </a:r>
          </a:p>
          <a:p>
            <a:r>
              <a:rPr lang="en-US" sz="2400" dirty="0" smtClean="0"/>
              <a:t>In fact, how we divide up our set of addresses between network and host portions is up to us.</a:t>
            </a:r>
          </a:p>
          <a:p>
            <a:r>
              <a:rPr lang="en-US" sz="2400" dirty="0" smtClean="0"/>
              <a:t>We use network masks.</a:t>
            </a:r>
          </a:p>
          <a:p>
            <a:r>
              <a:rPr lang="en-US" sz="2400" dirty="0" smtClean="0"/>
              <a:t>Wherever (in the mask) there is a</a:t>
            </a:r>
          </a:p>
          <a:p>
            <a:pPr lvl="1"/>
            <a:r>
              <a:rPr lang="en-US" sz="2000" dirty="0" smtClean="0"/>
              <a:t>1 = network portion</a:t>
            </a:r>
          </a:p>
          <a:p>
            <a:pPr lvl="1"/>
            <a:r>
              <a:rPr lang="en-US" sz="2000" dirty="0" smtClean="0"/>
              <a:t>0 = host portion, of the address.</a:t>
            </a:r>
          </a:p>
          <a:p>
            <a:r>
              <a:rPr lang="en-US" sz="2400" dirty="0" smtClean="0"/>
              <a:t>This means that we can </a:t>
            </a:r>
            <a:r>
              <a:rPr lang="en-US" sz="2400" b="1" i="1" dirty="0" smtClean="0"/>
              <a:t>split at arbitrary bit boundaries </a:t>
            </a:r>
            <a:r>
              <a:rPr lang="en-US" sz="2400" dirty="0" smtClean="0"/>
              <a:t>(although the math in dot decimal isn’t always pleasant)</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82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a:xfrm>
            <a:off x="1555242" y="1447800"/>
            <a:ext cx="8122920" cy="1397000"/>
          </a:xfrm>
        </p:spPr>
        <p:txBody>
          <a:bodyPr/>
          <a:lstStyle/>
          <a:p>
            <a:pPr marL="82296" indent="0">
              <a:buNone/>
            </a:pPr>
            <a:r>
              <a:rPr lang="en-GB" dirty="0" smtClean="0"/>
              <a:t>Consider this address 10.0.0.0</a:t>
            </a:r>
            <a:endParaRPr lang="en-GB" dirty="0"/>
          </a:p>
          <a:p>
            <a:pPr marL="82296" indent="0">
              <a:buNone/>
            </a:pPr>
            <a:r>
              <a:rPr lang="en-GB" dirty="0" smtClean="0"/>
              <a:t>What network class is this?</a:t>
            </a:r>
            <a:endParaRPr lang="en-GB"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Content Placeholder 2"/>
          <p:cNvSpPr txBox="1">
            <a:spLocks/>
          </p:cNvSpPr>
          <p:nvPr/>
        </p:nvSpPr>
        <p:spPr>
          <a:xfrm>
            <a:off x="1555242" y="2874962"/>
            <a:ext cx="8122920" cy="126523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defTabSz="914400">
              <a:buFont typeface="Wingdings 2"/>
              <a:buNone/>
            </a:pPr>
            <a:r>
              <a:rPr lang="en-GB" smtClean="0"/>
              <a:t>Class A</a:t>
            </a:r>
          </a:p>
          <a:p>
            <a:pPr marL="82296" indent="0" defTabSz="914400">
              <a:buFont typeface="Wingdings 2"/>
              <a:buNone/>
            </a:pPr>
            <a:r>
              <a:rPr lang="en-GB" dirty="0" smtClean="0">
                <a:solidFill>
                  <a:schemeClr val="accent3"/>
                </a:solidFill>
              </a:rPr>
              <a:t>0</a:t>
            </a:r>
            <a:r>
              <a:rPr lang="en-GB" dirty="0" smtClean="0"/>
              <a:t>0001010 00000000 00000000 00000000 </a:t>
            </a:r>
          </a:p>
        </p:txBody>
      </p:sp>
      <p:sp>
        <p:nvSpPr>
          <p:cNvPr id="8" name="Content Placeholder 2"/>
          <p:cNvSpPr txBox="1">
            <a:spLocks/>
          </p:cNvSpPr>
          <p:nvPr/>
        </p:nvSpPr>
        <p:spPr>
          <a:xfrm>
            <a:off x="2418842" y="4105790"/>
            <a:ext cx="5734558" cy="625476"/>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defTabSz="914400">
              <a:buFont typeface="Wingdings 2"/>
              <a:buNone/>
            </a:pPr>
            <a:r>
              <a:rPr lang="en-GB" dirty="0" smtClean="0"/>
              <a:t>What is the network mask?</a:t>
            </a:r>
          </a:p>
        </p:txBody>
      </p:sp>
      <p:grpSp>
        <p:nvGrpSpPr>
          <p:cNvPr id="15" name="Group 14"/>
          <p:cNvGrpSpPr/>
          <p:nvPr/>
        </p:nvGrpSpPr>
        <p:grpSpPr>
          <a:xfrm>
            <a:off x="-113120" y="4522271"/>
            <a:ext cx="9791282" cy="2081729"/>
            <a:chOff x="-113120" y="4522271"/>
            <a:chExt cx="9791282" cy="2081729"/>
          </a:xfrm>
        </p:grpSpPr>
        <p:sp>
          <p:nvSpPr>
            <p:cNvPr id="9" name="Content Placeholder 2"/>
            <p:cNvSpPr txBox="1">
              <a:spLocks/>
            </p:cNvSpPr>
            <p:nvPr/>
          </p:nvSpPr>
          <p:spPr>
            <a:xfrm>
              <a:off x="1555242" y="5370512"/>
              <a:ext cx="8122920" cy="123348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defTabSz="914400">
                <a:buFont typeface="Wingdings 2"/>
                <a:buNone/>
              </a:pPr>
              <a:r>
                <a:rPr lang="en-GB" dirty="0" smtClean="0">
                  <a:solidFill>
                    <a:schemeClr val="accent3"/>
                  </a:solidFill>
                </a:rPr>
                <a:t>255</a:t>
              </a:r>
              <a:r>
                <a:rPr lang="en-GB" dirty="0" smtClean="0"/>
                <a:t>.0.0.0</a:t>
              </a:r>
            </a:p>
          </p:txBody>
        </p:sp>
        <p:cxnSp>
          <p:nvCxnSpPr>
            <p:cNvPr id="11" name="Straight Arrow Connector 10"/>
            <p:cNvCxnSpPr/>
            <p:nvPr/>
          </p:nvCxnSpPr>
          <p:spPr>
            <a:xfrm>
              <a:off x="711200" y="4876800"/>
              <a:ext cx="1066800" cy="685800"/>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3120" y="4522271"/>
              <a:ext cx="1814920" cy="369332"/>
            </a:xfrm>
            <a:prstGeom prst="rect">
              <a:avLst/>
            </a:prstGeom>
            <a:noFill/>
          </p:spPr>
          <p:txBody>
            <a:bodyPr wrap="none" rtlCol="0">
              <a:spAutoFit/>
            </a:bodyPr>
            <a:lstStyle/>
            <a:p>
              <a:r>
                <a:rPr lang="en-GB" smtClean="0"/>
                <a:t>Network portion</a:t>
              </a:r>
              <a:endParaRPr lang="en-GB"/>
            </a:p>
          </p:txBody>
        </p:sp>
      </p:grpSp>
    </p:spTree>
    <p:extLst>
      <p:ext uri="{BB962C8B-B14F-4D97-AF65-F5344CB8AC3E}">
        <p14:creationId xmlns:p14="http://schemas.microsoft.com/office/powerpoint/2010/main" val="211109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a:xfrm>
            <a:off x="1555242" y="1447800"/>
            <a:ext cx="8122920" cy="1397000"/>
          </a:xfrm>
        </p:spPr>
        <p:txBody>
          <a:bodyPr/>
          <a:lstStyle/>
          <a:p>
            <a:pPr marL="82296" indent="0">
              <a:buNone/>
            </a:pPr>
            <a:r>
              <a:rPr lang="en-GB" dirty="0" smtClean="0"/>
              <a:t>Consider this address 162.16.0.0</a:t>
            </a:r>
            <a:endParaRPr lang="en-GB" dirty="0"/>
          </a:p>
          <a:p>
            <a:pPr marL="82296" indent="0">
              <a:buNone/>
            </a:pPr>
            <a:r>
              <a:rPr lang="en-GB" dirty="0" smtClean="0"/>
              <a:t>What network class is this?</a:t>
            </a:r>
            <a:endParaRPr lang="en-GB"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Content Placeholder 2"/>
          <p:cNvSpPr txBox="1">
            <a:spLocks/>
          </p:cNvSpPr>
          <p:nvPr/>
        </p:nvSpPr>
        <p:spPr>
          <a:xfrm>
            <a:off x="1555242" y="2874962"/>
            <a:ext cx="8122920" cy="126523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defTabSz="914400">
              <a:buFont typeface="Wingdings 2"/>
              <a:buNone/>
            </a:pPr>
            <a:r>
              <a:rPr lang="en-GB" dirty="0" smtClean="0"/>
              <a:t>Class B</a:t>
            </a:r>
          </a:p>
          <a:p>
            <a:pPr marL="82296" indent="0" defTabSz="914400">
              <a:buNone/>
            </a:pPr>
            <a:r>
              <a:rPr lang="fi-FI" dirty="0" smtClean="0">
                <a:solidFill>
                  <a:schemeClr val="accent3"/>
                </a:solidFill>
              </a:rPr>
              <a:t>10</a:t>
            </a:r>
            <a:r>
              <a:rPr lang="fi-FI" dirty="0" smtClean="0"/>
              <a:t>100010 </a:t>
            </a:r>
            <a:r>
              <a:rPr lang="en-GB" dirty="0" smtClean="0"/>
              <a:t>00000000 00000000 00000000 </a:t>
            </a:r>
          </a:p>
        </p:txBody>
      </p:sp>
      <p:sp>
        <p:nvSpPr>
          <p:cNvPr id="8" name="Content Placeholder 2"/>
          <p:cNvSpPr txBox="1">
            <a:spLocks/>
          </p:cNvSpPr>
          <p:nvPr/>
        </p:nvSpPr>
        <p:spPr>
          <a:xfrm>
            <a:off x="2418842" y="4105790"/>
            <a:ext cx="5734558" cy="625476"/>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defTabSz="914400">
              <a:buFont typeface="Wingdings 2"/>
              <a:buNone/>
            </a:pPr>
            <a:r>
              <a:rPr lang="en-GB" dirty="0" smtClean="0"/>
              <a:t>What is the network mask?</a:t>
            </a:r>
          </a:p>
        </p:txBody>
      </p:sp>
      <p:grpSp>
        <p:nvGrpSpPr>
          <p:cNvPr id="15" name="Group 14"/>
          <p:cNvGrpSpPr/>
          <p:nvPr/>
        </p:nvGrpSpPr>
        <p:grpSpPr>
          <a:xfrm>
            <a:off x="-113120" y="4522271"/>
            <a:ext cx="9791282" cy="2081729"/>
            <a:chOff x="-113120" y="4522271"/>
            <a:chExt cx="9791282" cy="2081729"/>
          </a:xfrm>
        </p:grpSpPr>
        <p:sp>
          <p:nvSpPr>
            <p:cNvPr id="9" name="Content Placeholder 2"/>
            <p:cNvSpPr txBox="1">
              <a:spLocks/>
            </p:cNvSpPr>
            <p:nvPr/>
          </p:nvSpPr>
          <p:spPr>
            <a:xfrm>
              <a:off x="1555242" y="5370512"/>
              <a:ext cx="8122920" cy="123348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defTabSz="914400">
                <a:buNone/>
              </a:pPr>
              <a:r>
                <a:rPr lang="en-GB" dirty="0" smtClean="0">
                  <a:solidFill>
                    <a:schemeClr val="accent3"/>
                  </a:solidFill>
                </a:rPr>
                <a:t>255</a:t>
              </a:r>
              <a:r>
                <a:rPr lang="en-GB" dirty="0" smtClean="0"/>
                <a:t>.</a:t>
              </a:r>
              <a:r>
                <a:rPr lang="en-GB" dirty="0">
                  <a:solidFill>
                    <a:schemeClr val="accent3"/>
                  </a:solidFill>
                </a:rPr>
                <a:t> 255</a:t>
              </a:r>
              <a:r>
                <a:rPr lang="en-GB" dirty="0" smtClean="0"/>
                <a:t>.0.0</a:t>
              </a:r>
            </a:p>
          </p:txBody>
        </p:sp>
        <p:cxnSp>
          <p:nvCxnSpPr>
            <p:cNvPr id="11" name="Straight Arrow Connector 10"/>
            <p:cNvCxnSpPr/>
            <p:nvPr/>
          </p:nvCxnSpPr>
          <p:spPr>
            <a:xfrm>
              <a:off x="711200" y="4876800"/>
              <a:ext cx="1066800" cy="685800"/>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3120" y="4522271"/>
              <a:ext cx="1814920" cy="369332"/>
            </a:xfrm>
            <a:prstGeom prst="rect">
              <a:avLst/>
            </a:prstGeom>
            <a:noFill/>
          </p:spPr>
          <p:txBody>
            <a:bodyPr wrap="none" rtlCol="0">
              <a:spAutoFit/>
            </a:bodyPr>
            <a:lstStyle/>
            <a:p>
              <a:r>
                <a:rPr lang="en-GB" smtClean="0"/>
                <a:t>Network portion</a:t>
              </a:r>
              <a:endParaRPr lang="en-GB"/>
            </a:p>
          </p:txBody>
        </p:sp>
      </p:grpSp>
    </p:spTree>
    <p:extLst>
      <p:ext uri="{BB962C8B-B14F-4D97-AF65-F5344CB8AC3E}">
        <p14:creationId xmlns:p14="http://schemas.microsoft.com/office/powerpoint/2010/main" val="67570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router knows the address?</a:t>
            </a:r>
            <a:endParaRPr lang="en-GB" dirty="0"/>
          </a:p>
        </p:txBody>
      </p:sp>
      <p:sp>
        <p:nvSpPr>
          <p:cNvPr id="3" name="Content Placeholder 2"/>
          <p:cNvSpPr>
            <a:spLocks noGrp="1"/>
          </p:cNvSpPr>
          <p:nvPr>
            <p:ph idx="1"/>
          </p:nvPr>
        </p:nvSpPr>
        <p:spPr>
          <a:xfrm>
            <a:off x="1555242" y="1447800"/>
            <a:ext cx="8350758" cy="5334000"/>
          </a:xfrm>
        </p:spPr>
        <p:txBody>
          <a:bodyPr>
            <a:normAutofit fontScale="92500" lnSpcReduction="20000"/>
          </a:bodyPr>
          <a:lstStyle/>
          <a:p>
            <a:pPr marL="82296" indent="0">
              <a:buNone/>
            </a:pPr>
            <a:r>
              <a:rPr lang="en-GB" dirty="0" smtClean="0"/>
              <a:t>192.168.3.55 / 24  </a:t>
            </a:r>
          </a:p>
          <a:p>
            <a:pPr marL="82296" indent="0">
              <a:buNone/>
            </a:pPr>
            <a:r>
              <a:rPr lang="en-GB" dirty="0" smtClean="0"/>
              <a:t>What is the network address?</a:t>
            </a:r>
            <a:endParaRPr lang="en-GB" dirty="0"/>
          </a:p>
          <a:p>
            <a:pPr marL="82296" indent="0">
              <a:buNone/>
            </a:pPr>
            <a:endParaRPr lang="en-GB" dirty="0" smtClean="0"/>
          </a:p>
          <a:p>
            <a:pPr marL="82296" indent="0">
              <a:buNone/>
            </a:pPr>
            <a:r>
              <a:rPr lang="en-GB" dirty="0" smtClean="0"/>
              <a:t>Convert the address to binary then logically AND it with the subnet mask</a:t>
            </a:r>
          </a:p>
          <a:p>
            <a:pPr marL="82296" indent="0">
              <a:buNone/>
            </a:pPr>
            <a:r>
              <a:rPr lang="en-GB" dirty="0" smtClean="0"/>
              <a:t>11000000.10101000.00000011.00110111  (Class C)</a:t>
            </a:r>
          </a:p>
          <a:p>
            <a:pPr marL="82296" indent="0">
              <a:buNone/>
            </a:pPr>
            <a:r>
              <a:rPr lang="en-GB" dirty="0" smtClean="0"/>
              <a:t>11111111.11111111.11111111.00000000</a:t>
            </a:r>
          </a:p>
          <a:p>
            <a:pPr marL="82296" indent="0">
              <a:buNone/>
            </a:pPr>
            <a:r>
              <a:rPr lang="en-GB" b="1" dirty="0" smtClean="0"/>
              <a:t>Result</a:t>
            </a:r>
            <a:r>
              <a:rPr lang="en-GB" dirty="0" smtClean="0"/>
              <a:t>:</a:t>
            </a:r>
          </a:p>
          <a:p>
            <a:pPr marL="82296" indent="0">
              <a:buNone/>
            </a:pPr>
            <a:r>
              <a:rPr lang="en-GB" dirty="0" smtClean="0"/>
              <a:t>11000000.10101000.00000011.00000000</a:t>
            </a:r>
          </a:p>
          <a:p>
            <a:pPr marL="82296" indent="0">
              <a:buNone/>
            </a:pPr>
            <a:r>
              <a:rPr lang="en-GB" dirty="0" smtClean="0"/>
              <a:t>That is </a:t>
            </a:r>
            <a:r>
              <a:rPr lang="en-GB" b="1" dirty="0" smtClean="0"/>
              <a:t>192.168.3.0</a:t>
            </a:r>
          </a:p>
          <a:p>
            <a:pPr marL="82296" indent="0">
              <a:buNone/>
            </a:pPr>
            <a:r>
              <a:rPr lang="en-GB" dirty="0" smtClean="0"/>
              <a:t>The broadcast address </a:t>
            </a:r>
            <a:r>
              <a:rPr lang="en-GB" b="1" dirty="0" smtClean="0"/>
              <a:t>192.168.3.255</a:t>
            </a:r>
          </a:p>
          <a:p>
            <a:pPr marL="82296" indent="0">
              <a:buNone/>
            </a:pPr>
            <a:r>
              <a:rPr lang="en-GB" b="1" dirty="0" smtClean="0"/>
              <a:t>Hosts: 1-254</a:t>
            </a:r>
            <a:endParaRPr lang="en-GB" b="1" dirty="0"/>
          </a:p>
          <a:p>
            <a:pPr marL="82296" indent="0">
              <a:buNone/>
            </a:pPr>
            <a:endParaRPr lang="en-GB"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1677657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it a bit</a:t>
            </a:r>
            <a:endParaRPr lang="en-GB" dirty="0"/>
          </a:p>
        </p:txBody>
      </p:sp>
      <p:sp>
        <p:nvSpPr>
          <p:cNvPr id="3" name="Content Placeholder 2"/>
          <p:cNvSpPr>
            <a:spLocks noGrp="1"/>
          </p:cNvSpPr>
          <p:nvPr>
            <p:ph idx="1"/>
          </p:nvPr>
        </p:nvSpPr>
        <p:spPr>
          <a:xfrm>
            <a:off x="1131022" y="1417638"/>
            <a:ext cx="8122920" cy="3632200"/>
          </a:xfrm>
        </p:spPr>
        <p:txBody>
          <a:bodyPr/>
          <a:lstStyle/>
          <a:p>
            <a:pPr marL="0" lvl="0" indent="0">
              <a:spcBef>
                <a:spcPts val="0"/>
              </a:spcBef>
              <a:buClrTx/>
              <a:buSzTx/>
              <a:buNone/>
            </a:pPr>
            <a:r>
              <a:rPr lang="en-GB" dirty="0" smtClean="0"/>
              <a:t>Address: 10.0.0.0   (Still class A network)</a:t>
            </a:r>
          </a:p>
          <a:p>
            <a:pPr marL="0" lvl="0" indent="0">
              <a:spcBef>
                <a:spcPts val="0"/>
              </a:spcBef>
              <a:buClrTx/>
              <a:buSzTx/>
              <a:buNone/>
            </a:pPr>
            <a:r>
              <a:rPr lang="en-GB" dirty="0" smtClean="0"/>
              <a:t>subnet: </a:t>
            </a:r>
            <a:r>
              <a:rPr lang="en-GB" dirty="0" smtClean="0">
                <a:solidFill>
                  <a:schemeClr val="accent3"/>
                </a:solidFill>
              </a:rPr>
              <a:t>255.255.255</a:t>
            </a:r>
            <a:r>
              <a:rPr lang="en-GB" dirty="0" smtClean="0"/>
              <a:t>.0  </a:t>
            </a:r>
          </a:p>
          <a:p>
            <a:pPr marL="0" lvl="0" indent="0">
              <a:spcBef>
                <a:spcPts val="0"/>
              </a:spcBef>
              <a:buClrTx/>
              <a:buSzTx/>
              <a:buNone/>
            </a:pPr>
            <a:endParaRPr lang="en-GB" dirty="0" smtClean="0"/>
          </a:p>
          <a:p>
            <a:pPr marL="0" lvl="0" indent="0">
              <a:spcBef>
                <a:spcPts val="0"/>
              </a:spcBef>
              <a:buClrTx/>
              <a:buSzTx/>
              <a:buNone/>
            </a:pPr>
            <a:endParaRPr lang="en-GB" dirty="0"/>
          </a:p>
          <a:p>
            <a:pPr marL="0" lvl="0" indent="0">
              <a:spcBef>
                <a:spcPts val="0"/>
              </a:spcBef>
              <a:buClrTx/>
              <a:buSzTx/>
              <a:buNone/>
            </a:pPr>
            <a:endParaRPr lang="en-GB" dirty="0"/>
          </a:p>
          <a:p>
            <a:pPr marL="0" lvl="0" indent="0">
              <a:spcBef>
                <a:spcPts val="0"/>
              </a:spcBef>
              <a:buClrTx/>
              <a:buSzTx/>
              <a:buNone/>
            </a:pPr>
            <a:endParaRPr lang="en-GB" dirty="0" smtClean="0"/>
          </a:p>
          <a:p>
            <a:pPr marL="0" lvl="0" indent="0">
              <a:spcBef>
                <a:spcPts val="0"/>
              </a:spcBef>
              <a:buClrTx/>
              <a:buSzTx/>
              <a:buNone/>
            </a:pPr>
            <a:r>
              <a:rPr lang="en-GB" dirty="0" smtClean="0"/>
              <a:t>How many subnets we can have?</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cxnSp>
        <p:nvCxnSpPr>
          <p:cNvPr id="7" name="Straight Arrow Connector 6"/>
          <p:cNvCxnSpPr/>
          <p:nvPr/>
        </p:nvCxnSpPr>
        <p:spPr>
          <a:xfrm flipV="1">
            <a:off x="2114042" y="2352675"/>
            <a:ext cx="581013" cy="1002357"/>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8200" y="3276600"/>
            <a:ext cx="1856855" cy="461665"/>
          </a:xfrm>
          <a:prstGeom prst="rect">
            <a:avLst/>
          </a:prstGeom>
          <a:noFill/>
        </p:spPr>
        <p:txBody>
          <a:bodyPr wrap="none" rtlCol="0">
            <a:spAutoFit/>
          </a:bodyPr>
          <a:lstStyle/>
          <a:p>
            <a:r>
              <a:rPr lang="en-GB" sz="2400" dirty="0" smtClean="0"/>
              <a:t>Network bits</a:t>
            </a:r>
            <a:endParaRPr lang="en-GB" sz="2400" dirty="0"/>
          </a:p>
        </p:txBody>
      </p:sp>
      <p:sp>
        <p:nvSpPr>
          <p:cNvPr id="11" name="TextBox 10"/>
          <p:cNvSpPr txBox="1"/>
          <p:nvPr/>
        </p:nvSpPr>
        <p:spPr>
          <a:xfrm>
            <a:off x="3302000" y="3124200"/>
            <a:ext cx="1564852" cy="461665"/>
          </a:xfrm>
          <a:prstGeom prst="rect">
            <a:avLst/>
          </a:prstGeom>
          <a:noFill/>
        </p:spPr>
        <p:txBody>
          <a:bodyPr wrap="none" rtlCol="0">
            <a:spAutoFit/>
          </a:bodyPr>
          <a:lstStyle/>
          <a:p>
            <a:r>
              <a:rPr lang="en-GB" sz="2400" dirty="0" smtClean="0"/>
              <a:t>Subnet bits</a:t>
            </a:r>
            <a:endParaRPr lang="en-GB" sz="2400" dirty="0"/>
          </a:p>
        </p:txBody>
      </p:sp>
      <p:cxnSp>
        <p:nvCxnSpPr>
          <p:cNvPr id="12" name="Straight Arrow Connector 11"/>
          <p:cNvCxnSpPr/>
          <p:nvPr/>
        </p:nvCxnSpPr>
        <p:spPr>
          <a:xfrm flipH="1" flipV="1">
            <a:off x="3428274" y="2352675"/>
            <a:ext cx="65384" cy="74295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60966" y="2352676"/>
            <a:ext cx="631548" cy="74080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4757818" y="2318606"/>
            <a:ext cx="1081668" cy="544041"/>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19339" y="2862647"/>
            <a:ext cx="1327608" cy="461665"/>
          </a:xfrm>
          <a:prstGeom prst="rect">
            <a:avLst/>
          </a:prstGeom>
          <a:noFill/>
        </p:spPr>
        <p:txBody>
          <a:bodyPr wrap="none" rtlCol="0">
            <a:spAutoFit/>
          </a:bodyPr>
          <a:lstStyle/>
          <a:p>
            <a:r>
              <a:rPr lang="en-GB" sz="2400" dirty="0" smtClean="0"/>
              <a:t>Host bits</a:t>
            </a:r>
            <a:endParaRPr lang="en-GB" sz="2400" dirty="0"/>
          </a:p>
        </p:txBody>
      </p:sp>
      <p:sp>
        <p:nvSpPr>
          <p:cNvPr id="24" name="Content Placeholder 2"/>
          <p:cNvSpPr txBox="1">
            <a:spLocks/>
          </p:cNvSpPr>
          <p:nvPr/>
        </p:nvSpPr>
        <p:spPr>
          <a:xfrm>
            <a:off x="6822745" y="4193232"/>
            <a:ext cx="2855417" cy="85660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0" indent="0" defTabSz="914400">
              <a:spcBef>
                <a:spcPts val="0"/>
              </a:spcBef>
              <a:buClrTx/>
              <a:buSzTx/>
              <a:buFont typeface="Wingdings 2"/>
              <a:buNone/>
            </a:pPr>
            <a:r>
              <a:rPr lang="en-GB" sz="2800" dirty="0" smtClean="0">
                <a:solidFill>
                  <a:schemeClr val="accent3"/>
                </a:solidFill>
              </a:rPr>
              <a:t>2</a:t>
            </a:r>
            <a:r>
              <a:rPr lang="en-GB" sz="2800" baseline="30000" dirty="0" smtClean="0">
                <a:solidFill>
                  <a:schemeClr val="accent3"/>
                </a:solidFill>
              </a:rPr>
              <a:t>16 </a:t>
            </a:r>
            <a:r>
              <a:rPr lang="en-GB" sz="2800" dirty="0" smtClean="0">
                <a:solidFill>
                  <a:schemeClr val="accent3"/>
                </a:solidFill>
              </a:rPr>
              <a:t>different subnetworks</a:t>
            </a:r>
            <a:endParaRPr lang="en-GB" sz="2800" dirty="0" smtClean="0">
              <a:solidFill>
                <a:schemeClr val="accent3"/>
              </a:solidFill>
            </a:endParaRPr>
          </a:p>
        </p:txBody>
      </p:sp>
      <p:sp>
        <p:nvSpPr>
          <p:cNvPr id="25" name="TextBox 24"/>
          <p:cNvSpPr txBox="1"/>
          <p:nvPr/>
        </p:nvSpPr>
        <p:spPr>
          <a:xfrm>
            <a:off x="1131022" y="5183274"/>
            <a:ext cx="8269187" cy="584775"/>
          </a:xfrm>
          <a:prstGeom prst="rect">
            <a:avLst/>
          </a:prstGeom>
          <a:noFill/>
        </p:spPr>
        <p:txBody>
          <a:bodyPr wrap="none" rtlCol="0">
            <a:spAutoFit/>
          </a:bodyPr>
          <a:lstStyle/>
          <a:p>
            <a:r>
              <a:rPr lang="en-GB" sz="3200" dirty="0" smtClean="0"/>
              <a:t>How many hosts do we have inside each subnet?</a:t>
            </a:r>
            <a:endParaRPr lang="en-GB" sz="3200" dirty="0"/>
          </a:p>
        </p:txBody>
      </p:sp>
      <p:sp>
        <p:nvSpPr>
          <p:cNvPr id="26" name="Content Placeholder 2"/>
          <p:cNvSpPr txBox="1">
            <a:spLocks/>
          </p:cNvSpPr>
          <p:nvPr/>
        </p:nvSpPr>
        <p:spPr>
          <a:xfrm>
            <a:off x="1587530" y="5768049"/>
            <a:ext cx="2292319" cy="42478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0" indent="0" defTabSz="914400">
              <a:spcBef>
                <a:spcPts val="0"/>
              </a:spcBef>
              <a:buClrTx/>
              <a:buSzTx/>
              <a:buFont typeface="Wingdings 2"/>
              <a:buNone/>
            </a:pPr>
            <a:r>
              <a:rPr lang="en-GB" sz="2800" smtClean="0">
                <a:solidFill>
                  <a:schemeClr val="accent3"/>
                </a:solidFill>
              </a:rPr>
              <a:t>2</a:t>
            </a:r>
            <a:r>
              <a:rPr lang="en-GB" sz="2800" baseline="30000" smtClean="0">
                <a:solidFill>
                  <a:schemeClr val="accent3"/>
                </a:solidFill>
              </a:rPr>
              <a:t>8 </a:t>
            </a:r>
            <a:r>
              <a:rPr lang="en-GB" sz="2800" smtClean="0">
                <a:solidFill>
                  <a:schemeClr val="accent3"/>
                </a:solidFill>
              </a:rPr>
              <a:t>- 2 hosts</a:t>
            </a:r>
            <a:endParaRPr lang="en-GB" sz="2800" dirty="0" smtClean="0">
              <a:solidFill>
                <a:schemeClr val="accent3"/>
              </a:solidFill>
            </a:endParaRPr>
          </a:p>
        </p:txBody>
      </p:sp>
    </p:spTree>
    <p:extLst>
      <p:ext uri="{BB962C8B-B14F-4D97-AF65-F5344CB8AC3E}">
        <p14:creationId xmlns:p14="http://schemas.microsoft.com/office/powerpoint/2010/main" val="17119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router knows the address?</a:t>
            </a:r>
            <a:endParaRPr lang="en-GB" dirty="0"/>
          </a:p>
        </p:txBody>
      </p:sp>
      <p:sp>
        <p:nvSpPr>
          <p:cNvPr id="3" name="Content Placeholder 2"/>
          <p:cNvSpPr>
            <a:spLocks noGrp="1"/>
          </p:cNvSpPr>
          <p:nvPr>
            <p:ph idx="1"/>
          </p:nvPr>
        </p:nvSpPr>
        <p:spPr>
          <a:xfrm>
            <a:off x="1219200" y="1417638"/>
            <a:ext cx="8458962" cy="5364162"/>
          </a:xfrm>
        </p:spPr>
        <p:txBody>
          <a:bodyPr>
            <a:normAutofit fontScale="62500" lnSpcReduction="20000"/>
          </a:bodyPr>
          <a:lstStyle/>
          <a:p>
            <a:pPr marL="82296" indent="0">
              <a:buNone/>
            </a:pPr>
            <a:r>
              <a:rPr lang="en-GB" dirty="0" smtClean="0"/>
              <a:t>192.168.3.55 / 28   </a:t>
            </a:r>
            <a:r>
              <a:rPr lang="en-GB" dirty="0" smtClean="0">
                <a:sym typeface="Wingdings"/>
              </a:rPr>
              <a:t> Class C</a:t>
            </a:r>
            <a:endParaRPr lang="en-GB" dirty="0" smtClean="0"/>
          </a:p>
          <a:p>
            <a:pPr marL="82296" indent="0">
              <a:buNone/>
            </a:pPr>
            <a:r>
              <a:rPr lang="en-GB" dirty="0" smtClean="0">
                <a:solidFill>
                  <a:schemeClr val="accent3"/>
                </a:solidFill>
              </a:rPr>
              <a:t>Network mask?</a:t>
            </a:r>
          </a:p>
          <a:p>
            <a:pPr marL="82296" indent="0">
              <a:buNone/>
            </a:pPr>
            <a:r>
              <a:rPr lang="en-GB" dirty="0" smtClean="0">
                <a:solidFill>
                  <a:schemeClr val="accent3"/>
                </a:solidFill>
              </a:rPr>
              <a:t>255.255.255.240</a:t>
            </a:r>
            <a:endParaRPr lang="en-GB" dirty="0" smtClean="0"/>
          </a:p>
          <a:p>
            <a:pPr marL="82296" indent="0">
              <a:buNone/>
            </a:pPr>
            <a:r>
              <a:rPr lang="en-GB" dirty="0"/>
              <a:t>What is the network address or network number</a:t>
            </a:r>
            <a:r>
              <a:rPr lang="en-GB" dirty="0" smtClean="0"/>
              <a:t>?</a:t>
            </a:r>
          </a:p>
          <a:p>
            <a:pPr marL="82296" indent="0">
              <a:buNone/>
            </a:pPr>
            <a:r>
              <a:rPr lang="en-GB" dirty="0" smtClean="0"/>
              <a:t>Convert the address to binary then logically AND it with the subnet mask</a:t>
            </a:r>
          </a:p>
          <a:p>
            <a:pPr marL="82296" indent="0">
              <a:buNone/>
            </a:pPr>
            <a:r>
              <a:rPr lang="en-GB" dirty="0" smtClean="0"/>
              <a:t>11000000.10101000.00000011.00110111</a:t>
            </a:r>
          </a:p>
          <a:p>
            <a:pPr marL="82296" indent="0">
              <a:buNone/>
            </a:pPr>
            <a:r>
              <a:rPr lang="en-GB" dirty="0" smtClean="0"/>
              <a:t>11111111.11111111.11111111.</a:t>
            </a:r>
            <a:r>
              <a:rPr lang="en-GB" dirty="0" smtClean="0">
                <a:solidFill>
                  <a:schemeClr val="accent3"/>
                </a:solidFill>
              </a:rPr>
              <a:t>111</a:t>
            </a:r>
            <a:r>
              <a:rPr lang="en-GB" dirty="0">
                <a:solidFill>
                  <a:schemeClr val="accent3"/>
                </a:solidFill>
              </a:rPr>
              <a:t>1</a:t>
            </a:r>
            <a:r>
              <a:rPr lang="en-GB" dirty="0" smtClean="0"/>
              <a:t>0000</a:t>
            </a:r>
          </a:p>
          <a:p>
            <a:pPr marL="82296" indent="0">
              <a:buNone/>
            </a:pPr>
            <a:r>
              <a:rPr lang="en-GB" b="1" dirty="0" smtClean="0"/>
              <a:t>Result</a:t>
            </a:r>
            <a:r>
              <a:rPr lang="en-GB" dirty="0" smtClean="0"/>
              <a:t>: 11000000.10101000.00000011.00110000</a:t>
            </a:r>
          </a:p>
          <a:p>
            <a:pPr marL="82296" indent="0">
              <a:buNone/>
            </a:pPr>
            <a:r>
              <a:rPr lang="en-GB" dirty="0" smtClean="0"/>
              <a:t>That is </a:t>
            </a:r>
            <a:r>
              <a:rPr lang="en-GB" b="1" dirty="0" smtClean="0"/>
              <a:t>192.168.3.48 </a:t>
            </a:r>
            <a:r>
              <a:rPr lang="en-GB" b="1" dirty="0" smtClean="0">
                <a:sym typeface="Wingdings"/>
              </a:rPr>
              <a:t> network address</a:t>
            </a:r>
            <a:endParaRPr lang="en-GB" b="1" dirty="0" smtClean="0"/>
          </a:p>
          <a:p>
            <a:pPr marL="82296" indent="0">
              <a:buNone/>
            </a:pPr>
            <a:r>
              <a:rPr lang="en-GB" b="1" dirty="0" smtClean="0"/>
              <a:t>How many hosts? </a:t>
            </a:r>
          </a:p>
          <a:p>
            <a:pPr marL="82296" indent="0">
              <a:buNone/>
            </a:pPr>
            <a:r>
              <a:rPr lang="en-GB" b="1" dirty="0" smtClean="0"/>
              <a:t>2</a:t>
            </a:r>
            <a:r>
              <a:rPr lang="en-GB" b="1" baseline="30000" dirty="0" smtClean="0"/>
              <a:t>4</a:t>
            </a:r>
            <a:r>
              <a:rPr lang="en-GB" b="1" dirty="0" smtClean="0"/>
              <a:t> = 16 hosts</a:t>
            </a:r>
          </a:p>
          <a:p>
            <a:pPr marL="82296" indent="0">
              <a:buNone/>
            </a:pPr>
            <a:r>
              <a:rPr lang="en-GB" b="1" dirty="0" smtClean="0"/>
              <a:t>How many subnets?</a:t>
            </a:r>
          </a:p>
          <a:p>
            <a:pPr marL="82296" indent="0">
              <a:buNone/>
            </a:pPr>
            <a:r>
              <a:rPr lang="en-GB" b="1" dirty="0" smtClean="0"/>
              <a:t>2</a:t>
            </a:r>
            <a:r>
              <a:rPr lang="en-GB" b="1" baseline="30000" dirty="0" smtClean="0"/>
              <a:t>4</a:t>
            </a:r>
            <a:r>
              <a:rPr lang="en-GB" b="1" dirty="0" smtClean="0"/>
              <a:t> = 16 subnet each of 16 hosts</a:t>
            </a:r>
          </a:p>
          <a:p>
            <a:pPr marL="82296" indent="0">
              <a:buNone/>
            </a:pPr>
            <a:r>
              <a:rPr lang="en-GB" b="1" dirty="0" smtClean="0"/>
              <a:t>How about the broadcast address?</a:t>
            </a:r>
          </a:p>
          <a:p>
            <a:pPr marL="82296" indent="0">
              <a:buNone/>
            </a:pPr>
            <a:r>
              <a:rPr lang="en-GB" b="1" dirty="0" smtClean="0"/>
              <a:t>192.168.3.63</a:t>
            </a:r>
            <a:endParaRPr lang="en-GB" b="1" dirty="0"/>
          </a:p>
          <a:p>
            <a:pPr marL="82296" indent="0">
              <a:buNone/>
            </a:pPr>
            <a:endParaRPr lang="en-GB" dirty="0"/>
          </a:p>
        </p:txBody>
      </p:sp>
      <p:sp>
        <p:nvSpPr>
          <p:cNvPr id="4" name="Date Placeholder 3"/>
          <p:cNvSpPr>
            <a:spLocks noGrp="1"/>
          </p:cNvSpPr>
          <p:nvPr>
            <p:ph type="dt" sz="half" idx="10"/>
          </p:nvPr>
        </p:nvSpPr>
        <p:spPr/>
        <p:txBody>
          <a:bodyPr/>
          <a:lstStyle/>
          <a:p>
            <a:r>
              <a:rPr lang="en-AU" dirty="0" smtClean="0"/>
              <a:t>© 2011-14,  Kris </a:t>
            </a:r>
            <a:r>
              <a:rPr lang="en-AU" dirty="0" err="1" smtClean="0"/>
              <a:t>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700" y="3054350"/>
            <a:ext cx="1828800" cy="3251200"/>
          </a:xfrm>
          <a:prstGeom prst="rect">
            <a:avLst/>
          </a:prstGeom>
        </p:spPr>
      </p:pic>
    </p:spTree>
    <p:extLst>
      <p:ext uri="{BB962C8B-B14F-4D97-AF65-F5344CB8AC3E}">
        <p14:creationId xmlns:p14="http://schemas.microsoft.com/office/powerpoint/2010/main" val="12110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this out?</a:t>
            </a:r>
            <a:endParaRPr lang="en-GB" dirty="0"/>
          </a:p>
        </p:txBody>
      </p:sp>
      <p:sp>
        <p:nvSpPr>
          <p:cNvPr id="3" name="Content Placeholder 2"/>
          <p:cNvSpPr>
            <a:spLocks noGrp="1"/>
          </p:cNvSpPr>
          <p:nvPr>
            <p:ph idx="1"/>
          </p:nvPr>
        </p:nvSpPr>
        <p:spPr>
          <a:xfrm>
            <a:off x="1131022" y="1417638"/>
            <a:ext cx="8547140" cy="3632200"/>
          </a:xfrm>
        </p:spPr>
        <p:txBody>
          <a:bodyPr/>
          <a:lstStyle/>
          <a:p>
            <a:pPr marL="0" lvl="0" indent="0">
              <a:spcBef>
                <a:spcPts val="0"/>
              </a:spcBef>
              <a:buClrTx/>
              <a:buSzTx/>
              <a:buNone/>
            </a:pPr>
            <a:r>
              <a:rPr lang="en-GB" dirty="0" smtClean="0"/>
              <a:t>Address: 10.15.67.128</a:t>
            </a:r>
          </a:p>
          <a:p>
            <a:pPr marL="0" lvl="0" indent="0">
              <a:spcBef>
                <a:spcPts val="0"/>
              </a:spcBef>
              <a:buClrTx/>
              <a:buSzTx/>
              <a:buNone/>
            </a:pPr>
            <a:r>
              <a:rPr lang="en-GB" dirty="0" smtClean="0"/>
              <a:t>subnet: </a:t>
            </a:r>
            <a:r>
              <a:rPr lang="en-GB" dirty="0" smtClean="0">
                <a:solidFill>
                  <a:schemeClr val="accent3"/>
                </a:solidFill>
              </a:rPr>
              <a:t>255.255.255</a:t>
            </a:r>
            <a:r>
              <a:rPr lang="en-GB" dirty="0" smtClean="0"/>
              <a:t>.</a:t>
            </a:r>
            <a:r>
              <a:rPr lang="en-GB" dirty="0" smtClean="0">
                <a:solidFill>
                  <a:srgbClr val="00B050"/>
                </a:solidFill>
              </a:rPr>
              <a:t>192</a:t>
            </a:r>
            <a:r>
              <a:rPr lang="en-GB" dirty="0" smtClean="0"/>
              <a:t>  </a:t>
            </a:r>
            <a:endParaRPr lang="en-GB" dirty="0"/>
          </a:p>
          <a:p>
            <a:pPr marL="0" lvl="0" indent="0">
              <a:spcBef>
                <a:spcPts val="0"/>
              </a:spcBef>
              <a:buClrTx/>
              <a:buSzTx/>
              <a:buNone/>
            </a:pPr>
            <a:endParaRPr lang="en-GB" dirty="0" smtClean="0"/>
          </a:p>
          <a:p>
            <a:pPr marL="0" lvl="0" indent="0">
              <a:spcBef>
                <a:spcPts val="0"/>
              </a:spcBef>
              <a:buClrTx/>
              <a:buSzTx/>
              <a:buNone/>
            </a:pPr>
            <a:r>
              <a:rPr lang="en-GB" dirty="0" smtClean="0"/>
              <a:t>How many subnets we can have?</a:t>
            </a:r>
          </a:p>
          <a:p>
            <a:pPr marL="0" indent="0">
              <a:spcBef>
                <a:spcPts val="0"/>
              </a:spcBef>
              <a:buClrTx/>
              <a:buSzTx/>
              <a:buNone/>
            </a:pPr>
            <a:r>
              <a:rPr lang="en-GB" dirty="0"/>
              <a:t>How many hosts do we have inside each subnet</a:t>
            </a:r>
            <a:r>
              <a:rPr lang="en-GB" dirty="0" smtClean="0"/>
              <a:t>?</a:t>
            </a:r>
          </a:p>
          <a:p>
            <a:pPr marL="0" indent="0">
              <a:spcBef>
                <a:spcPts val="0"/>
              </a:spcBef>
              <a:buClrTx/>
              <a:buSzTx/>
              <a:buNone/>
            </a:pPr>
            <a:r>
              <a:rPr lang="en-GB" dirty="0" smtClean="0"/>
              <a:t>What is the network address?</a:t>
            </a:r>
          </a:p>
          <a:p>
            <a:pPr marL="0" indent="0">
              <a:spcBef>
                <a:spcPts val="0"/>
              </a:spcBef>
              <a:buClrTx/>
              <a:buSzTx/>
              <a:buNone/>
            </a:pPr>
            <a:r>
              <a:rPr lang="en-GB" dirty="0" smtClean="0"/>
              <a:t>What is the broadcast address?</a:t>
            </a:r>
            <a:endParaRPr lang="en-GB" dirty="0"/>
          </a:p>
          <a:p>
            <a:pPr marL="0" lvl="0" indent="0">
              <a:spcBef>
                <a:spcPts val="0"/>
              </a:spcBef>
              <a:buClrTx/>
              <a:buSzTx/>
              <a:buNone/>
            </a:pPr>
            <a:endParaRPr lang="en-GB" dirty="0" smtClean="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spTree>
    <p:extLst>
      <p:ext uri="{BB962C8B-B14F-4D97-AF65-F5344CB8AC3E}">
        <p14:creationId xmlns:p14="http://schemas.microsoft.com/office/powerpoint/2010/main" val="36717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2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 grabbing !</a:t>
            </a:r>
            <a:endParaRPr lang="en-GB"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1412341"/>
            <a:ext cx="4764087" cy="216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9892" y="6120884"/>
            <a:ext cx="7341108" cy="369332"/>
          </a:xfrm>
          <a:prstGeom prst="rect">
            <a:avLst/>
          </a:prstGeom>
          <a:noFill/>
        </p:spPr>
        <p:txBody>
          <a:bodyPr wrap="square" rtlCol="0">
            <a:spAutoFit/>
          </a:bodyPr>
          <a:lstStyle/>
          <a:p>
            <a:r>
              <a:rPr lang="en-GB" dirty="0"/>
              <a:t>https://www.youtube.com/watch?v=GOD8S6H7WGk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638300"/>
            <a:ext cx="70739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30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we can describe our Classes as:</a:t>
            </a:r>
          </a:p>
          <a:p>
            <a:pPr lvl="1"/>
            <a:r>
              <a:rPr lang="en-US" dirty="0" smtClean="0"/>
              <a:t>a.0.0.0/8 	- 255.0.0.0</a:t>
            </a:r>
          </a:p>
          <a:p>
            <a:pPr lvl="1"/>
            <a:r>
              <a:rPr lang="en-US" dirty="0"/>
              <a:t>a</a:t>
            </a:r>
            <a:r>
              <a:rPr lang="en-US" dirty="0" smtClean="0"/>
              <a:t>.b.0.0/16	- 255.255.0.0</a:t>
            </a:r>
          </a:p>
          <a:p>
            <a:pPr lvl="1"/>
            <a:r>
              <a:rPr lang="en-US" dirty="0"/>
              <a:t>a</a:t>
            </a:r>
            <a:r>
              <a:rPr lang="en-US" dirty="0" smtClean="0"/>
              <a:t>.b.c.0/24	- 255.255.255.0</a:t>
            </a:r>
          </a:p>
          <a:p>
            <a:pPr marL="402336" lvl="1" indent="0">
              <a:buNone/>
            </a:pPr>
            <a:endParaRPr lang="en-US" dirty="0"/>
          </a:p>
          <a:p>
            <a:pPr lvl="1"/>
            <a:r>
              <a:rPr lang="en-US" dirty="0" smtClean="0"/>
              <a:t>Indeed, we can put 0-31 after the slash which describes where our boundary is drawn, and therefore determine the mask:</a:t>
            </a:r>
          </a:p>
          <a:p>
            <a:pPr lvl="1"/>
            <a:r>
              <a:rPr lang="en-US" dirty="0" err="1"/>
              <a:t>a</a:t>
            </a:r>
            <a:r>
              <a:rPr lang="en-US" dirty="0" err="1" smtClean="0"/>
              <a:t>.b.c.d</a:t>
            </a:r>
            <a:r>
              <a:rPr lang="en-US" dirty="0" smtClean="0"/>
              <a:t>/25	- 255.255.255.128, ½ C</a:t>
            </a:r>
          </a:p>
          <a:p>
            <a:pPr lvl="1"/>
            <a:r>
              <a:rPr lang="en-US" dirty="0" err="1" smtClean="0"/>
              <a:t>a.b.c.d</a:t>
            </a:r>
            <a:r>
              <a:rPr lang="en-US" dirty="0"/>
              <a:t>/</a:t>
            </a:r>
            <a:r>
              <a:rPr lang="en-US" dirty="0" smtClean="0"/>
              <a:t>26</a:t>
            </a:r>
            <a:r>
              <a:rPr lang="en-US" dirty="0"/>
              <a:t>	- </a:t>
            </a:r>
            <a:r>
              <a:rPr lang="en-US" dirty="0" smtClean="0"/>
              <a:t>255.255.255.192, ¼ C</a:t>
            </a:r>
          </a:p>
          <a:p>
            <a:pPr lvl="1"/>
            <a:r>
              <a:rPr lang="en-US" dirty="0"/>
              <a:t>e</a:t>
            </a:r>
            <a:r>
              <a:rPr lang="en-US" dirty="0" smtClean="0"/>
              <a:t>tc.</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2044043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assignments</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Internet Assigned Numbers Authority (IANA) </a:t>
            </a:r>
            <a:r>
              <a:rPr lang="en-US" sz="2400" dirty="0" smtClean="0"/>
              <a:t>issues blocks of IP addresses to </a:t>
            </a:r>
            <a:r>
              <a:rPr lang="en-US" sz="2400" dirty="0"/>
              <a:t>regional Internet registries (RIRs</a:t>
            </a:r>
            <a:r>
              <a:rPr lang="en-US" sz="2400" dirty="0" smtClean="0"/>
              <a:t>)</a:t>
            </a:r>
          </a:p>
          <a:p>
            <a:pPr lvl="1"/>
            <a:r>
              <a:rPr lang="en-US" sz="2000" dirty="0" smtClean="0"/>
              <a:t>For </a:t>
            </a:r>
            <a:r>
              <a:rPr lang="en-US" sz="2000" dirty="0"/>
              <a:t>example, 62.0.0.0/</a:t>
            </a:r>
            <a:r>
              <a:rPr lang="en-US" sz="2000" dirty="0" smtClean="0"/>
              <a:t>8, </a:t>
            </a:r>
            <a:r>
              <a:rPr lang="en-US" sz="2000" dirty="0"/>
              <a:t>is administered by RIPE NCC, the European RIR. </a:t>
            </a:r>
            <a:endParaRPr lang="en-US" sz="2000" dirty="0" smtClean="0"/>
          </a:p>
          <a:p>
            <a:r>
              <a:rPr lang="en-US" sz="2400" dirty="0" smtClean="0"/>
              <a:t>The RIRs are each responsible </a:t>
            </a:r>
            <a:r>
              <a:rPr lang="en-US" sz="2400" dirty="0"/>
              <a:t>for a single, large, geographic </a:t>
            </a:r>
            <a:r>
              <a:rPr lang="en-US" sz="2400" dirty="0" smtClean="0"/>
              <a:t>area.</a:t>
            </a:r>
          </a:p>
          <a:p>
            <a:r>
              <a:rPr lang="en-US" sz="2400" dirty="0" smtClean="0"/>
              <a:t>These are then further subdivided </a:t>
            </a:r>
            <a:r>
              <a:rPr lang="en-US" sz="2400" dirty="0"/>
              <a:t>into smaller blocks </a:t>
            </a:r>
            <a:r>
              <a:rPr lang="en-US" sz="2400" dirty="0" smtClean="0"/>
              <a:t>and issued to </a:t>
            </a:r>
            <a:r>
              <a:rPr lang="en-US" sz="2400" dirty="0"/>
              <a:t>local Internet registries. </a:t>
            </a:r>
            <a:endParaRPr lang="en-US" sz="2400" dirty="0" smtClean="0"/>
          </a:p>
          <a:p>
            <a:r>
              <a:rPr lang="en-US" sz="2400" dirty="0" smtClean="0"/>
              <a:t>End networks </a:t>
            </a:r>
            <a:r>
              <a:rPr lang="en-US" sz="2400" dirty="0"/>
              <a:t>receive subnets sized according to the size of their network and projected short term need. </a:t>
            </a:r>
            <a:endParaRPr lang="en-US" sz="2400" dirty="0" smtClean="0"/>
          </a:p>
          <a:p>
            <a:r>
              <a:rPr lang="en-US" sz="2400" dirty="0" smtClean="0"/>
              <a:t>The days of businesses getting /8 or /16 addresses are over (16M to 65K addresses is a big step).</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808009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assignments and Routing </a:t>
            </a:r>
            <a:endParaRPr lang="en-US" dirty="0"/>
          </a:p>
        </p:txBody>
      </p:sp>
      <p:sp>
        <p:nvSpPr>
          <p:cNvPr id="3" name="Content Placeholder 2"/>
          <p:cNvSpPr>
            <a:spLocks noGrp="1"/>
          </p:cNvSpPr>
          <p:nvPr>
            <p:ph idx="1"/>
          </p:nvPr>
        </p:nvSpPr>
        <p:spPr/>
        <p:txBody>
          <a:bodyPr>
            <a:noAutofit/>
          </a:bodyPr>
          <a:lstStyle/>
          <a:p>
            <a:r>
              <a:rPr lang="en-US" sz="2400" dirty="0" smtClean="0"/>
              <a:t>As long as the router is aware of the correct subnet mask, we can create arbitrary subnets within any IP address range.</a:t>
            </a:r>
          </a:p>
          <a:p>
            <a:r>
              <a:rPr lang="en-US" sz="2400" dirty="0" smtClean="0"/>
              <a:t>Routing tables can grow large.</a:t>
            </a:r>
          </a:p>
          <a:p>
            <a:pPr lvl="1"/>
            <a:r>
              <a:rPr lang="en-US" sz="2000" dirty="0" smtClean="0"/>
              <a:t>We can aggregate adjacent IP ranges</a:t>
            </a:r>
          </a:p>
          <a:p>
            <a:pPr lvl="1"/>
            <a:r>
              <a:rPr lang="en-US" sz="2000" dirty="0" smtClean="0"/>
              <a:t>Two adjacent /</a:t>
            </a:r>
            <a:r>
              <a:rPr lang="en-US" sz="2000" dirty="0"/>
              <a:t>20s may </a:t>
            </a:r>
            <a:r>
              <a:rPr lang="en-US" sz="2000" dirty="0" smtClean="0"/>
              <a:t>be </a:t>
            </a:r>
            <a:r>
              <a:rPr lang="en-US" sz="2000" dirty="0"/>
              <a:t>aggregated to a /</a:t>
            </a:r>
            <a:r>
              <a:rPr lang="en-US" sz="2000" dirty="0" smtClean="0"/>
              <a:t>19</a:t>
            </a:r>
          </a:p>
          <a:p>
            <a:pPr lvl="1"/>
            <a:r>
              <a:rPr lang="en-US" sz="2000" dirty="0" smtClean="0"/>
              <a:t>This reduces the number of routes that need to be advertised and the size of the tables.</a:t>
            </a:r>
          </a:p>
          <a:p>
            <a:pPr lvl="1"/>
            <a:r>
              <a:rPr lang="en-US" sz="2000" dirty="0" smtClean="0"/>
              <a:t>This is possible due to the geographic way in which modern IP ranges are allocated.</a:t>
            </a:r>
          </a:p>
          <a:p>
            <a:pPr lvl="1"/>
            <a:r>
              <a:rPr lang="en-US" sz="2000" dirty="0" smtClean="0"/>
              <a:t>Routers higher up the hierarchy can aggregate whole regions into a single table entry.</a:t>
            </a:r>
          </a:p>
          <a:p>
            <a:pPr marL="402336" lvl="1" indent="0">
              <a:buNone/>
            </a:pPr>
            <a:endParaRPr lang="en-US" sz="2000"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273450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a:t>
            </a:r>
            <a:r>
              <a:rPr lang="en-US" dirty="0"/>
              <a:t>S</a:t>
            </a:r>
            <a:r>
              <a:rPr lang="en-US" dirty="0" smtClean="0"/>
              <a:t>pace Exhaustion</a:t>
            </a:r>
            <a:endParaRPr lang="en-US" dirty="0"/>
          </a:p>
        </p:txBody>
      </p:sp>
      <p:sp>
        <p:nvSpPr>
          <p:cNvPr id="3" name="Content Placeholder 2"/>
          <p:cNvSpPr>
            <a:spLocks noGrp="1"/>
          </p:cNvSpPr>
          <p:nvPr>
            <p:ph idx="1"/>
          </p:nvPr>
        </p:nvSpPr>
        <p:spPr/>
        <p:txBody>
          <a:bodyPr>
            <a:noAutofit/>
          </a:bodyPr>
          <a:lstStyle/>
          <a:p>
            <a:r>
              <a:rPr lang="en-US" sz="1400" dirty="0" smtClean="0"/>
              <a:t>From the </a:t>
            </a:r>
            <a:r>
              <a:rPr lang="en-US" sz="1400" dirty="0"/>
              <a:t>1980s it was apparent that </a:t>
            </a:r>
            <a:r>
              <a:rPr lang="en-US" sz="1400" dirty="0" smtClean="0"/>
              <a:t>the </a:t>
            </a:r>
            <a:r>
              <a:rPr lang="en-US" sz="1400" dirty="0"/>
              <a:t>available IPv4 addresses were being </a:t>
            </a:r>
            <a:r>
              <a:rPr lang="en-US" sz="1400" dirty="0" smtClean="0"/>
              <a:t>exhausted. </a:t>
            </a:r>
          </a:p>
          <a:p>
            <a:pPr lvl="1"/>
            <a:r>
              <a:rPr lang="en-US" sz="1050" dirty="0" smtClean="0"/>
              <a:t> </a:t>
            </a:r>
            <a:r>
              <a:rPr lang="en-US" sz="1050" dirty="0"/>
              <a:t>M</a:t>
            </a:r>
            <a:r>
              <a:rPr lang="en-US" sz="1050" dirty="0" smtClean="0"/>
              <a:t>otivation </a:t>
            </a:r>
            <a:r>
              <a:rPr lang="en-US" sz="1050" dirty="0"/>
              <a:t>for </a:t>
            </a:r>
            <a:r>
              <a:rPr lang="en-US" sz="1050" dirty="0" smtClean="0"/>
              <a:t>the </a:t>
            </a:r>
            <a:r>
              <a:rPr lang="en-US" sz="1050" dirty="0"/>
              <a:t>creation of Classless Inter-Domain Routing (CIDR</a:t>
            </a:r>
            <a:r>
              <a:rPr lang="en-US" sz="1050" dirty="0" smtClean="0"/>
              <a:t>) and IPv6.</a:t>
            </a:r>
            <a:endParaRPr lang="en-US" sz="1050" dirty="0"/>
          </a:p>
          <a:p>
            <a:r>
              <a:rPr lang="en-US" sz="1400" dirty="0" smtClean="0"/>
              <a:t>Things driving the </a:t>
            </a:r>
            <a:r>
              <a:rPr lang="en-US" sz="1400" dirty="0"/>
              <a:t>acceleration of IPv4 address exhaustion:</a:t>
            </a:r>
          </a:p>
          <a:p>
            <a:pPr lvl="1"/>
            <a:r>
              <a:rPr lang="en-US" sz="1050" dirty="0" smtClean="0"/>
              <a:t>Unprecedented growth in the  </a:t>
            </a:r>
            <a:r>
              <a:rPr lang="en-US" sz="1050" dirty="0"/>
              <a:t>number of Internet users</a:t>
            </a:r>
          </a:p>
          <a:p>
            <a:pPr lvl="1"/>
            <a:r>
              <a:rPr lang="en-US" sz="1050" dirty="0"/>
              <a:t>Always-on devices — ADSL modems, cable modems</a:t>
            </a:r>
          </a:p>
          <a:p>
            <a:pPr lvl="1"/>
            <a:r>
              <a:rPr lang="en-US" sz="1050" dirty="0"/>
              <a:t>Mobile devices — laptop computers, PDAs, mobile phones</a:t>
            </a:r>
          </a:p>
          <a:p>
            <a:r>
              <a:rPr lang="en-US" sz="1400" dirty="0" smtClean="0"/>
              <a:t>Technologies </a:t>
            </a:r>
            <a:r>
              <a:rPr lang="en-US" sz="1400" dirty="0"/>
              <a:t>introduced </a:t>
            </a:r>
            <a:r>
              <a:rPr lang="en-US" sz="1400" dirty="0" smtClean="0"/>
              <a:t>to </a:t>
            </a:r>
            <a:r>
              <a:rPr lang="en-US" sz="1400" dirty="0"/>
              <a:t>mitigate IPv4 address </a:t>
            </a:r>
            <a:r>
              <a:rPr lang="en-US" sz="1400" dirty="0" smtClean="0"/>
              <a:t>exhaustion include:</a:t>
            </a:r>
            <a:endParaRPr lang="en-US" sz="1400" dirty="0"/>
          </a:p>
          <a:p>
            <a:pPr lvl="1"/>
            <a:r>
              <a:rPr lang="en-US" sz="1050" dirty="0"/>
              <a:t>Network address translation (NAT)</a:t>
            </a:r>
          </a:p>
          <a:p>
            <a:pPr lvl="1"/>
            <a:r>
              <a:rPr lang="en-US" sz="1050" dirty="0"/>
              <a:t>Use of private networks</a:t>
            </a:r>
          </a:p>
          <a:p>
            <a:pPr lvl="1"/>
            <a:r>
              <a:rPr lang="en-US" sz="1050" dirty="0"/>
              <a:t>Dynamic Host Configuration Protocol (DHCP)</a:t>
            </a:r>
          </a:p>
          <a:p>
            <a:pPr lvl="1"/>
            <a:r>
              <a:rPr lang="en-US" sz="1050" dirty="0"/>
              <a:t>Name-based virtual hosting</a:t>
            </a:r>
          </a:p>
          <a:p>
            <a:pPr lvl="1"/>
            <a:r>
              <a:rPr lang="en-US" sz="1050" dirty="0"/>
              <a:t>Tighter control by Regional Internet Registries on the allocation of addresses to Local Internet Registries</a:t>
            </a:r>
          </a:p>
          <a:p>
            <a:pPr lvl="1"/>
            <a:r>
              <a:rPr lang="en-US" sz="1050" dirty="0"/>
              <a:t>Network renumbering to reclaim large blocks of address space allocated in the early days of the Internet</a:t>
            </a:r>
          </a:p>
          <a:p>
            <a:r>
              <a:rPr lang="en-US" sz="1400" dirty="0"/>
              <a:t>IANA's primary address pool was exhausted on 3 February 2011 when the last 5 blocks were allocated to the 5 </a:t>
            </a:r>
            <a:r>
              <a:rPr lang="en-US" sz="1400" dirty="0" smtClean="0"/>
              <a:t>RIRs.   </a:t>
            </a:r>
            <a:r>
              <a:rPr lang="en-US" sz="1400" dirty="0"/>
              <a:t>APNIC was the first RIR to exhaust its regional pool on 15 April 2011, except for a small amount of address space reserved for the transition to </a:t>
            </a:r>
            <a:r>
              <a:rPr lang="en-US" sz="1400" dirty="0" smtClean="0"/>
              <a:t>IPv6</a:t>
            </a:r>
            <a:r>
              <a:rPr lang="en-US" sz="1400" dirty="0"/>
              <a:t>.</a:t>
            </a:r>
          </a:p>
          <a:p>
            <a:r>
              <a:rPr lang="en-US" sz="1400" dirty="0" smtClean="0"/>
              <a:t>The </a:t>
            </a:r>
            <a:r>
              <a:rPr lang="en-US" sz="1400" dirty="0"/>
              <a:t>address size was increased </a:t>
            </a:r>
            <a:r>
              <a:rPr lang="en-US" sz="1400" dirty="0" smtClean="0"/>
              <a:t>from </a:t>
            </a:r>
            <a:r>
              <a:rPr lang="en-US" sz="1400" dirty="0"/>
              <a:t>32 bits in IPv4 </a:t>
            </a:r>
            <a:r>
              <a:rPr lang="en-US" sz="1400" dirty="0" smtClean="0"/>
              <a:t>to 128 bits </a:t>
            </a:r>
            <a:r>
              <a:rPr lang="en-US" sz="1400" dirty="0"/>
              <a:t>in </a:t>
            </a:r>
            <a:r>
              <a:rPr lang="en-US" sz="1400" dirty="0" smtClean="0"/>
              <a:t>IPv6, allowing </a:t>
            </a:r>
            <a:r>
              <a:rPr lang="en-US" sz="1400" dirty="0"/>
              <a:t>improved route aggregation </a:t>
            </a:r>
            <a:r>
              <a:rPr lang="en-US" sz="1400" dirty="0" smtClean="0"/>
              <a:t>and potential for allocations </a:t>
            </a:r>
            <a:r>
              <a:rPr lang="en-US" sz="1400" dirty="0"/>
              <a:t>of a minimum of 264 host addresses to end-users. </a:t>
            </a:r>
            <a:endParaRPr lang="en-US" sz="1400" dirty="0" smtClean="0"/>
          </a:p>
          <a:p>
            <a:r>
              <a:rPr lang="en-US" sz="1400" dirty="0" smtClean="0"/>
              <a:t>Migration </a:t>
            </a:r>
            <a:r>
              <a:rPr lang="en-US" sz="1400" dirty="0"/>
              <a:t>to IPv6 is in progress but </a:t>
            </a:r>
            <a:r>
              <a:rPr lang="en-US" sz="1400" dirty="0" smtClean="0"/>
              <a:t>is </a:t>
            </a:r>
            <a:r>
              <a:rPr lang="en-US" sz="1400" dirty="0"/>
              <a:t>expected to take considerable time.</a:t>
            </a:r>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3491596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79456" y="129757"/>
            <a:ext cx="5012436" cy="476250"/>
          </a:xfrm>
        </p:spPr>
        <p:txBody>
          <a:bodyPr/>
          <a:lstStyle/>
          <a:p>
            <a:pPr algn="l"/>
            <a:r>
              <a:rPr lang="en-NZ" dirty="0"/>
              <a:t>© 2009 </a:t>
            </a:r>
            <a:r>
              <a:rPr lang="en-NZ" u="sng" dirty="0">
                <a:hlinkClick r:id="rId3"/>
              </a:rPr>
              <a:t>The Measurement Factory.</a:t>
            </a:r>
            <a:endParaRPr lang="en-US" dirty="0" smtClean="0"/>
          </a:p>
        </p:txBody>
      </p:sp>
      <p:pic>
        <p:nvPicPr>
          <p:cNvPr id="6" name="Picture 5"/>
          <p:cNvPicPr>
            <a:picLocks noChangeAspect="1"/>
          </p:cNvPicPr>
          <p:nvPr/>
        </p:nvPicPr>
        <p:blipFill>
          <a:blip r:embed="rId4"/>
          <a:stretch>
            <a:fillRect/>
          </a:stretch>
        </p:blipFill>
        <p:spPr>
          <a:xfrm>
            <a:off x="-1" y="-1"/>
            <a:ext cx="6490556" cy="6490556"/>
          </a:xfrm>
          <a:prstGeom prst="rect">
            <a:avLst/>
          </a:prstGeom>
        </p:spPr>
      </p:pic>
      <p:pic>
        <p:nvPicPr>
          <p:cNvPr id="7" name="Picture 6"/>
          <p:cNvPicPr>
            <a:picLocks noChangeAspect="1"/>
          </p:cNvPicPr>
          <p:nvPr/>
        </p:nvPicPr>
        <p:blipFill>
          <a:blip r:embed="rId5"/>
          <a:stretch>
            <a:fillRect/>
          </a:stretch>
        </p:blipFill>
        <p:spPr>
          <a:xfrm>
            <a:off x="2286000" y="4953000"/>
            <a:ext cx="7620000" cy="1905000"/>
          </a:xfrm>
          <a:prstGeom prst="rect">
            <a:avLst/>
          </a:prstGeom>
        </p:spPr>
      </p:pic>
    </p:spTree>
    <p:extLst>
      <p:ext uri="{BB962C8B-B14F-4D97-AF65-F5344CB8AC3E}">
        <p14:creationId xmlns:p14="http://schemas.microsoft.com/office/powerpoint/2010/main" val="3146411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t>
            </a:r>
            <a:endParaRPr lang="en-US" dirty="0"/>
          </a:p>
        </p:txBody>
      </p:sp>
      <p:sp>
        <p:nvSpPr>
          <p:cNvPr id="3" name="Content Placeholder 2"/>
          <p:cNvSpPr>
            <a:spLocks noGrp="1"/>
          </p:cNvSpPr>
          <p:nvPr>
            <p:ph idx="1"/>
          </p:nvPr>
        </p:nvSpPr>
        <p:spPr/>
        <p:txBody>
          <a:bodyPr/>
          <a:lstStyle/>
          <a:p>
            <a:pPr marL="82296" indent="0">
              <a:buNone/>
            </a:pPr>
            <a:r>
              <a:rPr lang="en-US" dirty="0" smtClean="0"/>
              <a:t>Friday…</a:t>
            </a:r>
          </a:p>
          <a:p>
            <a:pPr marL="82296" indent="0">
              <a:buNone/>
            </a:pPr>
            <a:endParaRPr lang="en-US" dirty="0"/>
          </a:p>
          <a:p>
            <a:pPr marL="82296" indent="0">
              <a:buNone/>
            </a:pPr>
            <a:r>
              <a:rPr lang="en-US" dirty="0" smtClean="0"/>
              <a:t>- IPv6 etc.</a:t>
            </a:r>
          </a:p>
          <a:p>
            <a:pPr marL="82296" indent="0">
              <a:buNone/>
            </a:pPr>
            <a:r>
              <a:rPr lang="en-US" dirty="0" smtClean="0"/>
              <a:t>- Protocol Layer Service model.</a:t>
            </a:r>
            <a:endParaRPr lang="en-US" dirty="0"/>
          </a:p>
          <a:p>
            <a:pPr marL="82296" indent="0">
              <a:buNone/>
            </a:pP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4191730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descr="50%"/>
          <p:cNvSpPr>
            <a:spLocks noGrp="1" noChangeArrowheads="1"/>
          </p:cNvSpPr>
          <p:nvPr>
            <p:ph type="title"/>
          </p:nvPr>
        </p:nvSpPr>
        <p:spPr>
          <a:xfrm>
            <a:off x="1028700" y="277814"/>
            <a:ext cx="8382000" cy="1139825"/>
          </a:xfrm>
          <a:noFill/>
          <a:extLst>
            <a:ext uri="{909E8E84-426E-40DD-AFC4-6F175D3DCCD1}">
              <a14:hiddenFill xmlns:a14="http://schemas.microsoft.com/office/drawing/2010/main">
                <a:pattFill prst="pct50">
                  <a:fgClr>
                    <a:srgbClr val="66CCFF"/>
                  </a:fgClr>
                  <a:bgClr>
                    <a:schemeClr val="bg1"/>
                  </a:bgClr>
                </a:pattFill>
              </a14:hiddenFill>
            </a:ext>
          </a:extLst>
        </p:spPr>
        <p:txBody>
          <a:bodyPr/>
          <a:lstStyle/>
          <a:p>
            <a:r>
              <a:rPr lang="en-US" dirty="0" smtClean="0">
                <a:solidFill>
                  <a:schemeClr val="tx1"/>
                </a:solidFill>
              </a:rPr>
              <a:t>A </a:t>
            </a:r>
            <a:r>
              <a:rPr lang="en-US" dirty="0">
                <a:solidFill>
                  <a:schemeClr val="tx1"/>
                </a:solidFill>
              </a:rPr>
              <a:t>BGP G</a:t>
            </a:r>
            <a:r>
              <a:rPr lang="en-US" dirty="0" smtClean="0">
                <a:solidFill>
                  <a:schemeClr val="tx1"/>
                </a:solidFill>
              </a:rPr>
              <a:t>raph</a:t>
            </a:r>
            <a:endParaRPr lang="en-US" dirty="0">
              <a:solidFill>
                <a:schemeClr val="tx1"/>
              </a:solidFill>
            </a:endParaRPr>
          </a:p>
        </p:txBody>
      </p:sp>
      <p:sp>
        <p:nvSpPr>
          <p:cNvPr id="6147" name="Rectangle 3"/>
          <p:cNvSpPr>
            <a:spLocks noGrp="1" noChangeArrowheads="1"/>
          </p:cNvSpPr>
          <p:nvPr>
            <p:ph type="body" sz="half" idx="2"/>
          </p:nvPr>
        </p:nvSpPr>
        <p:spPr>
          <a:xfrm>
            <a:off x="6444214" y="1753393"/>
            <a:ext cx="3630481" cy="4113213"/>
          </a:xfrm>
        </p:spPr>
        <p:txBody>
          <a:bodyPr/>
          <a:lstStyle/>
          <a:p>
            <a:r>
              <a:rPr lang="en-US" sz="2400" dirty="0"/>
              <a:t>Each AS has designated BGP routers</a:t>
            </a:r>
          </a:p>
          <a:p>
            <a:r>
              <a:rPr lang="en-US" sz="2400" dirty="0"/>
              <a:t>BGP routers of an AS communicate internally with another protocol (IGP)</a:t>
            </a:r>
          </a:p>
        </p:txBody>
      </p:sp>
      <p:sp>
        <p:nvSpPr>
          <p:cNvPr id="6148" name="Cloud" descr="50%"/>
          <p:cNvSpPr>
            <a:spLocks noChangeAspect="1" noEditPoints="1" noChangeArrowheads="1"/>
          </p:cNvSpPr>
          <p:nvPr/>
        </p:nvSpPr>
        <p:spPr bwMode="auto">
          <a:xfrm>
            <a:off x="1334957" y="4558228"/>
            <a:ext cx="1128183" cy="7508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1" hangingPunct="1"/>
            <a:endParaRPr lang="en-NZ">
              <a:latin typeface="Times New Roman" charset="0"/>
            </a:endParaRPr>
          </a:p>
        </p:txBody>
      </p:sp>
      <p:sp>
        <p:nvSpPr>
          <p:cNvPr id="6149" name="Cloud" descr="50%"/>
          <p:cNvSpPr>
            <a:spLocks noChangeAspect="1" noEditPoints="1" noChangeArrowheads="1"/>
          </p:cNvSpPr>
          <p:nvPr/>
        </p:nvSpPr>
        <p:spPr bwMode="auto">
          <a:xfrm>
            <a:off x="3001436" y="3543816"/>
            <a:ext cx="2149740" cy="14319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1" hangingPunct="1"/>
            <a:endParaRPr lang="en-NZ">
              <a:latin typeface="Times New Roman" charset="0"/>
            </a:endParaRPr>
          </a:p>
        </p:txBody>
      </p:sp>
      <p:sp>
        <p:nvSpPr>
          <p:cNvPr id="6150" name="Cloud" descr="50%"/>
          <p:cNvSpPr>
            <a:spLocks noChangeAspect="1" noEditPoints="1" noChangeArrowheads="1"/>
          </p:cNvSpPr>
          <p:nvPr/>
        </p:nvSpPr>
        <p:spPr bwMode="auto">
          <a:xfrm>
            <a:off x="4829574" y="2369067"/>
            <a:ext cx="1128183" cy="7508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NZ"/>
          </a:p>
        </p:txBody>
      </p:sp>
      <p:sp>
        <p:nvSpPr>
          <p:cNvPr id="6151" name="Cloud" descr="50%"/>
          <p:cNvSpPr>
            <a:spLocks noChangeAspect="1" noEditPoints="1" noChangeArrowheads="1"/>
          </p:cNvSpPr>
          <p:nvPr/>
        </p:nvSpPr>
        <p:spPr bwMode="auto">
          <a:xfrm>
            <a:off x="5044548" y="4289941"/>
            <a:ext cx="1828138" cy="12176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NZ"/>
          </a:p>
        </p:txBody>
      </p:sp>
      <p:sp>
        <p:nvSpPr>
          <p:cNvPr id="6152" name="Cloud" descr="50%"/>
          <p:cNvSpPr>
            <a:spLocks noChangeAspect="1" noEditPoints="1" noChangeArrowheads="1"/>
          </p:cNvSpPr>
          <p:nvPr/>
        </p:nvSpPr>
        <p:spPr bwMode="auto">
          <a:xfrm>
            <a:off x="2839775" y="2635767"/>
            <a:ext cx="1129903" cy="7508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pct50">
            <a:fgClr>
              <a:srgbClr val="66CCFF"/>
            </a:fgClr>
            <a:bgClr>
              <a:srgbClr val="FFFFFF"/>
            </a:bgClr>
          </a:patt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eaLnBrk="1" hangingPunct="1"/>
            <a:endParaRPr lang="en-NZ">
              <a:latin typeface="Times New Roman" charset="0"/>
            </a:endParaRPr>
          </a:p>
        </p:txBody>
      </p:sp>
      <p:pic>
        <p:nvPicPr>
          <p:cNvPr id="615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905" y="4716978"/>
            <a:ext cx="48326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4"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409" y="2848491"/>
            <a:ext cx="4832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5"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862" y="2635766"/>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836" y="4558228"/>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7"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332" y="3702567"/>
            <a:ext cx="483261"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8"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593" y="4237553"/>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59"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69" y="4237553"/>
            <a:ext cx="4832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60"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451" y="4558228"/>
            <a:ext cx="4832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6161"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470" y="5091628"/>
            <a:ext cx="48498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6162" name="Line 18"/>
          <p:cNvSpPr>
            <a:spLocks noChangeShapeType="1"/>
          </p:cNvSpPr>
          <p:nvPr/>
        </p:nvSpPr>
        <p:spPr bwMode="auto">
          <a:xfrm flipV="1">
            <a:off x="2194853" y="4397891"/>
            <a:ext cx="1183217" cy="373062"/>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3" name="Line 19"/>
          <p:cNvSpPr>
            <a:spLocks noChangeShapeType="1"/>
          </p:cNvSpPr>
          <p:nvPr/>
        </p:nvSpPr>
        <p:spPr bwMode="auto">
          <a:xfrm>
            <a:off x="3593044" y="3062804"/>
            <a:ext cx="429948" cy="6397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4" name="Line 20"/>
          <p:cNvSpPr>
            <a:spLocks noChangeShapeType="1"/>
          </p:cNvSpPr>
          <p:nvPr/>
        </p:nvSpPr>
        <p:spPr bwMode="auto">
          <a:xfrm flipV="1">
            <a:off x="4237966" y="2848492"/>
            <a:ext cx="968243" cy="8540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5" name="Line 21"/>
          <p:cNvSpPr>
            <a:spLocks noChangeShapeType="1"/>
          </p:cNvSpPr>
          <p:nvPr/>
        </p:nvSpPr>
        <p:spPr bwMode="auto">
          <a:xfrm flipH="1">
            <a:off x="4721228" y="2848491"/>
            <a:ext cx="538294" cy="13890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6" name="Line 22"/>
          <p:cNvSpPr>
            <a:spLocks noChangeShapeType="1"/>
          </p:cNvSpPr>
          <p:nvPr/>
        </p:nvSpPr>
        <p:spPr bwMode="auto">
          <a:xfrm>
            <a:off x="4776261" y="4397892"/>
            <a:ext cx="591608" cy="21272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67" name="Text Box 23"/>
          <p:cNvSpPr txBox="1">
            <a:spLocks noChangeArrowheads="1"/>
          </p:cNvSpPr>
          <p:nvPr/>
        </p:nvSpPr>
        <p:spPr bwMode="auto">
          <a:xfrm>
            <a:off x="1506936" y="5355153"/>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1</a:t>
            </a:r>
          </a:p>
        </p:txBody>
      </p:sp>
      <p:sp>
        <p:nvSpPr>
          <p:cNvPr id="6168" name="Text Box 24"/>
          <p:cNvSpPr txBox="1">
            <a:spLocks noChangeArrowheads="1"/>
          </p:cNvSpPr>
          <p:nvPr/>
        </p:nvSpPr>
        <p:spPr bwMode="auto">
          <a:xfrm>
            <a:off x="2624801" y="2154753"/>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2</a:t>
            </a:r>
          </a:p>
        </p:txBody>
      </p:sp>
      <p:sp>
        <p:nvSpPr>
          <p:cNvPr id="6169" name="Text Box 25"/>
          <p:cNvSpPr txBox="1">
            <a:spLocks noChangeArrowheads="1"/>
          </p:cNvSpPr>
          <p:nvPr/>
        </p:nvSpPr>
        <p:spPr bwMode="auto">
          <a:xfrm>
            <a:off x="3593044" y="4985266"/>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3</a:t>
            </a:r>
          </a:p>
        </p:txBody>
      </p:sp>
      <p:sp>
        <p:nvSpPr>
          <p:cNvPr id="6170" name="Text Box 26"/>
          <p:cNvSpPr txBox="1">
            <a:spLocks noChangeArrowheads="1"/>
          </p:cNvSpPr>
          <p:nvPr/>
        </p:nvSpPr>
        <p:spPr bwMode="auto">
          <a:xfrm>
            <a:off x="5687750" y="3704153"/>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4</a:t>
            </a:r>
          </a:p>
        </p:txBody>
      </p:sp>
      <p:sp>
        <p:nvSpPr>
          <p:cNvPr id="6171" name="Text Box 27"/>
          <p:cNvSpPr txBox="1">
            <a:spLocks noChangeArrowheads="1"/>
          </p:cNvSpPr>
          <p:nvPr/>
        </p:nvSpPr>
        <p:spPr bwMode="auto">
          <a:xfrm>
            <a:off x="5876928" y="2208728"/>
            <a:ext cx="652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 New Roman" charset="0"/>
              </a:rPr>
              <a:t>AS 5</a:t>
            </a:r>
          </a:p>
        </p:txBody>
      </p:sp>
      <p:sp>
        <p:nvSpPr>
          <p:cNvPr id="6172" name="Line 28"/>
          <p:cNvSpPr>
            <a:spLocks noChangeShapeType="1"/>
          </p:cNvSpPr>
          <p:nvPr/>
        </p:nvSpPr>
        <p:spPr bwMode="auto">
          <a:xfrm>
            <a:off x="5797817" y="4664591"/>
            <a:ext cx="37663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3" name="Line 29"/>
          <p:cNvSpPr>
            <a:spLocks noChangeShapeType="1"/>
          </p:cNvSpPr>
          <p:nvPr/>
        </p:nvSpPr>
        <p:spPr bwMode="auto">
          <a:xfrm>
            <a:off x="5636157" y="4824928"/>
            <a:ext cx="161660" cy="26670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4" name="Line 30"/>
          <p:cNvSpPr>
            <a:spLocks noChangeShapeType="1"/>
          </p:cNvSpPr>
          <p:nvPr/>
        </p:nvSpPr>
        <p:spPr bwMode="auto">
          <a:xfrm flipV="1">
            <a:off x="6066105" y="4770954"/>
            <a:ext cx="214973" cy="32067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5" name="Line 31"/>
          <p:cNvSpPr>
            <a:spLocks noChangeShapeType="1"/>
          </p:cNvSpPr>
          <p:nvPr/>
        </p:nvSpPr>
        <p:spPr bwMode="auto">
          <a:xfrm flipV="1">
            <a:off x="3754705" y="3916879"/>
            <a:ext cx="214973" cy="32067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6" name="Line 32"/>
          <p:cNvSpPr>
            <a:spLocks noChangeShapeType="1"/>
          </p:cNvSpPr>
          <p:nvPr/>
        </p:nvSpPr>
        <p:spPr bwMode="auto">
          <a:xfrm>
            <a:off x="4184652" y="3916879"/>
            <a:ext cx="268288" cy="32067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7" name="Text Box 33"/>
          <p:cNvSpPr txBox="1">
            <a:spLocks noChangeArrowheads="1"/>
          </p:cNvSpPr>
          <p:nvPr/>
        </p:nvSpPr>
        <p:spPr bwMode="auto">
          <a:xfrm>
            <a:off x="1011636" y="3062804"/>
            <a:ext cx="184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endParaRPr lang="en-NZ" sz="2000">
              <a:latin typeface="Times New Roman" charset="0"/>
            </a:endParaRPr>
          </a:p>
        </p:txBody>
      </p:sp>
      <p:sp>
        <p:nvSpPr>
          <p:cNvPr id="6178" name="Line 34"/>
          <p:cNvSpPr>
            <a:spLocks noChangeShapeType="1"/>
          </p:cNvSpPr>
          <p:nvPr/>
        </p:nvSpPr>
        <p:spPr bwMode="auto">
          <a:xfrm flipV="1">
            <a:off x="3699672" y="2796103"/>
            <a:ext cx="1398190" cy="16033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6179" name="Line 35"/>
          <p:cNvSpPr>
            <a:spLocks noChangeShapeType="1"/>
          </p:cNvSpPr>
          <p:nvPr/>
        </p:nvSpPr>
        <p:spPr bwMode="auto">
          <a:xfrm>
            <a:off x="3735786" y="4364553"/>
            <a:ext cx="57785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NZ"/>
          </a:p>
        </p:txBody>
      </p:sp>
      <p:sp>
        <p:nvSpPr>
          <p:cNvPr id="36"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37"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3414779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descr="50%"/>
          <p:cNvSpPr>
            <a:spLocks noGrp="1" noChangeArrowheads="1"/>
          </p:cNvSpPr>
          <p:nvPr>
            <p:ph type="title"/>
          </p:nvPr>
        </p:nvSpPr>
        <p:spPr>
          <a:noFill/>
          <a:extLst>
            <a:ext uri="{909E8E84-426E-40DD-AFC4-6F175D3DCCD1}">
              <a14:hiddenFill xmlns:a14="http://schemas.microsoft.com/office/drawing/2010/main">
                <a:pattFill prst="pct50">
                  <a:fgClr>
                    <a:srgbClr val="66CCFF"/>
                  </a:fgClr>
                  <a:bgClr>
                    <a:schemeClr val="bg1"/>
                  </a:bgClr>
                </a:pattFill>
              </a14:hiddenFill>
            </a:ext>
          </a:extLst>
        </p:spPr>
        <p:txBody>
          <a:bodyPr/>
          <a:lstStyle/>
          <a:p>
            <a:r>
              <a:rPr lang="en-US"/>
              <a:t>Some Basic Numbers</a:t>
            </a:r>
          </a:p>
        </p:txBody>
      </p:sp>
      <p:sp>
        <p:nvSpPr>
          <p:cNvPr id="3075" name="Rectangle 3"/>
          <p:cNvSpPr>
            <a:spLocks noGrp="1" noChangeArrowheads="1"/>
          </p:cNvSpPr>
          <p:nvPr>
            <p:ph type="body" idx="1"/>
          </p:nvPr>
        </p:nvSpPr>
        <p:spPr/>
        <p:txBody>
          <a:bodyPr/>
          <a:lstStyle/>
          <a:p>
            <a:pPr>
              <a:spcBef>
                <a:spcPct val="0"/>
              </a:spcBef>
              <a:buClrTx/>
              <a:buFontTx/>
              <a:buChar char="•"/>
            </a:pPr>
            <a:r>
              <a:rPr lang="en-US" dirty="0"/>
              <a:t>~20,000 Autonomous Systems approx.</a:t>
            </a:r>
          </a:p>
          <a:p>
            <a:pPr lvl="1">
              <a:spcBef>
                <a:spcPct val="0"/>
              </a:spcBef>
              <a:buClrTx/>
              <a:buFontTx/>
              <a:buChar char="•"/>
            </a:pPr>
            <a:r>
              <a:rPr lang="en-US" dirty="0"/>
              <a:t>Corporate Networks</a:t>
            </a:r>
          </a:p>
          <a:p>
            <a:pPr lvl="1">
              <a:spcBef>
                <a:spcPct val="0"/>
              </a:spcBef>
              <a:buClrTx/>
              <a:buFontTx/>
              <a:buChar char="•"/>
            </a:pPr>
            <a:r>
              <a:rPr lang="en-US" dirty="0"/>
              <a:t>ISP Internal Networks</a:t>
            </a:r>
          </a:p>
          <a:p>
            <a:pPr lvl="1">
              <a:spcBef>
                <a:spcPct val="0"/>
              </a:spcBef>
              <a:buClrTx/>
              <a:buFontTx/>
              <a:buChar char="•"/>
            </a:pPr>
            <a:r>
              <a:rPr lang="en-US" dirty="0"/>
              <a:t>National Service </a:t>
            </a:r>
            <a:r>
              <a:rPr lang="en-US" dirty="0" smtClean="0"/>
              <a:t>Providers</a:t>
            </a:r>
          </a:p>
          <a:p>
            <a:pPr marL="402336" lvl="1" indent="0">
              <a:spcBef>
                <a:spcPct val="0"/>
              </a:spcBef>
              <a:buClrTx/>
              <a:buNone/>
            </a:pPr>
            <a:endParaRPr lang="en-US" dirty="0"/>
          </a:p>
          <a:p>
            <a:pPr>
              <a:spcBef>
                <a:spcPct val="0"/>
              </a:spcBef>
              <a:buClrTx/>
              <a:buFontTx/>
              <a:buChar char="•"/>
            </a:pPr>
            <a:r>
              <a:rPr lang="en-US" dirty="0"/>
              <a:t>Identified by ASN a 16 bit value</a:t>
            </a:r>
          </a:p>
          <a:p>
            <a:pPr lvl="1">
              <a:spcBef>
                <a:spcPct val="0"/>
              </a:spcBef>
              <a:buClrTx/>
              <a:buFontTx/>
              <a:buChar char="•"/>
            </a:pPr>
            <a:r>
              <a:rPr lang="en-US" dirty="0"/>
              <a:t>Assigned by </a:t>
            </a:r>
            <a:r>
              <a:rPr lang="en-US" dirty="0" smtClean="0"/>
              <a:t>IANA</a:t>
            </a:r>
          </a:p>
          <a:p>
            <a:pPr marL="402336" lvl="1" indent="0">
              <a:spcBef>
                <a:spcPct val="0"/>
              </a:spcBef>
              <a:buClrTx/>
              <a:buNone/>
            </a:pPr>
            <a:endParaRPr lang="en-US" dirty="0"/>
          </a:p>
          <a:p>
            <a:pPr>
              <a:spcBef>
                <a:spcPct val="0"/>
              </a:spcBef>
              <a:buClrTx/>
              <a:buFontTx/>
              <a:buChar char="•"/>
            </a:pPr>
            <a:r>
              <a:rPr lang="en-US" dirty="0" err="1"/>
              <a:t>Superlinear</a:t>
            </a:r>
            <a:r>
              <a:rPr lang="en-US" dirty="0"/>
              <a:t> growth</a:t>
            </a:r>
          </a:p>
        </p:txBody>
      </p:sp>
      <p:sp>
        <p:nvSpPr>
          <p:cNvPr id="3076" name="Text Box 4"/>
          <p:cNvSpPr txBox="1">
            <a:spLocks noChangeArrowheads="1"/>
          </p:cNvSpPr>
          <p:nvPr/>
        </p:nvSpPr>
        <p:spPr bwMode="auto">
          <a:xfrm>
            <a:off x="1073151" y="4191001"/>
            <a:ext cx="265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buFontTx/>
              <a:buChar char="•"/>
            </a:pPr>
            <a:endParaRPr lang="en-US">
              <a:latin typeface="Times New Roman" charset="0"/>
            </a:endParaRPr>
          </a:p>
          <a:p>
            <a:pPr eaLnBrk="1" hangingPunct="1">
              <a:buFontTx/>
              <a:buChar char="•"/>
            </a:pPr>
            <a:endParaRPr lang="en-US">
              <a:latin typeface="Times New Roman" charset="0"/>
            </a:endParaRPr>
          </a:p>
        </p:txBody>
      </p:sp>
      <p:sp>
        <p:nvSpPr>
          <p:cNvPr id="5"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6"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2801395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Advertising Routing Information</a:t>
            </a:r>
          </a:p>
        </p:txBody>
      </p:sp>
      <p:sp>
        <p:nvSpPr>
          <p:cNvPr id="11267" name="Rectangle 3"/>
          <p:cNvSpPr>
            <a:spLocks noGrp="1" noChangeArrowheads="1"/>
          </p:cNvSpPr>
          <p:nvPr>
            <p:ph type="body" idx="1"/>
          </p:nvPr>
        </p:nvSpPr>
        <p:spPr/>
        <p:txBody>
          <a:bodyPr/>
          <a:lstStyle/>
          <a:p>
            <a:r>
              <a:rPr lang="en-US"/>
              <a:t>Each AS advertises what it can reach from each BGP router</a:t>
            </a:r>
          </a:p>
          <a:p>
            <a:r>
              <a:rPr lang="en-US"/>
              <a:t>Policies I: filter what you advertise</a:t>
            </a:r>
          </a:p>
          <a:p>
            <a:r>
              <a:rPr lang="en-US"/>
              <a:t>Policies II: filter from what you hear advertised </a:t>
            </a:r>
          </a:p>
          <a:p>
            <a:r>
              <a:rPr lang="en-US"/>
              <a:t>Build up a BGP routing table</a:t>
            </a:r>
          </a:p>
          <a:p>
            <a:pPr lvl="1"/>
            <a:r>
              <a:rPr lang="en-US"/>
              <a:t>Remember which prefix you hear from which link</a:t>
            </a:r>
          </a:p>
        </p:txBody>
      </p:sp>
      <p:sp>
        <p:nvSpPr>
          <p:cNvPr id="4" name="Date Placeholder 4"/>
          <p:cNvSpPr>
            <a:spLocks noGrp="1"/>
          </p:cNvSpPr>
          <p:nvPr>
            <p:ph type="dt" sz="half" idx="10"/>
          </p:nvPr>
        </p:nvSpPr>
        <p:spPr>
          <a:xfrm>
            <a:off x="3879850" y="6305550"/>
            <a:ext cx="2311400" cy="476250"/>
          </a:xfrm>
        </p:spPr>
        <p:txBody>
          <a:bodyPr/>
          <a:lstStyle/>
          <a:p>
            <a:r>
              <a:rPr lang="en-AU" smtClean="0"/>
              <a:t>© 2011-14,  Kris Bubendorfer</a:t>
            </a:r>
            <a:endParaRPr lang="en-US" dirty="0" smtClean="0"/>
          </a:p>
        </p:txBody>
      </p:sp>
      <p:sp>
        <p:nvSpPr>
          <p:cNvPr id="5" name="Footer Placeholder 3"/>
          <p:cNvSpPr>
            <a:spLocks noGrp="1"/>
          </p:cNvSpPr>
          <p:nvPr>
            <p:ph type="ftr" sz="quarter" idx="11"/>
          </p:nvPr>
        </p:nvSpPr>
        <p:spPr>
          <a:xfrm>
            <a:off x="6191250" y="6305550"/>
            <a:ext cx="3136900" cy="476250"/>
          </a:xfrm>
        </p:spPr>
        <p:txBody>
          <a:bodyPr/>
          <a:lstStyle/>
          <a:p>
            <a:r>
              <a:rPr lang="en-US" smtClean="0"/>
              <a:t>NWEN 243</a:t>
            </a:r>
            <a:endParaRPr lang="en-US"/>
          </a:p>
        </p:txBody>
      </p:sp>
    </p:spTree>
    <p:extLst>
      <p:ext uri="{BB962C8B-B14F-4D97-AF65-F5344CB8AC3E}">
        <p14:creationId xmlns:p14="http://schemas.microsoft.com/office/powerpoint/2010/main" val="16249438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video explaining BGP</a:t>
            </a:r>
            <a:endParaRPr lang="en-NZ"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3" name="Content Placeholder 2"/>
          <p:cNvSpPr>
            <a:spLocks noGrp="1"/>
          </p:cNvSpPr>
          <p:nvPr>
            <p:ph idx="1"/>
          </p:nvPr>
        </p:nvSpPr>
        <p:spPr/>
        <p:txBody>
          <a:bodyPr/>
          <a:lstStyle/>
          <a:p>
            <a:r>
              <a:rPr lang="en-GB" dirty="0"/>
              <a:t>https://www.youtube.com/watch?v=z8INzy9E628</a:t>
            </a:r>
          </a:p>
        </p:txBody>
      </p:sp>
    </p:spTree>
    <p:extLst>
      <p:ext uri="{BB962C8B-B14F-4D97-AF65-F5344CB8AC3E}">
        <p14:creationId xmlns:p14="http://schemas.microsoft.com/office/powerpoint/2010/main" val="3227214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examination.</a:t>
            </a:r>
            <a:endParaRPr lang="en-US" dirty="0"/>
          </a:p>
        </p:txBody>
      </p:sp>
      <p:sp>
        <p:nvSpPr>
          <p:cNvPr id="3" name="Content Placeholder 2"/>
          <p:cNvSpPr>
            <a:spLocks noGrp="1"/>
          </p:cNvSpPr>
          <p:nvPr>
            <p:ph idx="1"/>
          </p:nvPr>
        </p:nvSpPr>
        <p:spPr/>
        <p:txBody>
          <a:bodyPr/>
          <a:lstStyle/>
          <a:p>
            <a:pPr marL="82296" indent="0">
              <a:buNone/>
            </a:pPr>
            <a:r>
              <a:rPr lang="en-US" dirty="0">
                <a:hlinkClick r:id="rId3"/>
              </a:rPr>
              <a:t>Ping </a:t>
            </a:r>
          </a:p>
          <a:p>
            <a:pPr marL="82296" indent="0">
              <a:buNone/>
            </a:pPr>
            <a:endParaRPr lang="en-US" dirty="0">
              <a:hlinkClick r:id="rId3"/>
            </a:endParaRPr>
          </a:p>
          <a:p>
            <a:pPr marL="82296" indent="0">
              <a:buNone/>
            </a:pPr>
            <a:r>
              <a:rPr lang="en-US" dirty="0">
                <a:hlinkClick r:id="rId3"/>
              </a:rPr>
              <a:t>Traceroute</a:t>
            </a:r>
          </a:p>
          <a:p>
            <a:pPr marL="82296" indent="0">
              <a:buNone/>
            </a:pPr>
            <a:endParaRPr lang="en-US" dirty="0">
              <a:hlinkClick r:id="rId3"/>
            </a:endParaRPr>
          </a:p>
          <a:p>
            <a:pPr marL="82296" indent="0">
              <a:buNone/>
            </a:pPr>
            <a:r>
              <a:rPr lang="en-US" dirty="0" smtClean="0">
                <a:hlinkClick r:id="rId3"/>
              </a:rPr>
              <a:t>http</a:t>
            </a:r>
            <a:r>
              <a:rPr lang="en-US" dirty="0">
                <a:hlinkClick r:id="rId3"/>
              </a:rPr>
              <a:t>://www.lookinglass.org</a:t>
            </a:r>
            <a:r>
              <a:rPr lang="en-US" dirty="0" smtClean="0">
                <a:hlinkClick r:id="rId3"/>
              </a:rPr>
              <a:t>/</a:t>
            </a:r>
            <a:endParaRPr lang="en-US" dirty="0" smtClean="0"/>
          </a:p>
          <a:p>
            <a:pPr marL="82296" indent="0">
              <a:buNone/>
            </a:pPr>
            <a:endParaRPr lang="en-US" dirty="0"/>
          </a:p>
          <a:p>
            <a:pPr marL="82296" indent="0">
              <a:buNone/>
            </a:pPr>
            <a:r>
              <a:rPr lang="en-US" sz="1800" dirty="0" smtClean="0"/>
              <a:t>23905</a:t>
            </a:r>
          </a:p>
          <a:p>
            <a:pPr marL="82296" indent="0">
              <a:buNone/>
            </a:pPr>
            <a:endParaRPr lang="en-US" dirty="0"/>
          </a:p>
          <a:p>
            <a:pPr marL="82296" indent="0">
              <a:buNone/>
            </a:pP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Tree>
    <p:extLst>
      <p:ext uri="{BB962C8B-B14F-4D97-AF65-F5344CB8AC3E}">
        <p14:creationId xmlns:p14="http://schemas.microsoft.com/office/powerpoint/2010/main" val="125824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 (IPv4)</a:t>
            </a:r>
            <a:endParaRPr lang="en-US"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dirty="0" smtClean="0"/>
              <a:t>NWEN 243</a:t>
            </a:r>
            <a:endParaRPr lang="en-US" dirty="0"/>
          </a:p>
        </p:txBody>
      </p:sp>
      <p:sp>
        <p:nvSpPr>
          <p:cNvPr id="6" name="Rectangle 5"/>
          <p:cNvSpPr/>
          <p:nvPr/>
        </p:nvSpPr>
        <p:spPr>
          <a:xfrm>
            <a:off x="1884892" y="1917700"/>
            <a:ext cx="7346950" cy="58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Node</a:t>
            </a:r>
            <a:endParaRPr lang="en-US" dirty="0"/>
          </a:p>
        </p:txBody>
      </p:sp>
      <p:cxnSp>
        <p:nvCxnSpPr>
          <p:cNvPr id="8" name="Straight Connector 7"/>
          <p:cNvCxnSpPr/>
          <p:nvPr/>
        </p:nvCxnSpPr>
        <p:spPr>
          <a:xfrm>
            <a:off x="1884892" y="1651000"/>
            <a:ext cx="734695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104342" y="1468438"/>
            <a:ext cx="811340" cy="369332"/>
          </a:xfrm>
          <a:prstGeom prst="rect">
            <a:avLst/>
          </a:prstGeom>
          <a:solidFill>
            <a:schemeClr val="accent1">
              <a:lumMod val="40000"/>
              <a:lumOff val="60000"/>
            </a:schemeClr>
          </a:solidFill>
        </p:spPr>
        <p:txBody>
          <a:bodyPr wrap="none" rtlCol="0">
            <a:spAutoFit/>
          </a:bodyPr>
          <a:lstStyle/>
          <a:p>
            <a:r>
              <a:rPr lang="en-US" dirty="0" smtClean="0"/>
              <a:t>32 bits</a:t>
            </a:r>
            <a:endParaRPr lang="en-US" dirty="0"/>
          </a:p>
        </p:txBody>
      </p:sp>
      <p:sp>
        <p:nvSpPr>
          <p:cNvPr id="10" name="TextBox 9"/>
          <p:cNvSpPr txBox="1"/>
          <p:nvPr/>
        </p:nvSpPr>
        <p:spPr>
          <a:xfrm>
            <a:off x="1884892" y="2806412"/>
            <a:ext cx="7346950" cy="584776"/>
          </a:xfrm>
          <a:prstGeom prst="rect">
            <a:avLst/>
          </a:prstGeom>
          <a:noFill/>
        </p:spPr>
        <p:txBody>
          <a:bodyPr wrap="square" rtlCol="0">
            <a:spAutoFit/>
          </a:bodyPr>
          <a:lstStyle/>
          <a:p>
            <a:r>
              <a:rPr lang="en-US" sz="3200" dirty="0" smtClean="0"/>
              <a:t>00001010000001110000010100000001</a:t>
            </a:r>
            <a:endParaRPr lang="en-US" sz="3200" dirty="0"/>
          </a:p>
        </p:txBody>
      </p:sp>
      <p:sp>
        <p:nvSpPr>
          <p:cNvPr id="11" name="TextBox 10"/>
          <p:cNvSpPr txBox="1"/>
          <p:nvPr/>
        </p:nvSpPr>
        <p:spPr>
          <a:xfrm>
            <a:off x="1119688" y="3534070"/>
            <a:ext cx="2077508" cy="584776"/>
          </a:xfrm>
          <a:prstGeom prst="rect">
            <a:avLst/>
          </a:prstGeom>
          <a:noFill/>
          <a:ln>
            <a:solidFill>
              <a:schemeClr val="accent1"/>
            </a:solidFill>
          </a:ln>
        </p:spPr>
        <p:txBody>
          <a:bodyPr wrap="square" rtlCol="0">
            <a:spAutoFit/>
          </a:bodyPr>
          <a:lstStyle/>
          <a:p>
            <a:r>
              <a:rPr lang="en-US" sz="3200" dirty="0" smtClean="0"/>
              <a:t>00001010</a:t>
            </a:r>
            <a:endParaRPr lang="en-US" sz="3200" dirty="0"/>
          </a:p>
        </p:txBody>
      </p:sp>
      <p:sp>
        <p:nvSpPr>
          <p:cNvPr id="12" name="TextBox 11"/>
          <p:cNvSpPr txBox="1"/>
          <p:nvPr/>
        </p:nvSpPr>
        <p:spPr>
          <a:xfrm>
            <a:off x="3321021" y="3534070"/>
            <a:ext cx="2063750" cy="584776"/>
          </a:xfrm>
          <a:prstGeom prst="rect">
            <a:avLst/>
          </a:prstGeom>
          <a:noFill/>
          <a:ln>
            <a:solidFill>
              <a:schemeClr val="accent1"/>
            </a:solidFill>
          </a:ln>
        </p:spPr>
        <p:txBody>
          <a:bodyPr wrap="square" rtlCol="0">
            <a:spAutoFit/>
          </a:bodyPr>
          <a:lstStyle/>
          <a:p>
            <a:r>
              <a:rPr lang="en-US" sz="3200" dirty="0" smtClean="0"/>
              <a:t>00000111</a:t>
            </a:r>
            <a:endParaRPr lang="en-US" sz="3200" dirty="0"/>
          </a:p>
        </p:txBody>
      </p:sp>
      <p:sp>
        <p:nvSpPr>
          <p:cNvPr id="13" name="TextBox 12"/>
          <p:cNvSpPr txBox="1"/>
          <p:nvPr/>
        </p:nvSpPr>
        <p:spPr>
          <a:xfrm>
            <a:off x="5562048" y="3534070"/>
            <a:ext cx="1994958" cy="584776"/>
          </a:xfrm>
          <a:prstGeom prst="rect">
            <a:avLst/>
          </a:prstGeom>
          <a:noFill/>
          <a:ln>
            <a:solidFill>
              <a:schemeClr val="accent1"/>
            </a:solidFill>
          </a:ln>
        </p:spPr>
        <p:txBody>
          <a:bodyPr wrap="square" rtlCol="0">
            <a:spAutoFit/>
          </a:bodyPr>
          <a:lstStyle/>
          <a:p>
            <a:r>
              <a:rPr lang="en-US" sz="3200" dirty="0" smtClean="0"/>
              <a:t>00000101</a:t>
            </a:r>
            <a:endParaRPr lang="en-US" sz="3200" dirty="0"/>
          </a:p>
        </p:txBody>
      </p:sp>
      <p:sp>
        <p:nvSpPr>
          <p:cNvPr id="14" name="TextBox 13"/>
          <p:cNvSpPr txBox="1"/>
          <p:nvPr/>
        </p:nvSpPr>
        <p:spPr>
          <a:xfrm>
            <a:off x="7709139" y="3515020"/>
            <a:ext cx="1982782" cy="584776"/>
          </a:xfrm>
          <a:prstGeom prst="rect">
            <a:avLst/>
          </a:prstGeom>
          <a:noFill/>
          <a:ln>
            <a:solidFill>
              <a:schemeClr val="accent1"/>
            </a:solidFill>
          </a:ln>
        </p:spPr>
        <p:txBody>
          <a:bodyPr wrap="square" rtlCol="0">
            <a:spAutoFit/>
          </a:bodyPr>
          <a:lstStyle/>
          <a:p>
            <a:r>
              <a:rPr lang="en-US" sz="3200" dirty="0" smtClean="0"/>
              <a:t>00000001</a:t>
            </a:r>
            <a:endParaRPr lang="en-US" sz="3200" dirty="0"/>
          </a:p>
        </p:txBody>
      </p:sp>
      <p:sp>
        <p:nvSpPr>
          <p:cNvPr id="15" name="TextBox 14"/>
          <p:cNvSpPr txBox="1"/>
          <p:nvPr/>
        </p:nvSpPr>
        <p:spPr>
          <a:xfrm>
            <a:off x="1119688" y="4399398"/>
            <a:ext cx="2077508" cy="584776"/>
          </a:xfrm>
          <a:prstGeom prst="rect">
            <a:avLst/>
          </a:prstGeom>
          <a:noFill/>
          <a:ln>
            <a:solidFill>
              <a:schemeClr val="accent1"/>
            </a:solidFill>
          </a:ln>
        </p:spPr>
        <p:txBody>
          <a:bodyPr wrap="square" rtlCol="0">
            <a:spAutoFit/>
          </a:bodyPr>
          <a:lstStyle/>
          <a:p>
            <a:pPr algn="ctr"/>
            <a:r>
              <a:rPr lang="en-US" sz="3200" dirty="0" smtClean="0"/>
              <a:t>10</a:t>
            </a:r>
            <a:endParaRPr lang="en-US" sz="3200" dirty="0"/>
          </a:p>
        </p:txBody>
      </p:sp>
      <p:sp>
        <p:nvSpPr>
          <p:cNvPr id="16" name="TextBox 15"/>
          <p:cNvSpPr txBox="1"/>
          <p:nvPr/>
        </p:nvSpPr>
        <p:spPr>
          <a:xfrm>
            <a:off x="3321021" y="4399398"/>
            <a:ext cx="2063750" cy="584776"/>
          </a:xfrm>
          <a:prstGeom prst="rect">
            <a:avLst/>
          </a:prstGeom>
          <a:noFill/>
          <a:ln>
            <a:solidFill>
              <a:schemeClr val="accent1"/>
            </a:solidFill>
          </a:ln>
        </p:spPr>
        <p:txBody>
          <a:bodyPr wrap="square" rtlCol="0">
            <a:spAutoFit/>
          </a:bodyPr>
          <a:lstStyle/>
          <a:p>
            <a:pPr algn="ctr"/>
            <a:r>
              <a:rPr lang="en-US" sz="3200" dirty="0" smtClean="0"/>
              <a:t>7</a:t>
            </a:r>
            <a:endParaRPr lang="en-US" sz="3200" dirty="0"/>
          </a:p>
        </p:txBody>
      </p:sp>
      <p:sp>
        <p:nvSpPr>
          <p:cNvPr id="17" name="TextBox 16"/>
          <p:cNvSpPr txBox="1"/>
          <p:nvPr/>
        </p:nvSpPr>
        <p:spPr>
          <a:xfrm>
            <a:off x="5562048" y="4399398"/>
            <a:ext cx="1994958" cy="584776"/>
          </a:xfrm>
          <a:prstGeom prst="rect">
            <a:avLst/>
          </a:prstGeom>
          <a:noFill/>
          <a:ln>
            <a:solidFill>
              <a:schemeClr val="accent1"/>
            </a:solidFill>
          </a:ln>
        </p:spPr>
        <p:txBody>
          <a:bodyPr wrap="square" rtlCol="0">
            <a:spAutoFit/>
          </a:bodyPr>
          <a:lstStyle/>
          <a:p>
            <a:pPr algn="ctr"/>
            <a:r>
              <a:rPr lang="en-US" sz="3200" dirty="0" smtClean="0"/>
              <a:t>5</a:t>
            </a:r>
            <a:endParaRPr lang="en-US" sz="3200" dirty="0"/>
          </a:p>
        </p:txBody>
      </p:sp>
      <p:sp>
        <p:nvSpPr>
          <p:cNvPr id="18" name="TextBox 17"/>
          <p:cNvSpPr txBox="1"/>
          <p:nvPr/>
        </p:nvSpPr>
        <p:spPr>
          <a:xfrm>
            <a:off x="7709139" y="4380348"/>
            <a:ext cx="1982782" cy="584776"/>
          </a:xfrm>
          <a:prstGeom prst="rect">
            <a:avLst/>
          </a:prstGeom>
          <a:noFill/>
          <a:ln>
            <a:solidFill>
              <a:schemeClr val="accent1"/>
            </a:solidFill>
          </a:ln>
        </p:spPr>
        <p:txBody>
          <a:bodyPr wrap="square" rtlCol="0">
            <a:spAutoFit/>
          </a:bodyPr>
          <a:lstStyle/>
          <a:p>
            <a:pPr algn="ctr"/>
            <a:r>
              <a:rPr lang="en-US" sz="3200" dirty="0" smtClean="0"/>
              <a:t>1</a:t>
            </a:r>
            <a:endParaRPr lang="en-US" sz="3200" dirty="0"/>
          </a:p>
        </p:txBody>
      </p:sp>
      <p:sp>
        <p:nvSpPr>
          <p:cNvPr id="19" name="TextBox 18"/>
          <p:cNvSpPr txBox="1"/>
          <p:nvPr/>
        </p:nvSpPr>
        <p:spPr>
          <a:xfrm>
            <a:off x="4346017" y="5263862"/>
            <a:ext cx="2077508" cy="584776"/>
          </a:xfrm>
          <a:prstGeom prst="rect">
            <a:avLst/>
          </a:prstGeom>
          <a:noFill/>
          <a:ln>
            <a:noFill/>
          </a:ln>
        </p:spPr>
        <p:txBody>
          <a:bodyPr wrap="square" rtlCol="0">
            <a:spAutoFit/>
          </a:bodyPr>
          <a:lstStyle/>
          <a:p>
            <a:pPr algn="ctr"/>
            <a:r>
              <a:rPr lang="en-US" sz="3200" dirty="0" smtClean="0"/>
              <a:t>10.7.5.1</a:t>
            </a:r>
            <a:endParaRPr lang="en-US" sz="3200" dirty="0"/>
          </a:p>
        </p:txBody>
      </p:sp>
      <p:sp>
        <p:nvSpPr>
          <p:cNvPr id="20" name="TextBox 19"/>
          <p:cNvSpPr txBox="1"/>
          <p:nvPr/>
        </p:nvSpPr>
        <p:spPr>
          <a:xfrm>
            <a:off x="6423525" y="5263862"/>
            <a:ext cx="3254637" cy="584776"/>
          </a:xfrm>
          <a:prstGeom prst="rect">
            <a:avLst/>
          </a:prstGeom>
          <a:noFill/>
          <a:ln>
            <a:noFill/>
          </a:ln>
        </p:spPr>
        <p:txBody>
          <a:bodyPr wrap="square" rtlCol="0">
            <a:spAutoFit/>
          </a:bodyPr>
          <a:lstStyle/>
          <a:p>
            <a:pPr algn="ctr"/>
            <a:r>
              <a:rPr lang="en-US" sz="3200" dirty="0" smtClean="0"/>
              <a:t>Dotted Decimal</a:t>
            </a:r>
            <a:endParaRPr lang="en-US" sz="3200" dirty="0"/>
          </a:p>
        </p:txBody>
      </p:sp>
    </p:spTree>
    <p:extLst>
      <p:ext uri="{BB962C8B-B14F-4D97-AF65-F5344CB8AC3E}">
        <p14:creationId xmlns:p14="http://schemas.microsoft.com/office/powerpoint/2010/main" val="3932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0"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21498</TotalTime>
  <Words>3626</Words>
  <Application>Microsoft Macintosh PowerPoint</Application>
  <PresentationFormat>A4 Paper (210x297 mm)</PresentationFormat>
  <Paragraphs>546</Paragraphs>
  <Slides>35</Slides>
  <Notes>32</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Calibri</vt:lpstr>
      <vt:lpstr>Gill Sans MT</vt:lpstr>
      <vt:lpstr>ＭＳ Ｐゴシック</vt:lpstr>
      <vt:lpstr>Times New Roman</vt:lpstr>
      <vt:lpstr>Verdana</vt:lpstr>
      <vt:lpstr>Wingdings</vt:lpstr>
      <vt:lpstr>Wingdings 2</vt:lpstr>
      <vt:lpstr>Arial</vt:lpstr>
      <vt:lpstr>Solstice</vt:lpstr>
      <vt:lpstr>NWEN 243 </vt:lpstr>
      <vt:lpstr>What Is BGP?</vt:lpstr>
      <vt:lpstr>Headline grabbing !</vt:lpstr>
      <vt:lpstr>A BGP Graph</vt:lpstr>
      <vt:lpstr>Some Basic Numbers</vt:lpstr>
      <vt:lpstr>Advertising Routing Information</vt:lpstr>
      <vt:lpstr>A video explaining BGP</vt:lpstr>
      <vt:lpstr>Network examination.</vt:lpstr>
      <vt:lpstr>IP Addresses (IPv4)</vt:lpstr>
      <vt:lpstr>Network Addressing (Other 3L)</vt:lpstr>
      <vt:lpstr>IP Address Format</vt:lpstr>
      <vt:lpstr>IP Address Format (w/classes)</vt:lpstr>
      <vt:lpstr>Differentiation of IP Addresses</vt:lpstr>
      <vt:lpstr>Class A Address Ranges</vt:lpstr>
      <vt:lpstr>Class Address Ranges</vt:lpstr>
      <vt:lpstr>IP class summary</vt:lpstr>
      <vt:lpstr>Hosts vs Networks</vt:lpstr>
      <vt:lpstr>IP Addressing and Subnets</vt:lpstr>
      <vt:lpstr>Addressing subnets</vt:lpstr>
      <vt:lpstr>Addressing subnets</vt:lpstr>
      <vt:lpstr>What We Want</vt:lpstr>
      <vt:lpstr>Subnet Masks</vt:lpstr>
      <vt:lpstr>Example</vt:lpstr>
      <vt:lpstr>Example</vt:lpstr>
      <vt:lpstr>How router knows the address?</vt:lpstr>
      <vt:lpstr>Changing it a bit</vt:lpstr>
      <vt:lpstr>How router knows the address?</vt:lpstr>
      <vt:lpstr>Work this out?</vt:lpstr>
      <vt:lpstr>PowerPoint Presentation</vt:lpstr>
      <vt:lpstr>IP Notation</vt:lpstr>
      <vt:lpstr>IP assignments</vt:lpstr>
      <vt:lpstr>IP assignments and Routing </vt:lpstr>
      <vt:lpstr>Address Space Exhaustion</vt:lpstr>
      <vt:lpstr>PowerPoint Presentation</vt:lpstr>
      <vt:lpstr>Fin.</vt:lpstr>
    </vt:vector>
  </TitlesOfParts>
  <Company>VUW</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NWEN 243</dc:title>
  <dc:creator>bryan</dc:creator>
  <cp:lastModifiedBy>aliahmeddawood@outlook.com</cp:lastModifiedBy>
  <cp:revision>493</cp:revision>
  <cp:lastPrinted>2014-08-11T23:40:19Z</cp:lastPrinted>
  <dcterms:created xsi:type="dcterms:W3CDTF">2012-07-30T19:11:56Z</dcterms:created>
  <dcterms:modified xsi:type="dcterms:W3CDTF">2017-08-22T23:54:31Z</dcterms:modified>
</cp:coreProperties>
</file>