
<file path=[Content_Types].xml><?xml version="1.0" encoding="utf-8"?>
<Types xmlns="http://schemas.openxmlformats.org/package/2006/content-types">
  <Default Extension="xml" ContentType="application/xml"/>
  <Default Extension="jpeg" ContentType="image/jpeg"/>
  <Default Extension="tiff" ContentType="image/tiff"/>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56" r:id="rId2"/>
    <p:sldId id="359" r:id="rId3"/>
    <p:sldId id="352" r:id="rId4"/>
    <p:sldId id="341" r:id="rId5"/>
    <p:sldId id="357" r:id="rId6"/>
    <p:sldId id="358" r:id="rId7"/>
    <p:sldId id="342" r:id="rId8"/>
    <p:sldId id="343" r:id="rId9"/>
    <p:sldId id="344" r:id="rId10"/>
    <p:sldId id="345" r:id="rId11"/>
    <p:sldId id="346" r:id="rId12"/>
    <p:sldId id="347" r:id="rId13"/>
    <p:sldId id="348" r:id="rId14"/>
    <p:sldId id="349" r:id="rId15"/>
    <p:sldId id="350" r:id="rId16"/>
    <p:sldId id="351" r:id="rId17"/>
    <p:sldId id="325" r:id="rId18"/>
    <p:sldId id="303" r:id="rId19"/>
    <p:sldId id="304" r:id="rId20"/>
    <p:sldId id="305" r:id="rId21"/>
    <p:sldId id="327" r:id="rId22"/>
    <p:sldId id="306" r:id="rId23"/>
    <p:sldId id="307" r:id="rId24"/>
    <p:sldId id="316" r:id="rId25"/>
    <p:sldId id="319" r:id="rId26"/>
    <p:sldId id="320" r:id="rId27"/>
    <p:sldId id="328" r:id="rId28"/>
    <p:sldId id="329" r:id="rId29"/>
    <p:sldId id="330" r:id="rId30"/>
    <p:sldId id="331" r:id="rId31"/>
    <p:sldId id="353" r:id="rId32"/>
    <p:sldId id="332" r:id="rId33"/>
    <p:sldId id="333" r:id="rId34"/>
    <p:sldId id="354" r:id="rId35"/>
    <p:sldId id="355" r:id="rId36"/>
    <p:sldId id="356" r:id="rId37"/>
    <p:sldId id="334" r:id="rId38"/>
    <p:sldId id="335" r:id="rId39"/>
    <p:sldId id="336" r:id="rId40"/>
    <p:sldId id="337" r:id="rId41"/>
    <p:sldId id="338" r:id="rId42"/>
    <p:sldId id="339" r:id="rId43"/>
    <p:sldId id="340" r:id="rId4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58494" autoAdjust="0"/>
  </p:normalViewPr>
  <p:slideViewPr>
    <p:cSldViewPr snapToGrid="0" snapToObjects="1">
      <p:cViewPr>
        <p:scale>
          <a:sx n="70" d="100"/>
          <a:sy n="70" d="100"/>
        </p:scale>
        <p:origin x="2056"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D5507E6-974A-5043-8E8B-6753F5CE5745}" type="datetime1">
              <a:rPr lang="en-US" smtClean="0"/>
              <a:pPr/>
              <a:t>7/27/17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6973-89DA-5540-B19A-D2415AD05550}" type="slidenum">
              <a:rPr lang="en-US" smtClean="0"/>
              <a:pPr/>
              <a:t>‹#›</a:t>
            </a:fld>
            <a:endParaRPr lang="en-US"/>
          </a:p>
        </p:txBody>
      </p:sp>
    </p:spTree>
    <p:extLst>
      <p:ext uri="{BB962C8B-B14F-4D97-AF65-F5344CB8AC3E}">
        <p14:creationId xmlns:p14="http://schemas.microsoft.com/office/powerpoint/2010/main" val="248145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EF8186-5078-6A42-AACA-EA5F56796CDE}" type="datetime1">
              <a:rPr lang="en-US" smtClean="0"/>
              <a:pPr/>
              <a:t>7/27/17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B39E08B-9C32-7A4B-9EDB-819948101914}" type="slidenum">
              <a:rPr lang="en-US" smtClean="0"/>
              <a:pPr/>
              <a:t>‹#›</a:t>
            </a:fld>
            <a:endParaRPr lang="en-US"/>
          </a:p>
        </p:txBody>
      </p:sp>
    </p:spTree>
    <p:extLst>
      <p:ext uri="{BB962C8B-B14F-4D97-AF65-F5344CB8AC3E}">
        <p14:creationId xmlns:p14="http://schemas.microsoft.com/office/powerpoint/2010/main" val="824727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ypto.stackexchange.com/questions/2846/what-is-the-difference-between-known-plaintext-attack-and-chosen-plaintext-attac" TargetMode="External"/><Relationship Id="rId4" Type="http://schemas.openxmlformats.org/officeDocument/2006/relationships/hyperlink" Target="http://en.wikipedia.org/wiki/XOR_cipher" TargetMode="External"/><Relationship Id="rId5" Type="http://schemas.openxmlformats.org/officeDocument/2006/relationships/hyperlink" Target="http://en.wikipedia.org/wiki/Vigen%C3%A8re_cipher"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2"/>
              <a:buNone/>
            </a:pPr>
            <a:r>
              <a:rPr lang="en-GB" altLang="en-US" sz="2800" b="1" i="1" dirty="0" smtClean="0"/>
              <a:t>Modern Cryptographic Systems could be simply seen as either</a:t>
            </a:r>
          </a:p>
          <a:p>
            <a:pPr eaLnBrk="1" hangingPunct="1">
              <a:buFont typeface="Wingdings" charset="2"/>
              <a:buNone/>
            </a:pPr>
            <a:r>
              <a:rPr lang="en-GB" sz="2800" b="1" i="1" dirty="0" smtClean="0"/>
              <a:t>Symmetric or asymmetric. Sometimes it is a hybrid one but let’s discuss the symmetric key cryptosystems.</a:t>
            </a:r>
          </a:p>
          <a:p>
            <a:pPr eaLnBrk="1" hangingPunct="1">
              <a:buFont typeface="Wingdings" charset="2"/>
              <a:buNone/>
            </a:pPr>
            <a:endParaRPr lang="en-GB" sz="2800" b="1" i="1" dirty="0" smtClean="0"/>
          </a:p>
          <a:p>
            <a:pPr eaLnBrk="1" hangingPunct="1">
              <a:buFont typeface="Wingdings" charset="2"/>
              <a:buNone/>
            </a:pPr>
            <a:endParaRPr lang="en-GB" sz="2800" b="1" i="1" dirty="0" smtClean="0"/>
          </a:p>
          <a:p>
            <a:pPr eaLnBrk="1" hangingPunct="1">
              <a:buFont typeface="Wingdings" charset="2"/>
              <a:buNone/>
            </a:pPr>
            <a:endParaRPr lang="en-GB" sz="2800" b="1" i="1" dirty="0" smtClean="0"/>
          </a:p>
          <a:p>
            <a:pPr marL="0" marR="0" lvl="1" indent="0" algn="l" defTabSz="914400" rtl="0" eaLnBrk="1" fontAlgn="auto" latinLnBrk="0" hangingPunct="1">
              <a:lnSpc>
                <a:spcPct val="100000"/>
              </a:lnSpc>
              <a:spcBef>
                <a:spcPts val="0"/>
              </a:spcBef>
              <a:spcAft>
                <a:spcPts val="0"/>
              </a:spcAft>
              <a:buClrTx/>
              <a:buSzTx/>
              <a:buFont typeface="Wingdings" charset="2"/>
              <a:buNone/>
              <a:tabLst/>
              <a:defRPr/>
            </a:pPr>
            <a:r>
              <a:rPr lang="en-GB" sz="2800" b="1" i="1" dirty="0" smtClean="0"/>
              <a:t>In symmetric Key cryptosystems</a:t>
            </a:r>
            <a:r>
              <a:rPr lang="en-GB" sz="2800" b="1" i="1" baseline="0" dirty="0" smtClean="0"/>
              <a:t> </a:t>
            </a:r>
            <a:r>
              <a:rPr lang="en-GB" dirty="0" smtClean="0"/>
              <a:t>the same key is used for both encryption and decryption. </a:t>
            </a:r>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2</a:t>
            </a:fld>
            <a:endParaRPr lang="en-US"/>
          </a:p>
        </p:txBody>
      </p:sp>
    </p:spTree>
    <p:extLst>
      <p:ext uri="{BB962C8B-B14F-4D97-AF65-F5344CB8AC3E}">
        <p14:creationId xmlns:p14="http://schemas.microsoft.com/office/powerpoint/2010/main" val="75845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lang="en-US" dirty="0" smtClean="0">
                <a:latin typeface="Arial" pitchFamily="-106" charset="0"/>
              </a:rPr>
              <a:t>You typically need </a:t>
            </a:r>
            <a:r>
              <a:rPr lang="en-US" dirty="0" err="1" smtClean="0">
                <a:latin typeface="Arial" pitchFamily="-106" charset="0"/>
              </a:rPr>
              <a:t>keylength</a:t>
            </a:r>
            <a:r>
              <a:rPr lang="en-US" dirty="0" smtClean="0">
                <a:latin typeface="Arial" pitchFamily="-106" charset="0"/>
              </a:rPr>
              <a:t> * document length..</a:t>
            </a:r>
          </a:p>
          <a:p>
            <a:endParaRPr lang="en-US" dirty="0" smtClean="0">
              <a:latin typeface="Arial" pitchFamily="-106" charset="0"/>
            </a:endParaRPr>
          </a:p>
          <a:p>
            <a:r>
              <a:rPr lang="en-US" dirty="0" smtClean="0">
                <a:latin typeface="Arial" pitchFamily="-106" charset="0"/>
              </a:rPr>
              <a:t>These days</a:t>
            </a:r>
            <a:r>
              <a:rPr lang="en-US" baseline="0" dirty="0" smtClean="0">
                <a:latin typeface="Arial" pitchFamily="-106" charset="0"/>
              </a:rPr>
              <a:t> we take massive computation for granted.</a:t>
            </a:r>
            <a:endParaRPr lang="en-US" dirty="0" smtClean="0">
              <a:latin typeface="Arial" pitchFamily="-106" charset="0"/>
            </a:endParaRPr>
          </a:p>
        </p:txBody>
      </p:sp>
      <p:sp>
        <p:nvSpPr>
          <p:cNvPr id="48132" name="Header Placeholder 3"/>
          <p:cNvSpPr>
            <a:spLocks noGrp="1"/>
          </p:cNvSpPr>
          <p:nvPr>
            <p:ph type="hdr" sz="quarter"/>
          </p:nvPr>
        </p:nvSpPr>
        <p:spPr>
          <a:noFill/>
        </p:spPr>
        <p:txBody>
          <a:bodyPr/>
          <a:lstStyle/>
          <a:p>
            <a:r>
              <a:rPr lang="en-GB" smtClean="0">
                <a:latin typeface="Arial" pitchFamily="-106" charset="0"/>
              </a:rPr>
              <a:t>Cryptography</a:t>
            </a:r>
          </a:p>
        </p:txBody>
      </p:sp>
      <p:sp>
        <p:nvSpPr>
          <p:cNvPr id="48133" name="Date Placeholder 4"/>
          <p:cNvSpPr>
            <a:spLocks noGrp="1"/>
          </p:cNvSpPr>
          <p:nvPr>
            <p:ph type="dt" sz="quarter" idx="1"/>
          </p:nvPr>
        </p:nvSpPr>
        <p:spPr>
          <a:noFill/>
        </p:spPr>
        <p:txBody>
          <a:bodyPr/>
          <a:lstStyle/>
          <a:p>
            <a:fld id="{FBA0D96F-AA1B-EB4E-AEF3-6838F1C2D643}" type="datetime1">
              <a:rPr lang="en-GB" smtClean="0">
                <a:latin typeface="Arial" pitchFamily="-106" charset="0"/>
              </a:rPr>
              <a:pPr/>
              <a:t>27/07/2017</a:t>
            </a:fld>
            <a:endParaRPr lang="en-GB" smtClean="0">
              <a:latin typeface="Arial" pitchFamily="-106" charset="0"/>
            </a:endParaRPr>
          </a:p>
        </p:txBody>
      </p:sp>
      <p:sp>
        <p:nvSpPr>
          <p:cNvPr id="48134" name="Footer Placeholder 5"/>
          <p:cNvSpPr>
            <a:spLocks noGrp="1"/>
          </p:cNvSpPr>
          <p:nvPr>
            <p:ph type="ftr" sz="quarter" idx="4"/>
          </p:nvPr>
        </p:nvSpPr>
        <p:spPr>
          <a:noFill/>
        </p:spPr>
        <p:txBody>
          <a:bodyPr/>
          <a:lstStyle/>
          <a:p>
            <a:r>
              <a:rPr lang="en-GB" smtClean="0">
                <a:latin typeface="Arial" pitchFamily="-106" charset="0"/>
              </a:rPr>
              <a:t>© 2005 Comp 306 2004</a:t>
            </a:r>
          </a:p>
        </p:txBody>
      </p:sp>
      <p:sp>
        <p:nvSpPr>
          <p:cNvPr id="48135" name="Slide Number Placeholder 6"/>
          <p:cNvSpPr>
            <a:spLocks noGrp="1"/>
          </p:cNvSpPr>
          <p:nvPr>
            <p:ph type="sldNum" sz="quarter" idx="5"/>
          </p:nvPr>
        </p:nvSpPr>
        <p:spPr>
          <a:noFill/>
        </p:spPr>
        <p:txBody>
          <a:bodyPr/>
          <a:lstStyle/>
          <a:p>
            <a:fld id="{CD01BA55-DBEE-AA4A-BDDC-29FA9EA550C7}" type="slidenum">
              <a:rPr lang="en-GB" smtClean="0">
                <a:latin typeface="Arial" pitchFamily="-106" charset="0"/>
              </a:rPr>
              <a:pPr/>
              <a:t>13</a:t>
            </a:fld>
            <a:endParaRPr lang="en-GB" smtClean="0">
              <a:latin typeface="Arial" pitchFamily="-10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Arial" pitchFamily="-106" charset="0"/>
              </a:rPr>
              <a:t>- Man in the iron mask was a cowardly general, uncovered by </a:t>
            </a:r>
            <a:r>
              <a:rPr lang="en-US" dirty="0" err="1" smtClean="0">
                <a:latin typeface="Arial" pitchFamily="-106" charset="0"/>
              </a:rPr>
              <a:t>decypering</a:t>
            </a:r>
            <a:r>
              <a:rPr lang="en-US" dirty="0" smtClean="0">
                <a:latin typeface="Arial" pitchFamily="-106" charset="0"/>
              </a:rPr>
              <a:t> of the great </a:t>
            </a:r>
            <a:r>
              <a:rPr lang="en-US" dirty="0" err="1" smtClean="0">
                <a:latin typeface="Arial" pitchFamily="-106" charset="0"/>
              </a:rPr>
              <a:t>cyphr</a:t>
            </a:r>
            <a:r>
              <a:rPr lang="en-US" dirty="0" smtClean="0">
                <a:latin typeface="Arial" pitchFamily="-106" charset="0"/>
              </a:rPr>
              <a:t>.</a:t>
            </a:r>
          </a:p>
          <a:p>
            <a:r>
              <a:rPr lang="en-US" dirty="0" smtClean="0">
                <a:latin typeface="Arial" pitchFamily="-106" charset="0"/>
              </a:rPr>
              <a:t>- Black chambers 16-1700s </a:t>
            </a:r>
            <a:r>
              <a:rPr lang="en-US" dirty="0" err="1" smtClean="0">
                <a:latin typeface="Arial" pitchFamily="-106" charset="0"/>
              </a:rPr>
              <a:t>decyphering</a:t>
            </a:r>
            <a:r>
              <a:rPr lang="en-US" dirty="0" smtClean="0">
                <a:latin typeface="Arial" pitchFamily="-106" charset="0"/>
              </a:rPr>
              <a:t> government </a:t>
            </a:r>
            <a:r>
              <a:rPr lang="en-US" dirty="0" err="1" smtClean="0">
                <a:latin typeface="Arial" pitchFamily="-106" charset="0"/>
              </a:rPr>
              <a:t>txts</a:t>
            </a:r>
            <a:r>
              <a:rPr lang="en-US" dirty="0" smtClean="0">
                <a:latin typeface="Arial" pitchFamily="-106" charset="0"/>
              </a:rPr>
              <a:t>.</a:t>
            </a:r>
          </a:p>
          <a:p>
            <a:r>
              <a:rPr lang="en-US" dirty="0" smtClean="0">
                <a:latin typeface="Arial" pitchFamily="-106" charset="0"/>
              </a:rPr>
              <a:t>- Young lovers sending </a:t>
            </a:r>
            <a:r>
              <a:rPr lang="en-US" dirty="0" err="1" smtClean="0">
                <a:latin typeface="Arial" pitchFamily="-106" charset="0"/>
              </a:rPr>
              <a:t>encyrpted</a:t>
            </a:r>
            <a:r>
              <a:rPr lang="en-US" dirty="0" smtClean="0">
                <a:latin typeface="Arial" pitchFamily="-106" charset="0"/>
              </a:rPr>
              <a:t> messages via ‘agony’ columns.  Fun for the public to decode </a:t>
            </a:r>
            <a:r>
              <a:rPr lang="en-US" dirty="0" err="1" smtClean="0">
                <a:latin typeface="Arial" pitchFamily="-106" charset="0"/>
                <a:sym typeface="Wingdings" pitchFamily="-106" charset="2"/>
              </a:rPr>
              <a:t></a:t>
            </a:r>
            <a:endParaRPr lang="en-US" dirty="0" smtClean="0">
              <a:latin typeface="Arial" pitchFamily="-106" charset="0"/>
            </a:endParaRPr>
          </a:p>
          <a:p>
            <a:endParaRPr lang="en-US" dirty="0" smtClean="0">
              <a:latin typeface="Arial" pitchFamily="-106" charset="0"/>
            </a:endParaRPr>
          </a:p>
          <a:p>
            <a:endParaRPr lang="en-US" dirty="0" smtClean="0">
              <a:latin typeface="Arial" pitchFamily="-106" charset="0"/>
            </a:endParaRPr>
          </a:p>
        </p:txBody>
      </p:sp>
      <p:sp>
        <p:nvSpPr>
          <p:cNvPr id="46084" name="Header Placeholder 3"/>
          <p:cNvSpPr>
            <a:spLocks noGrp="1"/>
          </p:cNvSpPr>
          <p:nvPr>
            <p:ph type="hdr" sz="quarter"/>
          </p:nvPr>
        </p:nvSpPr>
        <p:spPr>
          <a:noFill/>
        </p:spPr>
        <p:txBody>
          <a:bodyPr/>
          <a:lstStyle/>
          <a:p>
            <a:r>
              <a:rPr lang="en-GB" smtClean="0">
                <a:latin typeface="Arial" pitchFamily="-106" charset="0"/>
              </a:rPr>
              <a:t>Cryptography</a:t>
            </a:r>
          </a:p>
        </p:txBody>
      </p:sp>
      <p:sp>
        <p:nvSpPr>
          <p:cNvPr id="46085" name="Date Placeholder 4"/>
          <p:cNvSpPr>
            <a:spLocks noGrp="1"/>
          </p:cNvSpPr>
          <p:nvPr>
            <p:ph type="dt" sz="quarter" idx="1"/>
          </p:nvPr>
        </p:nvSpPr>
        <p:spPr>
          <a:noFill/>
        </p:spPr>
        <p:txBody>
          <a:bodyPr/>
          <a:lstStyle/>
          <a:p>
            <a:fld id="{DFD3CC60-0944-C64A-AB59-B1AC1D97DDEC}" type="datetime1">
              <a:rPr lang="en-GB" smtClean="0">
                <a:latin typeface="Arial" pitchFamily="-106" charset="0"/>
              </a:rPr>
              <a:pPr/>
              <a:t>27/07/2017</a:t>
            </a:fld>
            <a:endParaRPr lang="en-GB" smtClean="0">
              <a:latin typeface="Arial" pitchFamily="-106" charset="0"/>
            </a:endParaRPr>
          </a:p>
        </p:txBody>
      </p:sp>
      <p:sp>
        <p:nvSpPr>
          <p:cNvPr id="46086" name="Footer Placeholder 5"/>
          <p:cNvSpPr>
            <a:spLocks noGrp="1"/>
          </p:cNvSpPr>
          <p:nvPr>
            <p:ph type="ftr" sz="quarter" idx="4"/>
          </p:nvPr>
        </p:nvSpPr>
        <p:spPr>
          <a:noFill/>
        </p:spPr>
        <p:txBody>
          <a:bodyPr/>
          <a:lstStyle/>
          <a:p>
            <a:r>
              <a:rPr lang="en-GB" smtClean="0">
                <a:latin typeface="Arial" pitchFamily="-106" charset="0"/>
              </a:rPr>
              <a:t>© 2005 Comp 306 2004</a:t>
            </a:r>
          </a:p>
        </p:txBody>
      </p:sp>
      <p:sp>
        <p:nvSpPr>
          <p:cNvPr id="46087" name="Slide Number Placeholder 6"/>
          <p:cNvSpPr>
            <a:spLocks noGrp="1"/>
          </p:cNvSpPr>
          <p:nvPr>
            <p:ph type="sldNum" sz="quarter" idx="5"/>
          </p:nvPr>
        </p:nvSpPr>
        <p:spPr>
          <a:noFill/>
        </p:spPr>
        <p:txBody>
          <a:bodyPr/>
          <a:lstStyle/>
          <a:p>
            <a:fld id="{B8EEAC67-14E9-6145-B1E9-156E6D510E87}" type="slidenum">
              <a:rPr lang="en-GB" smtClean="0">
                <a:latin typeface="Arial" pitchFamily="-106" charset="0"/>
              </a:rPr>
              <a:pPr/>
              <a:t>14</a:t>
            </a:fld>
            <a:endParaRPr lang="en-GB" smtClean="0">
              <a:latin typeface="Arial" pitchFamily="-10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52227" name="Rectangle 11"/>
          <p:cNvSpPr>
            <a:spLocks noGrp="1" noChangeArrowheads="1"/>
          </p:cNvSpPr>
          <p:nvPr>
            <p:ph type="dt" sz="quarter" idx="1"/>
          </p:nvPr>
        </p:nvSpPr>
        <p:spPr>
          <a:noFill/>
        </p:spPr>
        <p:txBody>
          <a:bodyPr/>
          <a:lstStyle/>
          <a:p>
            <a:fld id="{C9930199-C544-7449-A062-1FAEA873FCE2}" type="datetime1">
              <a:rPr lang="en-GB">
                <a:latin typeface="Arial" pitchFamily="-106" charset="0"/>
              </a:rPr>
              <a:pPr/>
              <a:t>27/07/2017</a:t>
            </a:fld>
            <a:endParaRPr lang="en-GB">
              <a:latin typeface="Arial" pitchFamily="-106" charset="0"/>
            </a:endParaRPr>
          </a:p>
        </p:txBody>
      </p:sp>
      <p:sp>
        <p:nvSpPr>
          <p:cNvPr id="52228"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52229" name="Rectangle 13"/>
          <p:cNvSpPr>
            <a:spLocks noGrp="1" noChangeArrowheads="1"/>
          </p:cNvSpPr>
          <p:nvPr>
            <p:ph type="sldNum" sz="quarter" idx="5"/>
          </p:nvPr>
        </p:nvSpPr>
        <p:spPr>
          <a:noFill/>
        </p:spPr>
        <p:txBody>
          <a:bodyPr/>
          <a:lstStyle/>
          <a:p>
            <a:fld id="{E64C7B3A-743C-674A-8066-23554ADF7DA4}" type="slidenum">
              <a:rPr lang="en-GB">
                <a:latin typeface="Arial" pitchFamily="-106" charset="0"/>
              </a:rPr>
              <a:pPr/>
              <a:t>16</a:t>
            </a:fld>
            <a:endParaRPr lang="en-GB">
              <a:latin typeface="Arial" pitchFamily="-106" charset="0"/>
            </a:endParaRPr>
          </a:p>
        </p:txBody>
      </p:sp>
      <p:sp>
        <p:nvSpPr>
          <p:cNvPr id="52230" name="Rectangle 2"/>
          <p:cNvSpPr>
            <a:spLocks noGrp="1" noRot="1" noChangeAspect="1" noChangeArrowheads="1" noTextEdit="1"/>
          </p:cNvSpPr>
          <p:nvPr>
            <p:ph type="sldImg"/>
          </p:nvPr>
        </p:nvSpPr>
        <p:spPr>
          <a:xfrm>
            <a:off x="187325" y="2279650"/>
            <a:ext cx="3430588" cy="2573338"/>
          </a:xfrm>
          <a:ln/>
        </p:spPr>
      </p:sp>
      <p:sp>
        <p:nvSpPr>
          <p:cNvPr id="52231" name="Rectangle 3"/>
          <p:cNvSpPr>
            <a:spLocks noGrp="1" noChangeArrowheads="1"/>
          </p:cNvSpPr>
          <p:nvPr>
            <p:ph type="body" idx="1"/>
          </p:nvPr>
        </p:nvSpPr>
        <p:spPr>
          <a:xfrm>
            <a:off x="3611939" y="332305"/>
            <a:ext cx="5324243" cy="6381214"/>
          </a:xfrm>
          <a:noFill/>
          <a:ln/>
        </p:spPr>
        <p:txBody>
          <a:bodyPr/>
          <a:lstStyle/>
          <a:p>
            <a:endParaRPr lang="en-AU" dirty="0">
              <a:latin typeface="Arial" pitchFamily="-10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sz="1200" kern="1200" smtClean="0">
                <a:solidFill>
                  <a:schemeClr val="tx1"/>
                </a:solidFill>
                <a:latin typeface="+mn-lt"/>
                <a:ea typeface="+mn-ea"/>
                <a:cs typeface="+mn-cs"/>
              </a:rPr>
              <a:t>The </a:t>
            </a:r>
            <a:r>
              <a:rPr lang="en-NZ" sz="1200" kern="1200" dirty="0" smtClean="0">
                <a:solidFill>
                  <a:schemeClr val="tx1"/>
                </a:solidFill>
                <a:latin typeface="+mn-lt"/>
                <a:ea typeface="+mn-ea"/>
                <a:cs typeface="+mn-cs"/>
              </a:rPr>
              <a:t>M3 and M4 have 3 of 8 and 4 of 10 rotors used respectively, which results in the M4 having 26 times more positions you would need to guess/brute force.</a:t>
            </a:r>
          </a:p>
          <a:p>
            <a:endParaRPr lang="en-NZ" sz="1200" kern="1200" dirty="0" smtClean="0">
              <a:solidFill>
                <a:schemeClr val="tx1"/>
              </a:solidFill>
              <a:latin typeface="+mn-lt"/>
              <a:ea typeface="+mn-ea"/>
              <a:cs typeface="+mn-cs"/>
            </a:endParaRPr>
          </a:p>
          <a:p>
            <a:r>
              <a:rPr lang="en-NZ" sz="1200" kern="1200" dirty="0" smtClean="0">
                <a:solidFill>
                  <a:schemeClr val="tx1"/>
                </a:solidFill>
                <a:latin typeface="+mn-lt"/>
                <a:ea typeface="+mn-ea"/>
                <a:cs typeface="+mn-cs"/>
              </a:rPr>
              <a:t>17,576 is the </a:t>
            </a:r>
            <a:r>
              <a:rPr lang="en-NZ" sz="1200" i="1" kern="1200" dirty="0" smtClean="0">
                <a:solidFill>
                  <a:schemeClr val="tx1"/>
                </a:solidFill>
                <a:latin typeface="+mn-lt"/>
                <a:ea typeface="+mn-ea"/>
                <a:cs typeface="+mn-cs"/>
              </a:rPr>
              <a:t>period</a:t>
            </a:r>
            <a:r>
              <a:rPr lang="en-NZ" sz="1200" i="0" kern="1200" dirty="0" smtClean="0">
                <a:solidFill>
                  <a:schemeClr val="tx1"/>
                </a:solidFill>
                <a:latin typeface="+mn-lt"/>
                <a:ea typeface="+mn-ea"/>
                <a:cs typeface="+mn-cs"/>
              </a:rPr>
              <a:t> of the keystream, not the number of keys. The rotors can also be rearranged (6 choices with three available rotors, 24 with four like they used later on). Then there's the plugboard, which chooses six pairs of letters to swap at the beginning and end of the encryption. That's</a:t>
            </a:r>
          </a:p>
          <a:p>
            <a:endParaRPr lang="en-NZ" sz="1200" i="0" kern="1200" dirty="0" smtClean="0">
              <a:solidFill>
                <a:schemeClr val="tx1"/>
              </a:solidFill>
              <a:latin typeface="+mn-lt"/>
              <a:ea typeface="+mn-ea"/>
              <a:cs typeface="+mn-cs"/>
            </a:endParaRPr>
          </a:p>
          <a:p>
            <a:r>
              <a:rPr lang="en-NZ" sz="1200" i="0" kern="1200" dirty="0" smtClean="0">
                <a:solidFill>
                  <a:schemeClr val="tx1"/>
                </a:solidFill>
                <a:latin typeface="+mn-lt"/>
                <a:ea typeface="+mn-ea"/>
                <a:cs typeface="+mn-cs"/>
              </a:rPr>
              <a:t>((26*25/2)*(24*23/2)*(22*21/2)*(20*19/2)*(18*17/2)*(16*15/2))/(6*5*4*3*2*1) =</a:t>
            </a:r>
          </a:p>
          <a:p>
            <a:endParaRPr lang="en-NZ" sz="1200" i="0" kern="1200" dirty="0" smtClean="0">
              <a:solidFill>
                <a:schemeClr val="tx1"/>
              </a:solidFill>
              <a:latin typeface="+mn-lt"/>
              <a:ea typeface="+mn-ea"/>
              <a:cs typeface="+mn-cs"/>
            </a:endParaRPr>
          </a:p>
          <a:p>
            <a:r>
              <a:rPr lang="en-NZ" sz="1200" i="0" kern="1200" dirty="0" smtClean="0">
                <a:solidFill>
                  <a:schemeClr val="tx1"/>
                </a:solidFill>
                <a:latin typeface="+mn-lt"/>
                <a:ea typeface="+mn-ea"/>
                <a:cs typeface="+mn-cs"/>
              </a:rPr>
              <a:t>100,391,791,500</a:t>
            </a:r>
          </a:p>
          <a:p>
            <a:endParaRPr lang="en-NZ" sz="1200" i="0" kern="1200" dirty="0" smtClean="0">
              <a:solidFill>
                <a:schemeClr val="tx1"/>
              </a:solidFill>
              <a:latin typeface="+mn-lt"/>
              <a:ea typeface="+mn-ea"/>
              <a:cs typeface="+mn-cs"/>
            </a:endParaRPr>
          </a:p>
          <a:p>
            <a:r>
              <a:rPr lang="en-NZ" sz="1200" i="0" kern="1200" dirty="0" smtClean="0">
                <a:solidFill>
                  <a:schemeClr val="tx1"/>
                </a:solidFill>
                <a:latin typeface="+mn-lt"/>
                <a:ea typeface="+mn-ea"/>
                <a:cs typeface="+mn-cs"/>
              </a:rPr>
              <a:t>plugboard settings, for a total of </a:t>
            </a:r>
          </a:p>
          <a:p>
            <a:endParaRPr lang="en-NZ" sz="1200" i="0" kern="1200" dirty="0" smtClean="0">
              <a:solidFill>
                <a:schemeClr val="tx1"/>
              </a:solidFill>
              <a:latin typeface="+mn-lt"/>
              <a:ea typeface="+mn-ea"/>
              <a:cs typeface="+mn-cs"/>
            </a:endParaRPr>
          </a:p>
          <a:p>
            <a:r>
              <a:rPr lang="en-NZ" sz="1200" i="0" kern="1200" dirty="0" smtClean="0">
                <a:solidFill>
                  <a:schemeClr val="tx1"/>
                </a:solidFill>
                <a:latin typeface="+mn-lt"/>
                <a:ea typeface="+mn-ea"/>
                <a:cs typeface="+mn-cs"/>
              </a:rPr>
              <a:t>42,347,667,057,696,000</a:t>
            </a:r>
          </a:p>
          <a:p>
            <a:endParaRPr lang="en-NZ" sz="1200" i="0" kern="1200" dirty="0" smtClean="0">
              <a:solidFill>
                <a:schemeClr val="tx1"/>
              </a:solidFill>
              <a:latin typeface="+mn-lt"/>
              <a:ea typeface="+mn-ea"/>
              <a:cs typeface="+mn-cs"/>
            </a:endParaRPr>
          </a:p>
          <a:p>
            <a:r>
              <a:rPr lang="en-NZ" sz="1200" i="0" kern="1200" dirty="0" smtClean="0">
                <a:solidFill>
                  <a:schemeClr val="tx1"/>
                </a:solidFill>
                <a:latin typeface="+mn-lt"/>
                <a:ea typeface="+mn-ea"/>
                <a:cs typeface="+mn-cs"/>
              </a:rPr>
              <a:t>Which is actually not that far off from DES' 2</a:t>
            </a:r>
            <a:r>
              <a:rPr lang="en-NZ" sz="1200" i="0" kern="1200" baseline="30000" dirty="0" smtClean="0">
                <a:solidFill>
                  <a:schemeClr val="tx1"/>
                </a:solidFill>
                <a:latin typeface="+mn-lt"/>
                <a:ea typeface="+mn-ea"/>
                <a:cs typeface="+mn-cs"/>
              </a:rPr>
              <a:t>56</a:t>
            </a:r>
            <a:r>
              <a:rPr lang="en-NZ" sz="1200" i="0" kern="1200" baseline="0" dirty="0" smtClean="0">
                <a:solidFill>
                  <a:schemeClr val="tx1"/>
                </a:solidFill>
                <a:latin typeface="+mn-lt"/>
                <a:ea typeface="+mn-ea"/>
                <a:cs typeface="+mn-cs"/>
              </a:rPr>
              <a:t>, or</a:t>
            </a:r>
          </a:p>
          <a:p>
            <a:endParaRPr lang="en-NZ" sz="1200" i="0" kern="1200" baseline="0" dirty="0" smtClean="0">
              <a:solidFill>
                <a:schemeClr val="tx1"/>
              </a:solidFill>
              <a:latin typeface="+mn-lt"/>
              <a:ea typeface="+mn-ea"/>
              <a:cs typeface="+mn-cs"/>
            </a:endParaRPr>
          </a:p>
          <a:p>
            <a:r>
              <a:rPr lang="en-NZ" sz="1200" i="0" kern="1200" baseline="0" dirty="0" smtClean="0">
                <a:solidFill>
                  <a:schemeClr val="tx1"/>
                </a:solidFill>
                <a:latin typeface="+mn-lt"/>
                <a:ea typeface="+mn-ea"/>
                <a:cs typeface="+mn-cs"/>
              </a:rPr>
              <a:t>72,057,594,037,927,946</a:t>
            </a:r>
          </a:p>
          <a:p>
            <a:endParaRPr lang="en-NZ" sz="1200" i="0" kern="1200" baseline="0" dirty="0" smtClean="0">
              <a:solidFill>
                <a:schemeClr val="tx1"/>
              </a:solidFill>
              <a:latin typeface="+mn-lt"/>
              <a:ea typeface="+mn-ea"/>
              <a:cs typeface="+mn-cs"/>
            </a:endParaRPr>
          </a:p>
          <a:p>
            <a:r>
              <a:rPr lang="en-NZ" sz="1200" i="0" kern="1200" baseline="0" dirty="0" smtClean="0">
                <a:solidFill>
                  <a:schemeClr val="tx1"/>
                </a:solidFill>
                <a:latin typeface="+mn-lt"/>
                <a:ea typeface="+mn-ea"/>
                <a:cs typeface="+mn-cs"/>
              </a:rPr>
              <a:t>keys.	</a:t>
            </a:r>
          </a:p>
          <a:p>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i="1" dirty="0" smtClean="0"/>
              <a:t>*The important</a:t>
            </a:r>
            <a:r>
              <a:rPr lang="en-NZ" sz="1200" i="1" baseline="0" dirty="0" smtClean="0"/>
              <a:t> point of engima was in the ‘keys’ or the initial settings of the rotors.</a:t>
            </a:r>
            <a:endParaRPr lang="en-NZ" sz="1200" i="1" dirty="0" smtClean="0"/>
          </a:p>
          <a:p>
            <a:endParaRPr lang="en-NZ" sz="1200" i="1" dirty="0" smtClean="0"/>
          </a:p>
          <a:p>
            <a:r>
              <a:rPr lang="en-NZ" sz="1200" i="1" dirty="0" smtClean="0"/>
              <a:t>repeated day keys = a flaw in</a:t>
            </a:r>
            <a:r>
              <a:rPr lang="en-NZ" sz="1200" i="1" baseline="0" dirty="0" smtClean="0"/>
              <a:t> the prodcedural use of the machine.  Not! the system itself.</a:t>
            </a:r>
          </a:p>
          <a:p>
            <a:endParaRPr lang="en-NZ" sz="1200" i="1" baseline="0" dirty="0" smtClean="0"/>
          </a:p>
          <a:p>
            <a:r>
              <a:rPr lang="en-NZ" sz="1200" i="1" baseline="0" dirty="0" smtClean="0"/>
              <a:t>RULE:  Repitition is the enemy of security.</a:t>
            </a:r>
          </a:p>
          <a:p>
            <a:endParaRPr lang="en-NZ" sz="1200" i="1" baseline="0" dirty="0" smtClean="0"/>
          </a:p>
          <a:p>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52227" name="Rectangle 11"/>
          <p:cNvSpPr>
            <a:spLocks noGrp="1" noChangeArrowheads="1"/>
          </p:cNvSpPr>
          <p:nvPr>
            <p:ph type="dt" sz="quarter" idx="1"/>
          </p:nvPr>
        </p:nvSpPr>
        <p:spPr>
          <a:noFill/>
        </p:spPr>
        <p:txBody>
          <a:bodyPr/>
          <a:lstStyle/>
          <a:p>
            <a:fld id="{C9930199-C544-7449-A062-1FAEA873FCE2}" type="datetime1">
              <a:rPr lang="en-GB">
                <a:latin typeface="Arial" pitchFamily="-106" charset="0"/>
              </a:rPr>
              <a:pPr/>
              <a:t>27/07/2017</a:t>
            </a:fld>
            <a:endParaRPr lang="en-GB">
              <a:latin typeface="Arial" pitchFamily="-106" charset="0"/>
            </a:endParaRPr>
          </a:p>
        </p:txBody>
      </p:sp>
      <p:sp>
        <p:nvSpPr>
          <p:cNvPr id="52228"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52229" name="Rectangle 13"/>
          <p:cNvSpPr>
            <a:spLocks noGrp="1" noChangeArrowheads="1"/>
          </p:cNvSpPr>
          <p:nvPr>
            <p:ph type="sldNum" sz="quarter" idx="5"/>
          </p:nvPr>
        </p:nvSpPr>
        <p:spPr>
          <a:noFill/>
        </p:spPr>
        <p:txBody>
          <a:bodyPr/>
          <a:lstStyle/>
          <a:p>
            <a:fld id="{E64C7B3A-743C-674A-8066-23554ADF7DA4}" type="slidenum">
              <a:rPr lang="en-GB">
                <a:latin typeface="Arial" pitchFamily="-106" charset="0"/>
              </a:rPr>
              <a:pPr/>
              <a:t>24</a:t>
            </a:fld>
            <a:endParaRPr lang="en-GB">
              <a:latin typeface="Arial" pitchFamily="-106" charset="0"/>
            </a:endParaRPr>
          </a:p>
        </p:txBody>
      </p:sp>
      <p:sp>
        <p:nvSpPr>
          <p:cNvPr id="52230" name="Rectangle 2"/>
          <p:cNvSpPr>
            <a:spLocks noGrp="1" noRot="1" noChangeAspect="1" noChangeArrowheads="1" noTextEdit="1"/>
          </p:cNvSpPr>
          <p:nvPr>
            <p:ph type="sldImg"/>
          </p:nvPr>
        </p:nvSpPr>
        <p:spPr>
          <a:xfrm>
            <a:off x="187325" y="2279650"/>
            <a:ext cx="3430588" cy="2573338"/>
          </a:xfrm>
          <a:ln/>
        </p:spPr>
      </p:sp>
      <p:sp>
        <p:nvSpPr>
          <p:cNvPr id="52231" name="Rectangle 3"/>
          <p:cNvSpPr>
            <a:spLocks noGrp="1" noChangeArrowheads="1"/>
          </p:cNvSpPr>
          <p:nvPr>
            <p:ph type="body" idx="1"/>
          </p:nvPr>
        </p:nvSpPr>
        <p:spPr>
          <a:xfrm>
            <a:off x="3611939" y="332305"/>
            <a:ext cx="5324243" cy="6381214"/>
          </a:xfrm>
          <a:noFill/>
          <a:ln/>
        </p:spPr>
        <p:txBody>
          <a:bodyPr/>
          <a:lstStyle/>
          <a:p>
            <a:r>
              <a:rPr lang="en-AU" dirty="0">
                <a:latin typeface="Arial" pitchFamily="-106" charset="0"/>
              </a:rPr>
              <a:t>We can use the Caesar cipher as an example.  There are only 25 keys!  The work factor for brute force is low.</a:t>
            </a:r>
            <a:endParaRPr lang="en-AU" dirty="0" smtClean="0">
              <a:latin typeface="Arial" pitchFamily="-106" charset="0"/>
            </a:endParaRPr>
          </a:p>
          <a:p>
            <a:r>
              <a:rPr lang="en-AU" b="1" dirty="0" err="1" smtClean="0">
                <a:latin typeface="Arial" pitchFamily="-106" charset="0"/>
              </a:rPr>
              <a:t>Ciphertext</a:t>
            </a:r>
            <a:r>
              <a:rPr lang="en-AU" b="1" dirty="0" smtClean="0">
                <a:latin typeface="Arial" pitchFamily="-106" charset="0"/>
              </a:rPr>
              <a:t> </a:t>
            </a:r>
            <a:r>
              <a:rPr lang="en-AU" b="1" dirty="0">
                <a:latin typeface="Arial" pitchFamily="-106" charset="0"/>
              </a:rPr>
              <a:t>only attack</a:t>
            </a:r>
            <a:r>
              <a:rPr lang="en-AU" dirty="0">
                <a:latin typeface="Arial" pitchFamily="-106" charset="0"/>
              </a:rPr>
              <a:t> involves analysing only unknown text.</a:t>
            </a:r>
          </a:p>
          <a:p>
            <a:r>
              <a:rPr lang="en-AU" b="1" dirty="0">
                <a:latin typeface="Arial" pitchFamily="-106" charset="0"/>
              </a:rPr>
              <a:t>Known plaintext attack</a:t>
            </a:r>
            <a:r>
              <a:rPr lang="en-AU" dirty="0">
                <a:latin typeface="Arial" pitchFamily="-106" charset="0"/>
              </a:rPr>
              <a:t> occurs when some or all words are known, e.g. “Hello”, “Dear” or “Wellington”.</a:t>
            </a:r>
          </a:p>
          <a:p>
            <a:r>
              <a:rPr lang="en-AU" b="1" dirty="0">
                <a:latin typeface="Arial" pitchFamily="-106" charset="0"/>
              </a:rPr>
              <a:t>Chosen plaintext attack</a:t>
            </a:r>
            <a:r>
              <a:rPr lang="en-AU" dirty="0">
                <a:latin typeface="Arial" pitchFamily="-106" charset="0"/>
              </a:rPr>
              <a:t> occurs when the cryptanalyst manages to cause some text of his/her choice to be encrypted.</a:t>
            </a:r>
          </a:p>
          <a:p>
            <a:r>
              <a:rPr lang="en-AU" dirty="0">
                <a:latin typeface="Arial" pitchFamily="-106" charset="0"/>
              </a:rPr>
              <a:t>A secure system is secure against chosen plaintext.</a:t>
            </a:r>
          </a:p>
          <a:p>
            <a:r>
              <a:rPr lang="en-AU" dirty="0">
                <a:latin typeface="Arial" pitchFamily="-106" charset="0"/>
              </a:rPr>
              <a:t>Colossus II was built during WWII to break Lorenz codes – the method was known, the machine would find the keys – was important in ending the war</a:t>
            </a:r>
            <a:r>
              <a:rPr lang="en-AU" dirty="0" smtClean="0">
                <a:latin typeface="Arial" pitchFamily="-106" charset="0"/>
              </a:rPr>
              <a:t>.</a:t>
            </a:r>
          </a:p>
          <a:p>
            <a:endParaRPr lang="en-AU" dirty="0" smtClean="0">
              <a:latin typeface="Arial" pitchFamily="-106" charset="0"/>
            </a:endParaRPr>
          </a:p>
          <a:p>
            <a:endParaRPr lang="en-AU" dirty="0" smtClean="0">
              <a:latin typeface="Arial" pitchFamily="-106" charset="0"/>
            </a:endParaRPr>
          </a:p>
          <a:p>
            <a:endParaRPr lang="en-AU" dirty="0" smtClean="0">
              <a:latin typeface="Arial" pitchFamily="-106" charset="0"/>
            </a:endParaRPr>
          </a:p>
          <a:p>
            <a:pPr fontAlgn="base"/>
            <a:r>
              <a:rPr lang="en-AU" sz="1200" b="0" i="0" u="none" strike="noStrike" kern="1200" dirty="0" smtClean="0">
                <a:solidFill>
                  <a:schemeClr val="tx1"/>
                </a:solidFill>
                <a:effectLst/>
                <a:latin typeface="+mn-lt"/>
                <a:ea typeface="+mn-ea"/>
                <a:cs typeface="+mn-cs"/>
                <a:hlinkClick r:id="rId3"/>
              </a:rPr>
              <a:t>What is the difference between known-plaintext attack and chosen-plaintext attack?</a:t>
            </a:r>
            <a:endParaRPr lang="en-AU" sz="1200" b="1" i="0" kern="1200" dirty="0" smtClean="0">
              <a:solidFill>
                <a:schemeClr val="tx1"/>
              </a:solidFill>
              <a:effectLst/>
              <a:latin typeface="+mn-lt"/>
              <a:ea typeface="+mn-ea"/>
              <a:cs typeface="+mn-cs"/>
            </a:endParaRPr>
          </a:p>
          <a:p>
            <a:pPr fontAlgn="base"/>
            <a:endParaRPr lang="en-AU" sz="1200" b="1" i="0" kern="1200" dirty="0" smtClean="0">
              <a:solidFill>
                <a:schemeClr val="tx1"/>
              </a:solidFill>
              <a:effectLst/>
              <a:latin typeface="+mn-lt"/>
              <a:ea typeface="+mn-ea"/>
              <a:cs typeface="+mn-cs"/>
            </a:endParaRPr>
          </a:p>
          <a:p>
            <a:pPr fontAlgn="base"/>
            <a:r>
              <a:rPr lang="en-AU" sz="1200" b="1" i="0" kern="1200" dirty="0" smtClean="0">
                <a:solidFill>
                  <a:schemeClr val="tx1"/>
                </a:solidFill>
                <a:effectLst/>
                <a:latin typeface="+mn-lt"/>
                <a:ea typeface="+mn-ea"/>
                <a:cs typeface="+mn-cs"/>
              </a:rPr>
              <a:t>Active Vs Passive attackers</a:t>
            </a:r>
          </a:p>
          <a:p>
            <a:pPr fontAlgn="base"/>
            <a:endParaRPr lang="en-AU" sz="1200" b="1" i="0" kern="1200" dirty="0" smtClean="0">
              <a:solidFill>
                <a:schemeClr val="tx1"/>
              </a:solidFill>
              <a:effectLst/>
              <a:latin typeface="+mn-lt"/>
              <a:ea typeface="+mn-ea"/>
              <a:cs typeface="+mn-cs"/>
            </a:endParaRPr>
          </a:p>
          <a:p>
            <a:pPr fontAlgn="base"/>
            <a:r>
              <a:rPr lang="en-AU" sz="1200" b="1" i="0" kern="1200" dirty="0" smtClean="0">
                <a:solidFill>
                  <a:schemeClr val="tx1"/>
                </a:solidFill>
                <a:effectLst/>
                <a:latin typeface="+mn-lt"/>
                <a:ea typeface="+mn-ea"/>
                <a:cs typeface="+mn-cs"/>
              </a:rPr>
              <a:t>Known plaintext attack:</a:t>
            </a:r>
            <a:r>
              <a:rPr lang="en-AU" sz="1200" b="0" i="0" kern="1200" dirty="0" smtClean="0">
                <a:solidFill>
                  <a:schemeClr val="tx1"/>
                </a:solidFill>
                <a:effectLst/>
                <a:latin typeface="+mn-lt"/>
                <a:ea typeface="+mn-ea"/>
                <a:cs typeface="+mn-cs"/>
              </a:rPr>
              <a:t> The attacker knows at least one sample of both the plaintext and the </a:t>
            </a:r>
            <a:r>
              <a:rPr lang="en-AU" sz="1200" b="0" i="0" kern="1200" dirty="0" err="1" smtClean="0">
                <a:solidFill>
                  <a:schemeClr val="tx1"/>
                </a:solidFill>
                <a:effectLst/>
                <a:latin typeface="+mn-lt"/>
                <a:ea typeface="+mn-ea"/>
                <a:cs typeface="+mn-cs"/>
              </a:rPr>
              <a:t>ciphertext</a:t>
            </a:r>
            <a:r>
              <a:rPr lang="en-AU" sz="1200" b="0" i="0" kern="1200" dirty="0" smtClean="0">
                <a:solidFill>
                  <a:schemeClr val="tx1"/>
                </a:solidFill>
                <a:effectLst/>
                <a:latin typeface="+mn-lt"/>
                <a:ea typeface="+mn-ea"/>
                <a:cs typeface="+mn-cs"/>
              </a:rPr>
              <a:t>. In most cases, this is recorded real communication. If the </a:t>
            </a:r>
            <a:r>
              <a:rPr lang="en-AU" sz="1200" b="0" i="0" u="none" strike="noStrike" kern="1200" dirty="0" smtClean="0">
                <a:solidFill>
                  <a:schemeClr val="tx1"/>
                </a:solidFill>
                <a:effectLst/>
                <a:latin typeface="+mn-lt"/>
                <a:ea typeface="+mn-ea"/>
                <a:cs typeface="+mn-cs"/>
                <a:hlinkClick r:id="rId4"/>
              </a:rPr>
              <a:t>XOR cipher</a:t>
            </a:r>
            <a:r>
              <a:rPr lang="en-AU" sz="1200" b="0" i="0" kern="1200" dirty="0" smtClean="0">
                <a:solidFill>
                  <a:schemeClr val="tx1"/>
                </a:solidFill>
                <a:effectLst/>
                <a:latin typeface="+mn-lt"/>
                <a:ea typeface="+mn-ea"/>
                <a:cs typeface="+mn-cs"/>
              </a:rPr>
              <a:t> is used for example, this will reveal the key as plaintext </a:t>
            </a:r>
            <a:r>
              <a:rPr lang="en-AU" sz="1200" b="0" i="0" kern="1200" dirty="0" err="1" smtClean="0">
                <a:solidFill>
                  <a:schemeClr val="tx1"/>
                </a:solidFill>
                <a:effectLst/>
                <a:latin typeface="+mn-lt"/>
                <a:ea typeface="+mn-ea"/>
                <a:cs typeface="+mn-cs"/>
              </a:rPr>
              <a:t>xor</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ciphertext</a:t>
            </a:r>
            <a:r>
              <a:rPr lang="en-AU" sz="1200" b="0" i="0" kern="1200" dirty="0" smtClean="0">
                <a:solidFill>
                  <a:schemeClr val="tx1"/>
                </a:solidFill>
                <a:effectLst/>
                <a:latin typeface="+mn-lt"/>
                <a:ea typeface="+mn-ea"/>
                <a:cs typeface="+mn-cs"/>
              </a:rPr>
              <a:t>.</a:t>
            </a:r>
          </a:p>
          <a:p>
            <a:pPr fontAlgn="base"/>
            <a:r>
              <a:rPr lang="en-AU" sz="1200" b="1" i="0" kern="1200" dirty="0" smtClean="0">
                <a:solidFill>
                  <a:schemeClr val="tx1"/>
                </a:solidFill>
                <a:effectLst/>
                <a:latin typeface="+mn-lt"/>
                <a:ea typeface="+mn-ea"/>
                <a:cs typeface="+mn-cs"/>
              </a:rPr>
              <a:t>Chosen plaintext attack:</a:t>
            </a:r>
            <a:r>
              <a:rPr lang="en-AU" sz="1200" b="0" i="0" kern="1200" dirty="0" smtClean="0">
                <a:solidFill>
                  <a:schemeClr val="tx1"/>
                </a:solidFill>
                <a:effectLst/>
                <a:latin typeface="+mn-lt"/>
                <a:ea typeface="+mn-ea"/>
                <a:cs typeface="+mn-cs"/>
              </a:rPr>
              <a:t> The attacker can specify his own plaintext and encrypt or sign it. He can carefully craft it to learn characteristics about the algorithm. For example he can provide an empty text, a text which consists of one "a", two "aa", ... For example: if the </a:t>
            </a:r>
            <a:r>
              <a:rPr lang="en-AU" sz="1200" b="0" i="0" u="none" strike="noStrike" kern="1200" dirty="0" smtClean="0">
                <a:solidFill>
                  <a:schemeClr val="tx1"/>
                </a:solidFill>
                <a:effectLst/>
                <a:latin typeface="+mn-lt"/>
                <a:ea typeface="+mn-ea"/>
                <a:cs typeface="+mn-cs"/>
                <a:hlinkClick r:id="rId5"/>
              </a:rPr>
              <a:t>Vigenère cipher</a:t>
            </a:r>
            <a:r>
              <a:rPr lang="en-AU" sz="1200" b="0" i="0" kern="1200" dirty="0" smtClean="0">
                <a:solidFill>
                  <a:schemeClr val="tx1"/>
                </a:solidFill>
                <a:effectLst/>
                <a:latin typeface="+mn-lt"/>
                <a:ea typeface="+mn-ea"/>
                <a:cs typeface="+mn-cs"/>
              </a:rPr>
              <a:t> is used, it is very easy to extract the key length and recover the key by repeating one letter.</a:t>
            </a:r>
          </a:p>
          <a:p>
            <a:endParaRPr lang="en-AU" dirty="0">
              <a:latin typeface="Arial" pitchFamily="-10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smtClean="0">
                <a:solidFill>
                  <a:srgbClr val="C00000"/>
                </a:solidFill>
              </a:rPr>
              <a:t>Full name: </a:t>
            </a:r>
          </a:p>
          <a:p>
            <a:pPr>
              <a:buFontTx/>
              <a:buNone/>
            </a:pPr>
            <a:r>
              <a:rPr lang="en-US" sz="1200" dirty="0" smtClean="0">
                <a:solidFill>
                  <a:srgbClr val="C00000"/>
                </a:solidFill>
              </a:rPr>
              <a:t>Jean-Guillaume-Hubert-Victor-François-</a:t>
            </a:r>
            <a:r>
              <a:rPr lang="en-US" sz="1200" dirty="0" err="1" smtClean="0">
                <a:solidFill>
                  <a:srgbClr val="C00000"/>
                </a:solidFill>
              </a:rPr>
              <a:t>Alexandre</a:t>
            </a:r>
            <a:r>
              <a:rPr lang="en-US" sz="1200" dirty="0" smtClean="0">
                <a:solidFill>
                  <a:srgbClr val="C00000"/>
                </a:solidFill>
              </a:rPr>
              <a:t>-</a:t>
            </a:r>
            <a:r>
              <a:rPr lang="en-US" sz="1200" dirty="0" err="1" smtClean="0">
                <a:solidFill>
                  <a:srgbClr val="C00000"/>
                </a:solidFill>
              </a:rPr>
              <a:t>Auguste</a:t>
            </a:r>
            <a:r>
              <a:rPr lang="en-US" sz="1200" dirty="0" smtClean="0">
                <a:solidFill>
                  <a:srgbClr val="C00000"/>
                </a:solidFill>
              </a:rPr>
              <a:t> </a:t>
            </a:r>
            <a:r>
              <a:rPr lang="en-US" sz="1200" dirty="0" err="1" smtClean="0">
                <a:solidFill>
                  <a:srgbClr val="C00000"/>
                </a:solidFill>
              </a:rPr>
              <a:t>Kerckhoffs</a:t>
            </a:r>
            <a:r>
              <a:rPr lang="en-US" sz="1200" dirty="0" smtClean="0">
                <a:solidFill>
                  <a:srgbClr val="C00000"/>
                </a:solidFill>
              </a:rPr>
              <a:t> von </a:t>
            </a:r>
            <a:r>
              <a:rPr lang="en-US" sz="1200" dirty="0" err="1" smtClean="0">
                <a:solidFill>
                  <a:srgbClr val="C00000"/>
                </a:solidFill>
              </a:rPr>
              <a:t>Nieuwenhof</a:t>
            </a:r>
            <a:endParaRPr lang="en-US" sz="1200" dirty="0" smtClean="0">
              <a:solidFill>
                <a:srgbClr val="C00000"/>
              </a:solidFill>
            </a:endParaRPr>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25</a:t>
            </a:fld>
            <a:endParaRPr lang="en-US"/>
          </a:p>
        </p:txBody>
      </p:sp>
    </p:spTree>
    <p:extLst>
      <p:ext uri="{BB962C8B-B14F-4D97-AF65-F5344CB8AC3E}">
        <p14:creationId xmlns:p14="http://schemas.microsoft.com/office/powerpoint/2010/main" val="91349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originator and in- tended recipient first agree upon a pointer character on the inner disk. In his own description of the wheel, </a:t>
            </a:r>
            <a:r>
              <a:rPr lang="en-US" sz="1200" kern="1200" dirty="0" err="1" smtClean="0">
                <a:solidFill>
                  <a:schemeClr val="tx1"/>
                </a:solidFill>
                <a:effectLst/>
                <a:latin typeface="+mn-lt"/>
                <a:ea typeface="+mn-ea"/>
                <a:cs typeface="+mn-cs"/>
              </a:rPr>
              <a:t>Alberti</a:t>
            </a:r>
            <a:r>
              <a:rPr lang="en-US" sz="1200" kern="1200" dirty="0" smtClean="0">
                <a:solidFill>
                  <a:schemeClr val="tx1"/>
                </a:solidFill>
                <a:effectLst/>
                <a:latin typeface="+mn-lt"/>
                <a:ea typeface="+mn-ea"/>
                <a:cs typeface="+mn-cs"/>
              </a:rPr>
              <a:t> used k as the pointer. The </a:t>
            </a:r>
            <a:r>
              <a:rPr lang="en-US" sz="1200" kern="1200" dirty="0" err="1" smtClean="0">
                <a:solidFill>
                  <a:schemeClr val="tx1"/>
                </a:solidFill>
                <a:effectLst/>
                <a:latin typeface="+mn-lt"/>
                <a:ea typeface="+mn-ea"/>
                <a:cs typeface="+mn-cs"/>
              </a:rPr>
              <a:t>origi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nator</a:t>
            </a:r>
            <a:r>
              <a:rPr lang="en-US" sz="1200" kern="1200" dirty="0" smtClean="0">
                <a:solidFill>
                  <a:schemeClr val="tx1"/>
                </a:solidFill>
                <a:effectLst/>
                <a:latin typeface="+mn-lt"/>
                <a:ea typeface="+mn-ea"/>
                <a:cs typeface="+mn-cs"/>
              </a:rPr>
              <a:t> then chooses an indicator character on the outer disk with which to align the pointer. </a:t>
            </a:r>
            <a:endParaRPr lang="en-US" dirty="0" smtClean="0"/>
          </a:p>
          <a:p>
            <a:endParaRPr lang="en-GB" dirty="0" smtClean="0"/>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originator then forms the </a:t>
            </a:r>
            <a:r>
              <a:rPr lang="en-GB" sz="1200" kern="1200" dirty="0" err="1" smtClean="0">
                <a:solidFill>
                  <a:schemeClr val="tx1"/>
                </a:solidFill>
                <a:effectLst/>
                <a:latin typeface="+mn-lt"/>
                <a:ea typeface="+mn-ea"/>
                <a:cs typeface="+mn-cs"/>
              </a:rPr>
              <a:t>ciphertext</a:t>
            </a:r>
            <a:r>
              <a:rPr lang="en-GB" sz="1200" kern="1200" dirty="0" smtClean="0">
                <a:solidFill>
                  <a:schemeClr val="tx1"/>
                </a:solidFill>
                <a:effectLst/>
                <a:latin typeface="+mn-lt"/>
                <a:ea typeface="+mn-ea"/>
                <a:cs typeface="+mn-cs"/>
              </a:rPr>
              <a:t> by writing the </a:t>
            </a:r>
            <a:r>
              <a:rPr lang="en-GB" sz="1200" kern="1200" dirty="0" err="1" smtClean="0">
                <a:solidFill>
                  <a:schemeClr val="tx1"/>
                </a:solidFill>
                <a:effectLst/>
                <a:latin typeface="+mn-lt"/>
                <a:ea typeface="+mn-ea"/>
                <a:cs typeface="+mn-cs"/>
              </a:rPr>
              <a:t>indi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cator</a:t>
            </a:r>
            <a:r>
              <a:rPr lang="en-GB" sz="1200" kern="1200" dirty="0" smtClean="0">
                <a:solidFill>
                  <a:schemeClr val="tx1"/>
                </a:solidFill>
                <a:effectLst/>
                <a:latin typeface="+mn-lt"/>
                <a:ea typeface="+mn-ea"/>
                <a:cs typeface="+mn-cs"/>
              </a:rPr>
              <a:t> followed in order by the characters on the inner disk that correspond to the plaintext characters on the outer disk. </a:t>
            </a:r>
            <a:endParaRPr lang="en-GB" dirty="0" smtClean="0"/>
          </a:p>
          <a:p>
            <a:endParaRPr lang="en-GB" dirty="0" smtClean="0"/>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an </a:t>
            </a:r>
            <a:r>
              <a:rPr lang="en-GB" sz="1200" kern="1200" dirty="0" err="1" smtClean="0">
                <a:solidFill>
                  <a:schemeClr val="tx1"/>
                </a:solidFill>
                <a:effectLst/>
                <a:latin typeface="+mn-lt"/>
                <a:ea typeface="+mn-ea"/>
                <a:cs typeface="+mn-cs"/>
              </a:rPr>
              <a:t>Alberti</a:t>
            </a:r>
            <a:r>
              <a:rPr lang="en-GB" sz="1200" kern="1200" dirty="0" smtClean="0">
                <a:solidFill>
                  <a:schemeClr val="tx1"/>
                </a:solidFill>
                <a:effectLst/>
                <a:latin typeface="+mn-lt"/>
                <a:ea typeface="+mn-ea"/>
                <a:cs typeface="+mn-cs"/>
              </a:rPr>
              <a:t> cipher with pointer k and indicator E, the plaintext 21 APRIL 43 BC encrypts to </a:t>
            </a:r>
            <a:r>
              <a:rPr lang="en-GB" sz="1200" kern="1200" dirty="0" err="1" smtClean="0">
                <a:solidFill>
                  <a:schemeClr val="tx1"/>
                </a:solidFill>
                <a:effectLst/>
                <a:latin typeface="+mn-lt"/>
                <a:ea typeface="+mn-ea"/>
                <a:cs typeface="+mn-cs"/>
              </a:rPr>
              <a:t>Ecfyg</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z&amp;mth</a:t>
            </a:r>
            <a:r>
              <a:rPr lang="en-GB" sz="1200" kern="1200" dirty="0" smtClean="0">
                <a:solidFill>
                  <a:schemeClr val="tx1"/>
                </a:solidFill>
                <a:effectLst/>
                <a:latin typeface="+mn-lt"/>
                <a:ea typeface="+mn-ea"/>
                <a:cs typeface="+mn-cs"/>
              </a:rPr>
              <a:t> qi.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Progressive idea is to rotate the inner disk to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places during the encryption of a message, so that the indicator, and thus the cipher alphabet, could be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at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places in the </a:t>
            </a:r>
            <a:r>
              <a:rPr lang="en-GB" sz="1200" kern="1200" dirty="0" err="1" smtClean="0">
                <a:solidFill>
                  <a:schemeClr val="tx1"/>
                </a:solidFill>
                <a:effectLst/>
                <a:latin typeface="+mn-lt"/>
                <a:ea typeface="+mn-ea"/>
                <a:cs typeface="+mn-cs"/>
              </a:rPr>
              <a:t>ciphertext</a:t>
            </a:r>
            <a:r>
              <a:rPr lang="en-GB" sz="1200" kern="1200" dirty="0" smtClean="0">
                <a:solidFill>
                  <a:schemeClr val="tx1"/>
                </a:solidFill>
                <a:effectLst/>
                <a:latin typeface="+mn-lt"/>
                <a:ea typeface="+mn-ea"/>
                <a:cs typeface="+mn-cs"/>
              </a:rPr>
              <a:t>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What is the problem with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recipient needs to know those indicators. </a:t>
            </a:r>
            <a:r>
              <a:rPr lang="en-GB" sz="1200" kern="1200" dirty="0" err="1" smtClean="0">
                <a:solidFill>
                  <a:schemeClr val="tx1"/>
                </a:solidFill>
                <a:effectLst/>
                <a:latin typeface="+mn-lt"/>
                <a:ea typeface="+mn-ea"/>
                <a:cs typeface="+mn-cs"/>
              </a:rPr>
              <a:t>Alberti</a:t>
            </a:r>
            <a:r>
              <a:rPr lang="en-GB" sz="1200" kern="1200" dirty="0" smtClean="0">
                <a:solidFill>
                  <a:schemeClr val="tx1"/>
                </a:solidFill>
                <a:effectLst/>
                <a:latin typeface="+mn-lt"/>
                <a:ea typeface="+mn-ea"/>
                <a:cs typeface="+mn-cs"/>
              </a:rPr>
              <a:t> accomplished this by having the originator include each new indicator in the </a:t>
            </a:r>
            <a:r>
              <a:rPr lang="en-GB" sz="1200" kern="1200" dirty="0" err="1" smtClean="0">
                <a:solidFill>
                  <a:schemeClr val="tx1"/>
                </a:solidFill>
                <a:effectLst/>
                <a:latin typeface="+mn-lt"/>
                <a:ea typeface="+mn-ea"/>
                <a:cs typeface="+mn-cs"/>
              </a:rPr>
              <a:t>ciphertext</a:t>
            </a:r>
            <a:r>
              <a:rPr lang="en-GB" sz="1200" kern="1200" dirty="0" smtClean="0">
                <a:solidFill>
                  <a:schemeClr val="tx1"/>
                </a:solidFill>
                <a:effectLst/>
                <a:latin typeface="+mn-lt"/>
                <a:ea typeface="+mn-ea"/>
                <a:cs typeface="+mn-cs"/>
              </a:rPr>
              <a:t> at the point where it began being used.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5</a:t>
            </a:fld>
            <a:endParaRPr lang="en-US"/>
          </a:p>
        </p:txBody>
      </p:sp>
    </p:spTree>
    <p:extLst>
      <p:ext uri="{BB962C8B-B14F-4D97-AF65-F5344CB8AC3E}">
        <p14:creationId xmlns:p14="http://schemas.microsoft.com/office/powerpoint/2010/main" val="523284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we want here is to encrypt every message by a different key so there is no relationships between messages. So,</a:t>
            </a:r>
            <a:r>
              <a:rPr lang="en-US" sz="1200" b="0" i="0" kern="1200" baseline="0" dirty="0" smtClean="0">
                <a:solidFill>
                  <a:schemeClr val="tx1"/>
                </a:solidFill>
                <a:effectLst/>
                <a:latin typeface="+mn-lt"/>
                <a:ea typeface="+mn-ea"/>
                <a:cs typeface="+mn-cs"/>
              </a:rPr>
              <a:t> if a message has been intercepted and decrypted this does not mean all subsequent ones will be cracked. That is why the term one-time is used here.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Messages encrypted with keys based on randomness have the advantage that there is theoretically no way to "break the code" by analyzing a succession of messages.</a:t>
            </a:r>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27</a:t>
            </a:fld>
            <a:endParaRPr lang="en-US"/>
          </a:p>
        </p:txBody>
      </p:sp>
    </p:spTree>
    <p:extLst>
      <p:ext uri="{BB962C8B-B14F-4D97-AF65-F5344CB8AC3E}">
        <p14:creationId xmlns:p14="http://schemas.microsoft.com/office/powerpoint/2010/main" val="58489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30</a:t>
            </a:fld>
            <a:endParaRPr lang="en-US"/>
          </a:p>
        </p:txBody>
      </p:sp>
    </p:spTree>
    <p:extLst>
      <p:ext uri="{BB962C8B-B14F-4D97-AF65-F5344CB8AC3E}">
        <p14:creationId xmlns:p14="http://schemas.microsoft.com/office/powerpoint/2010/main" val="14808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35B110-F2F7-2A49-ACA1-DDFE41444B99}" type="slidenum">
              <a:rPr lang="en-US" smtClean="0"/>
              <a:t>31</a:t>
            </a:fld>
            <a:endParaRPr lang="en-US"/>
          </a:p>
        </p:txBody>
      </p:sp>
    </p:spTree>
    <p:extLst>
      <p:ext uri="{BB962C8B-B14F-4D97-AF65-F5344CB8AC3E}">
        <p14:creationId xmlns:p14="http://schemas.microsoft.com/office/powerpoint/2010/main" val="1034626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66563" name="Rectangle 11"/>
          <p:cNvSpPr>
            <a:spLocks noGrp="1" noChangeArrowheads="1"/>
          </p:cNvSpPr>
          <p:nvPr>
            <p:ph type="dt" sz="quarter" idx="1"/>
          </p:nvPr>
        </p:nvSpPr>
        <p:spPr>
          <a:noFill/>
        </p:spPr>
        <p:txBody>
          <a:bodyPr/>
          <a:lstStyle/>
          <a:p>
            <a:fld id="{FDE07CCC-CA79-6247-8D95-ED53440B4FEA}" type="datetime1">
              <a:rPr lang="en-GB">
                <a:latin typeface="Arial" pitchFamily="-106" charset="0"/>
              </a:rPr>
              <a:pPr/>
              <a:t>27/07/2017</a:t>
            </a:fld>
            <a:endParaRPr lang="en-GB">
              <a:latin typeface="Arial" pitchFamily="-106" charset="0"/>
            </a:endParaRPr>
          </a:p>
        </p:txBody>
      </p:sp>
      <p:sp>
        <p:nvSpPr>
          <p:cNvPr id="66564"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66565" name="Rectangle 13"/>
          <p:cNvSpPr>
            <a:spLocks noGrp="1" noChangeArrowheads="1"/>
          </p:cNvSpPr>
          <p:nvPr>
            <p:ph type="sldNum" sz="quarter" idx="5"/>
          </p:nvPr>
        </p:nvSpPr>
        <p:spPr>
          <a:noFill/>
        </p:spPr>
        <p:txBody>
          <a:bodyPr/>
          <a:lstStyle/>
          <a:p>
            <a:fld id="{A5594E12-0A8D-7444-A840-9170B67B9D7B}" type="slidenum">
              <a:rPr lang="en-GB">
                <a:latin typeface="Arial" pitchFamily="-106" charset="0"/>
              </a:rPr>
              <a:pPr/>
              <a:t>33</a:t>
            </a:fld>
            <a:endParaRPr lang="en-GB">
              <a:latin typeface="Arial" pitchFamily="-106" charset="0"/>
            </a:endParaRPr>
          </a:p>
        </p:txBody>
      </p:sp>
      <p:sp>
        <p:nvSpPr>
          <p:cNvPr id="66566" name="Rectangle 2"/>
          <p:cNvSpPr>
            <a:spLocks noGrp="1" noRot="1" noChangeAspect="1" noChangeArrowheads="1" noTextEdit="1"/>
          </p:cNvSpPr>
          <p:nvPr>
            <p:ph type="sldImg"/>
          </p:nvPr>
        </p:nvSpPr>
        <p:spPr>
          <a:xfrm>
            <a:off x="2859088" y="515938"/>
            <a:ext cx="3427412" cy="2571750"/>
          </a:xfrm>
          <a:ln/>
        </p:spPr>
      </p:sp>
      <p:sp>
        <p:nvSpPr>
          <p:cNvPr id="66567" name="Rectangle 3"/>
          <p:cNvSpPr>
            <a:spLocks noGrp="1" noChangeArrowheads="1"/>
          </p:cNvSpPr>
          <p:nvPr>
            <p:ph type="body" idx="1"/>
          </p:nvPr>
        </p:nvSpPr>
        <p:spPr>
          <a:xfrm>
            <a:off x="1220566" y="3257230"/>
            <a:ext cx="6702868" cy="3085458"/>
          </a:xfrm>
          <a:noFill/>
          <a:ln/>
        </p:spPr>
        <p:txBody>
          <a:bodyPr/>
          <a:lstStyle/>
          <a:p>
            <a:endParaRPr lang="en-AU" dirty="0">
              <a:latin typeface="Arial" pitchFamily="-10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r>
              <a:rPr lang="en-US" altLang="en-US" sz="1600" dirty="0" smtClean="0"/>
              <a:t>Symmetric</a:t>
            </a:r>
            <a:r>
              <a:rPr lang="en-US" altLang="en-US" sz="1600" baseline="0" dirty="0" smtClean="0"/>
              <a:t> key algorithms encrypt or decrypt data by using blocks or streams. In block cipher, the message is divided into blocks of the same size and each block is encrypted on its own then appended together to construct the cipher message. The same process is done to decrypt the massage to reconstruct the plaintext. When the final block is smaller than the block size padding is used. </a:t>
            </a:r>
            <a:r>
              <a:rPr lang="en-US" altLang="en-US" sz="1600" dirty="0" smtClean="0">
                <a:sym typeface="Wingdings"/>
              </a:rPr>
              <a:t>DES is an example of </a:t>
            </a:r>
            <a:r>
              <a:rPr lang="en-US" altLang="en-US" sz="1600" dirty="0" smtClean="0"/>
              <a:t>Block Cipher algorithms.</a:t>
            </a:r>
            <a:endParaRPr lang="en-US" altLang="en-US" sz="1600" dirty="0" smtClean="0">
              <a:sym typeface="Wingdings"/>
            </a:endParaRPr>
          </a:p>
          <a:p>
            <a:pPr marL="0" marR="0" lvl="2"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en-US" sz="1600" baseline="-25000" dirty="0" smtClean="0">
              <a:solidFill>
                <a:srgbClr val="006699"/>
              </a:solidFill>
              <a:effectLst>
                <a:outerShdw blurRad="38100" dist="38100" dir="2700000" algn="tl">
                  <a:srgbClr val="000000"/>
                </a:outerShdw>
              </a:effectLst>
            </a:endParaRPr>
          </a:p>
          <a:p>
            <a:pPr eaLnBrk="1" hangingPunct="1">
              <a:buFont typeface="Wingdings" charset="2"/>
              <a:buNone/>
            </a:pPr>
            <a:endParaRPr lang="en-US" dirty="0" smtClean="0"/>
          </a:p>
          <a:p>
            <a:pPr eaLnBrk="1" hangingPunct="1">
              <a:buFont typeface="Wingdings" charset="2"/>
              <a:buNone/>
            </a:pPr>
            <a:r>
              <a:rPr lang="en-US" dirty="0" smtClean="0"/>
              <a:t>In stream cipher algorithms, the algorithm </a:t>
            </a:r>
            <a:r>
              <a:rPr lang="en-US" altLang="en-US" sz="1800" dirty="0" smtClean="0"/>
              <a:t>generates a long random string (or pseudorandom) called </a:t>
            </a:r>
            <a:r>
              <a:rPr lang="en-US" altLang="en-US" sz="1800" i="1" dirty="0" smtClean="0">
                <a:solidFill>
                  <a:schemeClr val="accent2"/>
                </a:solidFill>
                <a:effectLst>
                  <a:outerShdw blurRad="38100" dist="38100" dir="2700000" algn="tl">
                    <a:srgbClr val="000000"/>
                  </a:outerShdw>
                </a:effectLst>
              </a:rPr>
              <a:t>one-time pad</a:t>
            </a:r>
            <a:r>
              <a:rPr lang="en-US" altLang="en-US" sz="1800" dirty="0" smtClean="0"/>
              <a:t>. Then this one-time pad is </a:t>
            </a:r>
            <a:r>
              <a:rPr lang="en-US" altLang="en-US" sz="1800" dirty="0" err="1" smtClean="0"/>
              <a:t>Xored</a:t>
            </a:r>
            <a:r>
              <a:rPr lang="en-US" altLang="en-US" sz="1800" dirty="0" smtClean="0"/>
              <a:t> with the message to generate the cipher text.</a:t>
            </a:r>
            <a:r>
              <a:rPr lang="en-US" altLang="en-US" sz="1800" baseline="0" dirty="0" smtClean="0"/>
              <a:t> The same operation is done when decrypting the message to recover the plaintext. </a:t>
            </a:r>
            <a:r>
              <a:rPr lang="en-AU" altLang="en-US" sz="1600" dirty="0" smtClean="0"/>
              <a:t>EC4 is the example of a </a:t>
            </a:r>
            <a:r>
              <a:rPr lang="en-US" sz="1600" dirty="0" smtClean="0"/>
              <a:t>stream cipher algorithm.</a:t>
            </a:r>
            <a:endParaRPr lang="en-AU" altLang="en-US" sz="1600" dirty="0" smtClean="0"/>
          </a:p>
          <a:p>
            <a:pPr eaLnBrk="1" hangingPunct="1">
              <a:buFont typeface="Wingdings" charset="2"/>
              <a:buNone/>
            </a:pPr>
            <a:endParaRPr lang="en-US" dirty="0" smtClean="0"/>
          </a:p>
          <a:p>
            <a:pPr eaLnBrk="1" hangingPunct="1">
              <a:buFont typeface="Wingdings" charset="2"/>
              <a:buNone/>
            </a:pPr>
            <a:endParaRPr lang="en-US" dirty="0" smtClean="0"/>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34</a:t>
            </a:fld>
            <a:endParaRPr lang="en-US"/>
          </a:p>
        </p:txBody>
      </p:sp>
    </p:spTree>
    <p:extLst>
      <p:ext uri="{BB962C8B-B14F-4D97-AF65-F5344CB8AC3E}">
        <p14:creationId xmlns:p14="http://schemas.microsoft.com/office/powerpoint/2010/main" val="58228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700"/>
              </a:spcBef>
              <a:spcAft>
                <a:spcPts val="0"/>
              </a:spcAft>
              <a:buClr>
                <a:srgbClr val="5FAFFF"/>
              </a:buClr>
              <a:buSzPct val="80000"/>
              <a:buFont typeface="Wingdings" charset="2"/>
              <a:buChar char=""/>
              <a:tabLst/>
              <a:defRPr/>
            </a:pPr>
            <a:r>
              <a:rPr lang="en-US" altLang="en-US" sz="2800" b="1" dirty="0" smtClean="0">
                <a:solidFill>
                  <a:srgbClr val="D9D9FF"/>
                </a:solidFill>
                <a:effectLst>
                  <a:outerShdw blurRad="38100" dist="38100" dir="2700000" algn="tl">
                    <a:srgbClr val="000000"/>
                  </a:outerShdw>
                </a:effectLst>
              </a:rPr>
              <a:t>AES is widely used these days. </a:t>
            </a:r>
            <a:r>
              <a:rPr lang="en-US" altLang="en-US" sz="2800" dirty="0" smtClean="0">
                <a:effectLst>
                  <a:outerShdw blurRad="38100" dist="38100" dir="2700000" algn="tl">
                    <a:srgbClr val="000000"/>
                  </a:outerShdw>
                </a:effectLst>
              </a:rPr>
              <a:t>I</a:t>
            </a:r>
            <a:r>
              <a:rPr lang="en-AU" altLang="en-US" sz="2800" dirty="0" smtClean="0">
                <a:effectLst>
                  <a:outerShdw blurRad="38100" dist="38100" dir="2700000" algn="tl">
                    <a:srgbClr val="000000"/>
                  </a:outerShdw>
                </a:effectLst>
              </a:rPr>
              <a:t>t is a replacement for DES as DES </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have theoretical attacks that can break it</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have demonstrated exhaustive key search attacks</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can use Triple-DES – but slow, has small blocks</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US NIST issued call for ciphers in 1997</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15 candidates accepted in Jun 98 </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5 were shortlisted in Aug-99 </a:t>
            </a:r>
          </a:p>
          <a:p>
            <a:pPr>
              <a:lnSpc>
                <a:spcPct val="90000"/>
              </a:lnSpc>
              <a:spcBef>
                <a:spcPts val="700"/>
              </a:spcBef>
              <a:buClr>
                <a:srgbClr val="5FAFFF"/>
              </a:buClr>
              <a:buSzPct val="80000"/>
              <a:buFont typeface="Wingdings" charset="2"/>
              <a:buChar char=""/>
            </a:pPr>
            <a:r>
              <a:rPr lang="en-AU" altLang="en-US" sz="2800" dirty="0" err="1" smtClean="0">
                <a:effectLst>
                  <a:outerShdw blurRad="38100" dist="38100" dir="2700000" algn="tl">
                    <a:srgbClr val="000000"/>
                  </a:outerShdw>
                </a:effectLst>
              </a:rPr>
              <a:t>Rijndael</a:t>
            </a:r>
            <a:r>
              <a:rPr lang="en-AU" altLang="en-US" sz="2800" dirty="0" smtClean="0">
                <a:effectLst>
                  <a:outerShdw blurRad="38100" dist="38100" dir="2700000" algn="tl">
                    <a:srgbClr val="000000"/>
                  </a:outerShdw>
                </a:effectLst>
              </a:rPr>
              <a:t> was selected as the AES in Oct-2000</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issued as FIPS PUB 197 standard in Nov-2001 </a:t>
            </a:r>
          </a:p>
          <a:p>
            <a:pPr>
              <a:lnSpc>
                <a:spcPct val="90000"/>
              </a:lnSpc>
              <a:spcBef>
                <a:spcPts val="700"/>
              </a:spcBef>
              <a:buClr>
                <a:srgbClr val="5FAFFF"/>
              </a:buClr>
              <a:buSzPct val="80000"/>
              <a:buFont typeface="Wingdings" charset="2"/>
              <a:buChar char=""/>
            </a:pPr>
            <a:endParaRPr lang="en-AU" altLang="en-US" sz="2800" dirty="0" smtClean="0">
              <a:effectLst>
                <a:outerShdw blurRad="38100" dist="38100" dir="2700000" algn="tl">
                  <a:srgbClr val="000000"/>
                </a:outerShdw>
              </a:effectLst>
            </a:endParaRP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designed by </a:t>
            </a:r>
            <a:r>
              <a:rPr lang="en-AU" altLang="en-US" sz="2800" dirty="0" err="1" smtClean="0">
                <a:effectLst>
                  <a:outerShdw blurRad="38100" dist="38100" dir="2700000" algn="tl">
                    <a:srgbClr val="000000"/>
                  </a:outerShdw>
                </a:effectLst>
              </a:rPr>
              <a:t>Rijmen-Daemen</a:t>
            </a:r>
            <a:r>
              <a:rPr lang="en-AU" altLang="en-US" sz="2800" dirty="0" smtClean="0">
                <a:effectLst>
                  <a:outerShdw blurRad="38100" dist="38100" dir="2700000" algn="tl">
                    <a:srgbClr val="000000"/>
                  </a:outerShdw>
                </a:effectLst>
              </a:rPr>
              <a:t> in Belgium </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has 128/192/256 bit keys, 128 bit data </a:t>
            </a:r>
          </a:p>
          <a:p>
            <a:pPr>
              <a:lnSpc>
                <a:spcPct val="90000"/>
              </a:lnSpc>
              <a:spcBef>
                <a:spcPts val="700"/>
              </a:spcBef>
              <a:buClr>
                <a:srgbClr val="5FAFFF"/>
              </a:buClr>
              <a:buSzPct val="80000"/>
              <a:buFont typeface="Wingdings" charset="2"/>
              <a:buChar char=""/>
            </a:pPr>
            <a:r>
              <a:rPr lang="en-AU" altLang="en-US" sz="2800" dirty="0" smtClean="0">
                <a:effectLst>
                  <a:outerShdw blurRad="38100" dist="38100" dir="2700000" algn="tl">
                    <a:srgbClr val="000000"/>
                  </a:outerShdw>
                </a:effectLst>
              </a:rPr>
              <a:t>an </a:t>
            </a:r>
            <a:r>
              <a:rPr lang="en-AU" altLang="en-US" sz="2800" b="1" dirty="0" smtClean="0">
                <a:effectLst>
                  <a:outerShdw blurRad="38100" dist="38100" dir="2700000" algn="tl">
                    <a:srgbClr val="000000"/>
                  </a:outerShdw>
                </a:effectLst>
              </a:rPr>
              <a:t>iterative</a:t>
            </a:r>
            <a:r>
              <a:rPr lang="en-AU" altLang="en-US" sz="2800" dirty="0" smtClean="0">
                <a:effectLst>
                  <a:outerShdw blurRad="38100" dist="38100" dir="2700000" algn="tl">
                    <a:srgbClr val="000000"/>
                  </a:outerShdw>
                </a:effectLst>
              </a:rPr>
              <a:t> rather than </a:t>
            </a:r>
            <a:r>
              <a:rPr lang="en-AU" altLang="en-US" sz="2800" b="1" dirty="0" err="1" smtClean="0">
                <a:effectLst>
                  <a:outerShdw blurRad="38100" dist="38100" dir="2700000" algn="tl">
                    <a:srgbClr val="000000"/>
                  </a:outerShdw>
                </a:effectLst>
              </a:rPr>
              <a:t>Feistel</a:t>
            </a:r>
            <a:r>
              <a:rPr lang="en-AU" altLang="en-US" sz="2800" dirty="0" smtClean="0">
                <a:effectLst>
                  <a:outerShdw blurRad="38100" dist="38100" dir="2700000" algn="tl">
                    <a:srgbClr val="000000"/>
                  </a:outerShdw>
                </a:effectLst>
              </a:rPr>
              <a:t> cipher</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processes </a:t>
            </a:r>
            <a:r>
              <a:rPr lang="en-AU" altLang="en-US" dirty="0" smtClean="0">
                <a:effectLst>
                  <a:outerShdw blurRad="38100" dist="38100" dir="2700000" algn="tl">
                    <a:srgbClr val="000000"/>
                  </a:outerShdw>
                </a:effectLst>
              </a:rPr>
              <a:t>data as block of 4 columns of 4 bytes</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operates on entire data block in every round</a:t>
            </a:r>
          </a:p>
          <a:p>
            <a:pPr>
              <a:lnSpc>
                <a:spcPct val="90000"/>
              </a:lnSpc>
              <a:spcBef>
                <a:spcPts val="700"/>
              </a:spcBef>
              <a:buClr>
                <a:srgbClr val="5FAFFF"/>
              </a:buClr>
              <a:buSzPct val="80000"/>
              <a:buFont typeface="Wingdings" charset="2"/>
              <a:buChar char=""/>
            </a:pPr>
            <a:r>
              <a:rPr lang="en-US" altLang="en-US" sz="2800" dirty="0" smtClean="0">
                <a:effectLst>
                  <a:outerShdw blurRad="38100" dist="38100" dir="2700000" algn="tl">
                    <a:srgbClr val="000000"/>
                  </a:outerShdw>
                </a:effectLst>
              </a:rPr>
              <a:t>designed to have:</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resistance against known attacks</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speed and code compactness on many CPUs</a:t>
            </a:r>
          </a:p>
          <a:p>
            <a:pPr lvl="1">
              <a:lnSpc>
                <a:spcPct val="90000"/>
              </a:lnSpc>
              <a:spcBef>
                <a:spcPts val="600"/>
              </a:spcBef>
              <a:buClr>
                <a:srgbClr val="D9D9FF"/>
              </a:buClr>
              <a:buSzPct val="50000"/>
              <a:buFont typeface="Wingdings" charset="2"/>
              <a:buChar char=""/>
            </a:pPr>
            <a:r>
              <a:rPr lang="en-US" altLang="en-US" dirty="0" smtClean="0">
                <a:effectLst>
                  <a:outerShdw blurRad="38100" dist="38100" dir="2700000" algn="tl">
                    <a:srgbClr val="000000"/>
                  </a:outerShdw>
                </a:effectLst>
              </a:rPr>
              <a:t>design simplicity</a:t>
            </a:r>
          </a:p>
          <a:p>
            <a:pPr lvl="1">
              <a:lnSpc>
                <a:spcPct val="90000"/>
              </a:lnSpc>
              <a:spcBef>
                <a:spcPts val="600"/>
              </a:spcBef>
              <a:buClr>
                <a:srgbClr val="D9D9FF"/>
              </a:buClr>
              <a:buSzPct val="50000"/>
              <a:buFont typeface="Wingdings" charset="2"/>
              <a:buChar char=""/>
            </a:pPr>
            <a:endParaRPr lang="en-US" altLang="en-US" dirty="0" smtClean="0">
              <a:effectLst>
                <a:outerShdw blurRad="38100" dist="38100" dir="2700000" algn="tl">
                  <a:srgbClr val="000000"/>
                </a:outerShdw>
              </a:effectLst>
            </a:endParaRPr>
          </a:p>
          <a:p>
            <a:pPr>
              <a:lnSpc>
                <a:spcPct val="90000"/>
              </a:lnSpc>
              <a:spcBef>
                <a:spcPts val="700"/>
              </a:spcBef>
              <a:buClr>
                <a:srgbClr val="5FAFFF"/>
              </a:buClr>
              <a:buSzPct val="80000"/>
              <a:buFont typeface="Times New Roman" charset="0"/>
              <a:buAutoNum type="arabicPeriod"/>
            </a:pPr>
            <a:r>
              <a:rPr lang="en-AU" altLang="en-US" sz="2800" dirty="0" smtClean="0">
                <a:effectLst>
                  <a:outerShdw blurRad="38100" dist="38100" dir="2700000" algn="tl">
                    <a:srgbClr val="000000"/>
                  </a:outerShdw>
                </a:effectLst>
              </a:rPr>
              <a:t>key expanded into array of 32-bit words</a:t>
            </a:r>
          </a:p>
          <a:p>
            <a:pPr lvl="1">
              <a:lnSpc>
                <a:spcPct val="90000"/>
              </a:lnSpc>
              <a:spcBef>
                <a:spcPts val="600"/>
              </a:spcBef>
              <a:buClr>
                <a:srgbClr val="D9D9FF"/>
              </a:buClr>
              <a:buSzPct val="50000"/>
              <a:buFont typeface="Times New Roman" charset="0"/>
              <a:buAutoNum type="arabicPeriod"/>
            </a:pPr>
            <a:r>
              <a:rPr lang="en-AU" altLang="en-US" dirty="0" smtClean="0">
                <a:effectLst>
                  <a:outerShdw blurRad="38100" dist="38100" dir="2700000" algn="tl">
                    <a:srgbClr val="000000"/>
                  </a:outerShdw>
                </a:effectLst>
              </a:rPr>
              <a:t>four words form round key in each round</a:t>
            </a:r>
          </a:p>
          <a:p>
            <a:pPr>
              <a:lnSpc>
                <a:spcPct val="90000"/>
              </a:lnSpc>
              <a:spcBef>
                <a:spcPts val="700"/>
              </a:spcBef>
              <a:buClr>
                <a:srgbClr val="5FAFFF"/>
              </a:buClr>
              <a:buSzPct val="80000"/>
              <a:buFont typeface="Times New Roman" charset="0"/>
              <a:buAutoNum type="arabicPeriod"/>
            </a:pPr>
            <a:r>
              <a:rPr lang="en-AU" altLang="en-US" sz="2800" dirty="0" smtClean="0">
                <a:effectLst>
                  <a:outerShdw blurRad="38100" dist="38100" dir="2700000" algn="tl">
                    <a:srgbClr val="000000"/>
                  </a:outerShdw>
                </a:effectLst>
              </a:rPr>
              <a:t>4 different stages are used as shown</a:t>
            </a:r>
          </a:p>
          <a:p>
            <a:pPr>
              <a:lnSpc>
                <a:spcPct val="90000"/>
              </a:lnSpc>
              <a:spcBef>
                <a:spcPts val="700"/>
              </a:spcBef>
              <a:buClr>
                <a:srgbClr val="5FAFFF"/>
              </a:buClr>
              <a:buSzPct val="80000"/>
              <a:buFont typeface="Times New Roman" charset="0"/>
              <a:buAutoNum type="arabicPeriod"/>
            </a:pPr>
            <a:r>
              <a:rPr lang="en-AU" altLang="en-US" sz="2800" dirty="0" smtClean="0">
                <a:effectLst>
                  <a:outerShdw blurRad="38100" dist="38100" dir="2700000" algn="tl">
                    <a:srgbClr val="000000"/>
                  </a:outerShdw>
                </a:effectLst>
              </a:rPr>
              <a:t>has a simple structure</a:t>
            </a:r>
          </a:p>
          <a:p>
            <a:pPr>
              <a:lnSpc>
                <a:spcPct val="90000"/>
              </a:lnSpc>
              <a:spcBef>
                <a:spcPts val="700"/>
              </a:spcBef>
              <a:buClr>
                <a:srgbClr val="5FAFFF"/>
              </a:buClr>
              <a:buSzPct val="80000"/>
              <a:buFont typeface="Times New Roman" charset="0"/>
              <a:buAutoNum type="arabicPeriod"/>
            </a:pPr>
            <a:r>
              <a:rPr lang="en-AU" altLang="en-US" sz="2800" dirty="0" smtClean="0">
                <a:effectLst>
                  <a:outerShdw blurRad="38100" dist="38100" dir="2700000" algn="tl">
                    <a:srgbClr val="000000"/>
                  </a:outerShdw>
                </a:effectLst>
              </a:rPr>
              <a:t>only </a:t>
            </a:r>
            <a:r>
              <a:rPr lang="en-US" altLang="en-US" sz="2800" dirty="0" err="1" smtClean="0">
                <a:effectLst>
                  <a:outerShdw blurRad="38100" dist="38100" dir="2700000" algn="tl">
                    <a:srgbClr val="000000"/>
                  </a:outerShdw>
                </a:effectLst>
              </a:rPr>
              <a:t>AddRoundKey</a:t>
            </a:r>
            <a:r>
              <a:rPr lang="en-US" altLang="en-US" sz="2800" dirty="0" smtClean="0">
                <a:effectLst>
                  <a:outerShdw blurRad="38100" dist="38100" dir="2700000" algn="tl">
                    <a:srgbClr val="000000"/>
                  </a:outerShdw>
                </a:effectLst>
              </a:rPr>
              <a:t> uses key</a:t>
            </a:r>
          </a:p>
          <a:p>
            <a:pPr>
              <a:lnSpc>
                <a:spcPct val="90000"/>
              </a:lnSpc>
              <a:spcBef>
                <a:spcPts val="700"/>
              </a:spcBef>
              <a:buClr>
                <a:srgbClr val="5FAFFF"/>
              </a:buClr>
              <a:buSzPct val="80000"/>
              <a:buFont typeface="Times New Roman" charset="0"/>
              <a:buAutoNum type="arabicPeriod"/>
            </a:pPr>
            <a:r>
              <a:rPr lang="en-US" altLang="en-US" sz="2800" dirty="0" err="1" smtClean="0">
                <a:effectLst>
                  <a:outerShdw blurRad="38100" dist="38100" dir="2700000" algn="tl">
                    <a:srgbClr val="000000"/>
                  </a:outerShdw>
                </a:effectLst>
              </a:rPr>
              <a:t>AddRoundKey</a:t>
            </a:r>
            <a:r>
              <a:rPr lang="en-US" altLang="en-US" sz="2800" dirty="0" smtClean="0">
                <a:effectLst>
                  <a:outerShdw blurRad="38100" dist="38100" dir="2700000" algn="tl">
                    <a:srgbClr val="000000"/>
                  </a:outerShdw>
                </a:effectLst>
              </a:rPr>
              <a:t> a form of </a:t>
            </a:r>
            <a:r>
              <a:rPr lang="en-US" altLang="en-US" sz="2800" dirty="0" err="1" smtClean="0">
                <a:effectLst>
                  <a:outerShdw blurRad="38100" dist="38100" dir="2700000" algn="tl">
                    <a:srgbClr val="000000"/>
                  </a:outerShdw>
                </a:effectLst>
              </a:rPr>
              <a:t>Vernam</a:t>
            </a:r>
            <a:r>
              <a:rPr lang="en-US" altLang="en-US" sz="2800" dirty="0" smtClean="0">
                <a:effectLst>
                  <a:outerShdw blurRad="38100" dist="38100" dir="2700000" algn="tl">
                    <a:srgbClr val="000000"/>
                  </a:outerShdw>
                </a:effectLst>
              </a:rPr>
              <a:t> cipher</a:t>
            </a:r>
          </a:p>
          <a:p>
            <a:pPr>
              <a:lnSpc>
                <a:spcPct val="90000"/>
              </a:lnSpc>
              <a:spcBef>
                <a:spcPts val="700"/>
              </a:spcBef>
              <a:buClr>
                <a:srgbClr val="5FAFFF"/>
              </a:buClr>
              <a:buSzPct val="80000"/>
              <a:buFont typeface="Times New Roman" charset="0"/>
              <a:buAutoNum type="arabicPeriod"/>
            </a:pPr>
            <a:r>
              <a:rPr lang="en-US" altLang="en-US" sz="2800" dirty="0" smtClean="0">
                <a:effectLst>
                  <a:outerShdw blurRad="38100" dist="38100" dir="2700000" algn="tl">
                    <a:srgbClr val="000000"/>
                  </a:outerShdw>
                </a:effectLst>
              </a:rPr>
              <a:t>each stage is easily reversible</a:t>
            </a:r>
          </a:p>
          <a:p>
            <a:pPr>
              <a:lnSpc>
                <a:spcPct val="90000"/>
              </a:lnSpc>
              <a:spcBef>
                <a:spcPts val="700"/>
              </a:spcBef>
              <a:buClr>
                <a:srgbClr val="5FAFFF"/>
              </a:buClr>
              <a:buSzPct val="80000"/>
              <a:buFont typeface="Times New Roman" charset="0"/>
              <a:buAutoNum type="arabicPeriod"/>
            </a:pPr>
            <a:r>
              <a:rPr lang="en-US" altLang="en-US" sz="2800" dirty="0" smtClean="0">
                <a:effectLst>
                  <a:outerShdw blurRad="38100" dist="38100" dir="2700000" algn="tl">
                    <a:srgbClr val="000000"/>
                  </a:outerShdw>
                </a:effectLst>
              </a:rPr>
              <a:t>decryption uses keys in reverse order</a:t>
            </a:r>
          </a:p>
          <a:p>
            <a:pPr>
              <a:lnSpc>
                <a:spcPct val="90000"/>
              </a:lnSpc>
              <a:spcBef>
                <a:spcPts val="700"/>
              </a:spcBef>
              <a:buClr>
                <a:srgbClr val="5FAFFF"/>
              </a:buClr>
              <a:buSzPct val="80000"/>
              <a:buFont typeface="Times New Roman" charset="0"/>
              <a:buAutoNum type="arabicPeriod"/>
            </a:pPr>
            <a:r>
              <a:rPr lang="en-US" altLang="en-US" sz="2800" dirty="0" smtClean="0">
                <a:effectLst>
                  <a:outerShdw blurRad="38100" dist="38100" dir="2700000" algn="tl">
                    <a:srgbClr val="000000"/>
                  </a:outerShdw>
                </a:effectLst>
              </a:rPr>
              <a:t>decryption does recover plaintext</a:t>
            </a:r>
          </a:p>
          <a:p>
            <a:pPr>
              <a:lnSpc>
                <a:spcPct val="90000"/>
              </a:lnSpc>
              <a:spcBef>
                <a:spcPts val="700"/>
              </a:spcBef>
              <a:buClr>
                <a:srgbClr val="5FAFFF"/>
              </a:buClr>
              <a:buSzPct val="80000"/>
              <a:buFont typeface="Times New Roman" charset="0"/>
              <a:buAutoNum type="arabicPeriod"/>
            </a:pPr>
            <a:r>
              <a:rPr lang="en-AU" altLang="en-US" sz="2800" dirty="0" smtClean="0">
                <a:effectLst>
                  <a:outerShdw blurRad="38100" dist="38100" dir="2700000" algn="tl">
                    <a:srgbClr val="000000"/>
                  </a:outerShdw>
                </a:effectLst>
              </a:rPr>
              <a:t>final round has only 3 stages</a:t>
            </a:r>
          </a:p>
          <a:p>
            <a:pPr lvl="1">
              <a:lnSpc>
                <a:spcPct val="90000"/>
              </a:lnSpc>
              <a:spcBef>
                <a:spcPts val="600"/>
              </a:spcBef>
              <a:buClr>
                <a:srgbClr val="D9D9FF"/>
              </a:buClr>
              <a:buSzPct val="50000"/>
              <a:buFont typeface="Wingdings" charset="2"/>
              <a:buChar char=""/>
            </a:pPr>
            <a:endParaRPr lang="en-US" altLang="en-US" dirty="0" smtClean="0">
              <a:effectLst>
                <a:outerShdw blurRad="38100" dist="38100" dir="2700000" algn="tl">
                  <a:srgbClr val="000000"/>
                </a:outerShdw>
              </a:effectLst>
            </a:endParaRPr>
          </a:p>
          <a:p>
            <a:pPr marL="341313">
              <a:lnSpc>
                <a:spcPct val="90000"/>
              </a:lnSpc>
              <a:spcBef>
                <a:spcPts val="600"/>
              </a:spcBef>
              <a:buClrTx/>
              <a:buSzPct val="80000"/>
              <a:buFontTx/>
              <a:buNone/>
            </a:pPr>
            <a:endParaRPr lang="en-US" altLang="en-US" dirty="0" smtClean="0">
              <a:effectLst>
                <a:outerShdw blurRad="38100" dist="38100" dir="2700000" algn="tl">
                  <a:srgbClr val="000000"/>
                </a:outerShdw>
              </a:effectLst>
            </a:endParaRPr>
          </a:p>
          <a:p>
            <a:pPr>
              <a:lnSpc>
                <a:spcPct val="90000"/>
              </a:lnSpc>
              <a:spcBef>
                <a:spcPts val="700"/>
              </a:spcBef>
              <a:buClr>
                <a:srgbClr val="5FAFFF"/>
              </a:buClr>
              <a:buSzPct val="80000"/>
              <a:buFont typeface="Wingdings" charset="2"/>
              <a:buChar char=""/>
            </a:pPr>
            <a:endParaRPr lang="en-AU" altLang="en-US" sz="2800" dirty="0" smtClean="0">
              <a:effectLst>
                <a:outerShdw blurRad="38100" dist="38100" dir="2700000" algn="tl">
                  <a:srgbClr val="000000"/>
                </a:outerShdw>
              </a:effectLst>
            </a:endParaRPr>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35</a:t>
            </a:fld>
            <a:endParaRPr lang="en-US"/>
          </a:p>
        </p:txBody>
      </p:sp>
    </p:spTree>
    <p:extLst>
      <p:ext uri="{BB962C8B-B14F-4D97-AF65-F5344CB8AC3E}">
        <p14:creationId xmlns:p14="http://schemas.microsoft.com/office/powerpoint/2010/main" val="1585136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dirty="0" smtClean="0"/>
              <a:t>As the symmetric key cryptosystems all depend on a single key, the problem here is </a:t>
            </a:r>
            <a:r>
              <a:rPr lang="en-AU" altLang="en-US" sz="1200" dirty="0" smtClean="0"/>
              <a:t>how to exchange the encryption key between parties remotely?</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AU" altLang="en-US" sz="1200" dirty="0" smtClean="0"/>
          </a:p>
          <a:p>
            <a:r>
              <a:rPr lang="en-AU" altLang="en-US" sz="1200" dirty="0" smtClean="0"/>
              <a:t>Remember </a:t>
            </a:r>
            <a:r>
              <a:rPr lang="en-GB" sz="1200" kern="1200" dirty="0" smtClean="0">
                <a:solidFill>
                  <a:schemeClr val="tx1"/>
                </a:solidFill>
                <a:latin typeface="+mn-lt"/>
                <a:ea typeface="+mn-ea"/>
                <a:cs typeface="+mn-cs"/>
              </a:rPr>
              <a:t>with </a:t>
            </a:r>
            <a:r>
              <a:rPr lang="en-GB" sz="1200" i="1" kern="1200" dirty="0" smtClean="0">
                <a:solidFill>
                  <a:schemeClr val="tx1"/>
                </a:solidFill>
                <a:latin typeface="+mn-lt"/>
                <a:ea typeface="+mn-ea"/>
                <a:cs typeface="+mn-cs"/>
              </a:rPr>
              <a:t>symmetric</a:t>
            </a:r>
            <a:r>
              <a:rPr lang="en-GB" sz="1200" i="0" kern="1200" dirty="0" smtClean="0">
                <a:solidFill>
                  <a:schemeClr val="tx1"/>
                </a:solidFill>
                <a:latin typeface="+mn-lt"/>
                <a:ea typeface="+mn-ea"/>
                <a:cs typeface="+mn-cs"/>
              </a:rPr>
              <a:t> encryption (i.e. symmetric ciphers), keys must be secret</a:t>
            </a:r>
            <a:endParaRPr lang="en-GB" sz="1200" i="0"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AU" altLang="en-US" sz="1200" dirty="0" smtClean="0"/>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AU" altLang="en-US" sz="1200" dirty="0" smtClean="0"/>
              <a:t>This is a</a:t>
            </a:r>
            <a:r>
              <a:rPr lang="en-AU" altLang="en-US" sz="1200" baseline="0" dirty="0" smtClean="0"/>
              <a:t> challenging problem when those two parties have never been in communication before. They simply do know each other but seek secure communication. Adding to this difficulty is the fact that keys need to be changed every now and then. You can not risk using the same key, for example, for two sessions with sensitive banking transactions</a:t>
            </a:r>
            <a:r>
              <a:rPr lang="en-AU" altLang="en-US" sz="1200" baseline="0" dirty="0" smtClean="0">
                <a:sym typeface="Wingdings"/>
              </a:rPr>
              <a:t>.</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AU" altLang="en-US" sz="1200" baseline="0" dirty="0" smtClean="0">
              <a:sym typeface="Wingding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AU" altLang="en-US" sz="1200" baseline="0" dirty="0" smtClean="0">
                <a:sym typeface="Wingdings"/>
              </a:rPr>
              <a:t>So how would we do this key exchange?</a:t>
            </a: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r>
              <a:rPr lang="en-AU" altLang="en-US" sz="1200" baseline="0" dirty="0" smtClean="0">
                <a:sym typeface="Wingdings"/>
              </a:rPr>
              <a:t>Sending plain text mail is not a good idea </a:t>
            </a: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r>
              <a:rPr lang="en-AU" altLang="en-US" sz="1200" baseline="0" dirty="0" smtClean="0">
                <a:sym typeface="Wingdings"/>
              </a:rPr>
              <a:t>Encrypting the key with another symmetric algorithm does not help either </a:t>
            </a: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r>
              <a:rPr lang="en-AU" altLang="en-US" sz="1200" baseline="0" dirty="0" smtClean="0">
                <a:sym typeface="Wingdings"/>
              </a:rPr>
              <a:t>So, can we use another encryption that uses two keys? So I don</a:t>
            </a:r>
            <a:r>
              <a:rPr lang="mr-IN" altLang="en-US" sz="1200" baseline="0" dirty="0" smtClean="0">
                <a:sym typeface="Wingdings"/>
              </a:rPr>
              <a:t>’</a:t>
            </a:r>
            <a:r>
              <a:rPr lang="en-AU" altLang="en-US" sz="1200" baseline="0" dirty="0" smtClean="0">
                <a:sym typeface="Wingdings"/>
              </a:rPr>
              <a:t>t need to tell the other party what key I used to encrypt my message (i.e. key).</a:t>
            </a: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endParaRPr lang="en-AU" altLang="en-US" sz="1200" baseline="0" dirty="0" smtClean="0">
              <a:sym typeface="Wingdings"/>
            </a:endParaRP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endParaRPr lang="en-AU" altLang="en-US" sz="1200" baseline="0" dirty="0" smtClean="0">
              <a:sym typeface="Wingding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AU" altLang="en-US" sz="1200" baseline="0" dirty="0" smtClean="0">
                <a:sym typeface="Wingdings"/>
              </a:rPr>
              <a:t>If this is the case and there exists such algorithm that uses two keys, why do I need the symmetric key crypto system anyway?!!!</a:t>
            </a:r>
          </a:p>
          <a:p>
            <a:pPr marL="228600" marR="0" indent="-228600" algn="l" defTabSz="914400" rtl="0" eaLnBrk="1" fontAlgn="auto" latinLnBrk="0" hangingPunct="1">
              <a:lnSpc>
                <a:spcPct val="100000"/>
              </a:lnSpc>
              <a:spcBef>
                <a:spcPts val="0"/>
              </a:spcBef>
              <a:spcAft>
                <a:spcPts val="0"/>
              </a:spcAft>
              <a:buClrTx/>
              <a:buSzTx/>
              <a:buFont typeface="Wingdings" charset="2"/>
              <a:buAutoNum type="arabicPeriod"/>
              <a:tabLst/>
              <a:defRPr/>
            </a:pPr>
            <a:endParaRPr lang="en-AU" altLang="en-US" sz="1200" baseline="0" dirty="0" smtClean="0">
              <a:sym typeface="Wingdings"/>
            </a:endParaRP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AU" altLang="en-US" sz="1200" baseline="0" dirty="0" smtClean="0">
                <a:sym typeface="Wingdings"/>
              </a:rPr>
              <a:t>So, lets answer the important question first: yes, we can use some techniques to exchange keys</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en-AU" altLang="en-US" sz="1200" dirty="0" smtClean="0"/>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36</a:t>
            </a:fld>
            <a:endParaRPr lang="en-US"/>
          </a:p>
        </p:txBody>
      </p:sp>
    </p:spTree>
    <p:extLst>
      <p:ext uri="{BB962C8B-B14F-4D97-AF65-F5344CB8AC3E}">
        <p14:creationId xmlns:p14="http://schemas.microsoft.com/office/powerpoint/2010/main" val="1636985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66563" name="Rectangle 11"/>
          <p:cNvSpPr>
            <a:spLocks noGrp="1" noChangeArrowheads="1"/>
          </p:cNvSpPr>
          <p:nvPr>
            <p:ph type="dt" sz="quarter" idx="1"/>
          </p:nvPr>
        </p:nvSpPr>
        <p:spPr>
          <a:noFill/>
        </p:spPr>
        <p:txBody>
          <a:bodyPr/>
          <a:lstStyle/>
          <a:p>
            <a:fld id="{FDE07CCC-CA79-6247-8D95-ED53440B4FEA}" type="datetime1">
              <a:rPr lang="en-GB">
                <a:latin typeface="Arial" pitchFamily="-106" charset="0"/>
              </a:rPr>
              <a:pPr/>
              <a:t>27/07/2017</a:t>
            </a:fld>
            <a:endParaRPr lang="en-GB">
              <a:latin typeface="Arial" pitchFamily="-106" charset="0"/>
            </a:endParaRPr>
          </a:p>
        </p:txBody>
      </p:sp>
      <p:sp>
        <p:nvSpPr>
          <p:cNvPr id="66564"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66565" name="Rectangle 13"/>
          <p:cNvSpPr>
            <a:spLocks noGrp="1" noChangeArrowheads="1"/>
          </p:cNvSpPr>
          <p:nvPr>
            <p:ph type="sldNum" sz="quarter" idx="5"/>
          </p:nvPr>
        </p:nvSpPr>
        <p:spPr>
          <a:noFill/>
        </p:spPr>
        <p:txBody>
          <a:bodyPr/>
          <a:lstStyle/>
          <a:p>
            <a:fld id="{A5594E12-0A8D-7444-A840-9170B67B9D7B}" type="slidenum">
              <a:rPr lang="en-GB">
                <a:latin typeface="Arial" pitchFamily="-106" charset="0"/>
              </a:rPr>
              <a:pPr/>
              <a:t>38</a:t>
            </a:fld>
            <a:endParaRPr lang="en-GB">
              <a:latin typeface="Arial" pitchFamily="-106" charset="0"/>
            </a:endParaRPr>
          </a:p>
        </p:txBody>
      </p:sp>
      <p:sp>
        <p:nvSpPr>
          <p:cNvPr id="66566" name="Rectangle 2"/>
          <p:cNvSpPr>
            <a:spLocks noGrp="1" noRot="1" noChangeAspect="1" noChangeArrowheads="1" noTextEdit="1"/>
          </p:cNvSpPr>
          <p:nvPr>
            <p:ph type="sldImg"/>
          </p:nvPr>
        </p:nvSpPr>
        <p:spPr>
          <a:xfrm>
            <a:off x="2859088" y="515938"/>
            <a:ext cx="3427412" cy="2571750"/>
          </a:xfrm>
          <a:ln/>
        </p:spPr>
      </p:sp>
      <p:sp>
        <p:nvSpPr>
          <p:cNvPr id="66567" name="Rectangle 3"/>
          <p:cNvSpPr>
            <a:spLocks noGrp="1" noChangeArrowheads="1"/>
          </p:cNvSpPr>
          <p:nvPr>
            <p:ph type="body" idx="1"/>
          </p:nvPr>
        </p:nvSpPr>
        <p:spPr>
          <a:xfrm>
            <a:off x="1220566" y="3257230"/>
            <a:ext cx="6702868" cy="3085458"/>
          </a:xfrm>
          <a:noFill/>
          <a:ln/>
        </p:spPr>
        <p:txBody>
          <a:bodyPr/>
          <a:lstStyle/>
          <a:p>
            <a:endParaRPr lang="en-AU" dirty="0">
              <a:latin typeface="Arial" pitchFamily="-10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68611" name="Rectangle 11"/>
          <p:cNvSpPr>
            <a:spLocks noGrp="1" noChangeArrowheads="1"/>
          </p:cNvSpPr>
          <p:nvPr>
            <p:ph type="dt" sz="quarter" idx="1"/>
          </p:nvPr>
        </p:nvSpPr>
        <p:spPr>
          <a:noFill/>
        </p:spPr>
        <p:txBody>
          <a:bodyPr/>
          <a:lstStyle/>
          <a:p>
            <a:fld id="{09749BB3-05E6-1D4F-BAE1-614BB0889FB0}" type="datetime1">
              <a:rPr lang="en-GB">
                <a:latin typeface="Arial" pitchFamily="-106" charset="0"/>
              </a:rPr>
              <a:pPr/>
              <a:t>27/07/2017</a:t>
            </a:fld>
            <a:endParaRPr lang="en-GB">
              <a:latin typeface="Arial" pitchFamily="-106" charset="0"/>
            </a:endParaRPr>
          </a:p>
        </p:txBody>
      </p:sp>
      <p:sp>
        <p:nvSpPr>
          <p:cNvPr id="68612"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68613" name="Rectangle 13"/>
          <p:cNvSpPr>
            <a:spLocks noGrp="1" noChangeArrowheads="1"/>
          </p:cNvSpPr>
          <p:nvPr>
            <p:ph type="sldNum" sz="quarter" idx="5"/>
          </p:nvPr>
        </p:nvSpPr>
        <p:spPr>
          <a:noFill/>
        </p:spPr>
        <p:txBody>
          <a:bodyPr/>
          <a:lstStyle/>
          <a:p>
            <a:fld id="{33503EB6-642D-9F42-9BE1-F96134384F7B}" type="slidenum">
              <a:rPr lang="en-GB">
                <a:latin typeface="Arial" pitchFamily="-106" charset="0"/>
              </a:rPr>
              <a:pPr/>
              <a:t>39</a:t>
            </a:fld>
            <a:endParaRPr lang="en-GB">
              <a:latin typeface="Arial" pitchFamily="-106" charset="0"/>
            </a:endParaRPr>
          </a:p>
        </p:txBody>
      </p:sp>
      <p:sp>
        <p:nvSpPr>
          <p:cNvPr id="68614" name="Rectangle 2"/>
          <p:cNvSpPr>
            <a:spLocks noGrp="1" noRot="1" noChangeAspect="1" noChangeArrowheads="1" noTextEdit="1"/>
          </p:cNvSpPr>
          <p:nvPr>
            <p:ph type="sldImg"/>
          </p:nvPr>
        </p:nvSpPr>
        <p:spPr>
          <a:xfrm>
            <a:off x="2859088" y="515938"/>
            <a:ext cx="3427412" cy="2571750"/>
          </a:xfrm>
          <a:ln/>
        </p:spPr>
      </p:sp>
      <p:sp>
        <p:nvSpPr>
          <p:cNvPr id="68615" name="Rectangle 3"/>
          <p:cNvSpPr>
            <a:spLocks noGrp="1" noChangeArrowheads="1"/>
          </p:cNvSpPr>
          <p:nvPr>
            <p:ph type="body" idx="1"/>
          </p:nvPr>
        </p:nvSpPr>
        <p:spPr>
          <a:xfrm>
            <a:off x="1220566" y="3257230"/>
            <a:ext cx="6702868" cy="3085458"/>
          </a:xfrm>
          <a:noFill/>
          <a:ln/>
        </p:spPr>
        <p:txBody>
          <a:bodyPr/>
          <a:lstStyle/>
          <a:p>
            <a:r>
              <a:rPr lang="en-AU" dirty="0" smtClean="0">
                <a:latin typeface="Arial" pitchFamily="-106" charset="0"/>
              </a:rPr>
              <a:t>Note the 4 S boxes – this is because a single S box to cope with 12 bits would need 2^12 wires, having 4 S boxes that deal with 3 bits each breaks the problem down.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Progressive idea is to rotate the inner disk to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places during the encryption of a message, so that the indicator, and thus the cipher alphabet, could be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at </a:t>
            </a:r>
            <a:r>
              <a:rPr lang="en-GB" sz="1200" kern="1200" dirty="0" err="1" smtClean="0">
                <a:solidFill>
                  <a:schemeClr val="tx1"/>
                </a:solidFill>
                <a:effectLst/>
                <a:latin typeface="+mn-lt"/>
                <a:ea typeface="+mn-ea"/>
                <a:cs typeface="+mn-cs"/>
              </a:rPr>
              <a:t>di↵erent</a:t>
            </a:r>
            <a:r>
              <a:rPr lang="en-GB" sz="1200" kern="1200" dirty="0" smtClean="0">
                <a:solidFill>
                  <a:schemeClr val="tx1"/>
                </a:solidFill>
                <a:effectLst/>
                <a:latin typeface="+mn-lt"/>
                <a:ea typeface="+mn-ea"/>
                <a:cs typeface="+mn-cs"/>
              </a:rPr>
              <a:t> places in the </a:t>
            </a:r>
            <a:r>
              <a:rPr lang="en-GB" sz="1200" kern="1200" dirty="0" err="1" smtClean="0">
                <a:solidFill>
                  <a:schemeClr val="tx1"/>
                </a:solidFill>
                <a:effectLst/>
                <a:latin typeface="+mn-lt"/>
                <a:ea typeface="+mn-ea"/>
                <a:cs typeface="+mn-cs"/>
              </a:rPr>
              <a:t>ciphertext</a:t>
            </a:r>
            <a:r>
              <a:rPr lang="en-GB" sz="1200" kern="1200" dirty="0" smtClean="0">
                <a:solidFill>
                  <a:schemeClr val="tx1"/>
                </a:solidFill>
                <a:effectLst/>
                <a:latin typeface="+mn-lt"/>
                <a:ea typeface="+mn-ea"/>
                <a:cs typeface="+mn-cs"/>
              </a:rPr>
              <a:t>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What is the problem with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recipient needs to know those indicators. </a:t>
            </a:r>
            <a:r>
              <a:rPr lang="en-GB" sz="1200" kern="1200" dirty="0" err="1" smtClean="0">
                <a:solidFill>
                  <a:schemeClr val="tx1"/>
                </a:solidFill>
                <a:effectLst/>
                <a:latin typeface="+mn-lt"/>
                <a:ea typeface="+mn-ea"/>
                <a:cs typeface="+mn-cs"/>
              </a:rPr>
              <a:t>Alberti</a:t>
            </a:r>
            <a:r>
              <a:rPr lang="en-GB" sz="1200" kern="1200" dirty="0" smtClean="0">
                <a:solidFill>
                  <a:schemeClr val="tx1"/>
                </a:solidFill>
                <a:effectLst/>
                <a:latin typeface="+mn-lt"/>
                <a:ea typeface="+mn-ea"/>
                <a:cs typeface="+mn-cs"/>
              </a:rPr>
              <a:t> accomplished this by having the originator include each new indicator in the </a:t>
            </a:r>
            <a:r>
              <a:rPr lang="en-GB" sz="1200" kern="1200" dirty="0" err="1" smtClean="0">
                <a:solidFill>
                  <a:schemeClr val="tx1"/>
                </a:solidFill>
                <a:effectLst/>
                <a:latin typeface="+mn-lt"/>
                <a:ea typeface="+mn-ea"/>
                <a:cs typeface="+mn-cs"/>
              </a:rPr>
              <a:t>ciphertext</a:t>
            </a:r>
            <a:r>
              <a:rPr lang="en-GB" sz="1200" kern="1200" dirty="0" smtClean="0">
                <a:solidFill>
                  <a:schemeClr val="tx1"/>
                </a:solidFill>
                <a:effectLst/>
                <a:latin typeface="+mn-lt"/>
                <a:ea typeface="+mn-ea"/>
                <a:cs typeface="+mn-cs"/>
              </a:rPr>
              <a:t> at the point where it began being used.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6</a:t>
            </a:fld>
            <a:endParaRPr lang="en-US"/>
          </a:p>
        </p:txBody>
      </p:sp>
    </p:spTree>
    <p:extLst>
      <p:ext uri="{BB962C8B-B14F-4D97-AF65-F5344CB8AC3E}">
        <p14:creationId xmlns:p14="http://schemas.microsoft.com/office/powerpoint/2010/main" val="190853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SHA-1 is generated</a:t>
            </a:r>
            <a:r>
              <a:rPr lang="en-NZ" baseline="0" dirty="0" smtClean="0"/>
              <a:t> in a similar way.</a:t>
            </a:r>
          </a:p>
          <a:p>
            <a:endParaRPr lang="en-NZ" baseline="0" dirty="0" smtClean="0"/>
          </a:p>
          <a:p>
            <a:r>
              <a:rPr lang="en-NZ" baseline="0" dirty="0" smtClean="0"/>
              <a:t>Key basically becomes an additional bit of data inserted into the message, then we’re simply shuffling. </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40</a:t>
            </a:fld>
            <a:endParaRPr lang="en-US"/>
          </a:p>
        </p:txBody>
      </p:sp>
    </p:spTree>
    <p:extLst>
      <p:ext uri="{BB962C8B-B14F-4D97-AF65-F5344CB8AC3E}">
        <p14:creationId xmlns:p14="http://schemas.microsoft.com/office/powerpoint/2010/main" val="3164714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Tahoma" charset="0"/>
              </a:rPr>
              <a:t>Feistel</a:t>
            </a:r>
            <a:r>
              <a:rPr lang="en-US" sz="1200" dirty="0" smtClean="0">
                <a:latin typeface="Tahoma" charset="0"/>
              </a:rPr>
              <a:t> </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41</a:t>
            </a:fld>
            <a:endParaRPr lang="en-US"/>
          </a:p>
        </p:txBody>
      </p:sp>
    </p:spTree>
    <p:extLst>
      <p:ext uri="{BB962C8B-B14F-4D97-AF65-F5344CB8AC3E}">
        <p14:creationId xmlns:p14="http://schemas.microsoft.com/office/powerpoint/2010/main" val="3150377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70659" name="Rectangle 11"/>
          <p:cNvSpPr>
            <a:spLocks noGrp="1" noChangeArrowheads="1"/>
          </p:cNvSpPr>
          <p:nvPr>
            <p:ph type="dt" sz="quarter" idx="1"/>
          </p:nvPr>
        </p:nvSpPr>
        <p:spPr>
          <a:noFill/>
        </p:spPr>
        <p:txBody>
          <a:bodyPr/>
          <a:lstStyle/>
          <a:p>
            <a:fld id="{ABEA963A-B8E6-6E49-AF03-EE686C42DFF6}" type="datetime1">
              <a:rPr lang="en-GB">
                <a:latin typeface="Arial" pitchFamily="-106" charset="0"/>
              </a:rPr>
              <a:pPr/>
              <a:t>27/07/2017</a:t>
            </a:fld>
            <a:endParaRPr lang="en-GB">
              <a:latin typeface="Arial" pitchFamily="-106" charset="0"/>
            </a:endParaRPr>
          </a:p>
        </p:txBody>
      </p:sp>
      <p:sp>
        <p:nvSpPr>
          <p:cNvPr id="70660"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70661" name="Rectangle 13"/>
          <p:cNvSpPr>
            <a:spLocks noGrp="1" noChangeArrowheads="1"/>
          </p:cNvSpPr>
          <p:nvPr>
            <p:ph type="sldNum" sz="quarter" idx="5"/>
          </p:nvPr>
        </p:nvSpPr>
        <p:spPr>
          <a:noFill/>
        </p:spPr>
        <p:txBody>
          <a:bodyPr/>
          <a:lstStyle/>
          <a:p>
            <a:fld id="{5132872B-F3B8-CB42-BF57-DD6D6C478B58}" type="slidenum">
              <a:rPr lang="en-GB">
                <a:latin typeface="Arial" pitchFamily="-106" charset="0"/>
              </a:rPr>
              <a:pPr/>
              <a:t>42</a:t>
            </a:fld>
            <a:endParaRPr lang="en-GB">
              <a:latin typeface="Arial" pitchFamily="-106" charset="0"/>
            </a:endParaRPr>
          </a:p>
        </p:txBody>
      </p:sp>
      <p:sp>
        <p:nvSpPr>
          <p:cNvPr id="70662" name="Rectangle 2"/>
          <p:cNvSpPr>
            <a:spLocks noGrp="1" noRot="1" noChangeAspect="1" noChangeArrowheads="1" noTextEdit="1"/>
          </p:cNvSpPr>
          <p:nvPr>
            <p:ph type="sldImg"/>
          </p:nvPr>
        </p:nvSpPr>
        <p:spPr>
          <a:xfrm>
            <a:off x="2859088" y="515938"/>
            <a:ext cx="3427412" cy="2571750"/>
          </a:xfrm>
          <a:ln/>
        </p:spPr>
      </p:sp>
      <p:sp>
        <p:nvSpPr>
          <p:cNvPr id="70663" name="Rectangle 3"/>
          <p:cNvSpPr>
            <a:spLocks noGrp="1" noChangeArrowheads="1"/>
          </p:cNvSpPr>
          <p:nvPr>
            <p:ph type="body" idx="1"/>
          </p:nvPr>
        </p:nvSpPr>
        <p:spPr>
          <a:xfrm>
            <a:off x="1220566" y="3257230"/>
            <a:ext cx="6702868" cy="3085458"/>
          </a:xfrm>
          <a:noFill/>
          <a:ln/>
        </p:spPr>
        <p:txBody>
          <a:bodyPr/>
          <a:lstStyle/>
          <a:p>
            <a:r>
              <a:rPr lang="en-AU" dirty="0">
                <a:latin typeface="Arial" pitchFamily="-106" charset="0"/>
              </a:rPr>
              <a:t>The Data Encryption Standard is a symmetric algorithm produced in 1976.  It is an example of a block product cipher.  The block is 64 bits in this case.</a:t>
            </a:r>
          </a:p>
          <a:p>
            <a:r>
              <a:rPr lang="en-AU" dirty="0">
                <a:latin typeface="Arial" pitchFamily="-106" charset="0"/>
              </a:rPr>
              <a:t>DES is now considered too weak.  The last “contest” to break it took only 22 </a:t>
            </a:r>
            <a:r>
              <a:rPr lang="en-AU" dirty="0" smtClean="0">
                <a:latin typeface="Arial" pitchFamily="-106" charset="0"/>
              </a:rPr>
              <a:t>hours – they</a:t>
            </a:r>
            <a:r>
              <a:rPr lang="en-AU" baseline="0" dirty="0" smtClean="0">
                <a:latin typeface="Arial" pitchFamily="-106" charset="0"/>
              </a:rPr>
              <a:t> no longer bother</a:t>
            </a:r>
            <a:r>
              <a:rPr lang="en-AU" dirty="0" smtClean="0">
                <a:latin typeface="Arial" pitchFamily="-106" charset="0"/>
              </a:rPr>
              <a:t>.  </a:t>
            </a:r>
            <a:r>
              <a:rPr lang="en-AU" dirty="0">
                <a:latin typeface="Arial" pitchFamily="-106" charset="0"/>
              </a:rPr>
              <a:t>Today we normally run it three times - triple </a:t>
            </a:r>
            <a:r>
              <a:rPr lang="en-AU" dirty="0" smtClean="0">
                <a:latin typeface="Arial" pitchFamily="-106" charset="0"/>
              </a:rPr>
              <a:t>DES.</a:t>
            </a:r>
            <a:endParaRPr lang="en-AU" dirty="0">
              <a:latin typeface="Arial" pitchFamily="-106" charset="0"/>
            </a:endParaRPr>
          </a:p>
          <a:p>
            <a:pPr>
              <a:buFont typeface="Arial"/>
              <a:buChar char="•"/>
            </a:pPr>
            <a:r>
              <a:rPr lang="en-AU" dirty="0">
                <a:latin typeface="Arial" pitchFamily="-106" charset="0"/>
              </a:rPr>
              <a:t>L2 is simply </a:t>
            </a:r>
            <a:r>
              <a:rPr lang="en-AU" dirty="0" smtClean="0">
                <a:latin typeface="Arial" pitchFamily="-106" charset="0"/>
              </a:rPr>
              <a:t>R1</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AU" dirty="0" smtClean="0">
                <a:latin typeface="Arial" pitchFamily="-106" charset="0"/>
              </a:rPr>
              <a:t>F(R1,K1) takes 32 bits and makes 48 bits then fed through S-boxes to make 32 bits again  = </a:t>
            </a:r>
            <a:r>
              <a:rPr lang="en-US" sz="1200" dirty="0" err="1" smtClean="0">
                <a:latin typeface="Tahoma" charset="0"/>
              </a:rPr>
              <a:t>Feistel</a:t>
            </a:r>
            <a:r>
              <a:rPr lang="en-US" sz="1200" dirty="0" smtClean="0">
                <a:latin typeface="Tahoma" charset="0"/>
              </a:rPr>
              <a:t> </a:t>
            </a:r>
            <a:endParaRPr lang="en-AU" dirty="0" smtClean="0">
              <a:latin typeface="Arial" pitchFamily="-106" charset="0"/>
            </a:endParaRPr>
          </a:p>
          <a:p>
            <a:pPr>
              <a:buFont typeface="Arial"/>
              <a:buChar char="•"/>
            </a:pPr>
            <a:r>
              <a:rPr lang="en-AU" dirty="0">
                <a:latin typeface="Arial" pitchFamily="-106" charset="0"/>
              </a:rPr>
              <a:t>R2 generated by </a:t>
            </a:r>
            <a:r>
              <a:rPr lang="en-AU" dirty="0" err="1">
                <a:latin typeface="Arial" pitchFamily="-106" charset="0"/>
              </a:rPr>
              <a:t>xoring</a:t>
            </a:r>
            <a:r>
              <a:rPr lang="en-AU" dirty="0">
                <a:latin typeface="Arial" pitchFamily="-106" charset="0"/>
              </a:rPr>
              <a:t> L1 with f(R1,K1)</a:t>
            </a:r>
            <a:endParaRPr lang="en-AU" dirty="0" smtClean="0">
              <a:latin typeface="Arial" pitchFamily="-106" charset="0"/>
            </a:endParaRPr>
          </a:p>
          <a:p>
            <a:pPr>
              <a:buFont typeface="Arial"/>
              <a:buChar char="•"/>
            </a:pPr>
            <a:r>
              <a:rPr lang="en-AU" dirty="0" smtClean="0">
                <a:latin typeface="Arial" pitchFamily="-106" charset="0"/>
              </a:rPr>
              <a:t>To </a:t>
            </a:r>
            <a:r>
              <a:rPr lang="en-AU" dirty="0">
                <a:latin typeface="Arial" pitchFamily="-106" charset="0"/>
              </a:rPr>
              <a:t>decrypt, run in reverse with same key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72707" name="Rectangle 11"/>
          <p:cNvSpPr>
            <a:spLocks noGrp="1" noChangeArrowheads="1"/>
          </p:cNvSpPr>
          <p:nvPr>
            <p:ph type="dt" sz="quarter" idx="1"/>
          </p:nvPr>
        </p:nvSpPr>
        <p:spPr>
          <a:noFill/>
        </p:spPr>
        <p:txBody>
          <a:bodyPr/>
          <a:lstStyle/>
          <a:p>
            <a:fld id="{0B9F2903-C7DB-5B42-AC14-2A2666B112FE}" type="datetime1">
              <a:rPr lang="en-GB">
                <a:latin typeface="Arial" pitchFamily="-106" charset="0"/>
              </a:rPr>
              <a:pPr/>
              <a:t>27/07/2017</a:t>
            </a:fld>
            <a:endParaRPr lang="en-GB">
              <a:latin typeface="Arial" pitchFamily="-106" charset="0"/>
            </a:endParaRPr>
          </a:p>
        </p:txBody>
      </p:sp>
      <p:sp>
        <p:nvSpPr>
          <p:cNvPr id="72708"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72709" name="Rectangle 13"/>
          <p:cNvSpPr>
            <a:spLocks noGrp="1" noChangeArrowheads="1"/>
          </p:cNvSpPr>
          <p:nvPr>
            <p:ph type="sldNum" sz="quarter" idx="5"/>
          </p:nvPr>
        </p:nvSpPr>
        <p:spPr>
          <a:noFill/>
        </p:spPr>
        <p:txBody>
          <a:bodyPr/>
          <a:lstStyle/>
          <a:p>
            <a:fld id="{4D6CF108-1172-A146-9BF5-56AE8913B06B}" type="slidenum">
              <a:rPr lang="en-GB">
                <a:latin typeface="Arial" pitchFamily="-106" charset="0"/>
              </a:rPr>
              <a:pPr/>
              <a:t>43</a:t>
            </a:fld>
            <a:endParaRPr lang="en-GB">
              <a:latin typeface="Arial" pitchFamily="-106" charset="0"/>
            </a:endParaRPr>
          </a:p>
        </p:txBody>
      </p:sp>
      <p:sp>
        <p:nvSpPr>
          <p:cNvPr id="72710" name="Rectangle 2"/>
          <p:cNvSpPr>
            <a:spLocks noGrp="1" noRot="1" noChangeAspect="1" noChangeArrowheads="1" noTextEdit="1"/>
          </p:cNvSpPr>
          <p:nvPr>
            <p:ph type="sldImg"/>
          </p:nvPr>
        </p:nvSpPr>
        <p:spPr>
          <a:xfrm>
            <a:off x="2859088" y="515938"/>
            <a:ext cx="3427412" cy="2571750"/>
          </a:xfrm>
          <a:ln/>
        </p:spPr>
      </p:sp>
      <p:sp>
        <p:nvSpPr>
          <p:cNvPr id="72711" name="Rectangle 3"/>
          <p:cNvSpPr>
            <a:spLocks noGrp="1" noChangeArrowheads="1"/>
          </p:cNvSpPr>
          <p:nvPr>
            <p:ph type="body" idx="1"/>
          </p:nvPr>
        </p:nvSpPr>
        <p:spPr>
          <a:xfrm>
            <a:off x="1220566" y="3257230"/>
            <a:ext cx="6702868" cy="3085458"/>
          </a:xfrm>
          <a:noFill/>
          <a:ln/>
        </p:spPr>
        <p:txBody>
          <a:bodyPr/>
          <a:lstStyle/>
          <a:p>
            <a:r>
              <a:rPr lang="en-AU" dirty="0">
                <a:latin typeface="Arial" pitchFamily="-106" charset="0"/>
              </a:rPr>
              <a:t>DES may be attacked by analysing the 64 bit blocks</a:t>
            </a:r>
            <a:r>
              <a:rPr lang="en-AU" dirty="0" smtClean="0">
                <a:latin typeface="Arial" pitchFamily="-106" charset="0"/>
              </a:rPr>
              <a:t>.  </a:t>
            </a:r>
            <a:endParaRPr lang="en-AU" dirty="0">
              <a:latin typeface="Arial" pitchFamily="-106" charset="0"/>
            </a:endParaRPr>
          </a:p>
          <a:p>
            <a:r>
              <a:rPr lang="en-AU" dirty="0">
                <a:latin typeface="Arial" pitchFamily="-106" charset="0"/>
              </a:rPr>
              <a:t>DES just operating like a </a:t>
            </a:r>
            <a:r>
              <a:rPr lang="en-AU" dirty="0" smtClean="0">
                <a:latin typeface="Arial" pitchFamily="-106" charset="0"/>
              </a:rPr>
              <a:t>mono-alphabetic </a:t>
            </a:r>
            <a:r>
              <a:rPr lang="en-AU" dirty="0">
                <a:latin typeface="Arial" pitchFamily="-106" charset="0"/>
              </a:rPr>
              <a:t>cipher with big letters. Same input in, same output.</a:t>
            </a:r>
          </a:p>
          <a:p>
            <a:r>
              <a:rPr lang="en-AU" dirty="0">
                <a:latin typeface="Arial" pitchFamily="-106" charset="0"/>
              </a:rPr>
              <a:t>For example, bank account files says $1 dollar in my account.</a:t>
            </a:r>
          </a:p>
          <a:p>
            <a:r>
              <a:rPr lang="en-AU" dirty="0">
                <a:latin typeface="Arial" pitchFamily="-106" charset="0"/>
              </a:rPr>
              <a:t>Know $</a:t>
            </a:r>
            <a:r>
              <a:rPr lang="en-AU" dirty="0" err="1">
                <a:latin typeface="Arial" pitchFamily="-106" charset="0"/>
              </a:rPr>
              <a:t>x</a:t>
            </a:r>
            <a:r>
              <a:rPr lang="en-AU" dirty="0">
                <a:latin typeface="Arial" pitchFamily="-106" charset="0"/>
              </a:rPr>
              <a:t> dollars always last 8 bytes of record, intercept another communication where $1Million is encrypted – store the 8 bytes generated by encrypting it.</a:t>
            </a:r>
          </a:p>
          <a:p>
            <a:r>
              <a:rPr lang="en-AU" dirty="0">
                <a:latin typeface="Arial" pitchFamily="-106" charset="0"/>
              </a:rPr>
              <a:t>Replace the encoded $1 with encoded $1 Million – viola.</a:t>
            </a:r>
          </a:p>
          <a:p>
            <a:r>
              <a:rPr lang="en-AU" dirty="0">
                <a:latin typeface="Arial" pitchFamily="-106" charset="0"/>
              </a:rPr>
              <a:t>To defeat this we can XOR the output of block </a:t>
            </a:r>
            <a:r>
              <a:rPr lang="en-AU" dirty="0" err="1">
                <a:latin typeface="Arial" pitchFamily="-106" charset="0"/>
              </a:rPr>
              <a:t>j</a:t>
            </a:r>
            <a:r>
              <a:rPr lang="en-AU" dirty="0">
                <a:latin typeface="Arial" pitchFamily="-106" charset="0"/>
              </a:rPr>
              <a:t> with the data of block j+1 to get the input for DES (or triple DES).  This is called </a:t>
            </a:r>
            <a:r>
              <a:rPr lang="en-AU" b="1" dirty="0">
                <a:latin typeface="Arial" pitchFamily="-106" charset="0"/>
              </a:rPr>
              <a:t>cipher block chaining.</a:t>
            </a:r>
          </a:p>
          <a:p>
            <a:r>
              <a:rPr lang="en-AU" dirty="0">
                <a:latin typeface="Arial" pitchFamily="-106" charset="0"/>
              </a:rPr>
              <a:t>Cipher block chaining further distributes the information in the plaintext across the</a:t>
            </a:r>
            <a:r>
              <a:rPr lang="en-AU" dirty="0" smtClean="0">
                <a:latin typeface="Arial" pitchFamily="-106" charset="0"/>
              </a:rPr>
              <a:t> blocks</a:t>
            </a:r>
            <a:r>
              <a:rPr lang="en-AU" baseline="0" dirty="0" smtClean="0">
                <a:latin typeface="Arial" pitchFamily="-106" charset="0"/>
              </a:rPr>
              <a:t> </a:t>
            </a:r>
            <a:r>
              <a:rPr lang="en-AU" dirty="0" smtClean="0">
                <a:latin typeface="Arial" pitchFamily="-106" charset="0"/>
              </a:rPr>
              <a:t>of </a:t>
            </a:r>
            <a:r>
              <a:rPr lang="en-AU" dirty="0">
                <a:latin typeface="Arial" pitchFamily="-106" charset="0"/>
              </a:rPr>
              <a:t>the </a:t>
            </a:r>
            <a:r>
              <a:rPr lang="en-AU" dirty="0" err="1">
                <a:latin typeface="Arial" pitchFamily="-106" charset="0"/>
              </a:rPr>
              <a:t>ciphertext</a:t>
            </a:r>
            <a:r>
              <a:rPr lang="en-AU" dirty="0">
                <a:latin typeface="Arial" pitchFamily="-106"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06" charset="0"/>
              </a:rPr>
              <a:t>Too hard for its time.  Instead they used homophones and codewords</a:t>
            </a:r>
          </a:p>
          <a:p>
            <a:endParaRPr lang="en-US" smtClean="0">
              <a:latin typeface="Arial" pitchFamily="-106" charset="0"/>
            </a:endParaRPr>
          </a:p>
          <a:p>
            <a:r>
              <a:rPr lang="en-US" smtClean="0">
                <a:latin typeface="Arial" pitchFamily="-106" charset="0"/>
              </a:rPr>
              <a:t>Key selects which alphabet is used for which position.</a:t>
            </a:r>
          </a:p>
        </p:txBody>
      </p:sp>
      <p:sp>
        <p:nvSpPr>
          <p:cNvPr id="38916" name="Header Placeholder 3"/>
          <p:cNvSpPr>
            <a:spLocks noGrp="1"/>
          </p:cNvSpPr>
          <p:nvPr>
            <p:ph type="hdr" sz="quarter"/>
          </p:nvPr>
        </p:nvSpPr>
        <p:spPr>
          <a:noFill/>
        </p:spPr>
        <p:txBody>
          <a:bodyPr/>
          <a:lstStyle/>
          <a:p>
            <a:r>
              <a:rPr lang="en-GB" smtClean="0">
                <a:latin typeface="Arial" pitchFamily="-106" charset="0"/>
              </a:rPr>
              <a:t>Cryptography</a:t>
            </a:r>
          </a:p>
        </p:txBody>
      </p:sp>
      <p:sp>
        <p:nvSpPr>
          <p:cNvPr id="38917" name="Date Placeholder 4"/>
          <p:cNvSpPr>
            <a:spLocks noGrp="1"/>
          </p:cNvSpPr>
          <p:nvPr>
            <p:ph type="dt" sz="quarter" idx="1"/>
          </p:nvPr>
        </p:nvSpPr>
        <p:spPr>
          <a:noFill/>
        </p:spPr>
        <p:txBody>
          <a:bodyPr/>
          <a:lstStyle/>
          <a:p>
            <a:fld id="{7A335D26-1CF0-2F49-B268-BC5F7E0EE569}" type="datetime1">
              <a:rPr lang="en-GB" smtClean="0">
                <a:latin typeface="Arial" pitchFamily="-106" charset="0"/>
              </a:rPr>
              <a:pPr/>
              <a:t>27/07/2017</a:t>
            </a:fld>
            <a:endParaRPr lang="en-GB" smtClean="0">
              <a:latin typeface="Arial" pitchFamily="-106" charset="0"/>
            </a:endParaRPr>
          </a:p>
        </p:txBody>
      </p:sp>
      <p:sp>
        <p:nvSpPr>
          <p:cNvPr id="38918" name="Footer Placeholder 5"/>
          <p:cNvSpPr>
            <a:spLocks noGrp="1"/>
          </p:cNvSpPr>
          <p:nvPr>
            <p:ph type="ftr" sz="quarter" idx="4"/>
          </p:nvPr>
        </p:nvSpPr>
        <p:spPr>
          <a:noFill/>
        </p:spPr>
        <p:txBody>
          <a:bodyPr/>
          <a:lstStyle/>
          <a:p>
            <a:r>
              <a:rPr lang="en-GB" smtClean="0">
                <a:latin typeface="Arial" pitchFamily="-106" charset="0"/>
              </a:rPr>
              <a:t>© 2005 Comp 306 2004</a:t>
            </a:r>
          </a:p>
        </p:txBody>
      </p:sp>
      <p:sp>
        <p:nvSpPr>
          <p:cNvPr id="38919" name="Slide Number Placeholder 6"/>
          <p:cNvSpPr>
            <a:spLocks noGrp="1"/>
          </p:cNvSpPr>
          <p:nvPr>
            <p:ph type="sldNum" sz="quarter" idx="5"/>
          </p:nvPr>
        </p:nvSpPr>
        <p:spPr>
          <a:noFill/>
        </p:spPr>
        <p:txBody>
          <a:bodyPr/>
          <a:lstStyle/>
          <a:p>
            <a:fld id="{E0994C6C-B9FF-5344-864B-E26E558C4E05}" type="slidenum">
              <a:rPr lang="en-GB" smtClean="0">
                <a:latin typeface="Arial" pitchFamily="-106" charset="0"/>
              </a:rPr>
              <a:pPr/>
              <a:t>7</a:t>
            </a:fld>
            <a:endParaRPr lang="en-GB" smtClean="0">
              <a:latin typeface="Arial" pitchFamily="-10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pPr marL="342900" indent="-342900">
              <a:buFontTx/>
              <a:buAutoNum type="arabicPeriod"/>
            </a:pPr>
            <a:r>
              <a:rPr lang="en-US" smtClean="0">
                <a:latin typeface="Arial" pitchFamily="-106" charset="0"/>
              </a:rPr>
              <a:t>Even though completely unbreakable.</a:t>
            </a:r>
          </a:p>
          <a:p>
            <a:pPr marL="342900" indent="-342900">
              <a:buFontTx/>
              <a:buAutoNum type="arabicPeriod"/>
            </a:pPr>
            <a:r>
              <a:rPr lang="en-US" smtClean="0">
                <a:latin typeface="Arial" pitchFamily="-106" charset="0"/>
              </a:rPr>
              <a:t>Codewords for some, bulk of text still subject to Freqanal, and codewords can be guessed from their context.</a:t>
            </a:r>
          </a:p>
        </p:txBody>
      </p:sp>
      <p:sp>
        <p:nvSpPr>
          <p:cNvPr id="40964" name="Header Placeholder 3"/>
          <p:cNvSpPr>
            <a:spLocks noGrp="1"/>
          </p:cNvSpPr>
          <p:nvPr>
            <p:ph type="hdr" sz="quarter"/>
          </p:nvPr>
        </p:nvSpPr>
        <p:spPr>
          <a:noFill/>
        </p:spPr>
        <p:txBody>
          <a:bodyPr/>
          <a:lstStyle/>
          <a:p>
            <a:r>
              <a:rPr lang="en-GB" smtClean="0">
                <a:latin typeface="Arial" pitchFamily="-106" charset="0"/>
              </a:rPr>
              <a:t>Cryptography</a:t>
            </a:r>
          </a:p>
        </p:txBody>
      </p:sp>
      <p:sp>
        <p:nvSpPr>
          <p:cNvPr id="40965" name="Date Placeholder 4"/>
          <p:cNvSpPr>
            <a:spLocks noGrp="1"/>
          </p:cNvSpPr>
          <p:nvPr>
            <p:ph type="dt" sz="quarter" idx="1"/>
          </p:nvPr>
        </p:nvSpPr>
        <p:spPr>
          <a:noFill/>
        </p:spPr>
        <p:txBody>
          <a:bodyPr/>
          <a:lstStyle/>
          <a:p>
            <a:fld id="{495C8414-F20A-1D49-9A9F-C983994FF488}" type="datetime1">
              <a:rPr lang="en-GB" smtClean="0">
                <a:latin typeface="Arial" pitchFamily="-106" charset="0"/>
              </a:rPr>
              <a:pPr/>
              <a:t>27/07/2017</a:t>
            </a:fld>
            <a:endParaRPr lang="en-GB" smtClean="0">
              <a:latin typeface="Arial" pitchFamily="-106" charset="0"/>
            </a:endParaRPr>
          </a:p>
        </p:txBody>
      </p:sp>
      <p:sp>
        <p:nvSpPr>
          <p:cNvPr id="40966" name="Footer Placeholder 5"/>
          <p:cNvSpPr>
            <a:spLocks noGrp="1"/>
          </p:cNvSpPr>
          <p:nvPr>
            <p:ph type="ftr" sz="quarter" idx="4"/>
          </p:nvPr>
        </p:nvSpPr>
        <p:spPr>
          <a:noFill/>
        </p:spPr>
        <p:txBody>
          <a:bodyPr/>
          <a:lstStyle/>
          <a:p>
            <a:r>
              <a:rPr lang="en-GB" smtClean="0">
                <a:latin typeface="Arial" pitchFamily="-106" charset="0"/>
              </a:rPr>
              <a:t>© 2005 Comp 306 2004</a:t>
            </a:r>
          </a:p>
        </p:txBody>
      </p:sp>
      <p:sp>
        <p:nvSpPr>
          <p:cNvPr id="40967" name="Slide Number Placeholder 6"/>
          <p:cNvSpPr>
            <a:spLocks noGrp="1"/>
          </p:cNvSpPr>
          <p:nvPr>
            <p:ph type="sldNum" sz="quarter" idx="5"/>
          </p:nvPr>
        </p:nvSpPr>
        <p:spPr>
          <a:noFill/>
        </p:spPr>
        <p:txBody>
          <a:bodyPr/>
          <a:lstStyle/>
          <a:p>
            <a:fld id="{68F2B3E2-51C2-F143-9361-0A692F767AA3}" type="slidenum">
              <a:rPr lang="en-GB" smtClean="0">
                <a:latin typeface="Arial" pitchFamily="-106" charset="0"/>
              </a:rPr>
              <a:pPr/>
              <a:t>8</a:t>
            </a:fld>
            <a:endParaRPr lang="en-GB" smtClean="0">
              <a:latin typeface="Arial" pitchFamily="-10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Personally, I think this is more difficult to use than the </a:t>
            </a:r>
            <a:r>
              <a:rPr lang="en-GB" sz="1200" dirty="0" smtClean="0"/>
              <a:t> le </a:t>
            </a:r>
            <a:r>
              <a:rPr lang="en-GB" sz="1200" dirty="0" err="1" smtClean="0"/>
              <a:t>chiffre</a:t>
            </a:r>
            <a:r>
              <a:rPr lang="en-GB" sz="1200" dirty="0" smtClean="0"/>
              <a:t> </a:t>
            </a:r>
            <a:r>
              <a:rPr lang="en-GB" sz="1200" dirty="0" err="1" smtClean="0"/>
              <a:t>indéchiffrable</a:t>
            </a:r>
            <a:r>
              <a:rPr lang="en-GB" sz="1200" dirty="0" smtClean="0"/>
              <a:t> – but that was not the feeling at the time.</a:t>
            </a:r>
            <a:endParaRPr lang="en-US" sz="1200" dirty="0" smtClean="0"/>
          </a:p>
          <a:p>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9</a:t>
            </a:fld>
            <a:endParaRPr lang="en-US"/>
          </a:p>
        </p:txBody>
      </p:sp>
    </p:spTree>
    <p:extLst>
      <p:ext uri="{BB962C8B-B14F-4D97-AF65-F5344CB8AC3E}">
        <p14:creationId xmlns:p14="http://schemas.microsoft.com/office/powerpoint/2010/main" val="168371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Arial" pitchFamily="-106" charset="0"/>
              </a:rPr>
              <a:t>Problem</a:t>
            </a:r>
            <a:r>
              <a:rPr lang="en-US" baseline="0" dirty="0" smtClean="0">
                <a:latin typeface="Arial" pitchFamily="-106" charset="0"/>
              </a:rPr>
              <a:t> is, trust in your cryptographic system.</a:t>
            </a:r>
            <a:endParaRPr lang="en-US" dirty="0" smtClean="0">
              <a:latin typeface="Arial" pitchFamily="-106" charset="0"/>
            </a:endParaRPr>
          </a:p>
          <a:p>
            <a:endParaRPr lang="en-US" dirty="0" smtClean="0">
              <a:latin typeface="Arial" pitchFamily="-106" charset="0"/>
            </a:endParaRPr>
          </a:p>
          <a:p>
            <a:r>
              <a:rPr lang="en-US" dirty="0" err="1" smtClean="0">
                <a:latin typeface="Arial" pitchFamily="-106" charset="0"/>
              </a:rPr>
              <a:t>Walsingham</a:t>
            </a:r>
            <a:r>
              <a:rPr lang="en-US" dirty="0" smtClean="0">
                <a:latin typeface="Arial" pitchFamily="-106" charset="0"/>
              </a:rPr>
              <a:t> – Spymaster to EI</a:t>
            </a:r>
          </a:p>
          <a:p>
            <a:r>
              <a:rPr lang="en-US" dirty="0" smtClean="0">
                <a:latin typeface="Arial" pitchFamily="-106" charset="0"/>
              </a:rPr>
              <a:t>Babington - </a:t>
            </a:r>
            <a:r>
              <a:rPr lang="en-US" dirty="0" err="1" smtClean="0">
                <a:latin typeface="Arial" pitchFamily="-106" charset="0"/>
              </a:rPr>
              <a:t>conspiritor</a:t>
            </a:r>
            <a:endParaRPr lang="en-US" dirty="0" smtClean="0">
              <a:latin typeface="Arial" pitchFamily="-106" charset="0"/>
            </a:endParaRPr>
          </a:p>
          <a:p>
            <a:endParaRPr lang="en-US" dirty="0" smtClean="0">
              <a:latin typeface="Arial" pitchFamily="-106" charset="0"/>
            </a:endParaRPr>
          </a:p>
        </p:txBody>
      </p:sp>
      <p:sp>
        <p:nvSpPr>
          <p:cNvPr id="44036" name="Header Placeholder 3"/>
          <p:cNvSpPr>
            <a:spLocks noGrp="1"/>
          </p:cNvSpPr>
          <p:nvPr>
            <p:ph type="hdr" sz="quarter"/>
          </p:nvPr>
        </p:nvSpPr>
        <p:spPr>
          <a:noFill/>
        </p:spPr>
        <p:txBody>
          <a:bodyPr/>
          <a:lstStyle/>
          <a:p>
            <a:r>
              <a:rPr lang="en-GB" smtClean="0">
                <a:latin typeface="Arial" pitchFamily="-106" charset="0"/>
              </a:rPr>
              <a:t>Cryptography</a:t>
            </a:r>
          </a:p>
        </p:txBody>
      </p:sp>
      <p:sp>
        <p:nvSpPr>
          <p:cNvPr id="44037" name="Date Placeholder 4"/>
          <p:cNvSpPr>
            <a:spLocks noGrp="1"/>
          </p:cNvSpPr>
          <p:nvPr>
            <p:ph type="dt" sz="quarter" idx="1"/>
          </p:nvPr>
        </p:nvSpPr>
        <p:spPr>
          <a:noFill/>
        </p:spPr>
        <p:txBody>
          <a:bodyPr/>
          <a:lstStyle/>
          <a:p>
            <a:fld id="{BD448273-3555-7E49-A871-EC9E36661909}" type="datetime1">
              <a:rPr lang="en-GB" smtClean="0">
                <a:latin typeface="Arial" pitchFamily="-106" charset="0"/>
              </a:rPr>
              <a:pPr/>
              <a:t>27/07/2017</a:t>
            </a:fld>
            <a:endParaRPr lang="en-GB" smtClean="0">
              <a:latin typeface="Arial" pitchFamily="-106" charset="0"/>
            </a:endParaRPr>
          </a:p>
        </p:txBody>
      </p:sp>
      <p:sp>
        <p:nvSpPr>
          <p:cNvPr id="44038" name="Footer Placeholder 5"/>
          <p:cNvSpPr>
            <a:spLocks noGrp="1"/>
          </p:cNvSpPr>
          <p:nvPr>
            <p:ph type="ftr" sz="quarter" idx="4"/>
          </p:nvPr>
        </p:nvSpPr>
        <p:spPr>
          <a:noFill/>
        </p:spPr>
        <p:txBody>
          <a:bodyPr/>
          <a:lstStyle/>
          <a:p>
            <a:r>
              <a:rPr lang="en-GB" smtClean="0">
                <a:latin typeface="Arial" pitchFamily="-106" charset="0"/>
              </a:rPr>
              <a:t>© 2005 Comp 306 2004</a:t>
            </a:r>
          </a:p>
        </p:txBody>
      </p:sp>
      <p:sp>
        <p:nvSpPr>
          <p:cNvPr id="44039" name="Slide Number Placeholder 6"/>
          <p:cNvSpPr>
            <a:spLocks noGrp="1"/>
          </p:cNvSpPr>
          <p:nvPr>
            <p:ph type="sldNum" sz="quarter" idx="5"/>
          </p:nvPr>
        </p:nvSpPr>
        <p:spPr>
          <a:noFill/>
        </p:spPr>
        <p:txBody>
          <a:bodyPr/>
          <a:lstStyle/>
          <a:p>
            <a:fld id="{040E6168-3E90-F748-8262-EE547BD4D47D}" type="slidenum">
              <a:rPr lang="en-GB" smtClean="0">
                <a:latin typeface="Arial" pitchFamily="-106" charset="0"/>
              </a:rPr>
              <a:pPr/>
              <a:t>10</a:t>
            </a:fld>
            <a:endParaRPr lang="en-GB" smtClean="0">
              <a:latin typeface="Arial"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Remember in the days before computing</a:t>
            </a:r>
            <a:r>
              <a:rPr lang="en-NZ" baseline="0" dirty="0" smtClean="0"/>
              <a:t> devices this would have been impractical.  By the time something was decoded by hand, it was probably no longer useful.</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11</a:t>
            </a:fld>
            <a:endParaRPr lang="en-US"/>
          </a:p>
        </p:txBody>
      </p:sp>
    </p:spTree>
    <p:extLst>
      <p:ext uri="{BB962C8B-B14F-4D97-AF65-F5344CB8AC3E}">
        <p14:creationId xmlns:p14="http://schemas.microsoft.com/office/powerpoint/2010/main" val="139781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 length</a:t>
            </a:r>
            <a:r>
              <a:rPr lang="en-NZ" baseline="0" dirty="0" smtClean="0"/>
              <a:t> </a:t>
            </a:r>
            <a:r>
              <a:rPr lang="en-GB" dirty="0" smtClean="0"/>
              <a:t>∞ then this becomes a one time</a:t>
            </a:r>
            <a:r>
              <a:rPr lang="en-GB" baseline="0" dirty="0" smtClean="0"/>
              <a:t> pad and unbreakable as any cipher text can </a:t>
            </a:r>
            <a:r>
              <a:rPr lang="en-GB" baseline="0" dirty="0" err="1" smtClean="0"/>
              <a:t>decript</a:t>
            </a:r>
            <a:r>
              <a:rPr lang="en-GB" baseline="0" dirty="0" smtClean="0"/>
              <a:t> into every possible valid plaintext – we’ll see this again later.</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pPr/>
              <a:t>12</a:t>
            </a:fld>
            <a:endParaRPr lang="en-US"/>
          </a:p>
        </p:txBody>
      </p:sp>
    </p:spTree>
    <p:extLst>
      <p:ext uri="{BB962C8B-B14F-4D97-AF65-F5344CB8AC3E}">
        <p14:creationId xmlns:p14="http://schemas.microsoft.com/office/powerpoint/2010/main" val="302051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AU"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20" name="Footer Placeholder 19"/>
          <p:cNvSpPr>
            <a:spLocks noGrp="1"/>
          </p:cNvSpPr>
          <p:nvPr>
            <p:ph type="ftr" sz="quarter" idx="11"/>
          </p:nvPr>
        </p:nvSpPr>
        <p:spPr/>
        <p:txBody>
          <a:bodyPr/>
          <a:lstStyle/>
          <a:p>
            <a:r>
              <a:rPr lang="en-US" smtClean="0"/>
              <a:t>NWEN 243</a:t>
            </a:r>
            <a:endParaRPr lang="en-US"/>
          </a:p>
        </p:txBody>
      </p:sp>
      <p:sp>
        <p:nvSpPr>
          <p:cNvPr id="10" name="Slide Number Placeholder 9"/>
          <p:cNvSpPr>
            <a:spLocks noGrp="1"/>
          </p:cNvSpPr>
          <p:nvPr>
            <p:ph type="sldNum" sz="quarter" idx="12"/>
          </p:nvPr>
        </p:nvSpPr>
        <p:spPr/>
        <p:txBody>
          <a:bodyPr/>
          <a:lstStyle/>
          <a:p>
            <a:fld id="{96A1EBCC-DB2F-4447-83F7-93BC3BB4452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7"/>
            <a:ext cx="18288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143000" y="274648"/>
            <a:ext cx="556260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AU"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8" name="Footer Placeholder 7"/>
          <p:cNvSpPr>
            <a:spLocks noGrp="1"/>
          </p:cNvSpPr>
          <p:nvPr>
            <p:ph type="ftr" sz="quarter" idx="11"/>
          </p:nvPr>
        </p:nvSpPr>
        <p:spPr/>
        <p:txBody>
          <a:bodyPr/>
          <a:lstStyle/>
          <a:p>
            <a:r>
              <a:rPr lang="en-US" smtClean="0"/>
              <a:t>NWEN 243</a:t>
            </a:r>
            <a:endParaRPr lang="en-US"/>
          </a:p>
        </p:txBody>
      </p:sp>
      <p:sp>
        <p:nvSpPr>
          <p:cNvPr id="9" name="Slide Number Placeholder 8"/>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4" name="Footer Placeholder 3"/>
          <p:cNvSpPr>
            <a:spLocks noGrp="1"/>
          </p:cNvSpPr>
          <p:nvPr>
            <p:ph type="ftr" sz="quarter" idx="11"/>
          </p:nvPr>
        </p:nvSpPr>
        <p:spPr/>
        <p:txBody>
          <a:bodyPr/>
          <a:lstStyle/>
          <a:p>
            <a:r>
              <a:rPr lang="en-US" smtClean="0"/>
              <a:t>NWEN 243</a:t>
            </a:r>
            <a:endParaRPr lang="en-US"/>
          </a:p>
        </p:txBody>
      </p:sp>
      <p:sp>
        <p:nvSpPr>
          <p:cNvPr id="5" name="Slide Number Placeholder 4"/>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3" name="Footer Placeholder 2"/>
          <p:cNvSpPr>
            <a:spLocks noGrp="1"/>
          </p:cNvSpPr>
          <p:nvPr>
            <p:ph type="ftr" sz="quarter" idx="11"/>
          </p:nvPr>
        </p:nvSpPr>
        <p:spPr/>
        <p:txBody>
          <a:bodyPr/>
          <a:lstStyle/>
          <a:p>
            <a:r>
              <a:rPr lang="en-US" smtClean="0"/>
              <a:t>NWEN 243</a:t>
            </a:r>
            <a:endParaRPr lang="en-US"/>
          </a:p>
        </p:txBody>
      </p:sp>
      <p:sp>
        <p:nvSpPr>
          <p:cNvPr id="4" name="Slide Number Placeholder 3"/>
          <p:cNvSpPr>
            <a:spLocks noGrp="1"/>
          </p:cNvSpPr>
          <p:nvPr>
            <p:ph type="sldNum" sz="quarter" idx="12"/>
          </p:nvPr>
        </p:nvSpPr>
        <p:spPr/>
        <p:txBody>
          <a:bodyPr/>
          <a:lstStyle/>
          <a:p>
            <a:fld id="{96A1EBCC-DB2F-4447-83F7-93BC3BB4452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mi-NZ" dirty="0" smtClean="0"/>
              <a:t>© 2011-13, Kris Bubendorfer</a:t>
            </a:r>
            <a:endParaRPr lang="en-US" dirty="0" smtClean="0"/>
          </a:p>
        </p:txBody>
      </p:sp>
      <p:sp>
        <p:nvSpPr>
          <p:cNvPr id="6" name="Footer Placeholder 5"/>
          <p:cNvSpPr>
            <a:spLocks noGrp="1"/>
          </p:cNvSpPr>
          <p:nvPr>
            <p:ph type="ftr" sz="quarter" idx="11"/>
          </p:nvPr>
        </p:nvSpPr>
        <p:spPr/>
        <p:txBody>
          <a:bodyPr/>
          <a:lstStyle/>
          <a:p>
            <a:r>
              <a:rPr lang="en-US" smtClean="0"/>
              <a:t>NWEN 243</a:t>
            </a:r>
            <a:endParaRPr lang="en-US"/>
          </a:p>
        </p:txBody>
      </p:sp>
      <p:sp>
        <p:nvSpPr>
          <p:cNvPr id="7" name="Slide Number Placeholder 6"/>
          <p:cNvSpPr>
            <a:spLocks noGrp="1"/>
          </p:cNvSpPr>
          <p:nvPr>
            <p:ph type="sldNum" sz="quarter" idx="12"/>
          </p:nvPr>
        </p:nvSpPr>
        <p:spPr/>
        <p:txBody>
          <a:bodyPr/>
          <a:lstStyle/>
          <a:p>
            <a:fld id="{96A1EBCC-DB2F-4447-83F7-93BC3BB4452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1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3"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20"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5"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7"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AU"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mi-NZ" dirty="0" smtClean="0"/>
              <a:t>© 2011-13,  Kris Bubendorfer</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t>NWEN 243</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96A1EBCC-DB2F-4447-83F7-93BC3BB4452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mage:CharlesBabbage.jp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AZIMA.jpg" TargetMode="Externa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hyperlink" Target="http://en.wikipedia.org/wiki/Image:Enigma-logo.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Enigma-logo.jpg" TargetMode="External"/><Relationship Id="rId4" Type="http://schemas.openxmlformats.org/officeDocument/2006/relationships/image" Target="../media/image15.jpeg"/><Relationship Id="rId5" Type="http://schemas.openxmlformats.org/officeDocument/2006/relationships/hyperlink" Target="http://en.wikipedia.org/wiki/Image:Enigma_wiring_kleur.png" TargetMode="External"/><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mage:Enigma-logo.jpg" TargetMode="External"/><Relationship Id="rId4" Type="http://schemas.openxmlformats.org/officeDocument/2006/relationships/image" Target="../media/image15.jpe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Image:Enigma-logo.jpg" TargetMode="External"/><Relationship Id="rId4" Type="http://schemas.openxmlformats.org/officeDocument/2006/relationships/image" Target="../media/image15.jpeg"/><Relationship Id="rId5" Type="http://schemas.openxmlformats.org/officeDocument/2006/relationships/hyperlink" Target="http://en.wikipedia.org/wiki/Image:Enigma_wiring_kleur.png" TargetMode="External"/><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en.wikipedia.org/wiki/Image:Enigma-logo.jpg" TargetMode="External"/><Relationship Id="rId5"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hyperlink" Target="http://en.wikipedia.org/wiki/Image:Enigma_wiring_kleur.p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Image:Enigma-logo.jpg" TargetMode="External"/><Relationship Id="rId4" Type="http://schemas.openxmlformats.org/officeDocument/2006/relationships/image" Target="../media/image15.jpe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301px-Leon_Battista_Alberti.jpg" TargetMode="Externa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en.wikipedia.org/wiki/Image:Vigenere.jpg" TargetMode="External"/><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NWEN 243	</a:t>
            </a:r>
            <a:endParaRPr lang="en-US" dirty="0"/>
          </a:p>
        </p:txBody>
      </p:sp>
      <p:sp>
        <p:nvSpPr>
          <p:cNvPr id="3" name="Subtitle 2"/>
          <p:cNvSpPr>
            <a:spLocks noGrp="1"/>
          </p:cNvSpPr>
          <p:nvPr>
            <p:ph type="subTitle" idx="1"/>
          </p:nvPr>
        </p:nvSpPr>
        <p:spPr/>
        <p:txBody>
          <a:bodyPr>
            <a:normAutofit/>
          </a:bodyPr>
          <a:lstStyle/>
          <a:p>
            <a:r>
              <a:rPr lang="en-US" dirty="0" smtClean="0"/>
              <a:t>Networked Applications</a:t>
            </a:r>
          </a:p>
          <a:p>
            <a:endParaRPr lang="en-US" dirty="0"/>
          </a:p>
          <a:p>
            <a:r>
              <a:rPr lang="en-US" dirty="0" smtClean="0"/>
              <a:t>Lecture 3:  Symmetric Key Cryptography</a:t>
            </a:r>
          </a:p>
        </p:txBody>
      </p:sp>
      <p:pic>
        <p:nvPicPr>
          <p:cNvPr id="4" name="Picture 3"/>
          <p:cNvPicPr>
            <a:picLocks noChangeAspect="1"/>
          </p:cNvPicPr>
          <p:nvPr/>
        </p:nvPicPr>
        <p:blipFill>
          <a:blip r:embed="rId2"/>
          <a:stretch>
            <a:fillRect/>
          </a:stretch>
        </p:blipFill>
        <p:spPr>
          <a:xfrm>
            <a:off x="5150555" y="3781307"/>
            <a:ext cx="3810000" cy="2857500"/>
          </a:xfrm>
          <a:prstGeom prst="rect">
            <a:avLst/>
          </a:prstGeom>
        </p:spPr>
      </p:pic>
      <p:sp>
        <p:nvSpPr>
          <p:cNvPr id="7" name="Slide Number Placeholder 6"/>
          <p:cNvSpPr>
            <a:spLocks noGrp="1"/>
          </p:cNvSpPr>
          <p:nvPr>
            <p:ph type="sldNum" sz="quarter" idx="12"/>
          </p:nvPr>
        </p:nvSpPr>
        <p:spPr/>
        <p:txBody>
          <a:bodyPr/>
          <a:lstStyle/>
          <a:p>
            <a:fld id="{96A1EBCC-DB2F-4447-83F7-93BC3BB44527}" type="slidenum">
              <a:rPr lang="en-US" smtClean="0"/>
              <a:pPr/>
              <a:t>1</a:t>
            </a:fld>
            <a:endParaRPr lang="en-US"/>
          </a:p>
        </p:txBody>
      </p:sp>
    </p:spTree>
    <p:extLst>
      <p:ext uri="{BB962C8B-B14F-4D97-AF65-F5344CB8AC3E}">
        <p14:creationId xmlns:p14="http://schemas.microsoft.com/office/powerpoint/2010/main" val="21361130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66800" y="304800"/>
            <a:ext cx="7498080" cy="1143000"/>
          </a:xfrm>
        </p:spPr>
        <p:txBody>
          <a:bodyPr/>
          <a:lstStyle/>
          <a:p>
            <a:r>
              <a:rPr lang="en-NZ" dirty="0" smtClean="0"/>
              <a:t>Mary Queen of Scotts (1586)</a:t>
            </a:r>
            <a:endParaRPr lang="en-US" dirty="0" smtClean="0"/>
          </a:p>
        </p:txBody>
      </p:sp>
      <p:sp>
        <p:nvSpPr>
          <p:cNvPr id="43011" name="Content Placeholder 2"/>
          <p:cNvSpPr>
            <a:spLocks noGrp="1"/>
          </p:cNvSpPr>
          <p:nvPr>
            <p:ph idx="1"/>
          </p:nvPr>
        </p:nvSpPr>
        <p:spPr>
          <a:xfrm>
            <a:off x="1066800" y="1447800"/>
            <a:ext cx="7498080" cy="4800600"/>
          </a:xfrm>
        </p:spPr>
        <p:txBody>
          <a:bodyPr/>
          <a:lstStyle/>
          <a:p>
            <a:r>
              <a:rPr lang="en-US" dirty="0" smtClean="0"/>
              <a:t>The sad tale of </a:t>
            </a:r>
            <a:r>
              <a:rPr lang="en-NZ" dirty="0" smtClean="0"/>
              <a:t>Mary Queen of Scotts</a:t>
            </a:r>
            <a:r>
              <a:rPr lang="en-US" dirty="0" smtClean="0"/>
              <a:t>.</a:t>
            </a:r>
          </a:p>
          <a:p>
            <a:endParaRPr lang="en-NZ" dirty="0" smtClean="0"/>
          </a:p>
        </p:txBody>
      </p:sp>
      <p:pic>
        <p:nvPicPr>
          <p:cNvPr id="43013" name="Picture 4"/>
          <p:cNvPicPr>
            <a:picLocks noChangeAspect="1"/>
          </p:cNvPicPr>
          <p:nvPr/>
        </p:nvPicPr>
        <p:blipFill>
          <a:blip r:embed="rId3"/>
          <a:srcRect/>
          <a:stretch>
            <a:fillRect/>
          </a:stretch>
        </p:blipFill>
        <p:spPr bwMode="auto">
          <a:xfrm>
            <a:off x="1066800" y="3108325"/>
            <a:ext cx="2006600" cy="2393950"/>
          </a:xfrm>
          <a:prstGeom prst="rect">
            <a:avLst/>
          </a:prstGeom>
          <a:noFill/>
          <a:ln w="9525">
            <a:noFill/>
            <a:miter lim="800000"/>
            <a:headEnd/>
            <a:tailEnd/>
          </a:ln>
        </p:spPr>
      </p:pic>
      <p:pic>
        <p:nvPicPr>
          <p:cNvPr id="43014" name="Picture 7"/>
          <p:cNvPicPr>
            <a:picLocks noChangeAspect="1"/>
          </p:cNvPicPr>
          <p:nvPr/>
        </p:nvPicPr>
        <p:blipFill>
          <a:blip r:embed="rId4"/>
          <a:srcRect/>
          <a:stretch>
            <a:fillRect/>
          </a:stretch>
        </p:blipFill>
        <p:spPr bwMode="auto">
          <a:xfrm>
            <a:off x="4210050" y="2197100"/>
            <a:ext cx="3543300" cy="2108200"/>
          </a:xfrm>
          <a:prstGeom prst="rect">
            <a:avLst/>
          </a:prstGeom>
          <a:noFill/>
          <a:ln w="9525">
            <a:noFill/>
            <a:miter lim="800000"/>
            <a:headEnd/>
            <a:tailEnd/>
          </a:ln>
        </p:spPr>
      </p:pic>
      <p:pic>
        <p:nvPicPr>
          <p:cNvPr id="43015" name="Picture 8"/>
          <p:cNvPicPr>
            <a:picLocks noChangeAspect="1"/>
          </p:cNvPicPr>
          <p:nvPr/>
        </p:nvPicPr>
        <p:blipFill>
          <a:blip r:embed="rId5"/>
          <a:srcRect/>
          <a:stretch>
            <a:fillRect/>
          </a:stretch>
        </p:blipFill>
        <p:spPr bwMode="auto">
          <a:xfrm>
            <a:off x="4152900" y="4411663"/>
            <a:ext cx="3738563" cy="2192337"/>
          </a:xfrm>
          <a:prstGeom prst="rect">
            <a:avLst/>
          </a:prstGeom>
          <a:noFill/>
          <a:ln w="9525">
            <a:noFill/>
            <a:miter lim="800000"/>
            <a:headEnd/>
            <a:tailEnd/>
          </a:ln>
        </p:spPr>
      </p:pic>
      <p:sp>
        <p:nvSpPr>
          <p:cNvPr id="43016" name="TextBox 9"/>
          <p:cNvSpPr txBox="1">
            <a:spLocks noChangeArrowheads="1"/>
          </p:cNvSpPr>
          <p:nvPr/>
        </p:nvSpPr>
        <p:spPr bwMode="auto">
          <a:xfrm>
            <a:off x="3073400" y="2463800"/>
            <a:ext cx="609600" cy="825500"/>
          </a:xfrm>
          <a:prstGeom prst="rect">
            <a:avLst/>
          </a:prstGeom>
          <a:noFill/>
          <a:ln w="9525">
            <a:noFill/>
            <a:miter lim="800000"/>
            <a:headEnd/>
            <a:tailEnd/>
          </a:ln>
        </p:spPr>
        <p:txBody>
          <a:bodyPr>
            <a:prstTxWarp prst="textNoShape">
              <a:avLst/>
            </a:prstTxWarp>
            <a:spAutoFit/>
          </a:bodyPr>
          <a:lstStyle/>
          <a:p>
            <a:pPr>
              <a:buFontTx/>
              <a:buNone/>
            </a:pPr>
            <a:r>
              <a:rPr lang="en-US" sz="7000"/>
              <a:t>+</a:t>
            </a:r>
          </a:p>
        </p:txBody>
      </p:sp>
      <p:sp>
        <p:nvSpPr>
          <p:cNvPr id="43017" name="TextBox 10"/>
          <p:cNvSpPr txBox="1">
            <a:spLocks noChangeArrowheads="1"/>
          </p:cNvSpPr>
          <p:nvPr/>
        </p:nvSpPr>
        <p:spPr bwMode="auto">
          <a:xfrm>
            <a:off x="3098800" y="4876800"/>
            <a:ext cx="609600" cy="825500"/>
          </a:xfrm>
          <a:prstGeom prst="rect">
            <a:avLst/>
          </a:prstGeom>
          <a:noFill/>
          <a:ln w="9525">
            <a:noFill/>
            <a:miter lim="800000"/>
            <a:headEnd/>
            <a:tailEnd/>
          </a:ln>
        </p:spPr>
        <p:txBody>
          <a:bodyPr>
            <a:prstTxWarp prst="textNoShape">
              <a:avLst/>
            </a:prstTxWarp>
            <a:spAutoFit/>
          </a:bodyPr>
          <a:lstStyle/>
          <a:p>
            <a:pPr>
              <a:buFontTx/>
              <a:buNone/>
            </a:pPr>
            <a:r>
              <a:rPr lang="en-US" sz="7000"/>
              <a:t>=</a:t>
            </a:r>
          </a:p>
        </p:txBody>
      </p:sp>
      <p:sp>
        <p:nvSpPr>
          <p:cNvPr id="11"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12"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10</a:t>
            </a:fld>
            <a:endParaRPr lang="en-US"/>
          </a:p>
        </p:txBody>
      </p:sp>
    </p:spTree>
    <p:extLst>
      <p:ext uri="{BB962C8B-B14F-4D97-AF65-F5344CB8AC3E}">
        <p14:creationId xmlns:p14="http://schemas.microsoft.com/office/powerpoint/2010/main" val="2421695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How to crack a polyalphabetic Cypher</a:t>
            </a:r>
            <a:endParaRPr lang="en-NZ" sz="3600" dirty="0"/>
          </a:p>
        </p:txBody>
      </p:sp>
      <p:sp>
        <p:nvSpPr>
          <p:cNvPr id="3" name="Content Placeholder 2"/>
          <p:cNvSpPr>
            <a:spLocks noGrp="1"/>
          </p:cNvSpPr>
          <p:nvPr>
            <p:ph idx="1"/>
          </p:nvPr>
        </p:nvSpPr>
        <p:spPr>
          <a:xfrm>
            <a:off x="1435608" y="1320800"/>
            <a:ext cx="7498080" cy="4927600"/>
          </a:xfrm>
        </p:spPr>
        <p:txBody>
          <a:bodyPr>
            <a:normAutofit fontScale="85000" lnSpcReduction="20000"/>
          </a:bodyPr>
          <a:lstStyle/>
          <a:p>
            <a:r>
              <a:rPr lang="en-NZ" dirty="0" smtClean="0"/>
              <a:t>If we have 2 alphabets</a:t>
            </a:r>
          </a:p>
          <a:p>
            <a:pPr lvl="1"/>
            <a:r>
              <a:rPr lang="en-NZ" dirty="0" smtClean="0"/>
              <a:t>Split the cypher text into 2 separate monoalphabetic cypher texts</a:t>
            </a:r>
          </a:p>
          <a:p>
            <a:pPr marL="402336" lvl="1" indent="0">
              <a:buNone/>
            </a:pPr>
            <a:endParaRPr lang="en-NZ" dirty="0"/>
          </a:p>
          <a:p>
            <a:pPr lvl="1"/>
            <a:endParaRPr lang="en-NZ" dirty="0" smtClean="0"/>
          </a:p>
          <a:p>
            <a:pPr lvl="1"/>
            <a:endParaRPr lang="en-NZ" dirty="0" smtClean="0"/>
          </a:p>
          <a:p>
            <a:pPr marL="402336" lvl="1" indent="0">
              <a:buNone/>
            </a:pPr>
            <a:endParaRPr lang="en-NZ" dirty="0"/>
          </a:p>
          <a:p>
            <a:pPr lvl="1"/>
            <a:r>
              <a:rPr lang="en-NZ" dirty="0" smtClean="0"/>
              <a:t>Now apply frequency analysis to each part seperately.</a:t>
            </a:r>
          </a:p>
          <a:p>
            <a:pPr lvl="1"/>
            <a:r>
              <a:rPr lang="en-NZ" dirty="0" smtClean="0"/>
              <a:t>Recombine and apply grammactical and word structure knowledge.</a:t>
            </a:r>
          </a:p>
          <a:p>
            <a:pPr lvl="1"/>
            <a:r>
              <a:rPr lang="en-NZ" dirty="0" smtClean="0"/>
              <a:t>How many alphabets used?  Well we can try sequentially, 1, 2, 3, 4,… </a:t>
            </a:r>
          </a:p>
          <a:p>
            <a:pPr lvl="1"/>
            <a:r>
              <a:rPr lang="en-NZ" dirty="0" smtClean="0"/>
              <a:t>There is a practical limit to how many keywords would have been used.</a:t>
            </a:r>
          </a:p>
          <a:p>
            <a:pPr marL="649224" lvl="2" indent="0">
              <a:buNone/>
            </a:pPr>
            <a:endParaRPr lang="en-NZ" sz="2000" dirty="0" smtClean="0"/>
          </a:p>
          <a:p>
            <a:pPr marL="402336" lvl="1" indent="0">
              <a:buNone/>
            </a:pPr>
            <a:endParaRPr lang="en-NZ" dirty="0" smtClean="0"/>
          </a:p>
          <a:p>
            <a:pPr lvl="1"/>
            <a:endParaRPr lang="en-NZ" dirty="0"/>
          </a:p>
          <a:p>
            <a:pPr lvl="1"/>
            <a:endParaRPr lang="en-NZ"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11</a:t>
            </a:fld>
            <a:endParaRPr lang="en-US"/>
          </a:p>
        </p:txBody>
      </p:sp>
      <p:grpSp>
        <p:nvGrpSpPr>
          <p:cNvPr id="15" name="Group 14"/>
          <p:cNvGrpSpPr/>
          <p:nvPr/>
        </p:nvGrpSpPr>
        <p:grpSpPr>
          <a:xfrm>
            <a:off x="2476500" y="2417564"/>
            <a:ext cx="4801980" cy="1218406"/>
            <a:chOff x="1930112" y="3056692"/>
            <a:chExt cx="4801980" cy="1218406"/>
          </a:xfrm>
        </p:grpSpPr>
        <p:sp>
          <p:nvSpPr>
            <p:cNvPr id="7" name="TextBox 6"/>
            <p:cNvSpPr txBox="1"/>
            <p:nvPr/>
          </p:nvSpPr>
          <p:spPr>
            <a:xfrm>
              <a:off x="1930112" y="3549134"/>
              <a:ext cx="736024" cy="369332"/>
            </a:xfrm>
            <a:prstGeom prst="rect">
              <a:avLst/>
            </a:prstGeom>
            <a:noFill/>
          </p:spPr>
          <p:txBody>
            <a:bodyPr wrap="none" rtlCol="0">
              <a:spAutoFit/>
            </a:bodyPr>
            <a:lstStyle/>
            <a:p>
              <a:r>
                <a:rPr lang="en-NZ" dirty="0" smtClean="0">
                  <a:solidFill>
                    <a:schemeClr val="tx2"/>
                  </a:solidFill>
                  <a:latin typeface="Arial" pitchFamily="-106" charset="0"/>
                </a:rPr>
                <a:t>jrs … </a:t>
              </a:r>
              <a:endParaRPr lang="en-NZ" dirty="0"/>
            </a:p>
          </p:txBody>
        </p:sp>
        <p:sp>
          <p:nvSpPr>
            <p:cNvPr id="8" name="TextBox 7"/>
            <p:cNvSpPr txBox="1"/>
            <p:nvPr/>
          </p:nvSpPr>
          <p:spPr>
            <a:xfrm>
              <a:off x="2564536" y="3905766"/>
              <a:ext cx="902949" cy="369332"/>
            </a:xfrm>
            <a:prstGeom prst="rect">
              <a:avLst/>
            </a:prstGeom>
            <a:noFill/>
          </p:spPr>
          <p:txBody>
            <a:bodyPr wrap="none" rtlCol="0">
              <a:spAutoFit/>
            </a:bodyPr>
            <a:lstStyle/>
            <a:p>
              <a:r>
                <a:rPr lang="en-NZ" dirty="0" smtClean="0">
                  <a:solidFill>
                    <a:schemeClr val="tx2"/>
                  </a:solidFill>
                  <a:latin typeface="Arial" pitchFamily="-106" charset="0"/>
                </a:rPr>
                <a:t>vow … </a:t>
              </a:r>
              <a:endParaRPr lang="en-NZ" dirty="0"/>
            </a:p>
          </p:txBody>
        </p:sp>
        <p:sp>
          <p:nvSpPr>
            <p:cNvPr id="9" name="TextBox 8"/>
            <p:cNvSpPr txBox="1"/>
            <p:nvPr/>
          </p:nvSpPr>
          <p:spPr>
            <a:xfrm>
              <a:off x="2476500" y="3056692"/>
              <a:ext cx="4255592" cy="677108"/>
            </a:xfrm>
            <a:prstGeom prst="rect">
              <a:avLst/>
            </a:prstGeom>
            <a:noFill/>
          </p:spPr>
          <p:txBody>
            <a:bodyPr wrap="none" rtlCol="0">
              <a:spAutoFit/>
            </a:bodyPr>
            <a:lstStyle/>
            <a:p>
              <a:pPr marL="0" lvl="2"/>
              <a:r>
                <a:rPr lang="en-NZ" sz="2000" dirty="0">
                  <a:solidFill>
                    <a:schemeClr val="tx2"/>
                  </a:solidFill>
                  <a:latin typeface="Arial" pitchFamily="-106" charset="0"/>
                </a:rPr>
                <a:t>jvros wsbh pzh jg hes azhygjsy, eze</a:t>
              </a:r>
              <a:endParaRPr lang="en-AU" sz="2000" dirty="0">
                <a:solidFill>
                  <a:schemeClr val="tx2"/>
                </a:solidFill>
                <a:latin typeface="Arial" pitchFamily="-106" charset="0"/>
              </a:endParaRPr>
            </a:p>
            <a:p>
              <a:endParaRPr lang="en-NZ" dirty="0"/>
            </a:p>
          </p:txBody>
        </p:sp>
        <p:cxnSp>
          <p:nvCxnSpPr>
            <p:cNvPr id="12" name="Straight Arrow Connector 11"/>
            <p:cNvCxnSpPr/>
            <p:nvPr/>
          </p:nvCxnSpPr>
          <p:spPr>
            <a:xfrm flipH="1">
              <a:off x="2476500" y="3429000"/>
              <a:ext cx="279400" cy="120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755900" y="3429000"/>
              <a:ext cx="139700" cy="476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918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400" dirty="0"/>
              <a:t>How to crack a </a:t>
            </a:r>
            <a:r>
              <a:rPr lang="en-GB" sz="4400" dirty="0" err="1"/>
              <a:t>Vigenère</a:t>
            </a:r>
            <a:r>
              <a:rPr lang="en-GB" sz="4400" dirty="0"/>
              <a:t> </a:t>
            </a:r>
            <a:r>
              <a:rPr lang="en-NZ" sz="4400" dirty="0" smtClean="0"/>
              <a:t>Cypher</a:t>
            </a:r>
            <a:endParaRPr lang="en-NZ" dirty="0"/>
          </a:p>
        </p:txBody>
      </p:sp>
      <p:sp>
        <p:nvSpPr>
          <p:cNvPr id="3" name="Content Placeholder 2"/>
          <p:cNvSpPr>
            <a:spLocks noGrp="1"/>
          </p:cNvSpPr>
          <p:nvPr>
            <p:ph idx="1"/>
          </p:nvPr>
        </p:nvSpPr>
        <p:spPr/>
        <p:txBody>
          <a:bodyPr/>
          <a:lstStyle/>
          <a:p>
            <a:r>
              <a:rPr lang="en-NZ" dirty="0" smtClean="0"/>
              <a:t>It was not quite as simple to crack the </a:t>
            </a:r>
            <a:r>
              <a:rPr lang="en-GB" dirty="0" err="1"/>
              <a:t>Vigenère</a:t>
            </a:r>
            <a:r>
              <a:rPr lang="en-GB" dirty="0"/>
              <a:t> </a:t>
            </a:r>
            <a:r>
              <a:rPr lang="en-GB" dirty="0" smtClean="0"/>
              <a:t>cypher, as</a:t>
            </a:r>
          </a:p>
          <a:p>
            <a:pPr lvl="1"/>
            <a:r>
              <a:rPr lang="en-GB" dirty="0" smtClean="0"/>
              <a:t>there was only one keyword</a:t>
            </a:r>
          </a:p>
          <a:p>
            <a:pPr lvl="1"/>
            <a:r>
              <a:rPr lang="en-GB" dirty="0" smtClean="0"/>
              <a:t>it could be any length, if length ∞ then ?</a:t>
            </a:r>
          </a:p>
          <a:p>
            <a:pPr lvl="1"/>
            <a:r>
              <a:rPr lang="en-GB" dirty="0" smtClean="0"/>
              <a:t>length of the keyword defined the interleaving of the mono alphabetic cyphers.</a:t>
            </a:r>
          </a:p>
          <a:p>
            <a:pPr lvl="1"/>
            <a:endParaRPr lang="en-NZ" dirty="0"/>
          </a:p>
        </p:txBody>
      </p:sp>
      <p:sp>
        <p:nvSpPr>
          <p:cNvPr id="4" name="Date Placeholder 3"/>
          <p:cNvSpPr>
            <a:spLocks noGrp="1"/>
          </p:cNvSpPr>
          <p:nvPr>
            <p:ph type="dt" sz="half" idx="10"/>
          </p:nvPr>
        </p:nvSpPr>
        <p:spPr/>
        <p:txBody>
          <a:bodyPr/>
          <a:lstStyle/>
          <a:p>
            <a:r>
              <a:rPr lang="en-AU" smtClean="0"/>
              <a:t>© 2011-14,  Kris Bubendorfer</a:t>
            </a:r>
            <a:endParaRPr lang="en-US" dirty="0" smtClean="0"/>
          </a:p>
        </p:txBody>
      </p:sp>
      <p:sp>
        <p:nvSpPr>
          <p:cNvPr id="5" name="Footer Placeholder 4"/>
          <p:cNvSpPr>
            <a:spLocks noGrp="1"/>
          </p:cNvSpPr>
          <p:nvPr>
            <p:ph type="ftr" sz="quarter" idx="11"/>
          </p:nvPr>
        </p:nvSpPr>
        <p:spPr/>
        <p:txBody>
          <a:bodyPr/>
          <a:lstStyle/>
          <a:p>
            <a:r>
              <a:rPr lang="en-US" smtClean="0"/>
              <a:t>NWEN 243</a:t>
            </a:r>
            <a:endParaRPr lang="en-US"/>
          </a:p>
        </p:txBody>
      </p:sp>
      <p:sp>
        <p:nvSpPr>
          <p:cNvPr id="6" name="Slide Number Placeholder 5"/>
          <p:cNvSpPr>
            <a:spLocks noGrp="1"/>
          </p:cNvSpPr>
          <p:nvPr>
            <p:ph type="sldNum" sz="quarter" idx="12"/>
          </p:nvPr>
        </p:nvSpPr>
        <p:spPr/>
        <p:txBody>
          <a:bodyPr/>
          <a:lstStyle/>
          <a:p>
            <a:fld id="{96A1EBCC-DB2F-4447-83F7-93BC3BB44527}" type="slidenum">
              <a:rPr lang="en-US" smtClean="0"/>
              <a:pPr/>
              <a:t>12</a:t>
            </a:fld>
            <a:endParaRPr lang="en-US"/>
          </a:p>
        </p:txBody>
      </p:sp>
    </p:spTree>
    <p:extLst>
      <p:ext uri="{BB962C8B-B14F-4D97-AF65-F5344CB8AC3E}">
        <p14:creationId xmlns:p14="http://schemas.microsoft.com/office/powerpoint/2010/main" val="1393340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NZ" sz="3200"/>
              <a:t>The Cryptanalyists Fight Back</a:t>
            </a:r>
            <a:endParaRPr lang="en-GB" sz="3200"/>
          </a:p>
        </p:txBody>
      </p:sp>
      <p:sp>
        <p:nvSpPr>
          <p:cNvPr id="47108" name="Rectangle 3"/>
          <p:cNvSpPr>
            <a:spLocks noGrp="1" noChangeArrowheads="1"/>
          </p:cNvSpPr>
          <p:nvPr>
            <p:ph type="body" idx="1"/>
          </p:nvPr>
        </p:nvSpPr>
        <p:spPr/>
        <p:txBody>
          <a:bodyPr/>
          <a:lstStyle/>
          <a:p>
            <a:r>
              <a:rPr lang="en-GB" sz="2000"/>
              <a:t>Vigenère Cypher was unbreakable until…</a:t>
            </a:r>
          </a:p>
          <a:p>
            <a:r>
              <a:rPr lang="en-NZ" sz="2000"/>
              <a:t>The father of computing – Charles Babbage did so in 1854 (300 years is pretty good BTW).</a:t>
            </a:r>
          </a:p>
          <a:p>
            <a:endParaRPr lang="en-NZ" sz="2000"/>
          </a:p>
          <a:p>
            <a:r>
              <a:rPr lang="en-NZ" sz="2000"/>
              <a:t>He realised that by looking for repeated sequences and spacings he could make a good estimate of the key length by finding the greatest common divisor </a:t>
            </a:r>
            <a:r>
              <a:rPr lang="en-NZ" sz="2000" i="1"/>
              <a:t>n</a:t>
            </a:r>
            <a:r>
              <a:rPr lang="en-NZ" sz="2000"/>
              <a:t>.</a:t>
            </a:r>
          </a:p>
          <a:p>
            <a:r>
              <a:rPr lang="en-NZ" sz="2000"/>
              <a:t>The encoded text could then be divided up into </a:t>
            </a:r>
            <a:r>
              <a:rPr lang="en-NZ" sz="2000" i="1"/>
              <a:t>n</a:t>
            </a:r>
            <a:r>
              <a:rPr lang="en-NZ" sz="2000"/>
              <a:t> separate monoalphabetic encodings and treated using conventional frequency analysis (and substituting back into the entire text).</a:t>
            </a:r>
          </a:p>
          <a:p>
            <a:r>
              <a:rPr lang="en-NZ" sz="2000"/>
              <a:t>His work was suppressed by British Intelligence during the Crimean war and a Prussian Freidrich Kasiski independently developed the and published 9 years later in 1863.</a:t>
            </a:r>
          </a:p>
          <a:p>
            <a:endParaRPr lang="en-GB" sz="2000"/>
          </a:p>
        </p:txBody>
      </p:sp>
      <p:pic>
        <p:nvPicPr>
          <p:cNvPr id="47109" name="Picture 5" descr="Charles Babbage">
            <a:hlinkClick r:id="rId3" tooltip="Charles Babbage"/>
          </p:cNvPr>
          <p:cNvPicPr>
            <a:picLocks noChangeAspect="1" noChangeArrowheads="1"/>
          </p:cNvPicPr>
          <p:nvPr/>
        </p:nvPicPr>
        <p:blipFill>
          <a:blip r:embed="rId4"/>
          <a:srcRect/>
          <a:stretch>
            <a:fillRect/>
          </a:stretch>
        </p:blipFill>
        <p:spPr bwMode="auto">
          <a:xfrm>
            <a:off x="7694613" y="219075"/>
            <a:ext cx="1449387" cy="1714500"/>
          </a:xfrm>
          <a:prstGeom prst="rect">
            <a:avLst/>
          </a:prstGeom>
          <a:noFill/>
          <a:ln w="9525">
            <a:noFill/>
            <a:miter lim="800000"/>
            <a:headEnd/>
            <a:tailEnd/>
          </a:ln>
        </p:spPr>
      </p:pic>
      <p:sp>
        <p:nvSpPr>
          <p:cNvPr id="7"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8"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13</a:t>
            </a:fld>
            <a:endParaRPr lang="en-US"/>
          </a:p>
        </p:txBody>
      </p:sp>
    </p:spTree>
    <p:extLst>
      <p:ext uri="{BB962C8B-B14F-4D97-AF65-F5344CB8AC3E}">
        <p14:creationId xmlns:p14="http://schemas.microsoft.com/office/powerpoint/2010/main" val="1495912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NZ" smtClean="0"/>
              <a:t>People and Cryptography</a:t>
            </a:r>
            <a:endParaRPr lang="en-GB" smtClean="0"/>
          </a:p>
        </p:txBody>
      </p:sp>
      <p:sp>
        <p:nvSpPr>
          <p:cNvPr id="45060" name="Rectangle 3"/>
          <p:cNvSpPr>
            <a:spLocks noGrp="1" noChangeArrowheads="1"/>
          </p:cNvSpPr>
          <p:nvPr>
            <p:ph type="body" idx="1"/>
          </p:nvPr>
        </p:nvSpPr>
        <p:spPr/>
        <p:txBody>
          <a:bodyPr/>
          <a:lstStyle/>
          <a:p>
            <a:r>
              <a:rPr lang="en-NZ" dirty="0" smtClean="0"/>
              <a:t>The </a:t>
            </a:r>
            <a:r>
              <a:rPr lang="en-NZ" dirty="0"/>
              <a:t>Man in the Iron Mask</a:t>
            </a:r>
          </a:p>
          <a:p>
            <a:pPr lvl="1"/>
            <a:r>
              <a:rPr lang="en-NZ" dirty="0"/>
              <a:t>Encoded sylables</a:t>
            </a:r>
          </a:p>
          <a:p>
            <a:r>
              <a:rPr lang="en-NZ" dirty="0"/>
              <a:t>The Victorian Personal Columns, fun for all.</a:t>
            </a:r>
          </a:p>
          <a:p>
            <a:endParaRPr lang="en-GB" dirty="0"/>
          </a:p>
        </p:txBody>
      </p:sp>
      <p:sp>
        <p:nvSpPr>
          <p:cNvPr id="6"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7"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14</a:t>
            </a:fld>
            <a:endParaRPr lang="en-US"/>
          </a:p>
        </p:txBody>
      </p:sp>
    </p:spTree>
    <p:extLst>
      <p:ext uri="{BB962C8B-B14F-4D97-AF65-F5344CB8AC3E}">
        <p14:creationId xmlns:p14="http://schemas.microsoft.com/office/powerpoint/2010/main" val="3934194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NZ" dirty="0"/>
              <a:t>Automation	</a:t>
            </a:r>
            <a:endParaRPr lang="en-GB" dirty="0"/>
          </a:p>
        </p:txBody>
      </p:sp>
      <p:sp>
        <p:nvSpPr>
          <p:cNvPr id="49156" name="Rectangle 3"/>
          <p:cNvSpPr>
            <a:spLocks noGrp="1" noChangeArrowheads="1"/>
          </p:cNvSpPr>
          <p:nvPr>
            <p:ph type="body" idx="1"/>
          </p:nvPr>
        </p:nvSpPr>
        <p:spPr>
          <a:xfrm>
            <a:off x="1066800" y="1847850"/>
            <a:ext cx="7569200" cy="4121150"/>
          </a:xfrm>
        </p:spPr>
        <p:txBody>
          <a:bodyPr>
            <a:normAutofit/>
          </a:bodyPr>
          <a:lstStyle/>
          <a:p>
            <a:pPr>
              <a:lnSpc>
                <a:spcPct val="80000"/>
              </a:lnSpc>
              <a:spcAft>
                <a:spcPts val="1200"/>
              </a:spcAft>
            </a:pPr>
            <a:r>
              <a:rPr lang="en-NZ" sz="2000" dirty="0" smtClean="0"/>
              <a:t>One </a:t>
            </a:r>
            <a:r>
              <a:rPr lang="en-NZ" sz="2000" dirty="0"/>
              <a:t>of the problems with Cryptography is the </a:t>
            </a:r>
            <a:r>
              <a:rPr lang="en-NZ" sz="2000" dirty="0" smtClean="0"/>
              <a:t>cost of </a:t>
            </a:r>
            <a:r>
              <a:rPr lang="en-NZ" sz="2000" dirty="0"/>
              <a:t>the encryption and decryption.</a:t>
            </a:r>
          </a:p>
          <a:p>
            <a:pPr>
              <a:lnSpc>
                <a:spcPct val="80000"/>
              </a:lnSpc>
              <a:spcAft>
                <a:spcPts val="1200"/>
              </a:spcAft>
            </a:pPr>
            <a:r>
              <a:rPr lang="en-NZ" sz="2000" dirty="0"/>
              <a:t>In WWI, a failure of the German cryptographers brought the US into the war on the side of the UK (the Zimmerman Telegram).</a:t>
            </a:r>
          </a:p>
          <a:p>
            <a:pPr>
              <a:lnSpc>
                <a:spcPct val="80000"/>
              </a:lnSpc>
              <a:spcAft>
                <a:spcPts val="1200"/>
              </a:spcAft>
            </a:pPr>
            <a:r>
              <a:rPr lang="en-NZ" sz="2000" dirty="0"/>
              <a:t>Near the end of WWI cryptographers developed an unbreakable code using one time random pads (random sequence as long the message).  This was a non cyclic version of the Vigenère Cypher</a:t>
            </a:r>
            <a:r>
              <a:rPr lang="en-NZ" sz="2000" dirty="0" smtClean="0"/>
              <a:t>.   </a:t>
            </a:r>
          </a:p>
          <a:p>
            <a:pPr>
              <a:lnSpc>
                <a:spcPct val="80000"/>
              </a:lnSpc>
              <a:spcAft>
                <a:spcPts val="1200"/>
              </a:spcAft>
            </a:pPr>
            <a:r>
              <a:rPr lang="en-NZ" sz="2000" dirty="0"/>
              <a:t>The problem was the cost – a pad/key distribution problem of immense practical difficulty and expense (i.e. subs)</a:t>
            </a:r>
          </a:p>
          <a:p>
            <a:pPr>
              <a:lnSpc>
                <a:spcPct val="80000"/>
              </a:lnSpc>
              <a:spcAft>
                <a:spcPts val="1200"/>
              </a:spcAft>
            </a:pPr>
            <a:r>
              <a:rPr lang="en-NZ" sz="2000" dirty="0"/>
              <a:t>After World War I inventors on </a:t>
            </a:r>
            <a:r>
              <a:rPr lang="en-NZ" sz="2000" i="1" dirty="0"/>
              <a:t>both</a:t>
            </a:r>
            <a:r>
              <a:rPr lang="en-NZ" sz="2000" dirty="0"/>
              <a:t> sides of the Atlantic developed electro-mechanical cryptographic tools – the most </a:t>
            </a:r>
            <a:r>
              <a:rPr lang="en-NZ" sz="2000" i="1" dirty="0"/>
              <a:t>in</a:t>
            </a:r>
            <a:r>
              <a:rPr lang="en-NZ" sz="2000" dirty="0"/>
              <a:t>famous of which is the Enigma Machine.   </a:t>
            </a:r>
            <a:endParaRPr lang="en-GB" sz="2000" dirty="0"/>
          </a:p>
        </p:txBody>
      </p:sp>
      <p:pic>
        <p:nvPicPr>
          <p:cNvPr id="49157" name="Picture 5" descr="Arthur Zimmermann.">
            <a:hlinkClick r:id="rId2" tooltip="Arthur Zimmermann."/>
          </p:cNvPr>
          <p:cNvPicPr>
            <a:picLocks noChangeAspect="1" noChangeArrowheads="1"/>
          </p:cNvPicPr>
          <p:nvPr/>
        </p:nvPicPr>
        <p:blipFill>
          <a:blip r:embed="rId3"/>
          <a:srcRect/>
          <a:stretch>
            <a:fillRect/>
          </a:stretch>
        </p:blipFill>
        <p:spPr bwMode="auto">
          <a:xfrm>
            <a:off x="8010525" y="128588"/>
            <a:ext cx="1133475" cy="1719262"/>
          </a:xfrm>
          <a:prstGeom prst="rect">
            <a:avLst/>
          </a:prstGeom>
          <a:noFill/>
          <a:ln w="9525">
            <a:noFill/>
            <a:miter lim="800000"/>
            <a:headEnd/>
            <a:tailEnd/>
          </a:ln>
        </p:spPr>
      </p:pic>
      <p:sp>
        <p:nvSpPr>
          <p:cNvPr id="7"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8"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15</a:t>
            </a:fld>
            <a:endParaRPr lang="en-US"/>
          </a:p>
        </p:txBody>
      </p:sp>
    </p:spTree>
    <p:extLst>
      <p:ext uri="{BB962C8B-B14F-4D97-AF65-F5344CB8AC3E}">
        <p14:creationId xmlns:p14="http://schemas.microsoft.com/office/powerpoint/2010/main" val="138243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AU" dirty="0"/>
              <a:t>Cryptanalysis</a:t>
            </a:r>
          </a:p>
        </p:txBody>
      </p:sp>
      <p:sp>
        <p:nvSpPr>
          <p:cNvPr id="51206" name="Rectangle 5"/>
          <p:cNvSpPr>
            <a:spLocks noGrp="1" noChangeArrowheads="1"/>
          </p:cNvSpPr>
          <p:nvPr>
            <p:ph idx="1"/>
          </p:nvPr>
        </p:nvSpPr>
        <p:spPr/>
        <p:txBody>
          <a:bodyPr/>
          <a:lstStyle/>
          <a:p>
            <a:r>
              <a:rPr lang="en-AU" sz="2800" dirty="0" smtClean="0"/>
              <a:t>Brute Force:</a:t>
            </a:r>
          </a:p>
          <a:p>
            <a:pPr lvl="1">
              <a:buNone/>
            </a:pPr>
            <a:r>
              <a:rPr lang="en-AU" sz="2400" dirty="0" smtClean="0"/>
              <a:t>	Basic Caesar </a:t>
            </a:r>
            <a:r>
              <a:rPr lang="en-AU" sz="2400" dirty="0" err="1" smtClean="0"/>
              <a:t>Cypher</a:t>
            </a:r>
            <a:r>
              <a:rPr lang="en-AU" sz="2400" dirty="0" smtClean="0"/>
              <a:t>: 25 Keys!!</a:t>
            </a:r>
          </a:p>
          <a:p>
            <a:pPr lvl="1"/>
            <a:r>
              <a:rPr lang="en-AU" sz="2400" dirty="0" smtClean="0"/>
              <a:t>Arbitrary substitution: Mapping = 26! Keys</a:t>
            </a:r>
          </a:p>
          <a:p>
            <a:r>
              <a:rPr lang="en-AU" sz="2800" dirty="0" smtClean="0"/>
              <a:t>Still not hard to break, as</a:t>
            </a:r>
          </a:p>
          <a:p>
            <a:pPr lvl="1"/>
            <a:r>
              <a:rPr lang="en-AU" sz="2400" dirty="0"/>
              <a:t>Frequency</a:t>
            </a:r>
            <a:r>
              <a:rPr lang="en-AU" sz="2400" dirty="0" smtClean="0"/>
              <a:t> Analysis (</a:t>
            </a:r>
            <a:r>
              <a:rPr lang="en-AU" sz="2400" i="1" dirty="0" err="1" smtClean="0"/>
              <a:t>e</a:t>
            </a:r>
            <a:r>
              <a:rPr lang="en-AU" sz="2400" i="1" dirty="0" smtClean="0"/>
              <a:t> </a:t>
            </a:r>
            <a:r>
              <a:rPr lang="en-AU" sz="2400" dirty="0" smtClean="0"/>
              <a:t>most common)</a:t>
            </a:r>
          </a:p>
          <a:p>
            <a:pPr lvl="1"/>
            <a:r>
              <a:rPr lang="en-AU" sz="2400" dirty="0"/>
              <a:t>Word </a:t>
            </a:r>
            <a:r>
              <a:rPr lang="en-AU" sz="2400" dirty="0" smtClean="0"/>
              <a:t>breaks (limited number of 3 letter words)	</a:t>
            </a:r>
          </a:p>
          <a:p>
            <a:pPr lvl="1"/>
            <a:r>
              <a:rPr lang="en-AU" sz="2400" dirty="0" smtClean="0"/>
              <a:t>Language characteristics (</a:t>
            </a:r>
            <a:r>
              <a:rPr lang="en-AU" sz="2400" i="1" dirty="0" err="1" smtClean="0"/>
              <a:t>u</a:t>
            </a:r>
            <a:r>
              <a:rPr lang="en-AU" sz="2400" i="1" dirty="0" smtClean="0"/>
              <a:t> </a:t>
            </a:r>
            <a:r>
              <a:rPr lang="en-AU" sz="2400" dirty="0" smtClean="0"/>
              <a:t>follows </a:t>
            </a:r>
            <a:r>
              <a:rPr lang="en-AU" sz="2400" i="1" dirty="0" err="1" smtClean="0"/>
              <a:t>q</a:t>
            </a:r>
            <a:r>
              <a:rPr lang="en-AU" sz="2400" i="1" dirty="0" smtClean="0"/>
              <a:t> </a:t>
            </a:r>
            <a:r>
              <a:rPr lang="en-AU" sz="2400" dirty="0" smtClean="0"/>
              <a:t>etc.)</a:t>
            </a:r>
          </a:p>
          <a:p>
            <a:endParaRPr lang="en-AU" dirty="0"/>
          </a:p>
        </p:txBody>
      </p:sp>
      <p:sp>
        <p:nvSpPr>
          <p:cNvPr id="51202" name="Slide Number Placeholder 3"/>
          <p:cNvSpPr>
            <a:spLocks noGrp="1"/>
          </p:cNvSpPr>
          <p:nvPr>
            <p:ph type="sldNum" sz="quarter" idx="12"/>
          </p:nvPr>
        </p:nvSpPr>
        <p:spPr>
          <a:noFill/>
        </p:spPr>
        <p:txBody>
          <a:bodyPr/>
          <a:lstStyle/>
          <a:p>
            <a:fld id="{38D64B5B-FC92-6344-97B9-3C6CC2F3CB44}" type="slidenum">
              <a:rPr lang="en-GB" smtClean="0">
                <a:latin typeface="Arial" pitchFamily="-106" charset="0"/>
              </a:rPr>
              <a:pPr/>
              <a:t>16</a:t>
            </a:fld>
            <a:endParaRPr lang="en-GB" smtClean="0">
              <a:latin typeface="Arial" pitchFamily="-106" charset="0"/>
            </a:endParaRPr>
          </a:p>
        </p:txBody>
      </p:sp>
      <p:sp>
        <p:nvSpPr>
          <p:cNvPr id="8" name="Footer Placeholder 7"/>
          <p:cNvSpPr>
            <a:spLocks noGrp="1"/>
          </p:cNvSpPr>
          <p:nvPr>
            <p:ph type="ftr" sz="quarter" idx="11"/>
          </p:nvPr>
        </p:nvSpPr>
        <p:spPr/>
        <p:txBody>
          <a:bodyPr/>
          <a:lstStyle/>
          <a:p>
            <a:r>
              <a:rPr lang="en-US" smtClean="0"/>
              <a:t>NWEN 243</a:t>
            </a:r>
            <a:endParaRPr lang="en-US"/>
          </a:p>
        </p:txBody>
      </p:sp>
      <p:sp>
        <p:nvSpPr>
          <p:cNvPr id="2" name="Date Placeholder 1"/>
          <p:cNvSpPr>
            <a:spLocks noGrp="1"/>
          </p:cNvSpPr>
          <p:nvPr>
            <p:ph type="dt" sz="half" idx="10"/>
          </p:nvPr>
        </p:nvSpPr>
        <p:spPr/>
        <p:txBody>
          <a:bodyPr/>
          <a:lstStyle/>
          <a:p>
            <a:r>
              <a:rPr lang="en-AU" smtClean="0"/>
              <a:t>© 2011-14,  Kris Bubendorfer</a:t>
            </a:r>
            <a:endParaRPr lang="en-US" dirty="0" smtClean="0"/>
          </a:p>
        </p:txBody>
      </p:sp>
    </p:spTree>
    <p:extLst>
      <p:ext uri="{BB962C8B-B14F-4D97-AF65-F5344CB8AC3E}">
        <p14:creationId xmlns:p14="http://schemas.microsoft.com/office/powerpoint/2010/main" val="147168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p:txBody>
          <a:bodyPr>
            <a:normAutofit/>
          </a:bodyPr>
          <a:lstStyle/>
          <a:p>
            <a:pPr>
              <a:lnSpc>
                <a:spcPct val="80000"/>
              </a:lnSpc>
            </a:pPr>
            <a:r>
              <a:rPr lang="en-NZ" sz="2400" dirty="0" smtClean="0"/>
              <a:t>First versions appeared in 1926</a:t>
            </a:r>
          </a:p>
          <a:p>
            <a:pPr lvl="1">
              <a:lnSpc>
                <a:spcPct val="80000"/>
              </a:lnSpc>
            </a:pPr>
            <a:r>
              <a:rPr lang="en-NZ" sz="2000" dirty="0" smtClean="0"/>
              <a:t>Both in commercial and military models.</a:t>
            </a:r>
          </a:p>
          <a:p>
            <a:pPr lvl="1">
              <a:lnSpc>
                <a:spcPct val="80000"/>
              </a:lnSpc>
            </a:pPr>
            <a:r>
              <a:rPr lang="en-NZ" sz="2000" dirty="0" smtClean="0"/>
              <a:t>Electro-Mechanical.</a:t>
            </a:r>
          </a:p>
          <a:p>
            <a:pPr lvl="1">
              <a:lnSpc>
                <a:spcPct val="80000"/>
              </a:lnSpc>
            </a:pPr>
            <a:r>
              <a:rPr lang="en-NZ" sz="2000" dirty="0" smtClean="0"/>
              <a:t>Very sophisticated.</a:t>
            </a:r>
          </a:p>
          <a:p>
            <a:pPr lvl="1">
              <a:lnSpc>
                <a:spcPct val="80000"/>
              </a:lnSpc>
            </a:pPr>
            <a:endParaRPr lang="en-NZ" sz="2000" dirty="0"/>
          </a:p>
        </p:txBody>
      </p:sp>
      <p:pic>
        <p:nvPicPr>
          <p:cNvPr id="50181" name="Picture 5" descr="The Enigma logo">
            <a:hlinkClick r:id="rId2" tooltip="The Enigma logo"/>
          </p:cNvPr>
          <p:cNvPicPr>
            <a:picLocks noChangeAspect="1" noChangeArrowheads="1"/>
          </p:cNvPicPr>
          <p:nvPr/>
        </p:nvPicPr>
        <p:blipFill>
          <a:blip r:embed="rId3"/>
          <a:srcRect/>
          <a:stretch>
            <a:fillRect/>
          </a:stretch>
        </p:blipFill>
        <p:spPr bwMode="auto">
          <a:xfrm>
            <a:off x="7258050" y="290513"/>
            <a:ext cx="1714500" cy="752475"/>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3127248" y="3365500"/>
            <a:ext cx="3657600" cy="3416300"/>
          </a:xfrm>
          <a:prstGeom prst="rect">
            <a:avLst/>
          </a:prstGeom>
        </p:spPr>
      </p:pic>
      <p:pic>
        <p:nvPicPr>
          <p:cNvPr id="11" name="Picture 4"/>
          <p:cNvPicPr>
            <a:picLocks noChangeAspect="1" noChangeArrowheads="1"/>
          </p:cNvPicPr>
          <p:nvPr/>
        </p:nvPicPr>
        <p:blipFill>
          <a:blip r:embed="rId5"/>
          <a:srcRect/>
          <a:stretch>
            <a:fillRect/>
          </a:stretch>
        </p:blipFill>
        <p:spPr bwMode="auto">
          <a:xfrm>
            <a:off x="5334000" y="1417320"/>
            <a:ext cx="2981150" cy="2057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AU" smtClean="0"/>
              <a:t>© 2011-14,  Kris Bubendorfer</a:t>
            </a:r>
            <a:endParaRPr lang="en-US" dirty="0" smtClean="0"/>
          </a:p>
        </p:txBody>
      </p:sp>
      <p:sp>
        <p:nvSpPr>
          <p:cNvPr id="3" name="Footer Placeholder 2"/>
          <p:cNvSpPr>
            <a:spLocks noGrp="1"/>
          </p:cNvSpPr>
          <p:nvPr>
            <p:ph type="ftr" sz="quarter" idx="11"/>
          </p:nvPr>
        </p:nvSpPr>
        <p:spPr/>
        <p:txBody>
          <a:bodyPr/>
          <a:lstStyle/>
          <a:p>
            <a:r>
              <a:rPr lang="en-US" smtClean="0"/>
              <a:t>NWEN 243</a:t>
            </a:r>
            <a:endParaRPr lang="en-US"/>
          </a:p>
        </p:txBody>
      </p:sp>
      <p:sp>
        <p:nvSpPr>
          <p:cNvPr id="4" name="Slide Number Placeholder 3"/>
          <p:cNvSpPr>
            <a:spLocks noGrp="1"/>
          </p:cNvSpPr>
          <p:nvPr>
            <p:ph type="sldNum" sz="quarter" idx="12"/>
          </p:nvPr>
        </p:nvSpPr>
        <p:spPr/>
        <p:txBody>
          <a:bodyPr/>
          <a:lstStyle/>
          <a:p>
            <a:fld id="{96A1EBCC-DB2F-4447-83F7-93BC3BB44527}" type="slidenum">
              <a:rPr lang="en-US" smtClean="0"/>
              <a:pPr/>
              <a:t>17</a:t>
            </a:fld>
            <a:endParaRPr lang="en-US"/>
          </a:p>
        </p:txBody>
      </p:sp>
    </p:spTree>
    <p:extLst>
      <p:ext uri="{BB962C8B-B14F-4D97-AF65-F5344CB8AC3E}">
        <p14:creationId xmlns:p14="http://schemas.microsoft.com/office/powerpoint/2010/main" val="1186428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a:xfrm>
            <a:off x="1435608" y="1524000"/>
            <a:ext cx="3657600" cy="4781550"/>
          </a:xfrm>
        </p:spPr>
        <p:txBody>
          <a:bodyPr>
            <a:normAutofit fontScale="92500" lnSpcReduction="10000"/>
          </a:bodyPr>
          <a:lstStyle/>
          <a:p>
            <a:pPr>
              <a:lnSpc>
                <a:spcPct val="80000"/>
              </a:lnSpc>
            </a:pPr>
            <a:r>
              <a:rPr lang="en-NZ" sz="2000" dirty="0"/>
              <a:t>Each scrambler disk rotates each time a letter</a:t>
            </a:r>
            <a:r>
              <a:rPr lang="en-NZ" sz="2000" dirty="0" smtClean="0"/>
              <a:t> (2) is </a:t>
            </a:r>
            <a:r>
              <a:rPr lang="en-NZ" sz="2000" dirty="0"/>
              <a:t>encoded.</a:t>
            </a:r>
          </a:p>
          <a:p>
            <a:pPr>
              <a:lnSpc>
                <a:spcPct val="80000"/>
              </a:lnSpc>
            </a:pPr>
            <a:r>
              <a:rPr lang="en-NZ" sz="2000" dirty="0"/>
              <a:t>Scrambler </a:t>
            </a:r>
            <a:r>
              <a:rPr lang="en-NZ" sz="2000" dirty="0" smtClean="0"/>
              <a:t>disks (5) </a:t>
            </a:r>
            <a:r>
              <a:rPr lang="en-NZ" sz="2000" dirty="0"/>
              <a:t>can be swapped in and out.</a:t>
            </a:r>
          </a:p>
          <a:p>
            <a:pPr>
              <a:lnSpc>
                <a:spcPct val="80000"/>
              </a:lnSpc>
            </a:pPr>
            <a:r>
              <a:rPr lang="en-NZ" sz="2000" dirty="0"/>
              <a:t>Plug leads</a:t>
            </a:r>
            <a:r>
              <a:rPr lang="en-NZ" sz="2000" dirty="0" smtClean="0"/>
              <a:t> (8) increase </a:t>
            </a:r>
            <a:r>
              <a:rPr lang="en-NZ" sz="2000" dirty="0"/>
              <a:t>the security</a:t>
            </a:r>
            <a:r>
              <a:rPr lang="en-NZ" sz="2000" dirty="0" smtClean="0"/>
              <a:t>.</a:t>
            </a:r>
          </a:p>
          <a:p>
            <a:pPr>
              <a:lnSpc>
                <a:spcPct val="80000"/>
              </a:lnSpc>
            </a:pPr>
            <a:r>
              <a:rPr lang="en-NZ" sz="2000" dirty="0" smtClean="0"/>
              <a:t>Polyaphabetic cipher is very long, 16,900 times longer than any message.</a:t>
            </a:r>
          </a:p>
          <a:p>
            <a:pPr>
              <a:lnSpc>
                <a:spcPct val="80000"/>
              </a:lnSpc>
            </a:pPr>
            <a:r>
              <a:rPr lang="en-NZ" sz="2000" dirty="0" smtClean="0"/>
              <a:t>3-Rotor scrambler could be set in 26 x 26 x 26 ways = 17,576 ways.</a:t>
            </a:r>
          </a:p>
          <a:p>
            <a:pPr>
              <a:lnSpc>
                <a:spcPct val="80000"/>
              </a:lnSpc>
            </a:pPr>
            <a:r>
              <a:rPr lang="en-NZ" sz="2000" dirty="0" smtClean="0"/>
              <a:t> With six plug leads, number of ways pairs of numbers could be interchanged = 100 billion.</a:t>
            </a:r>
          </a:p>
          <a:p>
            <a:pPr>
              <a:lnSpc>
                <a:spcPct val="80000"/>
              </a:lnSpc>
            </a:pPr>
            <a:r>
              <a:rPr lang="en-NZ" sz="2000" dirty="0" smtClean="0"/>
              <a:t>Many many many possible subsitutions making cyptanalaysis hard!</a:t>
            </a:r>
          </a:p>
        </p:txBody>
      </p:sp>
      <p:pic>
        <p:nvPicPr>
          <p:cNvPr id="50181" name="Picture 5" descr="The Enigma logo">
            <a:hlinkClick r:id="rId3" tooltip="The Enigma logo"/>
          </p:cNvPr>
          <p:cNvPicPr>
            <a:picLocks noChangeAspect="1" noChangeArrowheads="1"/>
          </p:cNvPicPr>
          <p:nvPr/>
        </p:nvPicPr>
        <p:blipFill>
          <a:blip r:embed="rId4"/>
          <a:srcRect/>
          <a:stretch>
            <a:fillRect/>
          </a:stretch>
        </p:blipFill>
        <p:spPr bwMode="auto">
          <a:xfrm>
            <a:off x="7258050" y="290513"/>
            <a:ext cx="1714500" cy="752475"/>
          </a:xfrm>
          <a:prstGeom prst="rect">
            <a:avLst/>
          </a:prstGeom>
          <a:noFill/>
          <a:ln w="9525">
            <a:noFill/>
            <a:miter lim="800000"/>
            <a:headEnd/>
            <a:tailEnd/>
          </a:ln>
        </p:spPr>
      </p:pic>
      <p:pic>
        <p:nvPicPr>
          <p:cNvPr id="50182" name="Picture 7" descr="Enigma wiring diagram showing the current flow when pressing the 'A' key is encoded to the 'D' lamp, also D yields A, but A never A">
            <a:hlinkClick r:id="rId5" tooltip="Enigma wiring diagram showing the current flow when pressing the 'A' key is encoded to the 'D' lamp, also D yields A, but A never A"/>
          </p:cNvPr>
          <p:cNvPicPr>
            <a:picLocks noChangeAspect="1" noChangeArrowheads="1"/>
          </p:cNvPicPr>
          <p:nvPr/>
        </p:nvPicPr>
        <p:blipFill>
          <a:blip r:embed="rId6"/>
          <a:srcRect/>
          <a:stretch>
            <a:fillRect/>
          </a:stretch>
        </p:blipFill>
        <p:spPr bwMode="auto">
          <a:xfrm>
            <a:off x="5486400" y="1404675"/>
            <a:ext cx="3448050" cy="4743714"/>
          </a:xfrm>
          <a:prstGeom prst="rect">
            <a:avLst/>
          </a:prstGeom>
          <a:noFill/>
          <a:ln w="9525">
            <a:noFill/>
            <a:miter lim="800000"/>
            <a:headEnd/>
            <a:tailEnd/>
          </a:ln>
        </p:spPr>
      </p:pic>
    </p:spTree>
    <p:extLst>
      <p:ext uri="{BB962C8B-B14F-4D97-AF65-F5344CB8AC3E}">
        <p14:creationId xmlns:p14="http://schemas.microsoft.com/office/powerpoint/2010/main" val="448082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a:xfrm>
            <a:off x="1257300" y="1417320"/>
            <a:ext cx="7518400" cy="3535680"/>
          </a:xfrm>
        </p:spPr>
        <p:txBody>
          <a:bodyPr>
            <a:normAutofit/>
          </a:bodyPr>
          <a:lstStyle/>
          <a:p>
            <a:pPr>
              <a:lnSpc>
                <a:spcPct val="80000"/>
              </a:lnSpc>
            </a:pPr>
            <a:r>
              <a:rPr lang="en-NZ" sz="2000" dirty="0" smtClean="0"/>
              <a:t>Using the machine required setting the rotors and plugboard the same on the sender and receiver. </a:t>
            </a:r>
          </a:p>
          <a:p>
            <a:pPr>
              <a:lnSpc>
                <a:spcPct val="80000"/>
              </a:lnSpc>
            </a:pPr>
            <a:r>
              <a:rPr lang="en-NZ" sz="2000" dirty="0" smtClean="0"/>
              <a:t>Code books shared by sender and receiver, gives setting that changed daily (more often later).</a:t>
            </a:r>
          </a:p>
          <a:p>
            <a:pPr>
              <a:lnSpc>
                <a:spcPct val="80000"/>
              </a:lnSpc>
            </a:pPr>
            <a:r>
              <a:rPr lang="en-NZ" sz="2000" dirty="0" smtClean="0"/>
              <a:t>Each message had a different (session) key, agreed upon by the two communicating operators – which was sent enciphered using the ‘day’ key specified in the code book.</a:t>
            </a:r>
          </a:p>
          <a:p>
            <a:pPr>
              <a:lnSpc>
                <a:spcPct val="80000"/>
              </a:lnSpc>
            </a:pPr>
            <a:r>
              <a:rPr lang="en-NZ" sz="2000" dirty="0" smtClean="0"/>
              <a:t>This avoided using the same key for all messages in a day.  PGP etc.</a:t>
            </a:r>
          </a:p>
          <a:p>
            <a:pPr marL="82296" indent="0">
              <a:lnSpc>
                <a:spcPct val="80000"/>
              </a:lnSpc>
              <a:buNone/>
            </a:pPr>
            <a:endParaRPr lang="en-NZ" sz="2000" dirty="0" smtClean="0"/>
          </a:p>
          <a:p>
            <a:pPr>
              <a:lnSpc>
                <a:spcPct val="80000"/>
              </a:lnSpc>
            </a:pPr>
            <a:endParaRPr lang="en-NZ" sz="2000" dirty="0" smtClean="0"/>
          </a:p>
        </p:txBody>
      </p:sp>
      <p:pic>
        <p:nvPicPr>
          <p:cNvPr id="50181" name="Picture 5" descr="The Enigma logo">
            <a:hlinkClick r:id="rId3" tooltip="The Enigma logo"/>
          </p:cNvPr>
          <p:cNvPicPr>
            <a:picLocks noChangeAspect="1" noChangeArrowheads="1"/>
          </p:cNvPicPr>
          <p:nvPr/>
        </p:nvPicPr>
        <p:blipFill>
          <a:blip r:embed="rId4"/>
          <a:srcRect/>
          <a:stretch>
            <a:fillRect/>
          </a:stretch>
        </p:blipFill>
        <p:spPr bwMode="auto">
          <a:xfrm>
            <a:off x="7258050" y="290513"/>
            <a:ext cx="1714500" cy="752475"/>
          </a:xfrm>
          <a:prstGeom prst="rect">
            <a:avLst/>
          </a:prstGeom>
          <a:noFill/>
          <a:ln w="9525">
            <a:noFill/>
            <a:miter lim="800000"/>
            <a:headEnd/>
            <a:tailEnd/>
          </a:ln>
        </p:spPr>
      </p:pic>
      <p:pic>
        <p:nvPicPr>
          <p:cNvPr id="4" name="Picture 3"/>
          <p:cNvPicPr>
            <a:picLocks noChangeAspect="1"/>
          </p:cNvPicPr>
          <p:nvPr/>
        </p:nvPicPr>
        <p:blipFill>
          <a:blip r:embed="rId5"/>
          <a:stretch>
            <a:fillRect/>
          </a:stretch>
        </p:blipFill>
        <p:spPr>
          <a:xfrm>
            <a:off x="4953000" y="3714750"/>
            <a:ext cx="4191000" cy="3143250"/>
          </a:xfrm>
          <a:prstGeom prst="rect">
            <a:avLst/>
          </a:prstGeom>
        </p:spPr>
      </p:pic>
    </p:spTree>
    <p:extLst>
      <p:ext uri="{BB962C8B-B14F-4D97-AF65-F5344CB8AC3E}">
        <p14:creationId xmlns:p14="http://schemas.microsoft.com/office/powerpoint/2010/main" val="3577691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Symmetric Key </a:t>
            </a:r>
            <a:r>
              <a:rPr lang="en-GB" dirty="0" smtClean="0"/>
              <a:t>Cryptosystems: Basics</a:t>
            </a:r>
            <a:endParaRPr lang="en-GB" dirty="0"/>
          </a:p>
        </p:txBody>
      </p:sp>
      <p:sp>
        <p:nvSpPr>
          <p:cNvPr id="8" name="Rounded Rectangle 7"/>
          <p:cNvSpPr/>
          <p:nvPr/>
        </p:nvSpPr>
        <p:spPr>
          <a:xfrm>
            <a:off x="2055121" y="3059498"/>
            <a:ext cx="1539592" cy="554253"/>
          </a:xfrm>
          <a:prstGeom prst="round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a:t>Encryption Algorithm</a:t>
            </a:r>
          </a:p>
        </p:txBody>
      </p:sp>
      <p:sp>
        <p:nvSpPr>
          <p:cNvPr id="10" name="Rounded Rectangle 9"/>
          <p:cNvSpPr/>
          <p:nvPr/>
        </p:nvSpPr>
        <p:spPr>
          <a:xfrm>
            <a:off x="4782218" y="3059498"/>
            <a:ext cx="1539592" cy="554253"/>
          </a:xfrm>
          <a:prstGeom prst="round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Decryption Algorithm</a:t>
            </a:r>
          </a:p>
        </p:txBody>
      </p:sp>
      <p:cxnSp>
        <p:nvCxnSpPr>
          <p:cNvPr id="11" name="Straight Arrow Connector 10"/>
          <p:cNvCxnSpPr/>
          <p:nvPr/>
        </p:nvCxnSpPr>
        <p:spPr>
          <a:xfrm>
            <a:off x="1500868" y="3361703"/>
            <a:ext cx="554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7247" y="3012551"/>
            <a:ext cx="800219" cy="302840"/>
          </a:xfrm>
          <a:prstGeom prst="rect">
            <a:avLst/>
          </a:prstGeom>
          <a:noFill/>
        </p:spPr>
        <p:txBody>
          <a:bodyPr wrap="none" rtlCol="0">
            <a:spAutoFit/>
          </a:bodyPr>
          <a:lstStyle/>
          <a:p>
            <a:r>
              <a:rPr lang="en-GB" sz="1368" dirty="0"/>
              <a:t>plaintext</a:t>
            </a:r>
          </a:p>
        </p:txBody>
      </p:sp>
      <p:cxnSp>
        <p:nvCxnSpPr>
          <p:cNvPr id="13" name="Straight Arrow Connector 12"/>
          <p:cNvCxnSpPr/>
          <p:nvPr/>
        </p:nvCxnSpPr>
        <p:spPr>
          <a:xfrm>
            <a:off x="3858848" y="3361703"/>
            <a:ext cx="554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38871" y="2989257"/>
            <a:ext cx="965649" cy="302840"/>
          </a:xfrm>
          <a:prstGeom prst="rect">
            <a:avLst/>
          </a:prstGeom>
          <a:noFill/>
        </p:spPr>
        <p:txBody>
          <a:bodyPr wrap="none" rtlCol="0">
            <a:spAutoFit/>
          </a:bodyPr>
          <a:lstStyle/>
          <a:p>
            <a:r>
              <a:rPr lang="en-GB" sz="1368" dirty="0" err="1"/>
              <a:t>Ciphertext</a:t>
            </a:r>
            <a:endParaRPr lang="en-GB" sz="1368" dirty="0"/>
          </a:p>
        </p:txBody>
      </p:sp>
      <p:cxnSp>
        <p:nvCxnSpPr>
          <p:cNvPr id="15" name="Straight Arrow Connector 14"/>
          <p:cNvCxnSpPr/>
          <p:nvPr/>
        </p:nvCxnSpPr>
        <p:spPr>
          <a:xfrm>
            <a:off x="6423674" y="3317017"/>
            <a:ext cx="554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95550" y="2914727"/>
            <a:ext cx="800219" cy="302840"/>
          </a:xfrm>
          <a:prstGeom prst="rect">
            <a:avLst/>
          </a:prstGeom>
          <a:noFill/>
        </p:spPr>
        <p:txBody>
          <a:bodyPr wrap="none" rtlCol="0">
            <a:spAutoFit/>
          </a:bodyPr>
          <a:lstStyle/>
          <a:p>
            <a:r>
              <a:rPr lang="en-GB" sz="1368" dirty="0"/>
              <a:t>plaintext</a:t>
            </a:r>
          </a:p>
        </p:txBody>
      </p:sp>
      <p:cxnSp>
        <p:nvCxnSpPr>
          <p:cNvPr id="17" name="Straight Connector 16"/>
          <p:cNvCxnSpPr>
            <a:stCxn id="10" idx="0"/>
          </p:cNvCxnSpPr>
          <p:nvPr/>
        </p:nvCxnSpPr>
        <p:spPr>
          <a:xfrm flipV="1">
            <a:off x="2824917" y="2443661"/>
            <a:ext cx="0" cy="615837"/>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24918" y="2443661"/>
            <a:ext cx="27270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flipH="1">
            <a:off x="5552014" y="2443661"/>
            <a:ext cx="3" cy="615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43214" y="2135743"/>
            <a:ext cx="484107" cy="302840"/>
          </a:xfrm>
          <a:prstGeom prst="rect">
            <a:avLst/>
          </a:prstGeom>
          <a:noFill/>
        </p:spPr>
        <p:txBody>
          <a:bodyPr wrap="none" rtlCol="0">
            <a:spAutoFit/>
          </a:bodyPr>
          <a:lstStyle/>
          <a:p>
            <a:r>
              <a:rPr lang="en-GB" sz="1368" b="1" dirty="0">
                <a:solidFill>
                  <a:srgbClr val="FF0000"/>
                </a:solidFill>
              </a:rPr>
              <a:t>Key</a:t>
            </a:r>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64222" y="5781866"/>
            <a:ext cx="695134" cy="695134"/>
          </a:xfrm>
          <a:prstGeom prst="rect">
            <a:avLst/>
          </a:prstGeom>
        </p:spPr>
      </p:pic>
    </p:spTree>
    <p:extLst>
      <p:ext uri="{BB962C8B-B14F-4D97-AF65-F5344CB8AC3E}">
        <p14:creationId xmlns:p14="http://schemas.microsoft.com/office/powerpoint/2010/main" val="140084520"/>
      </p:ext>
    </p:extLst>
  </p:cSld>
  <p:clrMapOvr>
    <a:masterClrMapping/>
  </p:clrMapOvr>
  <mc:AlternateContent xmlns:mc="http://schemas.openxmlformats.org/markup-compatibility/2006" xmlns:p14="http://schemas.microsoft.com/office/powerpoint/2010/main">
    <mc:Choice Requires="p14">
      <p:transition spd="med" p14:dur="700" advTm="54643">
        <p:fade/>
      </p:transition>
    </mc:Choice>
    <mc:Fallback xmlns="">
      <p:transition spd="med" advTm="546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a:xfrm>
            <a:off x="914400" y="1169158"/>
            <a:ext cx="4708477" cy="4753970"/>
          </a:xfrm>
        </p:spPr>
        <p:txBody>
          <a:bodyPr>
            <a:normAutofit fontScale="92500" lnSpcReduction="20000"/>
          </a:bodyPr>
          <a:lstStyle/>
          <a:p>
            <a:pPr>
              <a:lnSpc>
                <a:spcPct val="80000"/>
              </a:lnSpc>
            </a:pPr>
            <a:r>
              <a:rPr lang="en-NZ" sz="2000" dirty="0" smtClean="0"/>
              <a:t>Example documents and Enigma daily settings passed to French by a German (Hans Schmidt).</a:t>
            </a:r>
            <a:endParaRPr lang="en-NZ" sz="2000" dirty="0"/>
          </a:p>
          <a:p>
            <a:pPr>
              <a:lnSpc>
                <a:spcPct val="80000"/>
              </a:lnSpc>
            </a:pPr>
            <a:r>
              <a:rPr lang="en-NZ" sz="2000" dirty="0"/>
              <a:t>Broken by </a:t>
            </a:r>
            <a:r>
              <a:rPr lang="en-NZ" sz="2000" dirty="0" smtClean="0"/>
              <a:t>Polish crytpographer </a:t>
            </a:r>
            <a:r>
              <a:rPr lang="en-NZ" sz="2000" dirty="0"/>
              <a:t>Marian Rejewski in 1932, due to </a:t>
            </a:r>
            <a:r>
              <a:rPr lang="en-NZ" sz="2000" i="1" dirty="0"/>
              <a:t>repeated day </a:t>
            </a:r>
            <a:r>
              <a:rPr lang="en-NZ" sz="2000" i="1" dirty="0" smtClean="0"/>
              <a:t>keys* (this version did not have the plug leads)</a:t>
            </a:r>
            <a:r>
              <a:rPr lang="en-NZ" sz="2000" dirty="0" smtClean="0"/>
              <a:t>.</a:t>
            </a:r>
            <a:endParaRPr lang="en-NZ" sz="1600" dirty="0" smtClean="0"/>
          </a:p>
          <a:p>
            <a:pPr marL="402336" lvl="1" indent="0">
              <a:lnSpc>
                <a:spcPct val="80000"/>
              </a:lnSpc>
              <a:buNone/>
            </a:pPr>
            <a:endParaRPr lang="en-NZ" sz="1600" dirty="0" smtClean="0"/>
          </a:p>
          <a:p>
            <a:pPr marL="402336" lvl="1" indent="0">
              <a:lnSpc>
                <a:spcPct val="80000"/>
              </a:lnSpc>
              <a:buNone/>
            </a:pPr>
            <a:r>
              <a:rPr lang="en-NZ" sz="1600" dirty="0" smtClean="0"/>
              <a:t>Communication channel – broadcast!</a:t>
            </a:r>
          </a:p>
          <a:p>
            <a:pPr marL="402336" lvl="1" indent="0">
              <a:lnSpc>
                <a:spcPct val="80000"/>
              </a:lnSpc>
              <a:buNone/>
            </a:pPr>
            <a:r>
              <a:rPr lang="en-NZ" sz="1600" dirty="0" smtClean="0"/>
              <a:t>Cryptanalysts have ALL messages!</a:t>
            </a:r>
          </a:p>
          <a:p>
            <a:pPr marL="402336" lvl="1" indent="0">
              <a:lnSpc>
                <a:spcPct val="80000"/>
              </a:lnSpc>
              <a:buNone/>
            </a:pPr>
            <a:endParaRPr lang="en-NZ" sz="1600" dirty="0" smtClean="0"/>
          </a:p>
          <a:p>
            <a:pPr marL="402336" lvl="1" indent="0">
              <a:lnSpc>
                <a:spcPct val="80000"/>
              </a:lnSpc>
              <a:buNone/>
            </a:pPr>
            <a:r>
              <a:rPr lang="en-NZ" sz="1600" dirty="0" smtClean="0"/>
              <a:t>Due to radio errors, the military required the key to be repeated twice at the beginning of each message.  i.e. Key ULJ</a:t>
            </a:r>
          </a:p>
          <a:p>
            <a:pPr marL="402336" lvl="1" indent="0">
              <a:lnSpc>
                <a:spcPct val="80000"/>
              </a:lnSpc>
              <a:buNone/>
            </a:pPr>
            <a:endParaRPr lang="en-NZ" sz="1600" dirty="0"/>
          </a:p>
          <a:p>
            <a:pPr marL="402336" lvl="1" indent="0">
              <a:lnSpc>
                <a:spcPct val="80000"/>
              </a:lnSpc>
              <a:buNone/>
            </a:pPr>
            <a:r>
              <a:rPr lang="en-NZ" sz="1600" dirty="0" smtClean="0"/>
              <a:t>ULJULJ encodes to PEFNWZ</a:t>
            </a:r>
          </a:p>
          <a:p>
            <a:pPr marL="402336" lvl="1" indent="0">
              <a:lnSpc>
                <a:spcPct val="80000"/>
              </a:lnSpc>
              <a:buNone/>
            </a:pPr>
            <a:endParaRPr lang="en-NZ" sz="1600" dirty="0"/>
          </a:p>
          <a:p>
            <a:pPr marL="402336" lvl="1" indent="0">
              <a:lnSpc>
                <a:spcPct val="80000"/>
              </a:lnSpc>
              <a:buNone/>
            </a:pPr>
            <a:r>
              <a:rPr lang="en-NZ" sz="1600" dirty="0" smtClean="0"/>
              <a:t>We can now link 1 and 4 as encryptions of the same letter, 2 and 5 and 3 and 6. </a:t>
            </a:r>
          </a:p>
          <a:p>
            <a:pPr marL="402336" lvl="1" indent="0">
              <a:lnSpc>
                <a:spcPct val="80000"/>
              </a:lnSpc>
              <a:buNone/>
            </a:pPr>
            <a:endParaRPr lang="en-NZ" sz="1600" dirty="0"/>
          </a:p>
          <a:p>
            <a:pPr marL="402336" lvl="1" indent="0">
              <a:lnSpc>
                <a:spcPct val="80000"/>
              </a:lnSpc>
              <a:buNone/>
            </a:pPr>
            <a:r>
              <a:rPr lang="en-NZ" sz="1600" dirty="0" smtClean="0"/>
              <a:t>This was an operational flaw in the use of the machine that significantly erroded its security and </a:t>
            </a:r>
            <a:r>
              <a:rPr lang="en-NZ" sz="1600" dirty="0"/>
              <a:t>ultimately </a:t>
            </a:r>
            <a:r>
              <a:rPr lang="en-NZ" sz="1600" dirty="0" smtClean="0"/>
              <a:t>allowed it to be decoded (in 1932).</a:t>
            </a:r>
          </a:p>
          <a:p>
            <a:pPr marL="402336" lvl="1" indent="0">
              <a:lnSpc>
                <a:spcPct val="80000"/>
              </a:lnSpc>
              <a:buNone/>
            </a:pPr>
            <a:r>
              <a:rPr lang="en-NZ" sz="1600" dirty="0"/>
              <a:t>	</a:t>
            </a:r>
            <a:endParaRPr lang="en-NZ" sz="2000" dirty="0" smtClean="0"/>
          </a:p>
        </p:txBody>
      </p:sp>
      <p:pic>
        <p:nvPicPr>
          <p:cNvPr id="50181" name="Picture 5" descr="The Enigma logo">
            <a:hlinkClick r:id="rId3" tooltip="The Enigma logo"/>
          </p:cNvPr>
          <p:cNvPicPr>
            <a:picLocks noChangeAspect="1" noChangeArrowheads="1"/>
          </p:cNvPicPr>
          <p:nvPr/>
        </p:nvPicPr>
        <p:blipFill>
          <a:blip r:embed="rId4"/>
          <a:srcRect/>
          <a:stretch>
            <a:fillRect/>
          </a:stretch>
        </p:blipFill>
        <p:spPr bwMode="auto">
          <a:xfrm>
            <a:off x="7258050" y="290513"/>
            <a:ext cx="1714500" cy="752475"/>
          </a:xfrm>
          <a:prstGeom prst="rect">
            <a:avLst/>
          </a:prstGeom>
          <a:noFill/>
          <a:ln w="9525">
            <a:noFill/>
            <a:miter lim="800000"/>
            <a:headEnd/>
            <a:tailEnd/>
          </a:ln>
        </p:spPr>
      </p:pic>
      <p:pic>
        <p:nvPicPr>
          <p:cNvPr id="50182" name="Picture 7" descr="Enigma wiring diagram showing the current flow when pressing the 'A' key is encoded to the 'D' lamp, also D yields A, but A never A">
            <a:hlinkClick r:id="rId5" tooltip="Enigma wiring diagram showing the current flow when pressing the 'A' key is encoded to the 'D' lamp, also D yields A, but A never A"/>
          </p:cNvPr>
          <p:cNvPicPr>
            <a:picLocks noChangeAspect="1" noChangeArrowheads="1"/>
          </p:cNvPicPr>
          <p:nvPr/>
        </p:nvPicPr>
        <p:blipFill>
          <a:blip r:embed="rId6"/>
          <a:srcRect/>
          <a:stretch>
            <a:fillRect/>
          </a:stretch>
        </p:blipFill>
        <p:spPr bwMode="auto">
          <a:xfrm>
            <a:off x="5486400" y="1404675"/>
            <a:ext cx="3448050" cy="4743714"/>
          </a:xfrm>
          <a:prstGeom prst="rect">
            <a:avLst/>
          </a:prstGeom>
          <a:noFill/>
          <a:ln w="9525">
            <a:noFill/>
            <a:miter lim="800000"/>
            <a:headEnd/>
            <a:tailEnd/>
          </a:ln>
        </p:spPr>
      </p:pic>
      <p:sp>
        <p:nvSpPr>
          <p:cNvPr id="2" name="TextBox 1"/>
          <p:cNvSpPr txBox="1"/>
          <p:nvPr/>
        </p:nvSpPr>
        <p:spPr>
          <a:xfrm>
            <a:off x="1228299" y="5813946"/>
            <a:ext cx="4012441" cy="369332"/>
          </a:xfrm>
          <a:prstGeom prst="rect">
            <a:avLst/>
          </a:prstGeom>
          <a:noFill/>
        </p:spPr>
        <p:txBody>
          <a:bodyPr wrap="square" rtlCol="0">
            <a:spAutoFit/>
          </a:bodyPr>
          <a:lstStyle/>
          <a:p>
            <a:r>
              <a:rPr lang="en-GB" dirty="0"/>
              <a:t>https://youtu.be/G2_Q9FoD-oQ</a:t>
            </a:r>
          </a:p>
        </p:txBody>
      </p:sp>
    </p:spTree>
    <p:extLst>
      <p:ext uri="{BB962C8B-B14F-4D97-AF65-F5344CB8AC3E}">
        <p14:creationId xmlns:p14="http://schemas.microsoft.com/office/powerpoint/2010/main" val="600383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7" descr="Enigma wiring diagram showing the current flow when pressing the 'A' key is encoded to the 'D' lamp, also D yields A, but A never A">
            <a:hlinkClick r:id="rId2" tooltip="Enigma wiring diagram showing the current flow when pressing the 'A' key is encoded to the 'D' lamp, also D yields A, but A never A"/>
          </p:cNvPr>
          <p:cNvPicPr>
            <a:picLocks noChangeAspect="1" noChangeArrowheads="1"/>
          </p:cNvPicPr>
          <p:nvPr/>
        </p:nvPicPr>
        <p:blipFill>
          <a:blip r:embed="rId3"/>
          <a:srcRect/>
          <a:stretch>
            <a:fillRect/>
          </a:stretch>
        </p:blipFill>
        <p:spPr bwMode="auto">
          <a:xfrm>
            <a:off x="5486400" y="1404675"/>
            <a:ext cx="3448050" cy="4743714"/>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p:txBody>
          <a:bodyPr>
            <a:normAutofit/>
          </a:bodyPr>
          <a:lstStyle/>
          <a:p>
            <a:pPr>
              <a:lnSpc>
                <a:spcPct val="80000"/>
              </a:lnSpc>
            </a:pPr>
            <a:r>
              <a:rPr lang="en-NZ" sz="1600" dirty="0" smtClean="0"/>
              <a:t>Later </a:t>
            </a:r>
            <a:r>
              <a:rPr lang="en-NZ" sz="1600" dirty="0"/>
              <a:t>improvements were broken with… </a:t>
            </a:r>
          </a:p>
          <a:p>
            <a:pPr>
              <a:lnSpc>
                <a:spcPct val="80000"/>
              </a:lnSpc>
              <a:buFontTx/>
              <a:buNone/>
            </a:pPr>
            <a:r>
              <a:rPr lang="en-NZ" sz="1600" dirty="0"/>
              <a:t> </a:t>
            </a:r>
          </a:p>
          <a:p>
            <a:pPr>
              <a:lnSpc>
                <a:spcPct val="80000"/>
              </a:lnSpc>
            </a:pPr>
            <a:r>
              <a:rPr lang="en-NZ" sz="1600" dirty="0"/>
              <a:t>Cillies: Not a weakness in the machine, but in the way it was being used.</a:t>
            </a:r>
          </a:p>
          <a:p>
            <a:pPr lvl="1">
              <a:lnSpc>
                <a:spcPct val="80000"/>
              </a:lnSpc>
            </a:pPr>
            <a:r>
              <a:rPr lang="en-NZ" sz="1400" dirty="0"/>
              <a:t>A scrambler may not be used in the same position on consecutive days.</a:t>
            </a:r>
          </a:p>
          <a:p>
            <a:pPr lvl="1">
              <a:lnSpc>
                <a:spcPct val="80000"/>
              </a:lnSpc>
            </a:pPr>
            <a:r>
              <a:rPr lang="en-NZ" sz="1400" dirty="0"/>
              <a:t>Plugboard settings could not swap adjacent letters.</a:t>
            </a:r>
          </a:p>
          <a:p>
            <a:pPr lvl="1">
              <a:lnSpc>
                <a:spcPct val="80000"/>
              </a:lnSpc>
            </a:pPr>
            <a:r>
              <a:rPr lang="en-NZ" sz="1400" dirty="0"/>
              <a:t>Operators using ‘favoured’ day keys (a girlfriend intials) </a:t>
            </a:r>
          </a:p>
          <a:p>
            <a:pPr>
              <a:lnSpc>
                <a:spcPct val="80000"/>
              </a:lnSpc>
            </a:pPr>
            <a:r>
              <a:rPr lang="en-NZ" sz="1600" dirty="0"/>
              <a:t>Cribs (Turing): </a:t>
            </a:r>
          </a:p>
          <a:p>
            <a:pPr lvl="1">
              <a:lnSpc>
                <a:spcPct val="80000"/>
              </a:lnSpc>
            </a:pPr>
            <a:r>
              <a:rPr lang="en-NZ" sz="1400" dirty="0"/>
              <a:t>Regimented format, e.g. messages at 6:05 were weather reports, and contained the word ‘wetter’ in a fixed position.</a:t>
            </a:r>
          </a:p>
          <a:p>
            <a:pPr>
              <a:lnSpc>
                <a:spcPct val="80000"/>
              </a:lnSpc>
            </a:pPr>
            <a:r>
              <a:rPr lang="en-NZ" sz="1600" dirty="0"/>
              <a:t>Seeding:  Special missions to determine encoded coordinates, e.g. laying special mine fields</a:t>
            </a:r>
          </a:p>
          <a:p>
            <a:pPr>
              <a:lnSpc>
                <a:spcPct val="80000"/>
              </a:lnSpc>
            </a:pPr>
            <a:r>
              <a:rPr lang="en-NZ" sz="1600" dirty="0"/>
              <a:t>Pinches: Theft of code books etc…</a:t>
            </a:r>
            <a:endParaRPr lang="en-GB" sz="1600" dirty="0"/>
          </a:p>
        </p:txBody>
      </p:sp>
      <p:pic>
        <p:nvPicPr>
          <p:cNvPr id="50181" name="Picture 5" descr="The Enigma logo">
            <a:hlinkClick r:id="rId4" tooltip="The Enigma logo"/>
          </p:cNvPr>
          <p:cNvPicPr>
            <a:picLocks noChangeAspect="1" noChangeArrowheads="1"/>
          </p:cNvPicPr>
          <p:nvPr/>
        </p:nvPicPr>
        <p:blipFill>
          <a:blip r:embed="rId5"/>
          <a:srcRect/>
          <a:stretch>
            <a:fillRect/>
          </a:stretch>
        </p:blipFill>
        <p:spPr bwMode="auto">
          <a:xfrm>
            <a:off x="7258050" y="290513"/>
            <a:ext cx="1714500" cy="752475"/>
          </a:xfrm>
          <a:prstGeom prst="rect">
            <a:avLst/>
          </a:prstGeom>
          <a:noFill/>
          <a:ln w="9525">
            <a:noFill/>
            <a:miter lim="800000"/>
            <a:headEnd/>
            <a:tailEnd/>
          </a:ln>
        </p:spPr>
      </p:pic>
      <p:sp>
        <p:nvSpPr>
          <p:cNvPr id="50183" name="Text Box 8"/>
          <p:cNvSpPr txBox="1">
            <a:spLocks noChangeArrowheads="1"/>
          </p:cNvSpPr>
          <p:nvPr/>
        </p:nvSpPr>
        <p:spPr bwMode="auto">
          <a:xfrm>
            <a:off x="5093208" y="1114162"/>
            <a:ext cx="2983992" cy="369332"/>
          </a:xfrm>
          <a:prstGeom prst="rect">
            <a:avLst/>
          </a:prstGeom>
          <a:solidFill>
            <a:srgbClr val="FFFF99"/>
          </a:solidFill>
          <a:ln w="9525">
            <a:noFill/>
            <a:miter lim="800000"/>
            <a:headEnd/>
            <a:tailEnd/>
          </a:ln>
        </p:spPr>
        <p:txBody>
          <a:bodyPr wrap="square">
            <a:prstTxWarp prst="textNoShape">
              <a:avLst/>
            </a:prstTxWarp>
            <a:spAutoFit/>
          </a:bodyPr>
          <a:lstStyle/>
          <a:p>
            <a:pPr algn="ctr">
              <a:buFontTx/>
              <a:buNone/>
            </a:pPr>
            <a:r>
              <a:rPr lang="en-NZ" b="1" dirty="0"/>
              <a:t>Cut combinations by 1/2</a:t>
            </a:r>
            <a:endParaRPr lang="en-GB" b="1" dirty="0"/>
          </a:p>
        </p:txBody>
      </p:sp>
      <p:sp>
        <p:nvSpPr>
          <p:cNvPr id="50184" name="Line 9"/>
          <p:cNvSpPr>
            <a:spLocks noChangeShapeType="1"/>
          </p:cNvSpPr>
          <p:nvPr/>
        </p:nvSpPr>
        <p:spPr bwMode="auto">
          <a:xfrm flipH="1">
            <a:off x="5000624" y="1524000"/>
            <a:ext cx="352425" cy="1295400"/>
          </a:xfrm>
          <a:prstGeom prst="line">
            <a:avLst/>
          </a:prstGeom>
          <a:noFill/>
          <a:ln w="76200">
            <a:solidFill>
              <a:srgbClr val="C51717"/>
            </a:solidFill>
            <a:miter lim="800000"/>
            <a:headEnd/>
            <a:tailEnd type="triangle" w="med" len="med"/>
          </a:ln>
        </p:spPr>
        <p:txBody>
          <a:bodyPr>
            <a:prstTxWarp prst="textNoShape">
              <a:avLst/>
            </a:prstTxWarp>
          </a:bodyPr>
          <a:lstStyle/>
          <a:p>
            <a:endParaRPr lang="en-US"/>
          </a:p>
        </p:txBody>
      </p:sp>
      <p:sp>
        <p:nvSpPr>
          <p:cNvPr id="2" name="Date Placeholder 1"/>
          <p:cNvSpPr>
            <a:spLocks noGrp="1"/>
          </p:cNvSpPr>
          <p:nvPr>
            <p:ph type="dt" sz="half" idx="10"/>
          </p:nvPr>
        </p:nvSpPr>
        <p:spPr/>
        <p:txBody>
          <a:bodyPr/>
          <a:lstStyle/>
          <a:p>
            <a:r>
              <a:rPr lang="en-AU" smtClean="0"/>
              <a:t>© 2011-14,  Kris Bubendorfer</a:t>
            </a:r>
            <a:endParaRPr lang="en-US" dirty="0" smtClean="0"/>
          </a:p>
        </p:txBody>
      </p:sp>
      <p:sp>
        <p:nvSpPr>
          <p:cNvPr id="3" name="Footer Placeholder 2"/>
          <p:cNvSpPr>
            <a:spLocks noGrp="1"/>
          </p:cNvSpPr>
          <p:nvPr>
            <p:ph type="ftr" sz="quarter" idx="11"/>
          </p:nvPr>
        </p:nvSpPr>
        <p:spPr/>
        <p:txBody>
          <a:bodyPr/>
          <a:lstStyle/>
          <a:p>
            <a:r>
              <a:rPr lang="en-US" smtClean="0"/>
              <a:t>NWEN 243</a:t>
            </a:r>
            <a:endParaRPr lang="en-US"/>
          </a:p>
        </p:txBody>
      </p:sp>
      <p:sp>
        <p:nvSpPr>
          <p:cNvPr id="4" name="Slide Number Placeholder 3"/>
          <p:cNvSpPr>
            <a:spLocks noGrp="1"/>
          </p:cNvSpPr>
          <p:nvPr>
            <p:ph type="sldNum" sz="quarter" idx="12"/>
          </p:nvPr>
        </p:nvSpPr>
        <p:spPr/>
        <p:txBody>
          <a:bodyPr/>
          <a:lstStyle/>
          <a:p>
            <a:fld id="{96A1EBCC-DB2F-4447-83F7-93BC3BB44527}" type="slidenum">
              <a:rPr lang="en-US" smtClean="0"/>
              <a:pPr/>
              <a:t>21</a:t>
            </a:fld>
            <a:endParaRPr lang="en-US"/>
          </a:p>
        </p:txBody>
      </p:sp>
    </p:spTree>
    <p:extLst>
      <p:ext uri="{BB962C8B-B14F-4D97-AF65-F5344CB8AC3E}">
        <p14:creationId xmlns:p14="http://schemas.microsoft.com/office/powerpoint/2010/main" val="3136085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NZ"/>
              <a:t>The Enigma Machine</a:t>
            </a:r>
            <a:endParaRPr lang="en-GB"/>
          </a:p>
        </p:txBody>
      </p:sp>
      <p:sp>
        <p:nvSpPr>
          <p:cNvPr id="50180" name="Rectangle 3"/>
          <p:cNvSpPr>
            <a:spLocks noGrp="1" noChangeArrowheads="1"/>
          </p:cNvSpPr>
          <p:nvPr>
            <p:ph sz="half" idx="1"/>
          </p:nvPr>
        </p:nvSpPr>
        <p:spPr>
          <a:xfrm>
            <a:off x="1435608" y="1524000"/>
            <a:ext cx="3657600" cy="5168900"/>
          </a:xfrm>
        </p:spPr>
        <p:txBody>
          <a:bodyPr>
            <a:normAutofit/>
          </a:bodyPr>
          <a:lstStyle/>
          <a:p>
            <a:pPr>
              <a:lnSpc>
                <a:spcPct val="80000"/>
              </a:lnSpc>
            </a:pPr>
            <a:r>
              <a:rPr lang="en-NZ" sz="2400" dirty="0" smtClean="0"/>
              <a:t>British Bombe designed by Alan Turing and Gordan Welchman.</a:t>
            </a:r>
          </a:p>
          <a:p>
            <a:pPr>
              <a:lnSpc>
                <a:spcPct val="80000"/>
              </a:lnSpc>
            </a:pPr>
            <a:r>
              <a:rPr lang="en-NZ" sz="2400" dirty="0" smtClean="0"/>
              <a:t>Automated some of cryptanalysis</a:t>
            </a:r>
          </a:p>
          <a:p>
            <a:pPr>
              <a:lnSpc>
                <a:spcPct val="80000"/>
              </a:lnSpc>
            </a:pPr>
            <a:r>
              <a:rPr lang="en-NZ" sz="2400" dirty="0" smtClean="0"/>
              <a:t>Later, first programmable digital electronic computer Colosus developed.</a:t>
            </a:r>
          </a:p>
          <a:p>
            <a:pPr>
              <a:lnSpc>
                <a:spcPct val="80000"/>
              </a:lnSpc>
            </a:pPr>
            <a:r>
              <a:rPr lang="en-NZ" sz="2400" dirty="0" smtClean="0"/>
              <a:t>Destroyed end of the war, kept secret until 1970s!</a:t>
            </a:r>
          </a:p>
          <a:p>
            <a:pPr>
              <a:lnSpc>
                <a:spcPct val="80000"/>
              </a:lnSpc>
            </a:pPr>
            <a:r>
              <a:rPr lang="en-NZ" sz="2400" dirty="0" smtClean="0"/>
              <a:t>Movie</a:t>
            </a:r>
          </a:p>
        </p:txBody>
      </p:sp>
      <p:pic>
        <p:nvPicPr>
          <p:cNvPr id="50181" name="Picture 5" descr="The Enigma logo">
            <a:hlinkClick r:id="rId3" tooltip="The Enigma logo"/>
          </p:cNvPr>
          <p:cNvPicPr>
            <a:picLocks noChangeAspect="1" noChangeArrowheads="1"/>
          </p:cNvPicPr>
          <p:nvPr/>
        </p:nvPicPr>
        <p:blipFill>
          <a:blip r:embed="rId4"/>
          <a:srcRect/>
          <a:stretch>
            <a:fillRect/>
          </a:stretch>
        </p:blipFill>
        <p:spPr bwMode="auto">
          <a:xfrm>
            <a:off x="7258050" y="290513"/>
            <a:ext cx="1714500" cy="752475"/>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5715000" y="1266825"/>
            <a:ext cx="3218688" cy="2414016"/>
          </a:xfrm>
          <a:prstGeom prst="rect">
            <a:avLst/>
          </a:prstGeom>
        </p:spPr>
      </p:pic>
      <p:pic>
        <p:nvPicPr>
          <p:cNvPr id="3" name="Picture 2"/>
          <p:cNvPicPr>
            <a:picLocks noChangeAspect="1"/>
          </p:cNvPicPr>
          <p:nvPr/>
        </p:nvPicPr>
        <p:blipFill>
          <a:blip r:embed="rId6"/>
          <a:stretch>
            <a:fillRect/>
          </a:stretch>
        </p:blipFill>
        <p:spPr>
          <a:xfrm>
            <a:off x="5441188" y="3872967"/>
            <a:ext cx="3492500" cy="2312035"/>
          </a:xfrm>
          <a:prstGeom prst="rect">
            <a:avLst/>
          </a:prstGeom>
        </p:spPr>
      </p:pic>
    </p:spTree>
    <p:extLst>
      <p:ext uri="{BB962C8B-B14F-4D97-AF65-F5344CB8AC3E}">
        <p14:creationId xmlns:p14="http://schemas.microsoft.com/office/powerpoint/2010/main" val="1783159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115568" y="152400"/>
            <a:ext cx="7498080" cy="1143000"/>
          </a:xfrm>
        </p:spPr>
        <p:txBody>
          <a:bodyPr/>
          <a:lstStyle/>
          <a:p>
            <a:r>
              <a:rPr lang="en-NZ" dirty="0" smtClean="0"/>
              <a:t>Partial Summary: Cyphers</a:t>
            </a:r>
            <a:endParaRPr lang="en-GB" dirty="0"/>
          </a:p>
        </p:txBody>
      </p:sp>
      <p:sp>
        <p:nvSpPr>
          <p:cNvPr id="50180" name="Rectangle 3"/>
          <p:cNvSpPr>
            <a:spLocks noGrp="1" noChangeArrowheads="1"/>
          </p:cNvSpPr>
          <p:nvPr>
            <p:ph sz="half" idx="1"/>
          </p:nvPr>
        </p:nvSpPr>
        <p:spPr>
          <a:xfrm>
            <a:off x="1115568" y="1168400"/>
            <a:ext cx="7609332" cy="5422900"/>
          </a:xfrm>
        </p:spPr>
        <p:txBody>
          <a:bodyPr>
            <a:normAutofit/>
          </a:bodyPr>
          <a:lstStyle/>
          <a:p>
            <a:pPr>
              <a:lnSpc>
                <a:spcPct val="80000"/>
              </a:lnSpc>
            </a:pPr>
            <a:r>
              <a:rPr lang="en-NZ" dirty="0" smtClean="0"/>
              <a:t>Substitution cipher</a:t>
            </a:r>
          </a:p>
          <a:p>
            <a:pPr lvl="1">
              <a:lnSpc>
                <a:spcPct val="80000"/>
              </a:lnSpc>
            </a:pPr>
            <a:r>
              <a:rPr lang="en-NZ" dirty="0" smtClean="0"/>
              <a:t>One-to-one mapping of alphabets</a:t>
            </a:r>
          </a:p>
          <a:p>
            <a:pPr lvl="1">
              <a:lnSpc>
                <a:spcPct val="80000"/>
              </a:lnSpc>
            </a:pPr>
            <a:r>
              <a:rPr lang="en-NZ" dirty="0" smtClean="0"/>
              <a:t>Randomised or shifted</a:t>
            </a:r>
          </a:p>
          <a:p>
            <a:pPr lvl="1">
              <a:lnSpc>
                <a:spcPct val="80000"/>
              </a:lnSpc>
            </a:pPr>
            <a:r>
              <a:rPr lang="en-NZ" dirty="0" smtClean="0"/>
              <a:t>Easily cryptoanalysed using frequency analysis</a:t>
            </a:r>
          </a:p>
          <a:p>
            <a:pPr>
              <a:lnSpc>
                <a:spcPct val="80000"/>
              </a:lnSpc>
            </a:pPr>
            <a:r>
              <a:rPr lang="en-NZ" dirty="0" smtClean="0"/>
              <a:t>Polyalphabetic substitution cipher</a:t>
            </a:r>
          </a:p>
          <a:p>
            <a:pPr lvl="1">
              <a:lnSpc>
                <a:spcPct val="80000"/>
              </a:lnSpc>
            </a:pPr>
            <a:r>
              <a:rPr lang="en-NZ" dirty="0" smtClean="0"/>
              <a:t>One-to-many mapping of alphabets</a:t>
            </a:r>
          </a:p>
          <a:p>
            <a:pPr lvl="1">
              <a:lnSpc>
                <a:spcPct val="80000"/>
              </a:lnSpc>
            </a:pPr>
            <a:r>
              <a:rPr lang="en-NZ" dirty="0" smtClean="0"/>
              <a:t>By guessing key length correctly can treat as several subtitution cipher problems</a:t>
            </a:r>
          </a:p>
          <a:p>
            <a:pPr>
              <a:lnSpc>
                <a:spcPct val="80000"/>
              </a:lnSpc>
            </a:pPr>
            <a:endParaRPr lang="en-NZ" dirty="0" smtClean="0"/>
          </a:p>
          <a:p>
            <a:pPr>
              <a:lnSpc>
                <a:spcPct val="80000"/>
              </a:lnSpc>
            </a:pPr>
            <a:r>
              <a:rPr lang="en-NZ" dirty="0" smtClean="0"/>
              <a:t>These ciphers are no longer used by themselves, however used as part of modern cipher systems (for example, DES and AES).</a:t>
            </a:r>
          </a:p>
          <a:p>
            <a:pPr lvl="1">
              <a:lnSpc>
                <a:spcPct val="80000"/>
              </a:lnSpc>
            </a:pPr>
            <a:endParaRPr lang="en-NZ" dirty="0" smtClean="0"/>
          </a:p>
          <a:p>
            <a:pPr lvl="1">
              <a:lnSpc>
                <a:spcPct val="80000"/>
              </a:lnSpc>
            </a:pPr>
            <a:endParaRPr lang="en-NZ" dirty="0" smtClean="0"/>
          </a:p>
          <a:p>
            <a:pPr>
              <a:lnSpc>
                <a:spcPct val="80000"/>
              </a:lnSpc>
            </a:pPr>
            <a:endParaRPr lang="en-NZ" dirty="0"/>
          </a:p>
        </p:txBody>
      </p:sp>
      <p:sp>
        <p:nvSpPr>
          <p:cNvPr id="50178" name="Slide Number Placeholder 3"/>
          <p:cNvSpPr>
            <a:spLocks noGrp="1"/>
          </p:cNvSpPr>
          <p:nvPr>
            <p:ph type="sldNum" sz="quarter" idx="12"/>
          </p:nvPr>
        </p:nvSpPr>
        <p:spPr>
          <a:noFill/>
        </p:spPr>
        <p:txBody>
          <a:bodyPr/>
          <a:lstStyle/>
          <a:p>
            <a:fld id="{8BBDDC86-EC2A-4A48-A375-2526B496E463}" type="slidenum">
              <a:rPr lang="en-GB" smtClean="0">
                <a:latin typeface="Arial" pitchFamily="-106" charset="0"/>
              </a:rPr>
              <a:pPr/>
              <a:t>23</a:t>
            </a:fld>
            <a:endParaRPr lang="en-GB" smtClean="0">
              <a:latin typeface="Arial" pitchFamily="-106" charset="0"/>
            </a:endParaRPr>
          </a:p>
        </p:txBody>
      </p:sp>
    </p:spTree>
    <p:extLst>
      <p:ext uri="{BB962C8B-B14F-4D97-AF65-F5344CB8AC3E}">
        <p14:creationId xmlns:p14="http://schemas.microsoft.com/office/powerpoint/2010/main" val="2583973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AU" dirty="0" smtClean="0"/>
              <a:t>What is Secure?</a:t>
            </a:r>
            <a:endParaRPr lang="en-AU" dirty="0"/>
          </a:p>
        </p:txBody>
      </p:sp>
      <p:sp>
        <p:nvSpPr>
          <p:cNvPr id="51206" name="Rectangle 5"/>
          <p:cNvSpPr>
            <a:spLocks noGrp="1" noChangeArrowheads="1"/>
          </p:cNvSpPr>
          <p:nvPr>
            <p:ph type="body" idx="1"/>
          </p:nvPr>
        </p:nvSpPr>
        <p:spPr/>
        <p:txBody>
          <a:bodyPr>
            <a:normAutofit fontScale="92500" lnSpcReduction="20000"/>
          </a:bodyPr>
          <a:lstStyle/>
          <a:p>
            <a:r>
              <a:rPr lang="en-AU" dirty="0" err="1" smtClean="0"/>
              <a:t>Cyphertext</a:t>
            </a:r>
            <a:r>
              <a:rPr lang="en-AU" dirty="0" smtClean="0"/>
              <a:t> only attack:</a:t>
            </a:r>
          </a:p>
          <a:p>
            <a:pPr lvl="1"/>
            <a:r>
              <a:rPr lang="en-AU" dirty="0" smtClean="0">
                <a:latin typeface="Arial" pitchFamily="-106" charset="0"/>
              </a:rPr>
              <a:t> involves analysing only unknown text.</a:t>
            </a:r>
            <a:endParaRPr lang="en-AU" dirty="0" smtClean="0"/>
          </a:p>
          <a:p>
            <a:r>
              <a:rPr lang="en-AU" dirty="0" smtClean="0"/>
              <a:t>Known plaintext attack (see cribs): </a:t>
            </a:r>
          </a:p>
          <a:p>
            <a:pPr lvl="1"/>
            <a:r>
              <a:rPr lang="en-AU" dirty="0" smtClean="0">
                <a:latin typeface="Arial" pitchFamily="-106" charset="0"/>
              </a:rPr>
              <a:t> occurs when some or all words are known, e.g. “Hello”, “Dear” or “Wellington”.</a:t>
            </a:r>
            <a:endParaRPr lang="en-AU" dirty="0" smtClean="0"/>
          </a:p>
          <a:p>
            <a:r>
              <a:rPr lang="en-AU" dirty="0" smtClean="0"/>
              <a:t>Chosen plaintext attack:</a:t>
            </a:r>
            <a:r>
              <a:rPr lang="en-AU" dirty="0" smtClean="0">
                <a:latin typeface="Arial" pitchFamily="-106" charset="0"/>
              </a:rPr>
              <a:t> </a:t>
            </a:r>
          </a:p>
          <a:p>
            <a:pPr lvl="1"/>
            <a:r>
              <a:rPr lang="en-AU" dirty="0" smtClean="0">
                <a:latin typeface="Arial" pitchFamily="-106" charset="0"/>
              </a:rPr>
              <a:t>when the cryptanalyst manages to cause some text of his/her choice to be encrypted.</a:t>
            </a:r>
          </a:p>
          <a:p>
            <a:pPr lvl="1"/>
            <a:endParaRPr lang="en-AU" dirty="0" smtClean="0">
              <a:latin typeface="Arial" pitchFamily="-106" charset="0"/>
            </a:endParaRPr>
          </a:p>
          <a:p>
            <a:r>
              <a:rPr lang="en-AU" dirty="0" smtClean="0">
                <a:latin typeface="Arial" pitchFamily="-106" charset="0"/>
              </a:rPr>
              <a:t>A secure system is secure against </a:t>
            </a:r>
            <a:r>
              <a:rPr lang="en-AU" b="1" dirty="0" smtClean="0">
                <a:latin typeface="Arial" pitchFamily="-106" charset="0"/>
              </a:rPr>
              <a:t>chosen plaintext</a:t>
            </a:r>
            <a:r>
              <a:rPr lang="en-AU" dirty="0" smtClean="0">
                <a:latin typeface="Arial" pitchFamily="-106" charset="0"/>
              </a:rPr>
              <a:t>.</a:t>
            </a:r>
          </a:p>
          <a:p>
            <a:endParaRPr lang="en-AU" dirty="0"/>
          </a:p>
        </p:txBody>
      </p:sp>
    </p:spTree>
    <p:extLst>
      <p:ext uri="{BB962C8B-B14F-4D97-AF65-F5344CB8AC3E}">
        <p14:creationId xmlns:p14="http://schemas.microsoft.com/office/powerpoint/2010/main" val="301239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r>
              <a:rPr lang="en-US" sz="1200">
                <a:latin typeface="Arial" charset="0"/>
              </a:rPr>
              <a:t>slide </a:t>
            </a:r>
            <a:fld id="{27B8FBDA-BF17-AF40-8548-403698F580D4}" type="slidenum">
              <a:rPr lang="en-US" sz="1200">
                <a:latin typeface="Arial" charset="0"/>
              </a:rPr>
              <a:pPr/>
              <a:t>25</a:t>
            </a:fld>
            <a:endParaRPr lang="en-US" sz="1200">
              <a:latin typeface="Arial" charset="0"/>
            </a:endParaRPr>
          </a:p>
        </p:txBody>
      </p:sp>
      <p:sp>
        <p:nvSpPr>
          <p:cNvPr id="6147" name="Rectangle 2"/>
          <p:cNvSpPr>
            <a:spLocks noGrp="1" noChangeArrowheads="1"/>
          </p:cNvSpPr>
          <p:nvPr>
            <p:ph type="title"/>
          </p:nvPr>
        </p:nvSpPr>
        <p:spPr>
          <a:xfrm>
            <a:off x="1115568" y="274638"/>
            <a:ext cx="7498080" cy="1143000"/>
          </a:xfrm>
        </p:spPr>
        <p:txBody>
          <a:bodyPr/>
          <a:lstStyle/>
          <a:p>
            <a:r>
              <a:rPr lang="en-US" dirty="0" err="1">
                <a:latin typeface="Tahoma" charset="0"/>
              </a:rPr>
              <a:t>Kerckhoffs's</a:t>
            </a:r>
            <a:r>
              <a:rPr lang="en-US" dirty="0">
                <a:latin typeface="Tahoma" charset="0"/>
              </a:rPr>
              <a:t> </a:t>
            </a:r>
            <a:r>
              <a:rPr lang="en-US" dirty="0" smtClean="0">
                <a:latin typeface="Tahoma" charset="0"/>
              </a:rPr>
              <a:t>Principle</a:t>
            </a:r>
            <a:endParaRPr lang="en-US" dirty="0">
              <a:latin typeface="Tahoma" charset="0"/>
            </a:endParaRPr>
          </a:p>
        </p:txBody>
      </p:sp>
      <p:sp>
        <p:nvSpPr>
          <p:cNvPr id="6148" name="Rectangle 3"/>
          <p:cNvSpPr>
            <a:spLocks noGrp="1" noChangeArrowheads="1"/>
          </p:cNvSpPr>
          <p:nvPr>
            <p:ph type="body" idx="1"/>
          </p:nvPr>
        </p:nvSpPr>
        <p:spPr>
          <a:xfrm>
            <a:off x="1016000" y="1600200"/>
            <a:ext cx="5889625" cy="3352800"/>
          </a:xfrm>
        </p:spPr>
        <p:txBody>
          <a:bodyPr>
            <a:normAutofit fontScale="70000" lnSpcReduction="20000"/>
          </a:bodyPr>
          <a:lstStyle/>
          <a:p>
            <a:pPr>
              <a:buNone/>
            </a:pPr>
            <a:r>
              <a:rPr lang="en-AU" dirty="0">
                <a:latin typeface="+mj-lt"/>
              </a:rPr>
              <a:t>Assume </a:t>
            </a:r>
            <a:r>
              <a:rPr lang="en-AU" dirty="0" smtClean="0">
                <a:latin typeface="+mj-lt"/>
              </a:rPr>
              <a:t>a published algorithm </a:t>
            </a:r>
          </a:p>
          <a:p>
            <a:pPr>
              <a:buNone/>
            </a:pPr>
            <a:r>
              <a:rPr lang="en-AU" dirty="0">
                <a:latin typeface="+mj-lt"/>
              </a:rPr>
              <a:t>	</a:t>
            </a:r>
            <a:r>
              <a:rPr lang="en-AU" dirty="0" err="1" smtClean="0">
                <a:latin typeface="+mj-lt"/>
              </a:rPr>
              <a:t>Kerckhoff’s</a:t>
            </a:r>
            <a:r>
              <a:rPr lang="en-AU" dirty="0" smtClean="0">
                <a:latin typeface="+mj-lt"/>
              </a:rPr>
              <a:t> </a:t>
            </a:r>
            <a:r>
              <a:rPr lang="en-AU" dirty="0">
                <a:latin typeface="+mj-lt"/>
              </a:rPr>
              <a:t>principle (1883):</a:t>
            </a:r>
          </a:p>
          <a:p>
            <a:pPr lvl="1">
              <a:buNone/>
            </a:pPr>
            <a:r>
              <a:rPr lang="en-AU" dirty="0">
                <a:latin typeface="+mj-lt"/>
              </a:rPr>
              <a:t> </a:t>
            </a:r>
          </a:p>
          <a:p>
            <a:pPr lvl="1">
              <a:buNone/>
            </a:pPr>
            <a:r>
              <a:rPr lang="en-AU" i="1" dirty="0">
                <a:latin typeface="+mj-lt"/>
              </a:rPr>
              <a:t>“All algorithms must be public; only the keys are secret</a:t>
            </a:r>
            <a:r>
              <a:rPr lang="en-AU" i="1" dirty="0" smtClean="0">
                <a:latin typeface="+mj-lt"/>
              </a:rPr>
              <a:t>”</a:t>
            </a:r>
            <a:endParaRPr lang="en-AU" i="1" dirty="0">
              <a:latin typeface="+mj-lt"/>
            </a:endParaRPr>
          </a:p>
          <a:p>
            <a:endParaRPr lang="en-US" sz="2400" dirty="0" smtClean="0">
              <a:latin typeface="+mj-lt"/>
            </a:endParaRPr>
          </a:p>
          <a:p>
            <a:r>
              <a:rPr lang="en-US" sz="2400" dirty="0" smtClean="0">
                <a:latin typeface="+mj-lt"/>
              </a:rPr>
              <a:t>An </a:t>
            </a:r>
            <a:r>
              <a:rPr lang="en-US" sz="2400" dirty="0">
                <a:latin typeface="+mj-lt"/>
              </a:rPr>
              <a:t>encryption scheme should be secure even if enemy knows everything about it </a:t>
            </a:r>
            <a:r>
              <a:rPr lang="en-US" sz="2400" b="1" dirty="0">
                <a:latin typeface="+mj-lt"/>
              </a:rPr>
              <a:t>except</a:t>
            </a:r>
            <a:r>
              <a:rPr lang="en-US" sz="2400" dirty="0">
                <a:latin typeface="+mj-lt"/>
              </a:rPr>
              <a:t> the key</a:t>
            </a:r>
          </a:p>
          <a:p>
            <a:pPr lvl="1"/>
            <a:r>
              <a:rPr lang="en-US" sz="2000" dirty="0">
                <a:latin typeface="+mj-lt"/>
              </a:rPr>
              <a:t>Attacker knows all </a:t>
            </a:r>
            <a:r>
              <a:rPr lang="en-US" sz="2000" dirty="0" smtClean="0">
                <a:latin typeface="+mj-lt"/>
              </a:rPr>
              <a:t>algorithms, has all cypher-texts</a:t>
            </a:r>
            <a:endParaRPr lang="en-US" sz="2000" dirty="0">
              <a:latin typeface="+mj-lt"/>
            </a:endParaRPr>
          </a:p>
          <a:p>
            <a:pPr lvl="1"/>
            <a:r>
              <a:rPr lang="en-US" sz="2000" dirty="0">
                <a:latin typeface="+mj-lt"/>
              </a:rPr>
              <a:t>Attacker does not know random </a:t>
            </a:r>
            <a:r>
              <a:rPr lang="en-US" sz="2000" dirty="0" smtClean="0">
                <a:latin typeface="+mj-lt"/>
              </a:rPr>
              <a:t>numbers</a:t>
            </a:r>
          </a:p>
          <a:p>
            <a:pPr marL="402336" lvl="1" indent="0">
              <a:buNone/>
            </a:pPr>
            <a:endParaRPr lang="en-US" sz="2000" dirty="0">
              <a:latin typeface="+mj-lt"/>
            </a:endParaRPr>
          </a:p>
          <a:p>
            <a:r>
              <a:rPr lang="en-US" sz="2400" dirty="0">
                <a:latin typeface="+mj-lt"/>
              </a:rPr>
              <a:t>Do not rely on secrecy of the algorithms (</a:t>
            </a:r>
            <a:r>
              <a:rPr lang="ja-JP" altLang="en-US" sz="2400" dirty="0">
                <a:latin typeface="+mj-lt"/>
              </a:rPr>
              <a:t>“</a:t>
            </a:r>
            <a:r>
              <a:rPr lang="en-US" sz="2400" dirty="0">
                <a:latin typeface="+mj-lt"/>
              </a:rPr>
              <a:t>security by obscurity</a:t>
            </a:r>
            <a:r>
              <a:rPr lang="ja-JP" altLang="en-US" sz="2400" dirty="0">
                <a:latin typeface="+mj-lt"/>
              </a:rPr>
              <a:t>”</a:t>
            </a:r>
            <a:r>
              <a:rPr lang="en-US" sz="2400" dirty="0">
                <a:latin typeface="+mj-lt"/>
              </a:rPr>
              <a:t>)</a:t>
            </a:r>
          </a:p>
          <a:p>
            <a:pPr>
              <a:buFont typeface="Monotype Sorts" charset="0"/>
              <a:buNone/>
            </a:pPr>
            <a:endParaRPr lang="en-US" sz="2400" dirty="0">
              <a:solidFill>
                <a:schemeClr val="accent2"/>
              </a:solidFill>
              <a:latin typeface="+mj-lt"/>
            </a:endParaRPr>
          </a:p>
        </p:txBody>
      </p:sp>
      <p:pic>
        <p:nvPicPr>
          <p:cNvPr id="6149" name="Picture 2" descr="File:Kerkhof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3238500"/>
            <a:ext cx="22383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219200" y="5184776"/>
            <a:ext cx="360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buFontTx/>
              <a:buNone/>
            </a:pPr>
            <a:r>
              <a:rPr lang="en-US" sz="2000" dirty="0">
                <a:solidFill>
                  <a:schemeClr val="tx1"/>
                </a:solidFill>
              </a:rPr>
              <a:t>Easy lesson:</a:t>
            </a:r>
          </a:p>
          <a:p>
            <a:pPr>
              <a:lnSpc>
                <a:spcPct val="80000"/>
              </a:lnSpc>
              <a:buFontTx/>
              <a:buNone/>
            </a:pPr>
            <a:r>
              <a:rPr lang="en-US" sz="2000" dirty="0">
                <a:solidFill>
                  <a:schemeClr val="tx1"/>
                </a:solidFill>
              </a:rPr>
              <a:t>use a good random number</a:t>
            </a:r>
          </a:p>
          <a:p>
            <a:pPr>
              <a:lnSpc>
                <a:spcPct val="80000"/>
              </a:lnSpc>
              <a:buFontTx/>
              <a:buNone/>
            </a:pPr>
            <a:r>
              <a:rPr lang="en-US" sz="2000" dirty="0">
                <a:solidFill>
                  <a:schemeClr val="tx1"/>
                </a:solidFill>
              </a:rPr>
              <a:t>generator!</a:t>
            </a:r>
          </a:p>
        </p:txBody>
      </p:sp>
      <p:cxnSp>
        <p:nvCxnSpPr>
          <p:cNvPr id="9" name="Straight Arrow Connector 8"/>
          <p:cNvCxnSpPr>
            <a:cxnSpLocks noChangeShapeType="1"/>
          </p:cNvCxnSpPr>
          <p:nvPr/>
        </p:nvCxnSpPr>
        <p:spPr bwMode="auto">
          <a:xfrm flipV="1">
            <a:off x="2616200" y="4178300"/>
            <a:ext cx="1092200" cy="11811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1016001" y="6411724"/>
            <a:ext cx="8054848" cy="892552"/>
          </a:xfrm>
          <a:prstGeom prst="rect">
            <a:avLst/>
          </a:prstGeom>
          <a:noFill/>
        </p:spPr>
        <p:txBody>
          <a:bodyPr wrap="square" rtlCol="0">
            <a:spAutoFit/>
          </a:bodyPr>
          <a:lstStyle/>
          <a:p>
            <a:r>
              <a:rPr lang="en-NZ" sz="1600" dirty="0"/>
              <a:t>Jean-Guillaume-Hubert-Victor-François-Alexandre-Auguste Kerckhoffs von Nieuwenhof</a:t>
            </a:r>
          </a:p>
          <a:p>
            <a:endParaRPr lang="en-NZ" dirty="0"/>
          </a:p>
          <a:p>
            <a:endParaRPr lang="en-NZ" dirty="0"/>
          </a:p>
        </p:txBody>
      </p:sp>
    </p:spTree>
    <p:extLst>
      <p:ext uri="{BB962C8B-B14F-4D97-AF65-F5344CB8AC3E}">
        <p14:creationId xmlns:p14="http://schemas.microsoft.com/office/powerpoint/2010/main" val="77969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atin typeface="Tahoma" charset="0"/>
              </a:rPr>
              <a:t>Randomness Matters!</a:t>
            </a:r>
          </a:p>
        </p:txBody>
      </p:sp>
      <p:pic>
        <p:nvPicPr>
          <p:cNvPr id="7172" name="Picture 11" descr="Pictur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533525"/>
            <a:ext cx="6069854"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8356" y="5122863"/>
            <a:ext cx="553533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Oval 13"/>
          <p:cNvSpPr>
            <a:spLocks noChangeArrowheads="1"/>
          </p:cNvSpPr>
          <p:nvPr/>
        </p:nvSpPr>
        <p:spPr bwMode="auto">
          <a:xfrm>
            <a:off x="1745488" y="2590800"/>
            <a:ext cx="1066800" cy="457200"/>
          </a:xfrm>
          <a:prstGeom prst="ellipse">
            <a:avLst/>
          </a:pr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7175" name="Rounded Rectangle 14"/>
          <p:cNvSpPr>
            <a:spLocks noChangeArrowheads="1"/>
          </p:cNvSpPr>
          <p:nvPr/>
        </p:nvSpPr>
        <p:spPr bwMode="auto">
          <a:xfrm>
            <a:off x="3193288" y="4081463"/>
            <a:ext cx="2590800" cy="1066800"/>
          </a:xfrm>
          <a:prstGeom prst="roundRect">
            <a:avLst>
              <a:gd name="adj" fmla="val 16667"/>
            </a:avLst>
          </a:pr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2" name="TextBox 1"/>
          <p:cNvSpPr txBox="1"/>
          <p:nvPr/>
        </p:nvSpPr>
        <p:spPr>
          <a:xfrm>
            <a:off x="8146296" y="3431786"/>
            <a:ext cx="324578" cy="461665"/>
          </a:xfrm>
          <a:prstGeom prst="rect">
            <a:avLst/>
          </a:prstGeom>
          <a:noFill/>
        </p:spPr>
        <p:txBody>
          <a:bodyPr wrap="none" rtlCol="0">
            <a:spAutoFit/>
          </a:bodyPr>
          <a:lstStyle/>
          <a:p>
            <a:endParaRPr lang="en-NZ" dirty="0"/>
          </a:p>
        </p:txBody>
      </p:sp>
      <p:sp>
        <p:nvSpPr>
          <p:cNvPr id="4" name="TextBox 3"/>
          <p:cNvSpPr txBox="1"/>
          <p:nvPr/>
        </p:nvSpPr>
        <p:spPr>
          <a:xfrm>
            <a:off x="1079500" y="6487468"/>
            <a:ext cx="1719662" cy="461665"/>
          </a:xfrm>
          <a:prstGeom prst="rect">
            <a:avLst/>
          </a:prstGeom>
          <a:noFill/>
        </p:spPr>
        <p:txBody>
          <a:bodyPr wrap="square" rtlCol="0">
            <a:spAutoFit/>
          </a:bodyPr>
          <a:lstStyle/>
          <a:p>
            <a:r>
              <a:rPr lang="en-US" sz="1200" dirty="0" err="1"/>
              <a:t>Vitaly</a:t>
            </a:r>
            <a:r>
              <a:rPr lang="en-US" sz="1200" dirty="0"/>
              <a:t> </a:t>
            </a:r>
            <a:r>
              <a:rPr lang="en-US" sz="1200" dirty="0" err="1"/>
              <a:t>Shmatikov</a:t>
            </a:r>
            <a:endParaRPr lang="en-US" sz="1200" dirty="0"/>
          </a:p>
          <a:p>
            <a:endParaRPr lang="en-NZ" sz="1200" dirty="0"/>
          </a:p>
        </p:txBody>
      </p:sp>
    </p:spTree>
    <p:extLst>
      <p:ext uri="{BB962C8B-B14F-4D97-AF65-F5344CB8AC3E}">
        <p14:creationId xmlns:p14="http://schemas.microsoft.com/office/powerpoint/2010/main" val="257728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charset="0"/>
              </a:rPr>
              <a:t>One-Time Pad (</a:t>
            </a:r>
            <a:r>
              <a:rPr lang="en-US" dirty="0" err="1">
                <a:latin typeface="Tahoma" charset="0"/>
              </a:rPr>
              <a:t>Vernam</a:t>
            </a:r>
            <a:r>
              <a:rPr lang="en-US" dirty="0">
                <a:latin typeface="Tahoma" charset="0"/>
              </a:rPr>
              <a:t> Cipher)</a:t>
            </a:r>
            <a:endParaRPr lang="en-NZ" dirty="0"/>
          </a:p>
        </p:txBody>
      </p:sp>
      <p:sp>
        <p:nvSpPr>
          <p:cNvPr id="3" name="Content Placeholder 2"/>
          <p:cNvSpPr>
            <a:spLocks noGrp="1"/>
          </p:cNvSpPr>
          <p:nvPr>
            <p:ph idx="1"/>
          </p:nvPr>
        </p:nvSpPr>
        <p:spPr>
          <a:xfrm>
            <a:off x="1115568" y="1417638"/>
            <a:ext cx="7818120" cy="5122862"/>
          </a:xfrm>
        </p:spPr>
        <p:txBody>
          <a:bodyPr>
            <a:noAutofit/>
          </a:bodyPr>
          <a:lstStyle/>
          <a:p>
            <a:r>
              <a:rPr lang="en-NZ" sz="2400" dirty="0"/>
              <a:t>First described by Frank Miller in </a:t>
            </a:r>
            <a:r>
              <a:rPr lang="en-NZ" sz="2400" dirty="0" smtClean="0"/>
              <a:t>1882 </a:t>
            </a:r>
          </a:p>
          <a:p>
            <a:r>
              <a:rPr lang="en-NZ" sz="2400" dirty="0" smtClean="0"/>
              <a:t>the </a:t>
            </a:r>
            <a:r>
              <a:rPr lang="en-NZ" sz="2400" dirty="0"/>
              <a:t>one-time pad was re-invented in 1917 and patented a couple of years later. </a:t>
            </a:r>
            <a:endParaRPr lang="en-NZ" sz="2400" dirty="0" smtClean="0"/>
          </a:p>
          <a:p>
            <a:r>
              <a:rPr lang="en-NZ" sz="2400" dirty="0" smtClean="0"/>
              <a:t>It </a:t>
            </a:r>
            <a:r>
              <a:rPr lang="en-NZ" sz="2400" dirty="0"/>
              <a:t>is derived from the Vernam cipher, named after Gilbert Vernam, one of its inventors. </a:t>
            </a:r>
            <a:endParaRPr lang="en-NZ" sz="2400" dirty="0" smtClean="0"/>
          </a:p>
          <a:p>
            <a:r>
              <a:rPr lang="en-NZ" sz="2400" dirty="0" smtClean="0"/>
              <a:t>Vernam's </a:t>
            </a:r>
            <a:r>
              <a:rPr lang="en-NZ" sz="2400" dirty="0"/>
              <a:t>system was a cipher that combined a message with a key read from a punched tape</a:t>
            </a:r>
            <a:r>
              <a:rPr lang="en-NZ" sz="2400" dirty="0" smtClean="0"/>
              <a:t>.</a:t>
            </a:r>
          </a:p>
          <a:p>
            <a:pPr lvl="1"/>
            <a:r>
              <a:rPr lang="en-NZ" sz="2000" dirty="0" smtClean="0"/>
              <a:t> </a:t>
            </a:r>
            <a:r>
              <a:rPr lang="en-NZ" sz="2000" dirty="0"/>
              <a:t>In its original form, Vernam's system was vulnerable because the key tape was a loop, which was reused whenever the loop made a full cycle. </a:t>
            </a:r>
            <a:endParaRPr lang="en-NZ" sz="2000" dirty="0" smtClean="0"/>
          </a:p>
          <a:p>
            <a:pPr lvl="1"/>
            <a:r>
              <a:rPr lang="en-NZ" sz="2000" dirty="0" smtClean="0"/>
              <a:t>One</a:t>
            </a:r>
            <a:r>
              <a:rPr lang="en-NZ" sz="2000" dirty="0"/>
              <a:t>-time use came a little later when Joseph Mauborgne recognized that if the key tape were totally random, cryptanalysis would be impossible</a:t>
            </a:r>
            <a:r>
              <a:rPr lang="en-NZ" sz="2000" dirty="0" smtClean="0"/>
              <a:t>.   </a:t>
            </a:r>
            <a:endParaRPr lang="en-NZ" sz="2000" dirty="0"/>
          </a:p>
        </p:txBody>
      </p:sp>
      <p:pic>
        <p:nvPicPr>
          <p:cNvPr id="5" name="Picture 59" descr="http://w12.middlebury.edu/INTD1065A/Lecture%20%20folder/Lecture_28_Folder/vern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8800"/>
            <a:ext cx="1435608" cy="197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4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04900" y="274638"/>
            <a:ext cx="7828788" cy="1143000"/>
          </a:xfrm>
          <a:noFill/>
        </p:spPr>
        <p:txBody>
          <a:bodyPr lIns="92075" tIns="46038" rIns="92075" bIns="46038">
            <a:normAutofit/>
          </a:bodyPr>
          <a:lstStyle/>
          <a:p>
            <a:r>
              <a:rPr lang="en-US" dirty="0">
                <a:latin typeface="Tahoma" charset="0"/>
              </a:rPr>
              <a:t>One-Time </a:t>
            </a:r>
            <a:r>
              <a:rPr lang="en-US" dirty="0" smtClean="0">
                <a:latin typeface="Tahoma" charset="0"/>
              </a:rPr>
              <a:t>Pad</a:t>
            </a:r>
            <a:endParaRPr lang="en-US" dirty="0">
              <a:latin typeface="Tahoma" charset="0"/>
            </a:endParaRPr>
          </a:p>
        </p:txBody>
      </p:sp>
      <p:grpSp>
        <p:nvGrpSpPr>
          <p:cNvPr id="8198" name="Group 5"/>
          <p:cNvGrpSpPr>
            <a:grpSpLocks noChangeAspect="1"/>
          </p:cNvGrpSpPr>
          <p:nvPr/>
        </p:nvGrpSpPr>
        <p:grpSpPr bwMode="auto">
          <a:xfrm>
            <a:off x="1762126" y="2819400"/>
            <a:ext cx="657225" cy="322263"/>
            <a:chOff x="1410" y="2496"/>
            <a:chExt cx="414" cy="203"/>
          </a:xfrm>
        </p:grpSpPr>
        <p:sp>
          <p:nvSpPr>
            <p:cNvPr id="8235" name="AutoShape 6"/>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8236" name="Freeform 7"/>
            <p:cNvSpPr>
              <a:spLocks/>
            </p:cNvSpPr>
            <p:nvPr/>
          </p:nvSpPr>
          <p:spPr bwMode="auto">
            <a:xfrm>
              <a:off x="1723" y="2615"/>
              <a:ext cx="72" cy="75"/>
            </a:xfrm>
            <a:custGeom>
              <a:avLst/>
              <a:gdLst>
                <a:gd name="T0" fmla="*/ 0 w 579"/>
                <a:gd name="T1" fmla="*/ 0 h 605"/>
                <a:gd name="T2" fmla="*/ 0 w 579"/>
                <a:gd name="T3" fmla="*/ 1 h 605"/>
                <a:gd name="T4" fmla="*/ 0 w 579"/>
                <a:gd name="T5" fmla="*/ 1 h 605"/>
                <a:gd name="T6" fmla="*/ 0 w 579"/>
                <a:gd name="T7" fmla="*/ 1 h 605"/>
                <a:gd name="T8" fmla="*/ 1 w 579"/>
                <a:gd name="T9" fmla="*/ 1 h 605"/>
                <a:gd name="T10" fmla="*/ 1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7" name="Freeform 8"/>
            <p:cNvSpPr>
              <a:spLocks/>
            </p:cNvSpPr>
            <p:nvPr/>
          </p:nvSpPr>
          <p:spPr bwMode="auto">
            <a:xfrm>
              <a:off x="1739" y="2618"/>
              <a:ext cx="54" cy="30"/>
            </a:xfrm>
            <a:custGeom>
              <a:avLst/>
              <a:gdLst>
                <a:gd name="T0" fmla="*/ 0 w 437"/>
                <a:gd name="T1" fmla="*/ 0 h 243"/>
                <a:gd name="T2" fmla="*/ 0 w 437"/>
                <a:gd name="T3" fmla="*/ 0 h 243"/>
                <a:gd name="T4" fmla="*/ 1 w 437"/>
                <a:gd name="T5" fmla="*/ 0 h 243"/>
                <a:gd name="T6" fmla="*/ 1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8" name="Freeform 9"/>
            <p:cNvSpPr>
              <a:spLocks/>
            </p:cNvSpPr>
            <p:nvPr/>
          </p:nvSpPr>
          <p:spPr bwMode="auto">
            <a:xfrm>
              <a:off x="1724" y="2669"/>
              <a:ext cx="72" cy="17"/>
            </a:xfrm>
            <a:custGeom>
              <a:avLst/>
              <a:gdLst>
                <a:gd name="T0" fmla="*/ 0 w 573"/>
                <a:gd name="T1" fmla="*/ 0 h 136"/>
                <a:gd name="T2" fmla="*/ 1 w 573"/>
                <a:gd name="T3" fmla="*/ 0 h 136"/>
                <a:gd name="T4" fmla="*/ 1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9" name="Freeform 10"/>
            <p:cNvSpPr>
              <a:spLocks/>
            </p:cNvSpPr>
            <p:nvPr/>
          </p:nvSpPr>
          <p:spPr bwMode="auto">
            <a:xfrm>
              <a:off x="1446" y="2508"/>
              <a:ext cx="67" cy="40"/>
            </a:xfrm>
            <a:custGeom>
              <a:avLst/>
              <a:gdLst>
                <a:gd name="T0" fmla="*/ 0 w 537"/>
                <a:gd name="T1" fmla="*/ 0 h 326"/>
                <a:gd name="T2" fmla="*/ 0 w 537"/>
                <a:gd name="T3" fmla="*/ 1 h 326"/>
                <a:gd name="T4" fmla="*/ 1 w 537"/>
                <a:gd name="T5" fmla="*/ 0 h 326"/>
                <a:gd name="T6" fmla="*/ 1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0" name="Freeform 11"/>
            <p:cNvSpPr>
              <a:spLocks/>
            </p:cNvSpPr>
            <p:nvPr/>
          </p:nvSpPr>
          <p:spPr bwMode="auto">
            <a:xfrm>
              <a:off x="1418" y="2505"/>
              <a:ext cx="378" cy="181"/>
            </a:xfrm>
            <a:custGeom>
              <a:avLst/>
              <a:gdLst>
                <a:gd name="T0" fmla="*/ 0 w 3031"/>
                <a:gd name="T1" fmla="*/ 0 h 1448"/>
                <a:gd name="T2" fmla="*/ 0 w 3031"/>
                <a:gd name="T3" fmla="*/ 3 h 1448"/>
                <a:gd name="T4" fmla="*/ 2 w 3031"/>
                <a:gd name="T5" fmla="*/ 3 h 1448"/>
                <a:gd name="T6" fmla="*/ 2 w 3031"/>
                <a:gd name="T7" fmla="*/ 2 h 1448"/>
                <a:gd name="T8" fmla="*/ 6 w 3031"/>
                <a:gd name="T9" fmla="*/ 2 h 1448"/>
                <a:gd name="T10" fmla="*/ 6 w 3031"/>
                <a:gd name="T11" fmla="*/ 1 h 1448"/>
                <a:gd name="T12" fmla="*/ 2 w 3031"/>
                <a:gd name="T13" fmla="*/ 1 h 1448"/>
                <a:gd name="T14" fmla="*/ 2 w 3031"/>
                <a:gd name="T15" fmla="*/ 0 h 1448"/>
                <a:gd name="T16" fmla="*/ 1 w 3031"/>
                <a:gd name="T17" fmla="*/ 0 h 1448"/>
                <a:gd name="T18" fmla="*/ 1 w 3031"/>
                <a:gd name="T19" fmla="*/ 2 h 1448"/>
                <a:gd name="T20" fmla="*/ 1 w 3031"/>
                <a:gd name="T21" fmla="*/ 2 h 1448"/>
                <a:gd name="T22" fmla="*/ 1 w 3031"/>
                <a:gd name="T23" fmla="*/ 1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1" name="Freeform 12"/>
            <p:cNvSpPr>
              <a:spLocks/>
            </p:cNvSpPr>
            <p:nvPr/>
          </p:nvSpPr>
          <p:spPr bwMode="auto">
            <a:xfrm>
              <a:off x="1506" y="2510"/>
              <a:ext cx="19" cy="79"/>
            </a:xfrm>
            <a:custGeom>
              <a:avLst/>
              <a:gdLst>
                <a:gd name="T0" fmla="*/ 0 w 154"/>
                <a:gd name="T1" fmla="*/ 0 h 634"/>
                <a:gd name="T2" fmla="*/ 0 w 154"/>
                <a:gd name="T3" fmla="*/ 0 h 634"/>
                <a:gd name="T4" fmla="*/ 0 w 154"/>
                <a:gd name="T5" fmla="*/ 1 h 634"/>
                <a:gd name="T6" fmla="*/ 0 w 154"/>
                <a:gd name="T7" fmla="*/ 1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2" name="Freeform 13"/>
            <p:cNvSpPr>
              <a:spLocks/>
            </p:cNvSpPr>
            <p:nvPr/>
          </p:nvSpPr>
          <p:spPr bwMode="auto">
            <a:xfrm>
              <a:off x="1436" y="2526"/>
              <a:ext cx="71" cy="143"/>
            </a:xfrm>
            <a:custGeom>
              <a:avLst/>
              <a:gdLst>
                <a:gd name="T0" fmla="*/ 0 w 567"/>
                <a:gd name="T1" fmla="*/ 0 h 1151"/>
                <a:gd name="T2" fmla="*/ 0 w 567"/>
                <a:gd name="T3" fmla="*/ 2 h 1151"/>
                <a:gd name="T4" fmla="*/ 0 w 567"/>
                <a:gd name="T5" fmla="*/ 2 h 1151"/>
                <a:gd name="T6" fmla="*/ 0 w 567"/>
                <a:gd name="T7" fmla="*/ 0 h 1151"/>
                <a:gd name="T8" fmla="*/ 1 w 567"/>
                <a:gd name="T9" fmla="*/ 0 h 1151"/>
                <a:gd name="T10" fmla="*/ 1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3" name="Freeform 14"/>
            <p:cNvSpPr>
              <a:spLocks/>
            </p:cNvSpPr>
            <p:nvPr/>
          </p:nvSpPr>
          <p:spPr bwMode="auto">
            <a:xfrm>
              <a:off x="1422" y="2598"/>
              <a:ext cx="373" cy="85"/>
            </a:xfrm>
            <a:custGeom>
              <a:avLst/>
              <a:gdLst>
                <a:gd name="T0" fmla="*/ 1 w 2983"/>
                <a:gd name="T1" fmla="*/ 0 h 682"/>
                <a:gd name="T2" fmla="*/ 1 w 2983"/>
                <a:gd name="T3" fmla="*/ 1 h 682"/>
                <a:gd name="T4" fmla="*/ 0 w 2983"/>
                <a:gd name="T5" fmla="*/ 1 h 682"/>
                <a:gd name="T6" fmla="*/ 0 w 2983"/>
                <a:gd name="T7" fmla="*/ 1 h 682"/>
                <a:gd name="T8" fmla="*/ 2 w 2983"/>
                <a:gd name="T9" fmla="*/ 1 h 682"/>
                <a:gd name="T10" fmla="*/ 2 w 2983"/>
                <a:gd name="T11" fmla="*/ 0 h 682"/>
                <a:gd name="T12" fmla="*/ 6 w 2983"/>
                <a:gd name="T13" fmla="*/ 0 h 682"/>
                <a:gd name="T14" fmla="*/ 6 w 2983"/>
                <a:gd name="T15" fmla="*/ 0 h 682"/>
                <a:gd name="T16" fmla="*/ 1 w 2983"/>
                <a:gd name="T17" fmla="*/ 0 h 682"/>
                <a:gd name="T18" fmla="*/ 1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4" name="Freeform 15"/>
            <p:cNvSpPr>
              <a:spLocks/>
            </p:cNvSpPr>
            <p:nvPr/>
          </p:nvSpPr>
          <p:spPr bwMode="auto">
            <a:xfrm>
              <a:off x="1517" y="2571"/>
              <a:ext cx="304" cy="89"/>
            </a:xfrm>
            <a:custGeom>
              <a:avLst/>
              <a:gdLst>
                <a:gd name="T0" fmla="*/ 0 w 2432"/>
                <a:gd name="T1" fmla="*/ 0 h 719"/>
                <a:gd name="T2" fmla="*/ 5 w 2432"/>
                <a:gd name="T3" fmla="*/ 0 h 719"/>
                <a:gd name="T4" fmla="*/ 5 w 2432"/>
                <a:gd name="T5" fmla="*/ 0 h 719"/>
                <a:gd name="T6" fmla="*/ 5 w 2432"/>
                <a:gd name="T7" fmla="*/ 1 h 719"/>
                <a:gd name="T8" fmla="*/ 5 w 2432"/>
                <a:gd name="T9" fmla="*/ 1 h 719"/>
                <a:gd name="T10" fmla="*/ 3 w 2432"/>
                <a:gd name="T11" fmla="*/ 1 h 719"/>
                <a:gd name="T12" fmla="*/ 3 w 2432"/>
                <a:gd name="T13" fmla="*/ 1 h 719"/>
                <a:gd name="T14" fmla="*/ 4 w 2432"/>
                <a:gd name="T15" fmla="*/ 1 h 719"/>
                <a:gd name="T16" fmla="*/ 4 w 2432"/>
                <a:gd name="T17" fmla="*/ 1 h 719"/>
                <a:gd name="T18" fmla="*/ 4 w 2432"/>
                <a:gd name="T19" fmla="*/ 1 h 719"/>
                <a:gd name="T20" fmla="*/ 4 w 2432"/>
                <a:gd name="T21" fmla="*/ 0 h 719"/>
                <a:gd name="T22" fmla="*/ 4 w 2432"/>
                <a:gd name="T23" fmla="*/ 0 h 719"/>
                <a:gd name="T24" fmla="*/ 4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5" name="Freeform 16"/>
            <p:cNvSpPr>
              <a:spLocks/>
            </p:cNvSpPr>
            <p:nvPr/>
          </p:nvSpPr>
          <p:spPr bwMode="auto">
            <a:xfrm>
              <a:off x="1517" y="2606"/>
              <a:ext cx="215" cy="18"/>
            </a:xfrm>
            <a:custGeom>
              <a:avLst/>
              <a:gdLst>
                <a:gd name="T0" fmla="*/ 0 w 1717"/>
                <a:gd name="T1" fmla="*/ 0 h 143"/>
                <a:gd name="T2" fmla="*/ 3 w 1717"/>
                <a:gd name="T3" fmla="*/ 0 h 143"/>
                <a:gd name="T4" fmla="*/ 3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6" name="Freeform 17"/>
            <p:cNvSpPr>
              <a:spLocks/>
            </p:cNvSpPr>
            <p:nvPr/>
          </p:nvSpPr>
          <p:spPr bwMode="auto">
            <a:xfrm>
              <a:off x="1410" y="2499"/>
              <a:ext cx="125" cy="197"/>
            </a:xfrm>
            <a:custGeom>
              <a:avLst/>
              <a:gdLst>
                <a:gd name="T0" fmla="*/ 0 w 1001"/>
                <a:gd name="T1" fmla="*/ 0 h 1580"/>
                <a:gd name="T2" fmla="*/ 0 w 1001"/>
                <a:gd name="T3" fmla="*/ 3 h 1580"/>
                <a:gd name="T4" fmla="*/ 2 w 1001"/>
                <a:gd name="T5" fmla="*/ 3 h 1580"/>
                <a:gd name="T6" fmla="*/ 2 w 1001"/>
                <a:gd name="T7" fmla="*/ 2 h 1580"/>
                <a:gd name="T8" fmla="*/ 2 w 1001"/>
                <a:gd name="T9" fmla="*/ 2 h 1580"/>
                <a:gd name="T10" fmla="*/ 2 w 1001"/>
                <a:gd name="T11" fmla="*/ 3 h 1580"/>
                <a:gd name="T12" fmla="*/ 0 w 1001"/>
                <a:gd name="T13" fmla="*/ 3 h 1580"/>
                <a:gd name="T14" fmla="*/ 0 w 1001"/>
                <a:gd name="T15" fmla="*/ 0 h 1580"/>
                <a:gd name="T16" fmla="*/ 2 w 1001"/>
                <a:gd name="T17" fmla="*/ 0 h 1580"/>
                <a:gd name="T18" fmla="*/ 2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7" name="Freeform 18"/>
            <p:cNvSpPr>
              <a:spLocks/>
            </p:cNvSpPr>
            <p:nvPr/>
          </p:nvSpPr>
          <p:spPr bwMode="auto">
            <a:xfrm>
              <a:off x="1446" y="2535"/>
              <a:ext cx="53" cy="125"/>
            </a:xfrm>
            <a:custGeom>
              <a:avLst/>
              <a:gdLst>
                <a:gd name="T0" fmla="*/ 0 w 428"/>
                <a:gd name="T1" fmla="*/ 0 h 1007"/>
                <a:gd name="T2" fmla="*/ 0 w 428"/>
                <a:gd name="T3" fmla="*/ 2 h 1007"/>
                <a:gd name="T4" fmla="*/ 1 w 428"/>
                <a:gd name="T5" fmla="*/ 2 h 1007"/>
                <a:gd name="T6" fmla="*/ 1 w 428"/>
                <a:gd name="T7" fmla="*/ 0 h 1007"/>
                <a:gd name="T8" fmla="*/ 0 w 428"/>
                <a:gd name="T9" fmla="*/ 0 h 1007"/>
                <a:gd name="T10" fmla="*/ 0 w 428"/>
                <a:gd name="T11" fmla="*/ 2 h 1007"/>
                <a:gd name="T12" fmla="*/ 0 w 428"/>
                <a:gd name="T13" fmla="*/ 2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8" name="Freeform 19"/>
            <p:cNvSpPr>
              <a:spLocks/>
            </p:cNvSpPr>
            <p:nvPr/>
          </p:nvSpPr>
          <p:spPr bwMode="auto">
            <a:xfrm>
              <a:off x="1446" y="2535"/>
              <a:ext cx="53" cy="18"/>
            </a:xfrm>
            <a:custGeom>
              <a:avLst/>
              <a:gdLst>
                <a:gd name="T0" fmla="*/ 0 w 428"/>
                <a:gd name="T1" fmla="*/ 0 h 145"/>
                <a:gd name="T2" fmla="*/ 1 w 428"/>
                <a:gd name="T3" fmla="*/ 0 h 145"/>
                <a:gd name="T4" fmla="*/ 1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49" name="Freeform 20"/>
            <p:cNvSpPr>
              <a:spLocks/>
            </p:cNvSpPr>
            <p:nvPr/>
          </p:nvSpPr>
          <p:spPr bwMode="auto">
            <a:xfrm>
              <a:off x="1517" y="2499"/>
              <a:ext cx="18" cy="90"/>
            </a:xfrm>
            <a:custGeom>
              <a:avLst/>
              <a:gdLst>
                <a:gd name="T0" fmla="*/ 0 w 143"/>
                <a:gd name="T1" fmla="*/ 0 h 718"/>
                <a:gd name="T2" fmla="*/ 0 w 143"/>
                <a:gd name="T3" fmla="*/ 1 h 718"/>
                <a:gd name="T4" fmla="*/ 0 w 143"/>
                <a:gd name="T5" fmla="*/ 1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50" name="Freeform 21"/>
            <p:cNvSpPr>
              <a:spLocks/>
            </p:cNvSpPr>
            <p:nvPr/>
          </p:nvSpPr>
          <p:spPr bwMode="auto">
            <a:xfrm>
              <a:off x="1714" y="2606"/>
              <a:ext cx="89" cy="90"/>
            </a:xfrm>
            <a:custGeom>
              <a:avLst/>
              <a:gdLst>
                <a:gd name="T0" fmla="*/ 0 w 714"/>
                <a:gd name="T1" fmla="*/ 1 h 718"/>
                <a:gd name="T2" fmla="*/ 0 w 714"/>
                <a:gd name="T3" fmla="*/ 1 h 718"/>
                <a:gd name="T4" fmla="*/ 1 w 714"/>
                <a:gd name="T5" fmla="*/ 1 h 718"/>
                <a:gd name="T6" fmla="*/ 1 w 714"/>
                <a:gd name="T7" fmla="*/ 1 h 718"/>
                <a:gd name="T8" fmla="*/ 1 w 714"/>
                <a:gd name="T9" fmla="*/ 1 h 718"/>
                <a:gd name="T10" fmla="*/ 1 w 714"/>
                <a:gd name="T11" fmla="*/ 1 h 718"/>
                <a:gd name="T12" fmla="*/ 0 w 714"/>
                <a:gd name="T13" fmla="*/ 1 h 718"/>
                <a:gd name="T14" fmla="*/ 0 w 714"/>
                <a:gd name="T15" fmla="*/ 1 h 718"/>
                <a:gd name="T16" fmla="*/ 0 w 714"/>
                <a:gd name="T17" fmla="*/ 1 h 718"/>
                <a:gd name="T18" fmla="*/ 0 w 714"/>
                <a:gd name="T19" fmla="*/ 0 h 718"/>
                <a:gd name="T20" fmla="*/ 0 w 714"/>
                <a:gd name="T21" fmla="*/ 0 h 718"/>
                <a:gd name="T22" fmla="*/ 0 w 714"/>
                <a:gd name="T23" fmla="*/ 1 h 718"/>
                <a:gd name="T24" fmla="*/ 0 w 714"/>
                <a:gd name="T25" fmla="*/ 1 h 718"/>
                <a:gd name="T26" fmla="*/ 0 w 714"/>
                <a:gd name="T27" fmla="*/ 1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8199" name="Text Box 22"/>
          <p:cNvSpPr txBox="1">
            <a:spLocks noChangeArrowheads="1"/>
          </p:cNvSpPr>
          <p:nvPr/>
        </p:nvSpPr>
        <p:spPr bwMode="auto">
          <a:xfrm>
            <a:off x="2343151" y="2224088"/>
            <a:ext cx="1612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1800" dirty="0"/>
              <a:t>= 10111101…</a:t>
            </a:r>
          </a:p>
        </p:txBody>
      </p:sp>
      <p:sp>
        <p:nvSpPr>
          <p:cNvPr id="8200" name="AutoShape 23"/>
          <p:cNvSpPr>
            <a:spLocks noChangeArrowheads="1"/>
          </p:cNvSpPr>
          <p:nvPr/>
        </p:nvSpPr>
        <p:spPr bwMode="auto">
          <a:xfrm>
            <a:off x="1809751" y="2198688"/>
            <a:ext cx="482600" cy="506412"/>
          </a:xfrm>
          <a:prstGeom prst="foldedCorner">
            <a:avLst>
              <a:gd name="adj" fmla="val 29713"/>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20000"/>
              </a:lnSpc>
              <a:buFontTx/>
              <a:buNone/>
            </a:pPr>
            <a:r>
              <a:rPr lang="en-US" sz="1600" dirty="0"/>
              <a:t>-----</a:t>
            </a:r>
          </a:p>
          <a:p>
            <a:pPr algn="ctr">
              <a:lnSpc>
                <a:spcPct val="20000"/>
              </a:lnSpc>
              <a:buFontTx/>
              <a:buNone/>
            </a:pPr>
            <a:r>
              <a:rPr lang="en-US" sz="1600" dirty="0"/>
              <a:t>-----</a:t>
            </a:r>
          </a:p>
          <a:p>
            <a:pPr algn="ctr">
              <a:lnSpc>
                <a:spcPct val="30000"/>
              </a:lnSpc>
              <a:buFontTx/>
              <a:buNone/>
            </a:pPr>
            <a:r>
              <a:rPr lang="en-US" sz="1600" dirty="0"/>
              <a:t>-----</a:t>
            </a:r>
          </a:p>
        </p:txBody>
      </p:sp>
      <p:sp>
        <p:nvSpPr>
          <p:cNvPr id="8201" name="Text Box 24"/>
          <p:cNvSpPr txBox="1">
            <a:spLocks noChangeArrowheads="1"/>
          </p:cNvSpPr>
          <p:nvPr/>
        </p:nvSpPr>
        <p:spPr bwMode="auto">
          <a:xfrm>
            <a:off x="2359026" y="2828925"/>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1800">
                <a:solidFill>
                  <a:srgbClr val="CC6600"/>
                </a:solidFill>
              </a:rPr>
              <a:t>= 00110010…</a:t>
            </a:r>
          </a:p>
        </p:txBody>
      </p:sp>
      <p:sp>
        <p:nvSpPr>
          <p:cNvPr id="8202" name="Text Box 25"/>
          <p:cNvSpPr txBox="1">
            <a:spLocks noChangeArrowheads="1"/>
          </p:cNvSpPr>
          <p:nvPr/>
        </p:nvSpPr>
        <p:spPr bwMode="auto">
          <a:xfrm>
            <a:off x="4248151" y="2514600"/>
            <a:ext cx="1446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1800" dirty="0"/>
              <a:t> 10001111…</a:t>
            </a:r>
          </a:p>
        </p:txBody>
      </p:sp>
      <p:sp>
        <p:nvSpPr>
          <p:cNvPr id="8203" name="Text Box 26"/>
          <p:cNvSpPr txBox="1">
            <a:spLocks noChangeArrowheads="1"/>
          </p:cNvSpPr>
          <p:nvPr/>
        </p:nvSpPr>
        <p:spPr bwMode="auto">
          <a:xfrm>
            <a:off x="3502026" y="2362200"/>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600"/>
              <a:t> </a:t>
            </a:r>
            <a:r>
              <a:rPr lang="en-US" sz="3600">
                <a:sym typeface="Symbol" charset="0"/>
              </a:rPr>
              <a:t></a:t>
            </a:r>
          </a:p>
        </p:txBody>
      </p:sp>
      <p:sp>
        <p:nvSpPr>
          <p:cNvPr id="8204" name="Text Box 27"/>
          <p:cNvSpPr txBox="1">
            <a:spLocks noChangeArrowheads="1"/>
          </p:cNvSpPr>
          <p:nvPr/>
        </p:nvSpPr>
        <p:spPr bwMode="auto">
          <a:xfrm>
            <a:off x="6683376" y="2833688"/>
            <a:ext cx="1612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1800" dirty="0">
                <a:solidFill>
                  <a:srgbClr val="CC6600"/>
                </a:solidFill>
              </a:rPr>
              <a:t>00110010… =</a:t>
            </a:r>
          </a:p>
        </p:txBody>
      </p:sp>
      <p:sp>
        <p:nvSpPr>
          <p:cNvPr id="8205" name="Line 28"/>
          <p:cNvSpPr>
            <a:spLocks noChangeShapeType="1"/>
          </p:cNvSpPr>
          <p:nvPr/>
        </p:nvSpPr>
        <p:spPr bwMode="auto">
          <a:xfrm>
            <a:off x="3333751" y="2524125"/>
            <a:ext cx="381000" cy="180975"/>
          </a:xfrm>
          <a:prstGeom prst="line">
            <a:avLst/>
          </a:prstGeom>
          <a:noFill/>
          <a:ln w="12700">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p>
        </p:txBody>
      </p:sp>
      <p:sp>
        <p:nvSpPr>
          <p:cNvPr id="8206" name="Line 29"/>
          <p:cNvSpPr>
            <a:spLocks noChangeShapeType="1"/>
          </p:cNvSpPr>
          <p:nvPr/>
        </p:nvSpPr>
        <p:spPr bwMode="auto">
          <a:xfrm flipV="1">
            <a:off x="3333751" y="2743200"/>
            <a:ext cx="381000" cy="123825"/>
          </a:xfrm>
          <a:prstGeom prst="line">
            <a:avLst/>
          </a:prstGeom>
          <a:noFill/>
          <a:ln w="12700">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p>
        </p:txBody>
      </p:sp>
      <p:sp>
        <p:nvSpPr>
          <p:cNvPr id="8207" name="Line 30"/>
          <p:cNvSpPr>
            <a:spLocks noChangeShapeType="1"/>
          </p:cNvSpPr>
          <p:nvPr/>
        </p:nvSpPr>
        <p:spPr bwMode="auto">
          <a:xfrm>
            <a:off x="4095751" y="2676525"/>
            <a:ext cx="306387" cy="0"/>
          </a:xfrm>
          <a:prstGeom prst="line">
            <a:avLst/>
          </a:prstGeom>
          <a:noFill/>
          <a:ln w="12700">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p>
        </p:txBody>
      </p:sp>
      <p:sp>
        <p:nvSpPr>
          <p:cNvPr id="8208" name="AutoShape 31"/>
          <p:cNvSpPr>
            <a:spLocks noChangeArrowheads="1"/>
          </p:cNvSpPr>
          <p:nvPr/>
        </p:nvSpPr>
        <p:spPr bwMode="auto">
          <a:xfrm>
            <a:off x="5691188" y="2268538"/>
            <a:ext cx="538163" cy="779462"/>
          </a:xfrm>
          <a:prstGeom prst="rightArrow">
            <a:avLst>
              <a:gd name="adj1" fmla="val 50000"/>
              <a:gd name="adj2" fmla="val 25000"/>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8209" name="Text Box 32"/>
          <p:cNvSpPr txBox="1">
            <a:spLocks noChangeArrowheads="1"/>
          </p:cNvSpPr>
          <p:nvPr/>
        </p:nvSpPr>
        <p:spPr bwMode="auto">
          <a:xfrm>
            <a:off x="6076951" y="2286000"/>
            <a:ext cx="677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600"/>
              <a:t> </a:t>
            </a:r>
            <a:r>
              <a:rPr lang="en-US" sz="3600">
                <a:sym typeface="Symbol" charset="0"/>
              </a:rPr>
              <a:t></a:t>
            </a:r>
          </a:p>
        </p:txBody>
      </p:sp>
      <p:sp>
        <p:nvSpPr>
          <p:cNvPr id="8210" name="Line 33"/>
          <p:cNvSpPr>
            <a:spLocks noChangeShapeType="1"/>
          </p:cNvSpPr>
          <p:nvPr/>
        </p:nvSpPr>
        <p:spPr bwMode="auto">
          <a:xfrm flipH="1" flipV="1">
            <a:off x="6683376" y="2743200"/>
            <a:ext cx="307975" cy="123825"/>
          </a:xfrm>
          <a:prstGeom prst="line">
            <a:avLst/>
          </a:prstGeom>
          <a:noFill/>
          <a:ln w="12700">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p>
        </p:txBody>
      </p:sp>
      <p:sp>
        <p:nvSpPr>
          <p:cNvPr id="8211" name="Text Box 34"/>
          <p:cNvSpPr txBox="1">
            <a:spLocks noChangeArrowheads="1"/>
          </p:cNvSpPr>
          <p:nvPr/>
        </p:nvSpPr>
        <p:spPr bwMode="auto">
          <a:xfrm>
            <a:off x="6457951" y="2057400"/>
            <a:ext cx="1589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1800"/>
              <a:t>   10111101…</a:t>
            </a:r>
          </a:p>
        </p:txBody>
      </p:sp>
      <p:sp>
        <p:nvSpPr>
          <p:cNvPr id="8212" name="Line 35"/>
          <p:cNvSpPr>
            <a:spLocks noChangeShapeType="1"/>
          </p:cNvSpPr>
          <p:nvPr/>
        </p:nvSpPr>
        <p:spPr bwMode="auto">
          <a:xfrm flipV="1">
            <a:off x="6610351" y="2362200"/>
            <a:ext cx="381000" cy="123825"/>
          </a:xfrm>
          <a:prstGeom prst="line">
            <a:avLst/>
          </a:prstGeom>
          <a:noFill/>
          <a:ln w="12700">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p>
        </p:txBody>
      </p:sp>
      <p:sp>
        <p:nvSpPr>
          <p:cNvPr id="8213" name="AutoShape 36"/>
          <p:cNvSpPr>
            <a:spLocks noChangeArrowheads="1"/>
          </p:cNvSpPr>
          <p:nvPr/>
        </p:nvSpPr>
        <p:spPr bwMode="auto">
          <a:xfrm>
            <a:off x="971551" y="3429000"/>
            <a:ext cx="2895600" cy="609600"/>
          </a:xfrm>
          <a:prstGeom prst="wedgeRectCallout">
            <a:avLst>
              <a:gd name="adj1" fmla="val -769"/>
              <a:gd name="adj2" fmla="val -9296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600">
                <a:solidFill>
                  <a:schemeClr val="tx1"/>
                </a:solidFill>
              </a:rPr>
              <a:t>Key is a random bit sequence</a:t>
            </a:r>
          </a:p>
          <a:p>
            <a:pPr>
              <a:lnSpc>
                <a:spcPct val="80000"/>
              </a:lnSpc>
              <a:buFontTx/>
              <a:buNone/>
            </a:pPr>
            <a:r>
              <a:rPr lang="en-US" sz="1600">
                <a:solidFill>
                  <a:schemeClr val="tx1"/>
                </a:solidFill>
              </a:rPr>
              <a:t>as long as the plaintext</a:t>
            </a:r>
          </a:p>
        </p:txBody>
      </p:sp>
      <p:sp>
        <p:nvSpPr>
          <p:cNvPr id="8214" name="AutoShape 37"/>
          <p:cNvSpPr>
            <a:spLocks noChangeArrowheads="1"/>
          </p:cNvSpPr>
          <p:nvPr/>
        </p:nvSpPr>
        <p:spPr bwMode="auto">
          <a:xfrm>
            <a:off x="2754313" y="4267200"/>
            <a:ext cx="2743200" cy="838200"/>
          </a:xfrm>
          <a:prstGeom prst="wedgeRectCallout">
            <a:avLst>
              <a:gd name="adj1" fmla="val 4227"/>
              <a:gd name="adj2" fmla="val -19734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600">
                <a:solidFill>
                  <a:schemeClr val="tx1"/>
                </a:solidFill>
              </a:rPr>
              <a:t>Encrypt by bitwise XOR of</a:t>
            </a:r>
          </a:p>
          <a:p>
            <a:pPr>
              <a:lnSpc>
                <a:spcPct val="80000"/>
              </a:lnSpc>
              <a:buFontTx/>
              <a:buNone/>
            </a:pPr>
            <a:r>
              <a:rPr lang="en-US" sz="1600">
                <a:solidFill>
                  <a:schemeClr val="tx1"/>
                </a:solidFill>
              </a:rPr>
              <a:t>plaintext and key:</a:t>
            </a:r>
          </a:p>
          <a:p>
            <a:pPr>
              <a:lnSpc>
                <a:spcPct val="80000"/>
              </a:lnSpc>
              <a:buFontTx/>
              <a:buNone/>
            </a:pPr>
            <a:r>
              <a:rPr lang="en-US" sz="1600">
                <a:solidFill>
                  <a:schemeClr val="tx1"/>
                </a:solidFill>
              </a:rPr>
              <a:t>ciphertext = </a:t>
            </a:r>
            <a:r>
              <a:rPr lang="en-US" sz="1600">
                <a:solidFill>
                  <a:schemeClr val="tx2"/>
                </a:solidFill>
              </a:rPr>
              <a:t>plaintext </a:t>
            </a:r>
            <a:r>
              <a:rPr lang="en-US" sz="1600">
                <a:solidFill>
                  <a:schemeClr val="tx2"/>
                </a:solidFill>
                <a:sym typeface="Symbol" charset="0"/>
              </a:rPr>
              <a:t></a:t>
            </a:r>
            <a:r>
              <a:rPr lang="en-US" sz="1600">
                <a:solidFill>
                  <a:schemeClr val="tx2"/>
                </a:solidFill>
              </a:rPr>
              <a:t> key</a:t>
            </a:r>
          </a:p>
        </p:txBody>
      </p:sp>
      <p:sp>
        <p:nvSpPr>
          <p:cNvPr id="8215" name="AutoShape 38"/>
          <p:cNvSpPr>
            <a:spLocks noChangeArrowheads="1"/>
          </p:cNvSpPr>
          <p:nvPr/>
        </p:nvSpPr>
        <p:spPr bwMode="auto">
          <a:xfrm>
            <a:off x="5837238" y="3581400"/>
            <a:ext cx="2936875" cy="1600200"/>
          </a:xfrm>
          <a:prstGeom prst="wedgeRectCallout">
            <a:avLst>
              <a:gd name="adj1" fmla="val -24380"/>
              <a:gd name="adj2" fmla="val -92361"/>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600">
                <a:solidFill>
                  <a:schemeClr val="tx1"/>
                </a:solidFill>
              </a:rPr>
              <a:t>Decrypt by bitwise XOR of</a:t>
            </a:r>
          </a:p>
          <a:p>
            <a:pPr>
              <a:lnSpc>
                <a:spcPct val="80000"/>
              </a:lnSpc>
              <a:buFontTx/>
              <a:buNone/>
            </a:pPr>
            <a:r>
              <a:rPr lang="en-US" sz="1600">
                <a:solidFill>
                  <a:schemeClr val="tx1"/>
                </a:solidFill>
              </a:rPr>
              <a:t>ciphertext and key:</a:t>
            </a:r>
          </a:p>
          <a:p>
            <a:pPr>
              <a:lnSpc>
                <a:spcPct val="80000"/>
              </a:lnSpc>
              <a:buFontTx/>
              <a:buNone/>
            </a:pPr>
            <a:r>
              <a:rPr lang="en-US" sz="1600">
                <a:solidFill>
                  <a:schemeClr val="tx2"/>
                </a:solidFill>
              </a:rPr>
              <a:t>ciphertext </a:t>
            </a:r>
            <a:r>
              <a:rPr lang="en-US" sz="1600">
                <a:solidFill>
                  <a:schemeClr val="tx2"/>
                </a:solidFill>
                <a:sym typeface="Symbol" charset="0"/>
              </a:rPr>
              <a:t></a:t>
            </a:r>
            <a:r>
              <a:rPr lang="en-US" sz="1600">
                <a:solidFill>
                  <a:schemeClr val="tx2"/>
                </a:solidFill>
              </a:rPr>
              <a:t> key</a:t>
            </a:r>
            <a:r>
              <a:rPr lang="en-US" sz="1600">
                <a:solidFill>
                  <a:schemeClr val="tx1"/>
                </a:solidFill>
              </a:rPr>
              <a:t> = </a:t>
            </a:r>
          </a:p>
          <a:p>
            <a:pPr>
              <a:lnSpc>
                <a:spcPct val="80000"/>
              </a:lnSpc>
              <a:buFontTx/>
              <a:buNone/>
            </a:pPr>
            <a:r>
              <a:rPr lang="en-US" sz="1600">
                <a:solidFill>
                  <a:schemeClr val="tx1"/>
                </a:solidFill>
              </a:rPr>
              <a:t>(plaintext </a:t>
            </a:r>
            <a:r>
              <a:rPr lang="en-US" sz="1600">
                <a:solidFill>
                  <a:schemeClr val="tx1"/>
                </a:solidFill>
                <a:sym typeface="Symbol" charset="0"/>
              </a:rPr>
              <a:t></a:t>
            </a:r>
            <a:r>
              <a:rPr lang="en-US" sz="1600">
                <a:solidFill>
                  <a:schemeClr val="tx1"/>
                </a:solidFill>
              </a:rPr>
              <a:t> key) </a:t>
            </a:r>
            <a:r>
              <a:rPr lang="en-US" sz="1600">
                <a:solidFill>
                  <a:schemeClr val="tx1"/>
                </a:solidFill>
                <a:sym typeface="Symbol" charset="0"/>
              </a:rPr>
              <a:t></a:t>
            </a:r>
            <a:r>
              <a:rPr lang="en-US" sz="1600">
                <a:solidFill>
                  <a:schemeClr val="tx1"/>
                </a:solidFill>
              </a:rPr>
              <a:t> key =</a:t>
            </a:r>
          </a:p>
          <a:p>
            <a:pPr>
              <a:lnSpc>
                <a:spcPct val="80000"/>
              </a:lnSpc>
              <a:buFontTx/>
              <a:buNone/>
            </a:pPr>
            <a:r>
              <a:rPr lang="en-US" sz="1600">
                <a:solidFill>
                  <a:schemeClr val="tx1"/>
                </a:solidFill>
              </a:rPr>
              <a:t>plaintext </a:t>
            </a:r>
            <a:r>
              <a:rPr lang="en-US" sz="1600">
                <a:solidFill>
                  <a:schemeClr val="tx1"/>
                </a:solidFill>
                <a:sym typeface="Symbol" charset="0"/>
              </a:rPr>
              <a:t></a:t>
            </a:r>
            <a:r>
              <a:rPr lang="en-US" sz="1600">
                <a:solidFill>
                  <a:schemeClr val="tx1"/>
                </a:solidFill>
              </a:rPr>
              <a:t> (key </a:t>
            </a:r>
            <a:r>
              <a:rPr lang="en-US" sz="1600">
                <a:solidFill>
                  <a:schemeClr val="tx1"/>
                </a:solidFill>
                <a:sym typeface="Symbol" charset="0"/>
              </a:rPr>
              <a:t></a:t>
            </a:r>
            <a:r>
              <a:rPr lang="en-US" sz="1600">
                <a:solidFill>
                  <a:schemeClr val="tx1"/>
                </a:solidFill>
              </a:rPr>
              <a:t> key) =</a:t>
            </a:r>
          </a:p>
          <a:p>
            <a:pPr>
              <a:lnSpc>
                <a:spcPct val="80000"/>
              </a:lnSpc>
              <a:buFontTx/>
              <a:buNone/>
            </a:pPr>
            <a:r>
              <a:rPr lang="en-US" sz="1600">
                <a:solidFill>
                  <a:schemeClr val="tx1"/>
                </a:solidFill>
              </a:rPr>
              <a:t>plaintext </a:t>
            </a:r>
          </a:p>
        </p:txBody>
      </p:sp>
      <p:sp>
        <p:nvSpPr>
          <p:cNvPr id="8216" name="Text Box 39"/>
          <p:cNvSpPr txBox="1">
            <a:spLocks noChangeArrowheads="1"/>
          </p:cNvSpPr>
          <p:nvPr/>
        </p:nvSpPr>
        <p:spPr bwMode="auto">
          <a:xfrm>
            <a:off x="1104900" y="5441950"/>
            <a:ext cx="75819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lnSpc>
                <a:spcPct val="80000"/>
              </a:lnSpc>
              <a:buFontTx/>
              <a:buNone/>
            </a:pPr>
            <a:r>
              <a:rPr lang="en-US" sz="2000" i="1" dirty="0">
                <a:solidFill>
                  <a:schemeClr val="tx1"/>
                </a:solidFill>
              </a:rPr>
              <a:t>Cipher achieves </a:t>
            </a:r>
            <a:r>
              <a:rPr lang="en-US" sz="2000" i="1" dirty="0">
                <a:solidFill>
                  <a:schemeClr val="tx2"/>
                </a:solidFill>
              </a:rPr>
              <a:t>perfect secrecy</a:t>
            </a:r>
            <a:r>
              <a:rPr lang="en-US" sz="2000" i="1" dirty="0">
                <a:solidFill>
                  <a:schemeClr val="tx1"/>
                </a:solidFill>
              </a:rPr>
              <a:t> if and only if </a:t>
            </a:r>
            <a:r>
              <a:rPr lang="en-US" sz="2000" i="1" dirty="0" smtClean="0">
                <a:solidFill>
                  <a:schemeClr val="tx1"/>
                </a:solidFill>
              </a:rPr>
              <a:t>there </a:t>
            </a:r>
            <a:r>
              <a:rPr lang="en-US" sz="2000" i="1" dirty="0">
                <a:solidFill>
                  <a:schemeClr val="tx1"/>
                </a:solidFill>
              </a:rPr>
              <a:t>are as many possible keys as possible plaintexts, </a:t>
            </a:r>
            <a:r>
              <a:rPr lang="en-US" sz="2000" i="1" dirty="0" smtClean="0">
                <a:solidFill>
                  <a:schemeClr val="tx1"/>
                </a:solidFill>
              </a:rPr>
              <a:t>and every </a:t>
            </a:r>
            <a:r>
              <a:rPr lang="en-US" sz="2000" i="1" dirty="0">
                <a:solidFill>
                  <a:schemeClr val="tx1"/>
                </a:solidFill>
              </a:rPr>
              <a:t>key is equally </a:t>
            </a:r>
            <a:endParaRPr lang="en-US" sz="2000" i="1" dirty="0" smtClean="0">
              <a:solidFill>
                <a:schemeClr val="tx1"/>
              </a:solidFill>
            </a:endParaRPr>
          </a:p>
          <a:p>
            <a:pPr>
              <a:lnSpc>
                <a:spcPct val="80000"/>
              </a:lnSpc>
              <a:buFontTx/>
              <a:buNone/>
            </a:pPr>
            <a:r>
              <a:rPr lang="en-US" sz="2000" i="1" dirty="0" smtClean="0">
                <a:solidFill>
                  <a:schemeClr val="tx1"/>
                </a:solidFill>
              </a:rPr>
              <a:t>likely.</a:t>
            </a:r>
          </a:p>
          <a:p>
            <a:pPr algn="r">
              <a:lnSpc>
                <a:spcPct val="80000"/>
              </a:lnSpc>
              <a:buFontTx/>
              <a:buNone/>
            </a:pPr>
            <a:r>
              <a:rPr lang="en-US" sz="1800" i="1" dirty="0" smtClean="0">
                <a:solidFill>
                  <a:schemeClr val="tx1"/>
                </a:solidFill>
              </a:rPr>
              <a:t>(</a:t>
            </a:r>
            <a:r>
              <a:rPr lang="en-US" sz="1800" i="1" dirty="0">
                <a:solidFill>
                  <a:schemeClr val="tx1"/>
                </a:solidFill>
              </a:rPr>
              <a:t>Claude Shannon, 1949)</a:t>
            </a:r>
          </a:p>
        </p:txBody>
      </p:sp>
      <p:grpSp>
        <p:nvGrpSpPr>
          <p:cNvPr id="8217" name="Group 40"/>
          <p:cNvGrpSpPr>
            <a:grpSpLocks noChangeAspect="1"/>
          </p:cNvGrpSpPr>
          <p:nvPr/>
        </p:nvGrpSpPr>
        <p:grpSpPr bwMode="auto">
          <a:xfrm>
            <a:off x="8269288" y="2878138"/>
            <a:ext cx="657225" cy="322262"/>
            <a:chOff x="1410" y="2496"/>
            <a:chExt cx="414" cy="203"/>
          </a:xfrm>
        </p:grpSpPr>
        <p:sp>
          <p:nvSpPr>
            <p:cNvPr id="8219" name="AutoShape 41"/>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8220" name="Freeform 42"/>
            <p:cNvSpPr>
              <a:spLocks/>
            </p:cNvSpPr>
            <p:nvPr/>
          </p:nvSpPr>
          <p:spPr bwMode="auto">
            <a:xfrm>
              <a:off x="1723" y="2615"/>
              <a:ext cx="72" cy="75"/>
            </a:xfrm>
            <a:custGeom>
              <a:avLst/>
              <a:gdLst>
                <a:gd name="T0" fmla="*/ 0 w 579"/>
                <a:gd name="T1" fmla="*/ 0 h 605"/>
                <a:gd name="T2" fmla="*/ 0 w 579"/>
                <a:gd name="T3" fmla="*/ 1 h 605"/>
                <a:gd name="T4" fmla="*/ 0 w 579"/>
                <a:gd name="T5" fmla="*/ 1 h 605"/>
                <a:gd name="T6" fmla="*/ 0 w 579"/>
                <a:gd name="T7" fmla="*/ 1 h 605"/>
                <a:gd name="T8" fmla="*/ 1 w 579"/>
                <a:gd name="T9" fmla="*/ 1 h 605"/>
                <a:gd name="T10" fmla="*/ 1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1" name="Freeform 43"/>
            <p:cNvSpPr>
              <a:spLocks/>
            </p:cNvSpPr>
            <p:nvPr/>
          </p:nvSpPr>
          <p:spPr bwMode="auto">
            <a:xfrm>
              <a:off x="1739" y="2618"/>
              <a:ext cx="54" cy="30"/>
            </a:xfrm>
            <a:custGeom>
              <a:avLst/>
              <a:gdLst>
                <a:gd name="T0" fmla="*/ 0 w 437"/>
                <a:gd name="T1" fmla="*/ 0 h 243"/>
                <a:gd name="T2" fmla="*/ 0 w 437"/>
                <a:gd name="T3" fmla="*/ 0 h 243"/>
                <a:gd name="T4" fmla="*/ 1 w 437"/>
                <a:gd name="T5" fmla="*/ 0 h 243"/>
                <a:gd name="T6" fmla="*/ 1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2" name="Freeform 44"/>
            <p:cNvSpPr>
              <a:spLocks/>
            </p:cNvSpPr>
            <p:nvPr/>
          </p:nvSpPr>
          <p:spPr bwMode="auto">
            <a:xfrm>
              <a:off x="1724" y="2669"/>
              <a:ext cx="72" cy="17"/>
            </a:xfrm>
            <a:custGeom>
              <a:avLst/>
              <a:gdLst>
                <a:gd name="T0" fmla="*/ 0 w 573"/>
                <a:gd name="T1" fmla="*/ 0 h 136"/>
                <a:gd name="T2" fmla="*/ 1 w 573"/>
                <a:gd name="T3" fmla="*/ 0 h 136"/>
                <a:gd name="T4" fmla="*/ 1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3" name="Freeform 45"/>
            <p:cNvSpPr>
              <a:spLocks/>
            </p:cNvSpPr>
            <p:nvPr/>
          </p:nvSpPr>
          <p:spPr bwMode="auto">
            <a:xfrm>
              <a:off x="1446" y="2508"/>
              <a:ext cx="67" cy="40"/>
            </a:xfrm>
            <a:custGeom>
              <a:avLst/>
              <a:gdLst>
                <a:gd name="T0" fmla="*/ 0 w 537"/>
                <a:gd name="T1" fmla="*/ 0 h 326"/>
                <a:gd name="T2" fmla="*/ 0 w 537"/>
                <a:gd name="T3" fmla="*/ 1 h 326"/>
                <a:gd name="T4" fmla="*/ 1 w 537"/>
                <a:gd name="T5" fmla="*/ 0 h 326"/>
                <a:gd name="T6" fmla="*/ 1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4" name="Freeform 46"/>
            <p:cNvSpPr>
              <a:spLocks/>
            </p:cNvSpPr>
            <p:nvPr/>
          </p:nvSpPr>
          <p:spPr bwMode="auto">
            <a:xfrm>
              <a:off x="1418" y="2505"/>
              <a:ext cx="378" cy="181"/>
            </a:xfrm>
            <a:custGeom>
              <a:avLst/>
              <a:gdLst>
                <a:gd name="T0" fmla="*/ 0 w 3031"/>
                <a:gd name="T1" fmla="*/ 0 h 1448"/>
                <a:gd name="T2" fmla="*/ 0 w 3031"/>
                <a:gd name="T3" fmla="*/ 3 h 1448"/>
                <a:gd name="T4" fmla="*/ 2 w 3031"/>
                <a:gd name="T5" fmla="*/ 3 h 1448"/>
                <a:gd name="T6" fmla="*/ 2 w 3031"/>
                <a:gd name="T7" fmla="*/ 2 h 1448"/>
                <a:gd name="T8" fmla="*/ 6 w 3031"/>
                <a:gd name="T9" fmla="*/ 2 h 1448"/>
                <a:gd name="T10" fmla="*/ 6 w 3031"/>
                <a:gd name="T11" fmla="*/ 1 h 1448"/>
                <a:gd name="T12" fmla="*/ 2 w 3031"/>
                <a:gd name="T13" fmla="*/ 1 h 1448"/>
                <a:gd name="T14" fmla="*/ 2 w 3031"/>
                <a:gd name="T15" fmla="*/ 0 h 1448"/>
                <a:gd name="T16" fmla="*/ 1 w 3031"/>
                <a:gd name="T17" fmla="*/ 0 h 1448"/>
                <a:gd name="T18" fmla="*/ 1 w 3031"/>
                <a:gd name="T19" fmla="*/ 2 h 1448"/>
                <a:gd name="T20" fmla="*/ 1 w 3031"/>
                <a:gd name="T21" fmla="*/ 2 h 1448"/>
                <a:gd name="T22" fmla="*/ 1 w 3031"/>
                <a:gd name="T23" fmla="*/ 1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5" name="Freeform 47"/>
            <p:cNvSpPr>
              <a:spLocks/>
            </p:cNvSpPr>
            <p:nvPr/>
          </p:nvSpPr>
          <p:spPr bwMode="auto">
            <a:xfrm>
              <a:off x="1506" y="2510"/>
              <a:ext cx="19" cy="79"/>
            </a:xfrm>
            <a:custGeom>
              <a:avLst/>
              <a:gdLst>
                <a:gd name="T0" fmla="*/ 0 w 154"/>
                <a:gd name="T1" fmla="*/ 0 h 634"/>
                <a:gd name="T2" fmla="*/ 0 w 154"/>
                <a:gd name="T3" fmla="*/ 0 h 634"/>
                <a:gd name="T4" fmla="*/ 0 w 154"/>
                <a:gd name="T5" fmla="*/ 1 h 634"/>
                <a:gd name="T6" fmla="*/ 0 w 154"/>
                <a:gd name="T7" fmla="*/ 1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6" name="Freeform 48"/>
            <p:cNvSpPr>
              <a:spLocks/>
            </p:cNvSpPr>
            <p:nvPr/>
          </p:nvSpPr>
          <p:spPr bwMode="auto">
            <a:xfrm>
              <a:off x="1436" y="2526"/>
              <a:ext cx="71" cy="143"/>
            </a:xfrm>
            <a:custGeom>
              <a:avLst/>
              <a:gdLst>
                <a:gd name="T0" fmla="*/ 0 w 567"/>
                <a:gd name="T1" fmla="*/ 0 h 1151"/>
                <a:gd name="T2" fmla="*/ 0 w 567"/>
                <a:gd name="T3" fmla="*/ 2 h 1151"/>
                <a:gd name="T4" fmla="*/ 0 w 567"/>
                <a:gd name="T5" fmla="*/ 2 h 1151"/>
                <a:gd name="T6" fmla="*/ 0 w 567"/>
                <a:gd name="T7" fmla="*/ 0 h 1151"/>
                <a:gd name="T8" fmla="*/ 1 w 567"/>
                <a:gd name="T9" fmla="*/ 0 h 1151"/>
                <a:gd name="T10" fmla="*/ 1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7" name="Freeform 49"/>
            <p:cNvSpPr>
              <a:spLocks/>
            </p:cNvSpPr>
            <p:nvPr/>
          </p:nvSpPr>
          <p:spPr bwMode="auto">
            <a:xfrm>
              <a:off x="1422" y="2598"/>
              <a:ext cx="373" cy="85"/>
            </a:xfrm>
            <a:custGeom>
              <a:avLst/>
              <a:gdLst>
                <a:gd name="T0" fmla="*/ 1 w 2983"/>
                <a:gd name="T1" fmla="*/ 0 h 682"/>
                <a:gd name="T2" fmla="*/ 1 w 2983"/>
                <a:gd name="T3" fmla="*/ 1 h 682"/>
                <a:gd name="T4" fmla="*/ 0 w 2983"/>
                <a:gd name="T5" fmla="*/ 1 h 682"/>
                <a:gd name="T6" fmla="*/ 0 w 2983"/>
                <a:gd name="T7" fmla="*/ 1 h 682"/>
                <a:gd name="T8" fmla="*/ 2 w 2983"/>
                <a:gd name="T9" fmla="*/ 1 h 682"/>
                <a:gd name="T10" fmla="*/ 2 w 2983"/>
                <a:gd name="T11" fmla="*/ 0 h 682"/>
                <a:gd name="T12" fmla="*/ 6 w 2983"/>
                <a:gd name="T13" fmla="*/ 0 h 682"/>
                <a:gd name="T14" fmla="*/ 6 w 2983"/>
                <a:gd name="T15" fmla="*/ 0 h 682"/>
                <a:gd name="T16" fmla="*/ 1 w 2983"/>
                <a:gd name="T17" fmla="*/ 0 h 682"/>
                <a:gd name="T18" fmla="*/ 1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8" name="Freeform 50"/>
            <p:cNvSpPr>
              <a:spLocks/>
            </p:cNvSpPr>
            <p:nvPr/>
          </p:nvSpPr>
          <p:spPr bwMode="auto">
            <a:xfrm>
              <a:off x="1517" y="2571"/>
              <a:ext cx="304" cy="89"/>
            </a:xfrm>
            <a:custGeom>
              <a:avLst/>
              <a:gdLst>
                <a:gd name="T0" fmla="*/ 0 w 2432"/>
                <a:gd name="T1" fmla="*/ 0 h 719"/>
                <a:gd name="T2" fmla="*/ 5 w 2432"/>
                <a:gd name="T3" fmla="*/ 0 h 719"/>
                <a:gd name="T4" fmla="*/ 5 w 2432"/>
                <a:gd name="T5" fmla="*/ 0 h 719"/>
                <a:gd name="T6" fmla="*/ 5 w 2432"/>
                <a:gd name="T7" fmla="*/ 1 h 719"/>
                <a:gd name="T8" fmla="*/ 5 w 2432"/>
                <a:gd name="T9" fmla="*/ 1 h 719"/>
                <a:gd name="T10" fmla="*/ 3 w 2432"/>
                <a:gd name="T11" fmla="*/ 1 h 719"/>
                <a:gd name="T12" fmla="*/ 3 w 2432"/>
                <a:gd name="T13" fmla="*/ 1 h 719"/>
                <a:gd name="T14" fmla="*/ 4 w 2432"/>
                <a:gd name="T15" fmla="*/ 1 h 719"/>
                <a:gd name="T16" fmla="*/ 4 w 2432"/>
                <a:gd name="T17" fmla="*/ 1 h 719"/>
                <a:gd name="T18" fmla="*/ 4 w 2432"/>
                <a:gd name="T19" fmla="*/ 1 h 719"/>
                <a:gd name="T20" fmla="*/ 4 w 2432"/>
                <a:gd name="T21" fmla="*/ 0 h 719"/>
                <a:gd name="T22" fmla="*/ 4 w 2432"/>
                <a:gd name="T23" fmla="*/ 0 h 719"/>
                <a:gd name="T24" fmla="*/ 4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29" name="Freeform 51"/>
            <p:cNvSpPr>
              <a:spLocks/>
            </p:cNvSpPr>
            <p:nvPr/>
          </p:nvSpPr>
          <p:spPr bwMode="auto">
            <a:xfrm>
              <a:off x="1517" y="2606"/>
              <a:ext cx="215" cy="18"/>
            </a:xfrm>
            <a:custGeom>
              <a:avLst/>
              <a:gdLst>
                <a:gd name="T0" fmla="*/ 0 w 1717"/>
                <a:gd name="T1" fmla="*/ 0 h 143"/>
                <a:gd name="T2" fmla="*/ 3 w 1717"/>
                <a:gd name="T3" fmla="*/ 0 h 143"/>
                <a:gd name="T4" fmla="*/ 3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0" name="Freeform 52"/>
            <p:cNvSpPr>
              <a:spLocks/>
            </p:cNvSpPr>
            <p:nvPr/>
          </p:nvSpPr>
          <p:spPr bwMode="auto">
            <a:xfrm>
              <a:off x="1410" y="2499"/>
              <a:ext cx="125" cy="197"/>
            </a:xfrm>
            <a:custGeom>
              <a:avLst/>
              <a:gdLst>
                <a:gd name="T0" fmla="*/ 0 w 1001"/>
                <a:gd name="T1" fmla="*/ 0 h 1580"/>
                <a:gd name="T2" fmla="*/ 0 w 1001"/>
                <a:gd name="T3" fmla="*/ 3 h 1580"/>
                <a:gd name="T4" fmla="*/ 2 w 1001"/>
                <a:gd name="T5" fmla="*/ 3 h 1580"/>
                <a:gd name="T6" fmla="*/ 2 w 1001"/>
                <a:gd name="T7" fmla="*/ 2 h 1580"/>
                <a:gd name="T8" fmla="*/ 2 w 1001"/>
                <a:gd name="T9" fmla="*/ 2 h 1580"/>
                <a:gd name="T10" fmla="*/ 2 w 1001"/>
                <a:gd name="T11" fmla="*/ 3 h 1580"/>
                <a:gd name="T12" fmla="*/ 0 w 1001"/>
                <a:gd name="T13" fmla="*/ 3 h 1580"/>
                <a:gd name="T14" fmla="*/ 0 w 1001"/>
                <a:gd name="T15" fmla="*/ 0 h 1580"/>
                <a:gd name="T16" fmla="*/ 2 w 1001"/>
                <a:gd name="T17" fmla="*/ 0 h 1580"/>
                <a:gd name="T18" fmla="*/ 2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1" name="Freeform 53"/>
            <p:cNvSpPr>
              <a:spLocks/>
            </p:cNvSpPr>
            <p:nvPr/>
          </p:nvSpPr>
          <p:spPr bwMode="auto">
            <a:xfrm>
              <a:off x="1446" y="2535"/>
              <a:ext cx="53" cy="125"/>
            </a:xfrm>
            <a:custGeom>
              <a:avLst/>
              <a:gdLst>
                <a:gd name="T0" fmla="*/ 0 w 428"/>
                <a:gd name="T1" fmla="*/ 0 h 1007"/>
                <a:gd name="T2" fmla="*/ 0 w 428"/>
                <a:gd name="T3" fmla="*/ 2 h 1007"/>
                <a:gd name="T4" fmla="*/ 1 w 428"/>
                <a:gd name="T5" fmla="*/ 2 h 1007"/>
                <a:gd name="T6" fmla="*/ 1 w 428"/>
                <a:gd name="T7" fmla="*/ 0 h 1007"/>
                <a:gd name="T8" fmla="*/ 0 w 428"/>
                <a:gd name="T9" fmla="*/ 0 h 1007"/>
                <a:gd name="T10" fmla="*/ 0 w 428"/>
                <a:gd name="T11" fmla="*/ 2 h 1007"/>
                <a:gd name="T12" fmla="*/ 0 w 428"/>
                <a:gd name="T13" fmla="*/ 2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2" name="Freeform 54"/>
            <p:cNvSpPr>
              <a:spLocks/>
            </p:cNvSpPr>
            <p:nvPr/>
          </p:nvSpPr>
          <p:spPr bwMode="auto">
            <a:xfrm>
              <a:off x="1446" y="2535"/>
              <a:ext cx="53" cy="18"/>
            </a:xfrm>
            <a:custGeom>
              <a:avLst/>
              <a:gdLst>
                <a:gd name="T0" fmla="*/ 0 w 428"/>
                <a:gd name="T1" fmla="*/ 0 h 145"/>
                <a:gd name="T2" fmla="*/ 1 w 428"/>
                <a:gd name="T3" fmla="*/ 0 h 145"/>
                <a:gd name="T4" fmla="*/ 1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3" name="Freeform 55"/>
            <p:cNvSpPr>
              <a:spLocks/>
            </p:cNvSpPr>
            <p:nvPr/>
          </p:nvSpPr>
          <p:spPr bwMode="auto">
            <a:xfrm>
              <a:off x="1517" y="2499"/>
              <a:ext cx="18" cy="90"/>
            </a:xfrm>
            <a:custGeom>
              <a:avLst/>
              <a:gdLst>
                <a:gd name="T0" fmla="*/ 0 w 143"/>
                <a:gd name="T1" fmla="*/ 0 h 718"/>
                <a:gd name="T2" fmla="*/ 0 w 143"/>
                <a:gd name="T3" fmla="*/ 1 h 718"/>
                <a:gd name="T4" fmla="*/ 0 w 143"/>
                <a:gd name="T5" fmla="*/ 1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34" name="Freeform 56"/>
            <p:cNvSpPr>
              <a:spLocks/>
            </p:cNvSpPr>
            <p:nvPr/>
          </p:nvSpPr>
          <p:spPr bwMode="auto">
            <a:xfrm>
              <a:off x="1714" y="2606"/>
              <a:ext cx="89" cy="90"/>
            </a:xfrm>
            <a:custGeom>
              <a:avLst/>
              <a:gdLst>
                <a:gd name="T0" fmla="*/ 0 w 714"/>
                <a:gd name="T1" fmla="*/ 1 h 718"/>
                <a:gd name="T2" fmla="*/ 0 w 714"/>
                <a:gd name="T3" fmla="*/ 1 h 718"/>
                <a:gd name="T4" fmla="*/ 1 w 714"/>
                <a:gd name="T5" fmla="*/ 1 h 718"/>
                <a:gd name="T6" fmla="*/ 1 w 714"/>
                <a:gd name="T7" fmla="*/ 1 h 718"/>
                <a:gd name="T8" fmla="*/ 1 w 714"/>
                <a:gd name="T9" fmla="*/ 1 h 718"/>
                <a:gd name="T10" fmla="*/ 1 w 714"/>
                <a:gd name="T11" fmla="*/ 1 h 718"/>
                <a:gd name="T12" fmla="*/ 0 w 714"/>
                <a:gd name="T13" fmla="*/ 1 h 718"/>
                <a:gd name="T14" fmla="*/ 0 w 714"/>
                <a:gd name="T15" fmla="*/ 1 h 718"/>
                <a:gd name="T16" fmla="*/ 0 w 714"/>
                <a:gd name="T17" fmla="*/ 1 h 718"/>
                <a:gd name="T18" fmla="*/ 0 w 714"/>
                <a:gd name="T19" fmla="*/ 0 h 718"/>
                <a:gd name="T20" fmla="*/ 0 w 714"/>
                <a:gd name="T21" fmla="*/ 0 h 718"/>
                <a:gd name="T22" fmla="*/ 0 w 714"/>
                <a:gd name="T23" fmla="*/ 1 h 718"/>
                <a:gd name="T24" fmla="*/ 0 w 714"/>
                <a:gd name="T25" fmla="*/ 1 h 718"/>
                <a:gd name="T26" fmla="*/ 0 w 714"/>
                <a:gd name="T27" fmla="*/ 1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55" name="TextBox 54"/>
          <p:cNvSpPr txBox="1"/>
          <p:nvPr/>
        </p:nvSpPr>
        <p:spPr>
          <a:xfrm>
            <a:off x="1079500" y="6487468"/>
            <a:ext cx="1719662" cy="461665"/>
          </a:xfrm>
          <a:prstGeom prst="rect">
            <a:avLst/>
          </a:prstGeom>
          <a:noFill/>
        </p:spPr>
        <p:txBody>
          <a:bodyPr wrap="square" rtlCol="0">
            <a:spAutoFit/>
          </a:bodyPr>
          <a:lstStyle/>
          <a:p>
            <a:r>
              <a:rPr lang="en-US" sz="1200" dirty="0" err="1"/>
              <a:t>Vitaly</a:t>
            </a:r>
            <a:r>
              <a:rPr lang="en-US" sz="1200" dirty="0"/>
              <a:t> </a:t>
            </a:r>
            <a:r>
              <a:rPr lang="en-US" sz="1200" dirty="0" err="1"/>
              <a:t>Shmatikov</a:t>
            </a:r>
            <a:endParaRPr lang="en-US" sz="1200" dirty="0"/>
          </a:p>
          <a:p>
            <a:endParaRPr lang="en-NZ" sz="1200" dirty="0"/>
          </a:p>
        </p:txBody>
      </p:sp>
    </p:spTree>
    <p:extLst>
      <p:ext uri="{BB962C8B-B14F-4D97-AF65-F5344CB8AC3E}">
        <p14:creationId xmlns:p14="http://schemas.microsoft.com/office/powerpoint/2010/main" val="57275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2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animBg="1"/>
      <p:bldP spid="8201" grpId="0"/>
      <p:bldP spid="8202" grpId="0"/>
      <p:bldP spid="8203" grpId="0"/>
      <p:bldP spid="8204" grpId="0"/>
      <p:bldP spid="8205" grpId="0" animBg="1"/>
      <p:bldP spid="8206" grpId="0" animBg="1"/>
      <p:bldP spid="8207" grpId="0" animBg="1"/>
      <p:bldP spid="8208" grpId="0" animBg="1"/>
      <p:bldP spid="8209" grpId="0"/>
      <p:bldP spid="8210" grpId="0" animBg="1"/>
      <p:bldP spid="8211" grpId="0"/>
      <p:bldP spid="8212" grpId="0" animBg="1"/>
      <p:bldP spid="8213" grpId="0" animBg="1"/>
      <p:bldP spid="8214" grpId="0" animBg="1"/>
      <p:bldP spid="82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noFill/>
        </p:spPr>
        <p:txBody>
          <a:bodyPr lIns="92075" tIns="46038" rIns="92075" bIns="46038"/>
          <a:lstStyle/>
          <a:p>
            <a:r>
              <a:rPr lang="en-US">
                <a:latin typeface="Tahoma" charset="0"/>
              </a:rPr>
              <a:t>Advantages of One-Time Pad</a:t>
            </a:r>
          </a:p>
        </p:txBody>
      </p:sp>
      <p:sp>
        <p:nvSpPr>
          <p:cNvPr id="9220" name="Rectangle 3"/>
          <p:cNvSpPr>
            <a:spLocks noGrp="1" noChangeArrowheads="1"/>
          </p:cNvSpPr>
          <p:nvPr>
            <p:ph type="body" idx="1"/>
          </p:nvPr>
        </p:nvSpPr>
        <p:spPr>
          <a:xfrm>
            <a:off x="1028700" y="1600200"/>
            <a:ext cx="7962900" cy="4876800"/>
          </a:xfrm>
          <a:noFill/>
        </p:spPr>
        <p:txBody>
          <a:bodyPr lIns="92075" tIns="46038" rIns="92075" bIns="46038">
            <a:normAutofit fontScale="85000" lnSpcReduction="10000"/>
          </a:bodyPr>
          <a:lstStyle/>
          <a:p>
            <a:r>
              <a:rPr lang="en-US" dirty="0">
                <a:latin typeface="Tahoma" charset="0"/>
              </a:rPr>
              <a:t>Easy to compute</a:t>
            </a:r>
          </a:p>
          <a:p>
            <a:pPr lvl="1"/>
            <a:r>
              <a:rPr lang="en-US" dirty="0">
                <a:latin typeface="Tahoma" charset="0"/>
              </a:rPr>
              <a:t>Encryption and decryption are the same operation</a:t>
            </a:r>
          </a:p>
          <a:p>
            <a:pPr lvl="1"/>
            <a:r>
              <a:rPr lang="en-US" dirty="0">
                <a:latin typeface="Tahoma" charset="0"/>
              </a:rPr>
              <a:t>Bitwise XOR is very cheap to </a:t>
            </a:r>
            <a:r>
              <a:rPr lang="en-US" dirty="0" smtClean="0">
                <a:latin typeface="Tahoma" charset="0"/>
              </a:rPr>
              <a:t>compute</a:t>
            </a:r>
          </a:p>
          <a:p>
            <a:pPr marL="402336" lvl="1" indent="0">
              <a:buNone/>
            </a:pPr>
            <a:endParaRPr lang="en-US" dirty="0">
              <a:latin typeface="Tahoma" charset="0"/>
            </a:endParaRPr>
          </a:p>
          <a:p>
            <a:r>
              <a:rPr lang="en-US" dirty="0">
                <a:latin typeface="Tahoma" charset="0"/>
              </a:rPr>
              <a:t>As secure as theoretically possible</a:t>
            </a:r>
          </a:p>
          <a:p>
            <a:pPr lvl="1"/>
            <a:r>
              <a:rPr lang="en-US" dirty="0">
                <a:latin typeface="Tahoma" charset="0"/>
              </a:rPr>
              <a:t>Given a </a:t>
            </a:r>
            <a:r>
              <a:rPr lang="en-US" dirty="0" err="1">
                <a:latin typeface="Tahoma" charset="0"/>
              </a:rPr>
              <a:t>ciphertext</a:t>
            </a:r>
            <a:r>
              <a:rPr lang="en-US" dirty="0">
                <a:latin typeface="Tahoma" charset="0"/>
              </a:rPr>
              <a:t>, all plaintexts are equally likely, regardless of </a:t>
            </a:r>
            <a:r>
              <a:rPr lang="en-US" dirty="0" smtClean="0">
                <a:latin typeface="Tahoma" charset="0"/>
              </a:rPr>
              <a:t>attacker</a:t>
            </a:r>
            <a:r>
              <a:rPr lang="en-AU" dirty="0" smtClean="0">
                <a:latin typeface="Tahoma" charset="0"/>
              </a:rPr>
              <a:t>’</a:t>
            </a:r>
            <a:r>
              <a:rPr lang="en-US" dirty="0" smtClean="0">
                <a:latin typeface="Tahoma" charset="0"/>
              </a:rPr>
              <a:t>s </a:t>
            </a:r>
            <a:r>
              <a:rPr lang="en-US" dirty="0">
                <a:latin typeface="Tahoma" charset="0"/>
              </a:rPr>
              <a:t>computational resources</a:t>
            </a:r>
          </a:p>
          <a:p>
            <a:pPr lvl="1"/>
            <a:r>
              <a:rPr lang="en-US" dirty="0">
                <a:latin typeface="Tahoma" charset="0"/>
              </a:rPr>
              <a:t>…as long as the key sequence is truly random</a:t>
            </a:r>
          </a:p>
          <a:p>
            <a:pPr lvl="2"/>
            <a:r>
              <a:rPr lang="en-US" dirty="0">
                <a:latin typeface="Tahoma" charset="0"/>
              </a:rPr>
              <a:t>True randomness is expensive to obtain in large quantities</a:t>
            </a:r>
          </a:p>
          <a:p>
            <a:pPr lvl="1"/>
            <a:r>
              <a:rPr lang="en-US" dirty="0">
                <a:latin typeface="Tahoma" charset="0"/>
              </a:rPr>
              <a:t>…as long as each key is same length as plaintext</a:t>
            </a:r>
          </a:p>
          <a:p>
            <a:pPr lvl="2"/>
            <a:r>
              <a:rPr lang="en-US" dirty="0">
                <a:latin typeface="Tahoma" charset="0"/>
              </a:rPr>
              <a:t>But how does the sender communicate the key to receiver?</a:t>
            </a:r>
          </a:p>
          <a:p>
            <a:pPr lvl="2"/>
            <a:endParaRPr lang="en-US" dirty="0">
              <a:latin typeface="Tahoma" charset="0"/>
            </a:endParaRPr>
          </a:p>
        </p:txBody>
      </p:sp>
      <p:sp>
        <p:nvSpPr>
          <p:cNvPr id="5" name="TextBox 4"/>
          <p:cNvSpPr txBox="1"/>
          <p:nvPr/>
        </p:nvSpPr>
        <p:spPr>
          <a:xfrm>
            <a:off x="1079500" y="6487468"/>
            <a:ext cx="1719662" cy="461665"/>
          </a:xfrm>
          <a:prstGeom prst="rect">
            <a:avLst/>
          </a:prstGeom>
          <a:noFill/>
        </p:spPr>
        <p:txBody>
          <a:bodyPr wrap="square" rtlCol="0">
            <a:spAutoFit/>
          </a:bodyPr>
          <a:lstStyle/>
          <a:p>
            <a:r>
              <a:rPr lang="en-US" sz="1200" dirty="0" err="1"/>
              <a:t>Vitaly</a:t>
            </a:r>
            <a:r>
              <a:rPr lang="en-US" sz="1200" dirty="0"/>
              <a:t> </a:t>
            </a:r>
            <a:r>
              <a:rPr lang="en-US" sz="1200" dirty="0" err="1"/>
              <a:t>Shmatikov</a:t>
            </a:r>
            <a:endParaRPr lang="en-US" sz="1200" dirty="0"/>
          </a:p>
          <a:p>
            <a:endParaRPr lang="en-NZ" sz="1200" dirty="0"/>
          </a:p>
        </p:txBody>
      </p:sp>
    </p:spTree>
    <p:extLst>
      <p:ext uri="{BB962C8B-B14F-4D97-AF65-F5344CB8AC3E}">
        <p14:creationId xmlns:p14="http://schemas.microsoft.com/office/powerpoint/2010/main" val="293033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Notices	</a:t>
            </a:r>
            <a:endParaRPr lang="en-NZ" dirty="0"/>
          </a:p>
        </p:txBody>
      </p:sp>
      <p:sp>
        <p:nvSpPr>
          <p:cNvPr id="3" name="Content Placeholder 2"/>
          <p:cNvSpPr>
            <a:spLocks noGrp="1"/>
          </p:cNvSpPr>
          <p:nvPr>
            <p:ph idx="1"/>
          </p:nvPr>
        </p:nvSpPr>
        <p:spPr/>
        <p:txBody>
          <a:bodyPr/>
          <a:lstStyle/>
          <a:p>
            <a:r>
              <a:rPr lang="en-NZ" dirty="0" smtClean="0"/>
              <a:t>Labs start this week.</a:t>
            </a:r>
          </a:p>
          <a:p>
            <a:r>
              <a:rPr lang="en-NZ" dirty="0"/>
              <a:t>Your lab will be implementing a ‘new’ </a:t>
            </a:r>
            <a:r>
              <a:rPr lang="en-NZ" dirty="0" smtClean="0"/>
              <a:t>cypher. No electronic submission this week!</a:t>
            </a:r>
            <a:endParaRPr lang="en-NZ" dirty="0"/>
          </a:p>
          <a:p>
            <a:r>
              <a:rPr lang="en-NZ" dirty="0" smtClean="0"/>
              <a:t>Lab groups: </a:t>
            </a:r>
          </a:p>
          <a:p>
            <a:pPr lvl="1"/>
            <a:r>
              <a:rPr lang="en-NZ" dirty="0" smtClean="0"/>
              <a:t>email the tutors to get a session/group.</a:t>
            </a:r>
          </a:p>
          <a:p>
            <a:pPr lvl="1"/>
            <a:r>
              <a:rPr lang="en-NZ" dirty="0" smtClean="0"/>
              <a:t>check the updated timetable. (no labs on Tuesday afternoon)</a:t>
            </a:r>
          </a:p>
          <a:p>
            <a:pPr marL="82296" indent="0">
              <a:buNone/>
            </a:pPr>
            <a:endParaRPr lang="en-NZ" dirty="0" smtClean="0"/>
          </a:p>
        </p:txBody>
      </p:sp>
      <p:sp>
        <p:nvSpPr>
          <p:cNvPr id="4" name="Slide Number Placeholder 3"/>
          <p:cNvSpPr>
            <a:spLocks noGrp="1"/>
          </p:cNvSpPr>
          <p:nvPr>
            <p:ph type="sldNum" sz="quarter" idx="12"/>
          </p:nvPr>
        </p:nvSpPr>
        <p:spPr/>
        <p:txBody>
          <a:bodyPr/>
          <a:lstStyle/>
          <a:p>
            <a:fld id="{96A1EBCC-DB2F-4447-83F7-93BC3BB44527}" type="slidenum">
              <a:rPr lang="en-US" smtClean="0"/>
              <a:pPr/>
              <a:t>3</a:t>
            </a:fld>
            <a:endParaRPr lang="en-US"/>
          </a:p>
        </p:txBody>
      </p:sp>
    </p:spTree>
    <p:extLst>
      <p:ext uri="{BB962C8B-B14F-4D97-AF65-F5344CB8AC3E}">
        <p14:creationId xmlns:p14="http://schemas.microsoft.com/office/powerpoint/2010/main" val="4066499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lIns="92075" tIns="46038" rIns="92075" bIns="46038"/>
          <a:lstStyle/>
          <a:p>
            <a:r>
              <a:rPr lang="en-US">
                <a:latin typeface="Tahoma" charset="0"/>
              </a:rPr>
              <a:t>Problems with One-Time Pad</a:t>
            </a:r>
          </a:p>
        </p:txBody>
      </p:sp>
      <p:sp>
        <p:nvSpPr>
          <p:cNvPr id="10244" name="Rectangle 3"/>
          <p:cNvSpPr>
            <a:spLocks noGrp="1" noChangeArrowheads="1"/>
          </p:cNvSpPr>
          <p:nvPr>
            <p:ph type="body" idx="1"/>
          </p:nvPr>
        </p:nvSpPr>
        <p:spPr>
          <a:xfrm>
            <a:off x="1079500" y="1600200"/>
            <a:ext cx="7991348" cy="4876800"/>
          </a:xfrm>
          <a:noFill/>
        </p:spPr>
        <p:txBody>
          <a:bodyPr lIns="92075" tIns="46038" rIns="92075" bIns="46038">
            <a:normAutofit fontScale="62500" lnSpcReduction="20000"/>
          </a:bodyPr>
          <a:lstStyle/>
          <a:p>
            <a:pPr>
              <a:lnSpc>
                <a:spcPct val="110000"/>
              </a:lnSpc>
            </a:pPr>
            <a:r>
              <a:rPr lang="en-US" dirty="0">
                <a:latin typeface="Tahoma" charset="0"/>
              </a:rPr>
              <a:t>Key must be as long as plaintext</a:t>
            </a:r>
          </a:p>
          <a:p>
            <a:pPr lvl="1">
              <a:lnSpc>
                <a:spcPct val="110000"/>
              </a:lnSpc>
            </a:pPr>
            <a:r>
              <a:rPr lang="en-US" dirty="0">
                <a:latin typeface="Tahoma" charset="0"/>
              </a:rPr>
              <a:t>Impractical in most realistic scenarios</a:t>
            </a:r>
          </a:p>
          <a:p>
            <a:pPr lvl="1">
              <a:lnSpc>
                <a:spcPct val="110000"/>
              </a:lnSpc>
            </a:pPr>
            <a:r>
              <a:rPr lang="en-US" dirty="0">
                <a:latin typeface="Tahoma" charset="0"/>
              </a:rPr>
              <a:t>Still used for diplomatic and intelligence traffic</a:t>
            </a:r>
          </a:p>
          <a:p>
            <a:pPr>
              <a:lnSpc>
                <a:spcPct val="110000"/>
              </a:lnSpc>
            </a:pPr>
            <a:r>
              <a:rPr lang="en-US" dirty="0">
                <a:solidFill>
                  <a:srgbClr val="FF0000"/>
                </a:solidFill>
                <a:latin typeface="Tahoma" charset="0"/>
              </a:rPr>
              <a:t>Does not guarantee integrity</a:t>
            </a:r>
          </a:p>
          <a:p>
            <a:pPr lvl="1">
              <a:lnSpc>
                <a:spcPct val="110000"/>
              </a:lnSpc>
            </a:pPr>
            <a:r>
              <a:rPr lang="en-US" dirty="0">
                <a:solidFill>
                  <a:srgbClr val="FF0000"/>
                </a:solidFill>
                <a:latin typeface="Tahoma" charset="0"/>
              </a:rPr>
              <a:t>One-time pad only guarantees confidentiality</a:t>
            </a:r>
          </a:p>
          <a:p>
            <a:pPr lvl="1">
              <a:lnSpc>
                <a:spcPct val="110000"/>
              </a:lnSpc>
            </a:pPr>
            <a:r>
              <a:rPr lang="en-US" dirty="0">
                <a:solidFill>
                  <a:srgbClr val="FF0000"/>
                </a:solidFill>
                <a:latin typeface="Tahoma" charset="0"/>
              </a:rPr>
              <a:t>Attacker cannot recover plaintext, but can easily change it to something else</a:t>
            </a:r>
          </a:p>
          <a:p>
            <a:pPr>
              <a:lnSpc>
                <a:spcPct val="110000"/>
              </a:lnSpc>
            </a:pPr>
            <a:r>
              <a:rPr lang="en-US" dirty="0">
                <a:latin typeface="Tahoma" charset="0"/>
              </a:rPr>
              <a:t>Insecure if keys are reused</a:t>
            </a:r>
          </a:p>
          <a:p>
            <a:pPr lvl="1">
              <a:lnSpc>
                <a:spcPct val="110000"/>
              </a:lnSpc>
            </a:pPr>
            <a:r>
              <a:rPr lang="en-US" dirty="0">
                <a:latin typeface="Tahoma" charset="0"/>
              </a:rPr>
              <a:t>Attacker can obtain XOR of </a:t>
            </a:r>
            <a:r>
              <a:rPr lang="en-US" dirty="0" smtClean="0">
                <a:latin typeface="Tahoma" charset="0"/>
              </a:rPr>
              <a:t>plaintexts</a:t>
            </a:r>
          </a:p>
          <a:p>
            <a:pPr>
              <a:lnSpc>
                <a:spcPct val="110000"/>
              </a:lnSpc>
            </a:pPr>
            <a:r>
              <a:rPr lang="en-US" dirty="0" smtClean="0">
                <a:latin typeface="Tahoma" charset="0"/>
              </a:rPr>
              <a:t>Generating good random numbers is hard</a:t>
            </a:r>
          </a:p>
          <a:p>
            <a:pPr lvl="1">
              <a:lnSpc>
                <a:spcPct val="110000"/>
              </a:lnSpc>
            </a:pPr>
            <a:r>
              <a:rPr lang="en-US" dirty="0" smtClean="0">
                <a:latin typeface="Tahoma" charset="0"/>
              </a:rPr>
              <a:t>Atomic decay, entropy – unequal distributions</a:t>
            </a:r>
          </a:p>
          <a:p>
            <a:pPr lvl="1">
              <a:lnSpc>
                <a:spcPct val="110000"/>
              </a:lnSpc>
            </a:pPr>
            <a:r>
              <a:rPr lang="en-US" dirty="0" smtClean="0">
                <a:latin typeface="Tahoma" charset="0"/>
              </a:rPr>
              <a:t>Pseudo random numbers – Exhibits pattern.</a:t>
            </a:r>
          </a:p>
          <a:p>
            <a:pPr>
              <a:lnSpc>
                <a:spcPct val="110000"/>
              </a:lnSpc>
            </a:pPr>
            <a:r>
              <a:rPr lang="en-US" dirty="0" smtClean="0">
                <a:latin typeface="Tahoma" charset="0"/>
              </a:rPr>
              <a:t>Key Transport</a:t>
            </a:r>
          </a:p>
          <a:p>
            <a:pPr lvl="1">
              <a:lnSpc>
                <a:spcPct val="110000"/>
              </a:lnSpc>
            </a:pPr>
            <a:r>
              <a:rPr lang="en-US" i="1" dirty="0" smtClean="0">
                <a:latin typeface="Tahoma" charset="0"/>
              </a:rPr>
              <a:t>How to inform the receiver and sender of the keys.</a:t>
            </a:r>
            <a:endParaRPr lang="en-US" i="1" dirty="0">
              <a:latin typeface="Tahoma" charset="0"/>
            </a:endParaRPr>
          </a:p>
          <a:p>
            <a:pPr lvl="2">
              <a:lnSpc>
                <a:spcPct val="110000"/>
              </a:lnSpc>
            </a:pPr>
            <a:endParaRPr lang="en-US" dirty="0">
              <a:latin typeface="Tahoma" charset="0"/>
            </a:endParaRPr>
          </a:p>
        </p:txBody>
      </p:sp>
      <p:sp>
        <p:nvSpPr>
          <p:cNvPr id="5" name="TextBox 4"/>
          <p:cNvSpPr txBox="1"/>
          <p:nvPr/>
        </p:nvSpPr>
        <p:spPr>
          <a:xfrm>
            <a:off x="1079500" y="6487468"/>
            <a:ext cx="2946400" cy="461665"/>
          </a:xfrm>
          <a:prstGeom prst="rect">
            <a:avLst/>
          </a:prstGeom>
          <a:noFill/>
        </p:spPr>
        <p:txBody>
          <a:bodyPr wrap="square" rtlCol="0">
            <a:spAutoFit/>
          </a:bodyPr>
          <a:lstStyle/>
          <a:p>
            <a:r>
              <a:rPr lang="en-US" sz="1200" dirty="0" err="1"/>
              <a:t>Vitaly</a:t>
            </a:r>
            <a:r>
              <a:rPr lang="en-US" sz="1200" dirty="0"/>
              <a:t> </a:t>
            </a:r>
            <a:r>
              <a:rPr lang="en-US" sz="1200" dirty="0" err="1" smtClean="0"/>
              <a:t>Shmatikov</a:t>
            </a:r>
            <a:r>
              <a:rPr lang="en-US" sz="1200" dirty="0" smtClean="0"/>
              <a:t> </a:t>
            </a:r>
            <a:r>
              <a:rPr lang="en-US" sz="1200" dirty="0" err="1" smtClean="0"/>
              <a:t>wth</a:t>
            </a:r>
            <a:r>
              <a:rPr lang="en-US" sz="1200" dirty="0" smtClean="0"/>
              <a:t> some additions.</a:t>
            </a:r>
            <a:endParaRPr lang="en-US" sz="1200" dirty="0"/>
          </a:p>
          <a:p>
            <a:endParaRPr lang="en-NZ" sz="1200" dirty="0"/>
          </a:p>
        </p:txBody>
      </p:sp>
    </p:spTree>
    <p:extLst>
      <p:ext uri="{BB962C8B-B14F-4D97-AF65-F5344CB8AC3E}">
        <p14:creationId xmlns:p14="http://schemas.microsoft.com/office/powerpoint/2010/main" val="141152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a:t>
            </a:r>
            <a:r>
              <a:rPr lang="en-GB" dirty="0"/>
              <a:t> : Recap</a:t>
            </a:r>
          </a:p>
        </p:txBody>
      </p:sp>
      <p:sp>
        <p:nvSpPr>
          <p:cNvPr id="3" name="TextBox 2"/>
          <p:cNvSpPr txBox="1"/>
          <p:nvPr/>
        </p:nvSpPr>
        <p:spPr>
          <a:xfrm>
            <a:off x="1619072" y="1704657"/>
            <a:ext cx="4651017" cy="802912"/>
          </a:xfrm>
          <a:prstGeom prst="rect">
            <a:avLst/>
          </a:prstGeom>
          <a:noFill/>
        </p:spPr>
        <p:txBody>
          <a:bodyPr wrap="none" rtlCol="0">
            <a:spAutoFit/>
          </a:bodyPr>
          <a:lstStyle/>
          <a:p>
            <a:r>
              <a:rPr lang="en-US" sz="1539" dirty="0"/>
              <a:t>Assure Data Consistency, Accuracy and Trustworthiness</a:t>
            </a:r>
          </a:p>
          <a:p>
            <a:endParaRPr lang="en-US" sz="1539" dirty="0"/>
          </a:p>
          <a:p>
            <a:r>
              <a:rPr lang="en-US" sz="1539" dirty="0"/>
              <a:t>Data is modified in an </a:t>
            </a:r>
            <a:r>
              <a:rPr lang="en-US" sz="1539" dirty="0" err="1"/>
              <a:t>authorised</a:t>
            </a:r>
            <a:r>
              <a:rPr lang="en-US" sz="1539" dirty="0"/>
              <a:t> way only.</a:t>
            </a:r>
          </a:p>
        </p:txBody>
      </p:sp>
      <p:sp>
        <p:nvSpPr>
          <p:cNvPr id="4" name="TextBox 3"/>
          <p:cNvSpPr txBox="1"/>
          <p:nvPr/>
        </p:nvSpPr>
        <p:spPr>
          <a:xfrm>
            <a:off x="1253411" y="2744338"/>
            <a:ext cx="5999784" cy="329193"/>
          </a:xfrm>
          <a:prstGeom prst="rect">
            <a:avLst/>
          </a:prstGeom>
          <a:noFill/>
        </p:spPr>
        <p:txBody>
          <a:bodyPr wrap="none" rtlCol="0">
            <a:spAutoFit/>
          </a:bodyPr>
          <a:lstStyle/>
          <a:p>
            <a:r>
              <a:rPr lang="en-US" sz="1539" b="1" dirty="0">
                <a:solidFill>
                  <a:srgbClr val="002060"/>
                </a:solidFill>
              </a:rPr>
              <a:t>Checksum (cryptographic or non-cryptographic). Could use AC</a:t>
            </a:r>
          </a:p>
        </p:txBody>
      </p:sp>
      <p:sp>
        <p:nvSpPr>
          <p:cNvPr id="5" name="Rectangle 3"/>
          <p:cNvSpPr txBox="1">
            <a:spLocks noChangeArrowheads="1"/>
          </p:cNvSpPr>
          <p:nvPr/>
        </p:nvSpPr>
        <p:spPr>
          <a:xfrm>
            <a:off x="1565178" y="3680953"/>
            <a:ext cx="6647220" cy="2346078"/>
          </a:xfrm>
          <a:prstGeom prst="rect">
            <a:avLst/>
          </a:prstGeom>
        </p:spPr>
        <p:txBody>
          <a:bodyPr vert="horz" lIns="0" tIns="0" rIns="0" bIns="0" rtlCol="0">
            <a:normAutofit/>
          </a:bodyPr>
          <a:lstStyle>
            <a:lvl1pPr marL="177800" indent="-177800" algn="l" defTabSz="755957" rtl="0" eaLnBrk="1" latinLnBrk="0" hangingPunct="1">
              <a:lnSpc>
                <a:spcPct val="100000"/>
              </a:lnSpc>
              <a:spcBef>
                <a:spcPts val="600"/>
              </a:spcBef>
              <a:buClr>
                <a:schemeClr val="tx2"/>
              </a:buClr>
              <a:buFont typeface="Arial" panose="020B0604020202020204" pitchFamily="34" charset="0"/>
              <a:buChar char="•"/>
              <a:defRPr sz="1800" kern="1200">
                <a:solidFill>
                  <a:schemeClr val="accent5"/>
                </a:solidFill>
                <a:latin typeface="+mn-lt"/>
                <a:ea typeface="+mn-ea"/>
                <a:cs typeface="+mn-cs"/>
              </a:defRPr>
            </a:lvl1pPr>
            <a:lvl2pPr marL="361950" indent="-184150" algn="l" defTabSz="755957" rtl="0" eaLnBrk="1" latinLnBrk="0" hangingPunct="1">
              <a:lnSpc>
                <a:spcPct val="100000"/>
              </a:lnSpc>
              <a:spcBef>
                <a:spcPts val="600"/>
              </a:spcBef>
              <a:buClr>
                <a:schemeClr val="tx2"/>
              </a:buClr>
              <a:buFont typeface="Arial" panose="020B0604020202020204" pitchFamily="34" charset="0"/>
              <a:buChar char="•"/>
              <a:defRPr sz="1600" kern="1200">
                <a:solidFill>
                  <a:schemeClr val="accent5"/>
                </a:solidFill>
                <a:latin typeface="+mn-lt"/>
                <a:ea typeface="+mn-ea"/>
                <a:cs typeface="+mn-cs"/>
              </a:defRPr>
            </a:lvl2pPr>
            <a:lvl3pPr marL="539750" indent="-177800" algn="l" defTabSz="755957" rtl="0" eaLnBrk="1" latinLnBrk="0" hangingPunct="1">
              <a:lnSpc>
                <a:spcPct val="100000"/>
              </a:lnSpc>
              <a:spcBef>
                <a:spcPts val="600"/>
              </a:spcBef>
              <a:buClr>
                <a:schemeClr val="tx2"/>
              </a:buClr>
              <a:buFont typeface="Arial" panose="020B0604020202020204" pitchFamily="34" charset="0"/>
              <a:buChar char="•"/>
              <a:defRPr sz="1400" kern="1200">
                <a:solidFill>
                  <a:schemeClr val="accent5"/>
                </a:solidFill>
                <a:latin typeface="+mn-lt"/>
                <a:ea typeface="+mn-ea"/>
                <a:cs typeface="+mn-cs"/>
              </a:defRPr>
            </a:lvl3pPr>
            <a:lvl4pPr marL="717550" indent="-177800" algn="l" defTabSz="755957" rtl="0" eaLnBrk="1" latinLnBrk="0" hangingPunct="1">
              <a:lnSpc>
                <a:spcPct val="100000"/>
              </a:lnSpc>
              <a:spcBef>
                <a:spcPts val="600"/>
              </a:spcBef>
              <a:buClr>
                <a:schemeClr val="tx2"/>
              </a:buClr>
              <a:buFont typeface="Arial" panose="020B0604020202020204" pitchFamily="34" charset="0"/>
              <a:buChar char="•"/>
              <a:defRPr sz="1200" kern="1200">
                <a:solidFill>
                  <a:schemeClr val="accent5"/>
                </a:solidFill>
                <a:latin typeface="+mn-lt"/>
                <a:ea typeface="+mn-ea"/>
                <a:cs typeface="+mn-cs"/>
              </a:defRPr>
            </a:lvl4pPr>
            <a:lvl5pPr marL="895350" indent="-177800" algn="l" defTabSz="755957" rtl="0" eaLnBrk="1" latinLnBrk="0" hangingPunct="1">
              <a:lnSpc>
                <a:spcPct val="100000"/>
              </a:lnSpc>
              <a:spcBef>
                <a:spcPts val="600"/>
              </a:spcBef>
              <a:buClr>
                <a:schemeClr val="tx2"/>
              </a:buClr>
              <a:buFont typeface="Arial" panose="020B0604020202020204" pitchFamily="34" charset="0"/>
              <a:buChar char="•"/>
              <a:defRPr sz="1200" kern="1200">
                <a:solidFill>
                  <a:schemeClr val="accent5"/>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30000"/>
              </a:lnSpc>
              <a:buFont typeface="Wingdings" charset="0"/>
              <a:buNone/>
              <a:defRPr/>
            </a:pPr>
            <a:r>
              <a:rPr lang="en-US" sz="2395">
                <a:ea typeface="ＭＳ Ｐゴシック" charset="0"/>
              </a:rPr>
              <a:t>example: add two 16-bit integers</a:t>
            </a:r>
          </a:p>
        </p:txBody>
      </p:sp>
      <p:sp>
        <p:nvSpPr>
          <p:cNvPr id="6" name="Text Box 4"/>
          <p:cNvSpPr txBox="1">
            <a:spLocks noChangeArrowheads="1"/>
          </p:cNvSpPr>
          <p:nvPr/>
        </p:nvSpPr>
        <p:spPr bwMode="auto">
          <a:xfrm>
            <a:off x="2700201" y="4357081"/>
            <a:ext cx="5474181" cy="203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pPr algn="l"/>
            <a:r>
              <a:rPr lang="en-US" altLang="en-US" sz="1710" b="1">
                <a:solidFill>
                  <a:schemeClr val="bg1"/>
                </a:solidFill>
                <a:latin typeface="Comic Sans MS" charset="0"/>
              </a:rPr>
              <a:t>1</a:t>
            </a:r>
            <a:r>
              <a:rPr lang="en-US" altLang="en-US" sz="1710" b="1">
                <a:latin typeface="Comic Sans MS" charset="0"/>
              </a:rPr>
              <a:t>  1  1  1  0  0  1  1  0  0  1  1  0  0  1  1  0</a:t>
            </a:r>
          </a:p>
          <a:p>
            <a:pPr algn="l"/>
            <a:r>
              <a:rPr lang="en-US" altLang="en-US" sz="1710" b="1">
                <a:solidFill>
                  <a:schemeClr val="bg1"/>
                </a:solidFill>
                <a:latin typeface="Comic Sans MS" charset="0"/>
              </a:rPr>
              <a:t>1</a:t>
            </a:r>
            <a:r>
              <a:rPr lang="en-US" altLang="en-US" sz="1710" b="1">
                <a:latin typeface="Comic Sans MS" charset="0"/>
              </a:rPr>
              <a:t>  1  1  0  1  0  1  0  1  0  1  0  1  0  1  0  1</a:t>
            </a:r>
          </a:p>
          <a:p>
            <a:pPr algn="l">
              <a:lnSpc>
                <a:spcPct val="120000"/>
              </a:lnSpc>
            </a:pPr>
            <a:endParaRPr lang="en-US" altLang="en-US" sz="1710" b="1">
              <a:latin typeface="Comic Sans MS" charset="0"/>
            </a:endParaRPr>
          </a:p>
          <a:p>
            <a:pPr algn="l"/>
            <a:r>
              <a:rPr lang="en-US" altLang="en-US" sz="1710" b="1">
                <a:latin typeface="Comic Sans MS" charset="0"/>
              </a:rPr>
              <a:t>1  1  0  1  1  1  0  1  1  1  0  1  1  1  0  1  1</a:t>
            </a:r>
          </a:p>
          <a:p>
            <a:pPr algn="l">
              <a:lnSpc>
                <a:spcPct val="120000"/>
              </a:lnSpc>
            </a:pPr>
            <a:endParaRPr lang="en-US" altLang="en-US" sz="1710" b="1">
              <a:latin typeface="Comic Sans MS" charset="0"/>
            </a:endParaRPr>
          </a:p>
          <a:p>
            <a:pPr algn="l"/>
            <a:r>
              <a:rPr lang="en-US" altLang="en-US" sz="1710" b="1">
                <a:solidFill>
                  <a:schemeClr val="bg1"/>
                </a:solidFill>
                <a:latin typeface="Comic Sans MS" charset="0"/>
              </a:rPr>
              <a:t>1</a:t>
            </a:r>
            <a:r>
              <a:rPr lang="en-US" altLang="en-US" sz="1710" b="1">
                <a:latin typeface="Comic Sans MS" charset="0"/>
              </a:rPr>
              <a:t>  1  0  1  1  1  0  1  1  1  0  1  1  1  1  0  0</a:t>
            </a:r>
          </a:p>
          <a:p>
            <a:pPr algn="l"/>
            <a:r>
              <a:rPr lang="en-US" altLang="en-US" sz="1710" b="1">
                <a:solidFill>
                  <a:schemeClr val="bg1"/>
                </a:solidFill>
                <a:latin typeface="Comic Sans MS" charset="0"/>
              </a:rPr>
              <a:t>1</a:t>
            </a:r>
            <a:r>
              <a:rPr lang="en-US" altLang="en-US" sz="1710" b="1">
                <a:latin typeface="Comic Sans MS" charset="0"/>
              </a:rPr>
              <a:t>  0  1  0  0  0  1  0  0  0  1  0  0  0  0  1  1</a:t>
            </a:r>
            <a:endParaRPr lang="en-US" altLang="en-US" sz="2052" b="1">
              <a:latin typeface="Comic Sans MS" charset="0"/>
            </a:endParaRPr>
          </a:p>
        </p:txBody>
      </p:sp>
      <p:sp>
        <p:nvSpPr>
          <p:cNvPr id="7" name="Line 5"/>
          <p:cNvSpPr>
            <a:spLocks noChangeShapeType="1"/>
          </p:cNvSpPr>
          <p:nvPr/>
        </p:nvSpPr>
        <p:spPr bwMode="auto">
          <a:xfrm flipH="1">
            <a:off x="2635032" y="5064434"/>
            <a:ext cx="5539350" cy="0"/>
          </a:xfrm>
          <a:prstGeom prst="line">
            <a:avLst/>
          </a:prstGeom>
          <a:noFill/>
          <a:ln w="12700">
            <a:solidFill>
              <a:schemeClr val="tx1"/>
            </a:solidFill>
            <a:round/>
            <a:headEnd type="none" w="sm" len="med"/>
            <a:tailEnd/>
          </a:ln>
          <a:extLst>
            <a:ext uri="{909E8E84-426E-40DD-AFC4-6F175D3DCCD1}">
              <a14:hiddenFill xmlns:a14="http://schemas.microsoft.com/office/drawing/2010/main">
                <a:noFill/>
              </a14:hiddenFill>
            </a:ext>
          </a:extLst>
        </p:spPr>
        <p:txBody>
          <a:bodyPr wrap="none" anchor="ctr"/>
          <a:lstStyle/>
          <a:p>
            <a:endParaRPr lang="en-GB" sz="1539"/>
          </a:p>
        </p:txBody>
      </p:sp>
      <p:sp>
        <p:nvSpPr>
          <p:cNvPr id="8" name="Oval 6"/>
          <p:cNvSpPr>
            <a:spLocks noChangeArrowheads="1"/>
          </p:cNvSpPr>
          <p:nvPr/>
        </p:nvSpPr>
        <p:spPr bwMode="auto">
          <a:xfrm>
            <a:off x="2700202" y="5215136"/>
            <a:ext cx="260675" cy="260675"/>
          </a:xfrm>
          <a:prstGeom prst="ellipse">
            <a:avLst/>
          </a:prstGeom>
          <a:noFill/>
          <a:ln w="9525">
            <a:solidFill>
              <a:srgbClr val="FF0000"/>
            </a:solidFill>
            <a:round/>
            <a:headEnd type="none" w="sm" len="me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endParaRPr lang="en-US" altLang="en-US" sz="1368"/>
          </a:p>
        </p:txBody>
      </p:sp>
      <p:sp>
        <p:nvSpPr>
          <p:cNvPr id="9" name="Text Box 7"/>
          <p:cNvSpPr txBox="1">
            <a:spLocks noChangeArrowheads="1"/>
          </p:cNvSpPr>
          <p:nvPr/>
        </p:nvSpPr>
        <p:spPr bwMode="auto">
          <a:xfrm>
            <a:off x="1331656" y="5177121"/>
            <a:ext cx="136127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pPr algn="l"/>
            <a:r>
              <a:rPr lang="en-US" altLang="en-US" sz="1710">
                <a:latin typeface="Comic Sans MS" charset="0"/>
              </a:rPr>
              <a:t>wraparound</a:t>
            </a:r>
          </a:p>
        </p:txBody>
      </p:sp>
      <p:sp>
        <p:nvSpPr>
          <p:cNvPr id="10" name="Text Box 8"/>
          <p:cNvSpPr txBox="1">
            <a:spLocks noChangeArrowheads="1"/>
          </p:cNvSpPr>
          <p:nvPr/>
        </p:nvSpPr>
        <p:spPr bwMode="auto">
          <a:xfrm>
            <a:off x="2109610" y="5697115"/>
            <a:ext cx="575799"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pPr algn="l"/>
            <a:r>
              <a:rPr lang="en-US" altLang="en-US" sz="1710">
                <a:latin typeface="Comic Sans MS" charset="0"/>
              </a:rPr>
              <a:t>sum</a:t>
            </a:r>
          </a:p>
        </p:txBody>
      </p:sp>
      <p:sp>
        <p:nvSpPr>
          <p:cNvPr id="11" name="Text Box 9"/>
          <p:cNvSpPr txBox="1">
            <a:spLocks noChangeArrowheads="1"/>
          </p:cNvSpPr>
          <p:nvPr/>
        </p:nvSpPr>
        <p:spPr bwMode="auto">
          <a:xfrm>
            <a:off x="1525805" y="5998520"/>
            <a:ext cx="1165704"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pPr algn="l"/>
            <a:r>
              <a:rPr lang="en-US" altLang="en-US" sz="1710">
                <a:latin typeface="Comic Sans MS" charset="0"/>
              </a:rPr>
              <a:t>checksum</a:t>
            </a:r>
          </a:p>
        </p:txBody>
      </p:sp>
      <p:sp>
        <p:nvSpPr>
          <p:cNvPr id="12" name="Line 10"/>
          <p:cNvSpPr>
            <a:spLocks noChangeShapeType="1"/>
          </p:cNvSpPr>
          <p:nvPr/>
        </p:nvSpPr>
        <p:spPr bwMode="auto">
          <a:xfrm flipH="1">
            <a:off x="2635032" y="5679464"/>
            <a:ext cx="5539350" cy="0"/>
          </a:xfrm>
          <a:prstGeom prst="line">
            <a:avLst/>
          </a:prstGeom>
          <a:noFill/>
          <a:ln w="12700">
            <a:solidFill>
              <a:schemeClr val="tx1"/>
            </a:solidFill>
            <a:round/>
            <a:headEnd type="none" w="sm" len="med"/>
            <a:tailEnd/>
          </a:ln>
          <a:extLst>
            <a:ext uri="{909E8E84-426E-40DD-AFC4-6F175D3DCCD1}">
              <a14:hiddenFill xmlns:a14="http://schemas.microsoft.com/office/drawing/2010/main">
                <a:noFill/>
              </a14:hiddenFill>
            </a:ext>
          </a:extLst>
        </p:spPr>
        <p:txBody>
          <a:bodyPr wrap="none" anchor="ctr"/>
          <a:lstStyle/>
          <a:p>
            <a:endParaRPr lang="en-GB" sz="1539"/>
          </a:p>
        </p:txBody>
      </p:sp>
      <p:sp>
        <p:nvSpPr>
          <p:cNvPr id="13" name="Freeform 11"/>
          <p:cNvSpPr>
            <a:spLocks/>
          </p:cNvSpPr>
          <p:nvPr/>
        </p:nvSpPr>
        <p:spPr bwMode="auto">
          <a:xfrm>
            <a:off x="2838685" y="5477170"/>
            <a:ext cx="5142906" cy="78746"/>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 name="T9" fmla="*/ 0 w 3788"/>
              <a:gd name="T10" fmla="*/ 0 h 58"/>
              <a:gd name="T11" fmla="*/ 3788 w 3788"/>
              <a:gd name="T12" fmla="*/ 58 h 58"/>
            </a:gdLst>
            <a:ahLst/>
            <a:cxnLst>
              <a:cxn ang="T6">
                <a:pos x="T0" y="T1"/>
              </a:cxn>
              <a:cxn ang="T7">
                <a:pos x="T2" y="T3"/>
              </a:cxn>
              <a:cxn ang="T8">
                <a:pos x="T4" y="T5"/>
              </a:cxn>
            </a:cxnLst>
            <a:rect l="T9" t="T10" r="T11" b="T12"/>
            <a:pathLst>
              <a:path w="3788" h="58">
                <a:moveTo>
                  <a:pt x="0" y="0"/>
                </a:moveTo>
                <a:lnTo>
                  <a:pt x="0" y="58"/>
                </a:lnTo>
                <a:lnTo>
                  <a:pt x="3788" y="58"/>
                </a:lnTo>
              </a:path>
            </a:pathLst>
          </a:custGeom>
          <a:noFill/>
          <a:ln w="9525">
            <a:solidFill>
              <a:srgbClr val="FF0000"/>
            </a:solidFill>
            <a:round/>
            <a:headEnd type="none" w="sm"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ahoma" charset="0"/>
                <a:ea typeface="MS PGothic" charset="-128"/>
              </a:defRPr>
            </a:lvl1pPr>
            <a:lvl2pPr marL="742950" indent="-285750">
              <a:defRPr sz="1600">
                <a:solidFill>
                  <a:schemeClr val="tx1"/>
                </a:solidFill>
                <a:latin typeface="Tahoma" charset="0"/>
                <a:ea typeface="MS PGothic" charset="-128"/>
              </a:defRPr>
            </a:lvl2pPr>
            <a:lvl3pPr marL="1143000" indent="-228600">
              <a:defRPr sz="1600">
                <a:solidFill>
                  <a:schemeClr val="tx1"/>
                </a:solidFill>
                <a:latin typeface="Tahoma" charset="0"/>
                <a:ea typeface="MS PGothic" charset="-128"/>
              </a:defRPr>
            </a:lvl3pPr>
            <a:lvl4pPr marL="1600200" indent="-228600">
              <a:defRPr sz="1600">
                <a:solidFill>
                  <a:schemeClr val="tx1"/>
                </a:solidFill>
                <a:latin typeface="Tahoma" charset="0"/>
                <a:ea typeface="MS PGothic" charset="-128"/>
              </a:defRPr>
            </a:lvl4pPr>
            <a:lvl5pPr marL="2057400" indent="-228600">
              <a:defRPr sz="1600">
                <a:solidFill>
                  <a:schemeClr val="tx1"/>
                </a:solidFill>
                <a:latin typeface="Tahoma" charset="0"/>
                <a:ea typeface="MS PGothic" charset="-128"/>
              </a:defRPr>
            </a:lvl5pPr>
            <a:lvl6pPr marL="2514600" indent="-228600" algn="ctr" eaLnBrk="0" fontAlgn="base" hangingPunct="0">
              <a:spcBef>
                <a:spcPct val="0"/>
              </a:spcBef>
              <a:spcAft>
                <a:spcPct val="0"/>
              </a:spcAft>
              <a:defRPr sz="1600">
                <a:solidFill>
                  <a:schemeClr val="tx1"/>
                </a:solidFill>
                <a:latin typeface="Tahoma" charset="0"/>
                <a:ea typeface="MS PGothic" charset="-128"/>
              </a:defRPr>
            </a:lvl6pPr>
            <a:lvl7pPr marL="2971800" indent="-228600" algn="ctr" eaLnBrk="0" fontAlgn="base" hangingPunct="0">
              <a:spcBef>
                <a:spcPct val="0"/>
              </a:spcBef>
              <a:spcAft>
                <a:spcPct val="0"/>
              </a:spcAft>
              <a:defRPr sz="1600">
                <a:solidFill>
                  <a:schemeClr val="tx1"/>
                </a:solidFill>
                <a:latin typeface="Tahoma" charset="0"/>
                <a:ea typeface="MS PGothic" charset="-128"/>
              </a:defRPr>
            </a:lvl7pPr>
            <a:lvl8pPr marL="3429000" indent="-228600" algn="ctr" eaLnBrk="0" fontAlgn="base" hangingPunct="0">
              <a:spcBef>
                <a:spcPct val="0"/>
              </a:spcBef>
              <a:spcAft>
                <a:spcPct val="0"/>
              </a:spcAft>
              <a:defRPr sz="1600">
                <a:solidFill>
                  <a:schemeClr val="tx1"/>
                </a:solidFill>
                <a:latin typeface="Tahoma" charset="0"/>
                <a:ea typeface="MS PGothic" charset="-128"/>
              </a:defRPr>
            </a:lvl8pPr>
            <a:lvl9pPr marL="3886200" indent="-228600" algn="ctr" eaLnBrk="0" fontAlgn="base" hangingPunct="0">
              <a:spcBef>
                <a:spcPct val="0"/>
              </a:spcBef>
              <a:spcAft>
                <a:spcPct val="0"/>
              </a:spcAft>
              <a:defRPr sz="1600">
                <a:solidFill>
                  <a:schemeClr val="tx1"/>
                </a:solidFill>
                <a:latin typeface="Tahoma" charset="0"/>
                <a:ea typeface="MS PGothic" charset="-128"/>
              </a:defRPr>
            </a:lvl9pPr>
          </a:lstStyle>
          <a:p>
            <a:endParaRPr lang="en-GB" altLang="en-US" sz="1368"/>
          </a:p>
        </p:txBody>
      </p:sp>
      <p:sp>
        <p:nvSpPr>
          <p:cNvPr id="16" name="Rectangle 2"/>
          <p:cNvSpPr txBox="1">
            <a:spLocks noChangeArrowheads="1"/>
          </p:cNvSpPr>
          <p:nvPr/>
        </p:nvSpPr>
        <p:spPr>
          <a:xfrm>
            <a:off x="2635033" y="3256411"/>
            <a:ext cx="5142906" cy="316460"/>
          </a:xfrm>
          <a:prstGeom prst="rect">
            <a:avLst/>
          </a:prstGeom>
        </p:spPr>
        <p:txBody>
          <a:bodyPr vert="horz" lIns="0" tIns="0" rIns="0" bIns="0" rtlCol="0" anchor="b">
            <a:normAutofit/>
          </a:bodyPr>
          <a:lstStyle>
            <a:lvl1pPr algn="l" defTabSz="755957" rtl="0" eaLnBrk="1" latinLnBrk="0" hangingPunct="1">
              <a:lnSpc>
                <a:spcPct val="100000"/>
              </a:lnSpc>
              <a:spcBef>
                <a:spcPct val="0"/>
              </a:spcBef>
              <a:buNone/>
              <a:defRPr sz="2000" b="1" kern="1200" cap="none" baseline="0">
                <a:solidFill>
                  <a:schemeClr val="tx2"/>
                </a:solidFill>
                <a:latin typeface="+mj-lt"/>
                <a:ea typeface="+mj-ea"/>
                <a:cs typeface="+mj-cs"/>
              </a:defRPr>
            </a:lvl1pPr>
          </a:lstStyle>
          <a:p>
            <a:pPr>
              <a:defRPr/>
            </a:pPr>
            <a:r>
              <a:rPr lang="en-US" sz="1710" dirty="0">
                <a:solidFill>
                  <a:srgbClr val="C00000"/>
                </a:solidFill>
                <a:ea typeface="ＭＳ Ｐゴシック" charset="0"/>
              </a:rPr>
              <a:t>Non-cryptographic Internet checksum: example</a:t>
            </a:r>
          </a:p>
        </p:txBody>
      </p:sp>
    </p:spTree>
    <p:custDataLst>
      <p:tags r:id="rId1"/>
    </p:custDataLst>
    <p:extLst>
      <p:ext uri="{BB962C8B-B14F-4D97-AF65-F5344CB8AC3E}">
        <p14:creationId xmlns:p14="http://schemas.microsoft.com/office/powerpoint/2010/main" val="1430993276"/>
      </p:ext>
    </p:extLst>
  </p:cSld>
  <p:clrMapOvr>
    <a:masterClrMapping/>
  </p:clrMapOvr>
  <mc:AlternateContent xmlns:mc="http://schemas.openxmlformats.org/markup-compatibility/2006" xmlns:p14="http://schemas.microsoft.com/office/powerpoint/2010/main">
    <mc:Choice Requires="p14">
      <p:transition spd="med" p14:dur="700" advTm="22517">
        <p:fade/>
      </p:transition>
    </mc:Choice>
    <mc:Fallback xmlns="">
      <p:transition spd="med" advTm="22517">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115568" y="152400"/>
            <a:ext cx="7498080" cy="1143000"/>
          </a:xfrm>
        </p:spPr>
        <p:txBody>
          <a:bodyPr/>
          <a:lstStyle/>
          <a:p>
            <a:r>
              <a:rPr lang="en-NZ" dirty="0" smtClean="0"/>
              <a:t>Partial Summary: Cyphers</a:t>
            </a:r>
            <a:endParaRPr lang="en-GB" dirty="0"/>
          </a:p>
        </p:txBody>
      </p:sp>
      <p:sp>
        <p:nvSpPr>
          <p:cNvPr id="50180" name="Rectangle 3"/>
          <p:cNvSpPr>
            <a:spLocks noGrp="1" noChangeArrowheads="1"/>
          </p:cNvSpPr>
          <p:nvPr>
            <p:ph sz="half" idx="1"/>
          </p:nvPr>
        </p:nvSpPr>
        <p:spPr>
          <a:xfrm>
            <a:off x="1115568" y="1168400"/>
            <a:ext cx="7609332" cy="5422900"/>
          </a:xfrm>
        </p:spPr>
        <p:txBody>
          <a:bodyPr>
            <a:normAutofit fontScale="92500" lnSpcReduction="10000"/>
          </a:bodyPr>
          <a:lstStyle/>
          <a:p>
            <a:pPr>
              <a:lnSpc>
                <a:spcPct val="80000"/>
              </a:lnSpc>
            </a:pPr>
            <a:r>
              <a:rPr lang="en-NZ" dirty="0" smtClean="0"/>
              <a:t>Substitution cipher</a:t>
            </a:r>
          </a:p>
          <a:p>
            <a:pPr lvl="1">
              <a:lnSpc>
                <a:spcPct val="80000"/>
              </a:lnSpc>
            </a:pPr>
            <a:r>
              <a:rPr lang="en-NZ" dirty="0" smtClean="0"/>
              <a:t>One-to-one mapping of alphabets</a:t>
            </a:r>
          </a:p>
          <a:p>
            <a:pPr lvl="1">
              <a:lnSpc>
                <a:spcPct val="80000"/>
              </a:lnSpc>
            </a:pPr>
            <a:r>
              <a:rPr lang="en-NZ" dirty="0" smtClean="0"/>
              <a:t>Randomised or shifted</a:t>
            </a:r>
          </a:p>
          <a:p>
            <a:pPr lvl="1">
              <a:lnSpc>
                <a:spcPct val="80000"/>
              </a:lnSpc>
            </a:pPr>
            <a:r>
              <a:rPr lang="en-NZ" dirty="0" smtClean="0"/>
              <a:t>Easily cryptoanalysed using frequency analysis</a:t>
            </a:r>
          </a:p>
          <a:p>
            <a:pPr marL="402336" lvl="1" indent="0">
              <a:lnSpc>
                <a:spcPct val="80000"/>
              </a:lnSpc>
              <a:buNone/>
            </a:pPr>
            <a:endParaRPr lang="en-NZ" dirty="0" smtClean="0"/>
          </a:p>
          <a:p>
            <a:pPr>
              <a:lnSpc>
                <a:spcPct val="80000"/>
              </a:lnSpc>
            </a:pPr>
            <a:r>
              <a:rPr lang="en-NZ" dirty="0" smtClean="0"/>
              <a:t>Polyalphabetic substitution cipher</a:t>
            </a:r>
          </a:p>
          <a:p>
            <a:pPr lvl="1">
              <a:lnSpc>
                <a:spcPct val="80000"/>
              </a:lnSpc>
            </a:pPr>
            <a:r>
              <a:rPr lang="en-NZ" dirty="0" smtClean="0"/>
              <a:t>One-to-many mapping of alphabets</a:t>
            </a:r>
          </a:p>
          <a:p>
            <a:pPr lvl="1">
              <a:lnSpc>
                <a:spcPct val="80000"/>
              </a:lnSpc>
            </a:pPr>
            <a:r>
              <a:rPr lang="en-NZ" dirty="0" smtClean="0"/>
              <a:t>By guessing key length correctly can treat as several subtitution cipher problems</a:t>
            </a:r>
          </a:p>
          <a:p>
            <a:pPr>
              <a:lnSpc>
                <a:spcPct val="80000"/>
              </a:lnSpc>
            </a:pPr>
            <a:endParaRPr lang="en-NZ" dirty="0" smtClean="0"/>
          </a:p>
          <a:p>
            <a:pPr>
              <a:lnSpc>
                <a:spcPct val="80000"/>
              </a:lnSpc>
            </a:pPr>
            <a:r>
              <a:rPr lang="en-NZ" dirty="0" smtClean="0"/>
              <a:t>These ciphers are no longer used by themselves, however used as part of modern cipher systems (for example, DES).</a:t>
            </a:r>
          </a:p>
          <a:p>
            <a:pPr>
              <a:lnSpc>
                <a:spcPct val="80000"/>
              </a:lnSpc>
            </a:pPr>
            <a:endParaRPr lang="en-NZ" dirty="0"/>
          </a:p>
          <a:p>
            <a:pPr>
              <a:lnSpc>
                <a:spcPct val="80000"/>
              </a:lnSpc>
            </a:pPr>
            <a:r>
              <a:rPr lang="en-NZ" dirty="0" smtClean="0"/>
              <a:t>One Time Pad</a:t>
            </a:r>
          </a:p>
          <a:p>
            <a:pPr lvl="1">
              <a:lnSpc>
                <a:spcPct val="80000"/>
              </a:lnSpc>
            </a:pPr>
            <a:r>
              <a:rPr lang="en-NZ" dirty="0" smtClean="0"/>
              <a:t>Random keys - </a:t>
            </a:r>
            <a:r>
              <a:rPr lang="en-NZ" dirty="0"/>
              <a:t>d</a:t>
            </a:r>
            <a:r>
              <a:rPr lang="en-NZ" dirty="0" smtClean="0"/>
              <a:t>ifficult key coordination.</a:t>
            </a:r>
          </a:p>
          <a:p>
            <a:pPr lvl="1">
              <a:lnSpc>
                <a:spcPct val="80000"/>
              </a:lnSpc>
            </a:pPr>
            <a:r>
              <a:rPr lang="en-NZ" dirty="0" smtClean="0"/>
              <a:t>Does not guarentee message integrety (still single char).  </a:t>
            </a:r>
          </a:p>
          <a:p>
            <a:pPr lvl="1">
              <a:lnSpc>
                <a:spcPct val="80000"/>
              </a:lnSpc>
            </a:pPr>
            <a:endParaRPr lang="en-NZ" dirty="0" smtClean="0"/>
          </a:p>
          <a:p>
            <a:pPr lvl="1">
              <a:lnSpc>
                <a:spcPct val="80000"/>
              </a:lnSpc>
            </a:pPr>
            <a:endParaRPr lang="en-NZ" dirty="0" smtClean="0"/>
          </a:p>
          <a:p>
            <a:pPr lvl="1">
              <a:lnSpc>
                <a:spcPct val="80000"/>
              </a:lnSpc>
            </a:pPr>
            <a:endParaRPr lang="en-NZ" dirty="0" smtClean="0"/>
          </a:p>
          <a:p>
            <a:pPr>
              <a:lnSpc>
                <a:spcPct val="80000"/>
              </a:lnSpc>
            </a:pPr>
            <a:endParaRPr lang="en-NZ" dirty="0"/>
          </a:p>
        </p:txBody>
      </p:sp>
    </p:spTree>
    <p:extLst>
      <p:ext uri="{BB962C8B-B14F-4D97-AF65-F5344CB8AC3E}">
        <p14:creationId xmlns:p14="http://schemas.microsoft.com/office/powerpoint/2010/main" val="360114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AU" dirty="0" smtClean="0"/>
              <a:t>Block Cyphers</a:t>
            </a:r>
            <a:endParaRPr lang="en-AU" dirty="0"/>
          </a:p>
        </p:txBody>
      </p:sp>
      <p:sp>
        <p:nvSpPr>
          <p:cNvPr id="73" name="Content Placeholder 72"/>
          <p:cNvSpPr>
            <a:spLocks noGrp="1"/>
          </p:cNvSpPr>
          <p:nvPr>
            <p:ph idx="1"/>
          </p:nvPr>
        </p:nvSpPr>
        <p:spPr>
          <a:xfrm>
            <a:off x="1435608" y="1447800"/>
            <a:ext cx="7498080" cy="5143500"/>
          </a:xfrm>
        </p:spPr>
        <p:txBody>
          <a:bodyPr>
            <a:noAutofit/>
          </a:bodyPr>
          <a:lstStyle/>
          <a:p>
            <a:r>
              <a:rPr lang="en-AU" sz="1800" dirty="0" smtClean="0">
                <a:latin typeface="Arial" pitchFamily="-106" charset="0"/>
              </a:rPr>
              <a:t>A problem with character substitution cyphers was that each character stands alone allowing straightforward statistical analysis.</a:t>
            </a:r>
          </a:p>
          <a:p>
            <a:r>
              <a:rPr lang="en-AU" sz="1800" dirty="0" smtClean="0">
                <a:latin typeface="Arial" pitchFamily="-106" charset="0"/>
              </a:rPr>
              <a:t>Ideally we should “scramble” information from adjacent letters, words and phrases to remove this operation.</a:t>
            </a:r>
          </a:p>
          <a:p>
            <a:r>
              <a:rPr lang="en-AU" sz="1800" dirty="0" smtClean="0">
                <a:latin typeface="Arial" pitchFamily="-106" charset="0"/>
              </a:rPr>
              <a:t>This can be demonstrated by the general concept of </a:t>
            </a:r>
            <a:r>
              <a:rPr lang="en-AU" sz="1800" dirty="0">
                <a:latin typeface="Arial" pitchFamily="-106" charset="0"/>
              </a:rPr>
              <a:t>b</a:t>
            </a:r>
            <a:r>
              <a:rPr lang="en-AU" sz="1800" dirty="0" smtClean="0">
                <a:latin typeface="Arial" pitchFamily="-106" charset="0"/>
              </a:rPr>
              <a:t>lock cyphers.  A block cypher is a pipeline of two types of transformations:</a:t>
            </a:r>
            <a:endParaRPr lang="en-AU" sz="500" dirty="0" smtClean="0">
              <a:latin typeface="Arial" pitchFamily="-106" charset="0"/>
            </a:endParaRPr>
          </a:p>
          <a:p>
            <a:pPr>
              <a:buNone/>
            </a:pPr>
            <a:r>
              <a:rPr lang="en-AU" sz="500" dirty="0" smtClean="0">
                <a:latin typeface="Arial" pitchFamily="-106" charset="0"/>
              </a:rPr>
              <a:t>	</a:t>
            </a:r>
          </a:p>
          <a:p>
            <a:pPr lvl="1"/>
            <a:r>
              <a:rPr lang="en-AU" sz="1400" b="1" dirty="0" smtClean="0">
                <a:latin typeface="Arial" pitchFamily="-106" charset="0"/>
              </a:rPr>
              <a:t>P-box.</a:t>
            </a:r>
            <a:r>
              <a:rPr lang="en-AU" sz="1400" dirty="0" smtClean="0">
                <a:latin typeface="Arial" pitchFamily="-106" charset="0"/>
              </a:rPr>
              <a:t>  The P-box is a permutation taking some number of bits in and rearranging them.</a:t>
            </a:r>
            <a:endParaRPr lang="en-AU" sz="100" dirty="0" smtClean="0">
              <a:latin typeface="Arial" pitchFamily="-106" charset="0"/>
            </a:endParaRPr>
          </a:p>
          <a:p>
            <a:pPr lvl="1">
              <a:buNone/>
            </a:pPr>
            <a:r>
              <a:rPr lang="en-AU" sz="100" dirty="0" smtClean="0">
                <a:latin typeface="Arial" pitchFamily="-106" charset="0"/>
              </a:rPr>
              <a:t> </a:t>
            </a:r>
            <a:r>
              <a:rPr lang="en-AU" sz="600" dirty="0" smtClean="0">
                <a:latin typeface="Arial" pitchFamily="-106" charset="0"/>
              </a:rPr>
              <a:t> </a:t>
            </a:r>
          </a:p>
          <a:p>
            <a:pPr lvl="1"/>
            <a:r>
              <a:rPr lang="en-AU" sz="1400" b="1" dirty="0" smtClean="0">
                <a:latin typeface="Arial" pitchFamily="-106" charset="0"/>
              </a:rPr>
              <a:t>S-box.</a:t>
            </a:r>
            <a:r>
              <a:rPr lang="en-AU" sz="1400" dirty="0" smtClean="0">
                <a:latin typeface="Arial" pitchFamily="-106" charset="0"/>
              </a:rPr>
              <a:t>  The S-box is a substitution.  The substitution may be done efficiently by expanding an </a:t>
            </a:r>
            <a:r>
              <a:rPr lang="en-AU" sz="1400" dirty="0" err="1" smtClean="0">
                <a:latin typeface="Arial" pitchFamily="-106" charset="0"/>
              </a:rPr>
              <a:t>n</a:t>
            </a:r>
            <a:r>
              <a:rPr lang="en-AU" sz="1400" dirty="0" smtClean="0">
                <a:latin typeface="Arial" pitchFamily="-106" charset="0"/>
              </a:rPr>
              <a:t> bit input into 2</a:t>
            </a:r>
            <a:r>
              <a:rPr lang="en-AU" sz="1400" baseline="30000" dirty="0" smtClean="0">
                <a:latin typeface="Arial" pitchFamily="-106" charset="0"/>
              </a:rPr>
              <a:t>n</a:t>
            </a:r>
            <a:r>
              <a:rPr lang="en-AU" sz="1400" dirty="0" smtClean="0">
                <a:latin typeface="Arial" pitchFamily="-106" charset="0"/>
              </a:rPr>
              <a:t> lines that are zero except for the line representing the number.  This is permuted using a P-box and the output (again a single line is a one) is encoded back into </a:t>
            </a:r>
            <a:r>
              <a:rPr lang="en-AU" sz="1400" dirty="0" err="1" smtClean="0">
                <a:latin typeface="Arial" pitchFamily="-106" charset="0"/>
              </a:rPr>
              <a:t>n</a:t>
            </a:r>
            <a:r>
              <a:rPr lang="en-AU" sz="1400" dirty="0" smtClean="0">
                <a:latin typeface="Arial" pitchFamily="-106" charset="0"/>
              </a:rPr>
              <a:t> bits.</a:t>
            </a:r>
          </a:p>
          <a:p>
            <a:pPr lvl="1"/>
            <a:endParaRPr lang="en-AU" sz="1400" dirty="0" smtClean="0">
              <a:latin typeface="Arial" pitchFamily="-106" charset="0"/>
            </a:endParaRPr>
          </a:p>
          <a:p>
            <a:r>
              <a:rPr lang="en-AU" sz="1800" dirty="0" smtClean="0">
                <a:latin typeface="Arial" pitchFamily="-106" charset="0"/>
              </a:rPr>
              <a:t>Both of these are simple operations.  The effectiveness comes when they are chained together.</a:t>
            </a:r>
          </a:p>
          <a:p>
            <a:r>
              <a:rPr lang="en-AU" sz="1800" dirty="0" smtClean="0">
                <a:latin typeface="Arial" pitchFamily="-106" charset="0"/>
              </a:rPr>
              <a:t>Main advantage (and disadvantage) can be computed in HW.</a:t>
            </a:r>
          </a:p>
        </p:txBody>
      </p:sp>
    </p:spTree>
    <p:extLst>
      <p:ext uri="{BB962C8B-B14F-4D97-AF65-F5344CB8AC3E}">
        <p14:creationId xmlns:p14="http://schemas.microsoft.com/office/powerpoint/2010/main" val="32581854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Symmetric Key </a:t>
            </a:r>
            <a:r>
              <a:rPr lang="en-GB" dirty="0" smtClean="0"/>
              <a:t>Cryptosystems: Approaches</a:t>
            </a:r>
            <a:endParaRPr lang="en-GB" dirty="0"/>
          </a:p>
        </p:txBody>
      </p:sp>
      <p:sp>
        <p:nvSpPr>
          <p:cNvPr id="6" name="TextBox 5"/>
          <p:cNvSpPr txBox="1"/>
          <p:nvPr/>
        </p:nvSpPr>
        <p:spPr>
          <a:xfrm>
            <a:off x="514492" y="1554610"/>
            <a:ext cx="2723781" cy="376578"/>
          </a:xfrm>
          <a:prstGeom prst="rect">
            <a:avLst/>
          </a:prstGeom>
          <a:noFill/>
        </p:spPr>
        <p:txBody>
          <a:bodyPr wrap="square" rtlCol="0">
            <a:spAutoFit/>
          </a:bodyPr>
          <a:lstStyle/>
          <a:p>
            <a:pPr>
              <a:lnSpc>
                <a:spcPct val="90000"/>
              </a:lnSpc>
            </a:pPr>
            <a:r>
              <a:rPr lang="en-AU" altLang="en-US" sz="2052" b="1" dirty="0"/>
              <a:t>Block Cipher</a:t>
            </a:r>
            <a:endParaRPr lang="en-AU" altLang="en-US" sz="1710" b="1" dirty="0"/>
          </a:p>
        </p:txBody>
      </p:sp>
      <p:sp>
        <p:nvSpPr>
          <p:cNvPr id="4" name="TextBox 3"/>
          <p:cNvSpPr txBox="1"/>
          <p:nvPr/>
        </p:nvSpPr>
        <p:spPr>
          <a:xfrm>
            <a:off x="139436" y="5892347"/>
            <a:ext cx="2277136" cy="376578"/>
          </a:xfrm>
          <a:prstGeom prst="rect">
            <a:avLst/>
          </a:prstGeom>
          <a:noFill/>
        </p:spPr>
        <p:txBody>
          <a:bodyPr wrap="square" rtlCol="0">
            <a:spAutoFit/>
          </a:bodyPr>
          <a:lstStyle/>
          <a:p>
            <a:pPr>
              <a:lnSpc>
                <a:spcPct val="90000"/>
              </a:lnSpc>
            </a:pPr>
            <a:r>
              <a:rPr lang="en-AU" altLang="en-US" sz="2052" b="1" dirty="0"/>
              <a:t>Stream Cipher</a:t>
            </a:r>
            <a:endParaRPr lang="en-AU" altLang="en-US" sz="1710" b="1" dirty="0"/>
          </a:p>
        </p:txBody>
      </p:sp>
      <p:sp>
        <p:nvSpPr>
          <p:cNvPr id="5" name="Rounded Rectangle 4"/>
          <p:cNvSpPr/>
          <p:nvPr/>
        </p:nvSpPr>
        <p:spPr>
          <a:xfrm>
            <a:off x="2137397" y="4229588"/>
            <a:ext cx="1416425" cy="1231674"/>
          </a:xfrm>
          <a:prstGeom prst="round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Message </a:t>
            </a:r>
            <a:br>
              <a:rPr lang="en-GB" sz="1539" dirty="0"/>
            </a:br>
            <a:r>
              <a:rPr lang="en-GB" sz="1539" dirty="0"/>
              <a:t>M</a:t>
            </a:r>
          </a:p>
        </p:txBody>
      </p:sp>
      <p:grpSp>
        <p:nvGrpSpPr>
          <p:cNvPr id="27" name="Group 26"/>
          <p:cNvGrpSpPr/>
          <p:nvPr/>
        </p:nvGrpSpPr>
        <p:grpSpPr>
          <a:xfrm>
            <a:off x="2170237" y="2228414"/>
            <a:ext cx="1293257" cy="1200586"/>
            <a:chOff x="2393578" y="2376027"/>
            <a:chExt cx="1512168" cy="1403810"/>
          </a:xfrm>
        </p:grpSpPr>
        <p:sp>
          <p:nvSpPr>
            <p:cNvPr id="7" name="Rounded Rectangle 6"/>
            <p:cNvSpPr/>
            <p:nvPr/>
          </p:nvSpPr>
          <p:spPr>
            <a:xfrm>
              <a:off x="2393578" y="2376027"/>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M1</a:t>
              </a:r>
            </a:p>
          </p:txBody>
        </p:sp>
        <p:sp>
          <p:nvSpPr>
            <p:cNvPr id="8" name="Rounded Rectangle 7"/>
            <p:cNvSpPr/>
            <p:nvPr/>
          </p:nvSpPr>
          <p:spPr>
            <a:xfrm>
              <a:off x="2393578" y="3131765"/>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M3</a:t>
              </a:r>
            </a:p>
          </p:txBody>
        </p:sp>
        <p:sp>
          <p:nvSpPr>
            <p:cNvPr id="9" name="Rounded Rectangle 8"/>
            <p:cNvSpPr/>
            <p:nvPr/>
          </p:nvSpPr>
          <p:spPr>
            <a:xfrm>
              <a:off x="3185666" y="2412031"/>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M2</a:t>
              </a:r>
            </a:p>
          </p:txBody>
        </p:sp>
        <p:sp>
          <p:nvSpPr>
            <p:cNvPr id="10" name="Rounded Rectangle 9"/>
            <p:cNvSpPr/>
            <p:nvPr/>
          </p:nvSpPr>
          <p:spPr>
            <a:xfrm>
              <a:off x="3185666" y="3131765"/>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M4</a:t>
              </a:r>
            </a:p>
          </p:txBody>
        </p:sp>
      </p:grpSp>
      <p:sp>
        <p:nvSpPr>
          <p:cNvPr id="11" name="Dodecagon 10"/>
          <p:cNvSpPr/>
          <p:nvPr/>
        </p:nvSpPr>
        <p:spPr>
          <a:xfrm>
            <a:off x="4140914" y="2043515"/>
            <a:ext cx="1785927" cy="1539592"/>
          </a:xfrm>
          <a:prstGeom prst="dodecagon">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Encryption</a:t>
            </a:r>
          </a:p>
          <a:p>
            <a:pPr algn="ctr"/>
            <a:r>
              <a:rPr lang="en-GB" sz="1539" dirty="0"/>
              <a:t>Algorithm</a:t>
            </a:r>
          </a:p>
        </p:txBody>
      </p:sp>
      <p:grpSp>
        <p:nvGrpSpPr>
          <p:cNvPr id="16" name="Group 15"/>
          <p:cNvGrpSpPr/>
          <p:nvPr/>
        </p:nvGrpSpPr>
        <p:grpSpPr>
          <a:xfrm>
            <a:off x="6604262" y="2228414"/>
            <a:ext cx="1293257" cy="1200586"/>
            <a:chOff x="2545978" y="3960203"/>
            <a:chExt cx="1512168" cy="1403810"/>
          </a:xfrm>
        </p:grpSpPr>
        <p:sp>
          <p:nvSpPr>
            <p:cNvPr id="12" name="Rounded Rectangle 11"/>
            <p:cNvSpPr/>
            <p:nvPr/>
          </p:nvSpPr>
          <p:spPr>
            <a:xfrm>
              <a:off x="2545978" y="3960203"/>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C1</a:t>
              </a:r>
            </a:p>
          </p:txBody>
        </p:sp>
        <p:sp>
          <p:nvSpPr>
            <p:cNvPr id="13" name="Rounded Rectangle 12"/>
            <p:cNvSpPr/>
            <p:nvPr/>
          </p:nvSpPr>
          <p:spPr>
            <a:xfrm>
              <a:off x="2545978" y="4715941"/>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C3</a:t>
              </a:r>
            </a:p>
          </p:txBody>
        </p:sp>
        <p:sp>
          <p:nvSpPr>
            <p:cNvPr id="14" name="Rounded Rectangle 13"/>
            <p:cNvSpPr/>
            <p:nvPr/>
          </p:nvSpPr>
          <p:spPr>
            <a:xfrm>
              <a:off x="3338066" y="3996207"/>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C2</a:t>
              </a:r>
            </a:p>
          </p:txBody>
        </p:sp>
        <p:sp>
          <p:nvSpPr>
            <p:cNvPr id="15" name="Rounded Rectangle 14"/>
            <p:cNvSpPr/>
            <p:nvPr/>
          </p:nvSpPr>
          <p:spPr>
            <a:xfrm>
              <a:off x="3338066" y="4715941"/>
              <a:ext cx="720080" cy="648072"/>
            </a:xfrm>
            <a:prstGeom prst="roundRect">
              <a:avLst/>
            </a:prstGeom>
            <a:gradFill>
              <a:gsLst>
                <a:gs pos="0">
                  <a:srgbClr val="C0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C4</a:t>
              </a:r>
            </a:p>
          </p:txBody>
        </p:sp>
      </p:grpSp>
      <p:sp>
        <p:nvSpPr>
          <p:cNvPr id="19" name="TextBox 18"/>
          <p:cNvSpPr txBox="1"/>
          <p:nvPr/>
        </p:nvSpPr>
        <p:spPr>
          <a:xfrm>
            <a:off x="5173650" y="4038628"/>
            <a:ext cx="557781" cy="355482"/>
          </a:xfrm>
          <a:prstGeom prst="rect">
            <a:avLst/>
          </a:prstGeom>
          <a:noFill/>
        </p:spPr>
        <p:txBody>
          <a:bodyPr wrap="none" rtlCol="0">
            <a:spAutoFit/>
          </a:bodyPr>
          <a:lstStyle/>
          <a:p>
            <a:r>
              <a:rPr lang="en-GB" sz="1710" b="1" dirty="0"/>
              <a:t>Key</a:t>
            </a:r>
          </a:p>
        </p:txBody>
      </p:sp>
      <p:sp>
        <p:nvSpPr>
          <p:cNvPr id="28" name="Striped Right Arrow 27"/>
          <p:cNvSpPr/>
          <p:nvPr/>
        </p:nvSpPr>
        <p:spPr>
          <a:xfrm>
            <a:off x="3553822" y="2636489"/>
            <a:ext cx="492669" cy="399998"/>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29" name="Striped Right Arrow 28"/>
          <p:cNvSpPr/>
          <p:nvPr/>
        </p:nvSpPr>
        <p:spPr>
          <a:xfrm rot="16200000">
            <a:off x="2478155" y="3600227"/>
            <a:ext cx="615837" cy="395958"/>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0" name="Striped Right Arrow 29"/>
          <p:cNvSpPr/>
          <p:nvPr/>
        </p:nvSpPr>
        <p:spPr>
          <a:xfrm>
            <a:off x="6019217" y="2636489"/>
            <a:ext cx="492669" cy="399998"/>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2" name="Striped Right Arrow 31"/>
          <p:cNvSpPr/>
          <p:nvPr/>
        </p:nvSpPr>
        <p:spPr>
          <a:xfrm rot="5400000">
            <a:off x="6912180" y="3650601"/>
            <a:ext cx="615837" cy="395958"/>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3" name="Dodecagon 32"/>
          <p:cNvSpPr/>
          <p:nvPr/>
        </p:nvSpPr>
        <p:spPr>
          <a:xfrm>
            <a:off x="6327135" y="4156203"/>
            <a:ext cx="1785927" cy="1539592"/>
          </a:xfrm>
          <a:prstGeom prst="dodecagon">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9" dirty="0"/>
              <a:t>Decryption</a:t>
            </a:r>
          </a:p>
          <a:p>
            <a:pPr algn="ctr"/>
            <a:r>
              <a:rPr lang="en-GB" sz="1539" dirty="0"/>
              <a:t>Algorithm</a:t>
            </a:r>
          </a:p>
        </p:txBody>
      </p:sp>
      <p:sp>
        <p:nvSpPr>
          <p:cNvPr id="35" name="Striped Right Arrow 34"/>
          <p:cNvSpPr/>
          <p:nvPr/>
        </p:nvSpPr>
        <p:spPr>
          <a:xfrm rot="10800000">
            <a:off x="3707781" y="4541716"/>
            <a:ext cx="2465395" cy="800588"/>
          </a:xfrm>
          <a:prstGeom prst="stripedRightArrow">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6" name="Striped Right Arrow 35"/>
          <p:cNvSpPr/>
          <p:nvPr/>
        </p:nvSpPr>
        <p:spPr>
          <a:xfrm rot="16200000">
            <a:off x="4708655" y="3726967"/>
            <a:ext cx="615837" cy="395958"/>
          </a:xfrm>
          <a:prstGeom prst="stripedRightArrow">
            <a:avLst/>
          </a:prstGeom>
          <a:gradFill>
            <a:gsLst>
              <a:gs pos="64000">
                <a:srgbClr val="FF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7" name="Striped Right Arrow 36"/>
          <p:cNvSpPr/>
          <p:nvPr/>
        </p:nvSpPr>
        <p:spPr>
          <a:xfrm rot="1939085">
            <a:off x="5754634" y="4109205"/>
            <a:ext cx="684816" cy="432548"/>
          </a:xfrm>
          <a:prstGeom prst="stripedRightArrow">
            <a:avLst/>
          </a:prstGeom>
          <a:gradFill>
            <a:gsLst>
              <a:gs pos="64000">
                <a:srgbClr val="FF000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a:p>
        </p:txBody>
      </p:sp>
      <p:sp>
        <p:nvSpPr>
          <p:cNvPr id="39" name="TextBox 38"/>
          <p:cNvSpPr txBox="1"/>
          <p:nvPr/>
        </p:nvSpPr>
        <p:spPr>
          <a:xfrm>
            <a:off x="2478155" y="5892348"/>
            <a:ext cx="4495609" cy="329193"/>
          </a:xfrm>
          <a:prstGeom prst="rect">
            <a:avLst/>
          </a:prstGeom>
          <a:noFill/>
        </p:spPr>
        <p:txBody>
          <a:bodyPr wrap="square" rtlCol="0">
            <a:spAutoFit/>
          </a:bodyPr>
          <a:lstStyle/>
          <a:p>
            <a:pPr marL="0" lvl="1"/>
            <a:r>
              <a:rPr lang="en-GB" sz="1539" b="1" dirty="0"/>
              <a:t>M</a:t>
            </a:r>
            <a:r>
              <a:rPr lang="en-GB" sz="1539" dirty="0"/>
              <a:t> </a:t>
            </a:r>
            <a:r>
              <a:rPr lang="en-GB" sz="1539" b="1" dirty="0" err="1"/>
              <a:t>Xor</a:t>
            </a:r>
            <a:r>
              <a:rPr lang="en-GB" sz="1539" dirty="0"/>
              <a:t> </a:t>
            </a:r>
            <a:r>
              <a:rPr lang="en-GB" sz="1539" b="1" dirty="0"/>
              <a:t>One-time pad</a:t>
            </a:r>
          </a:p>
        </p:txBody>
      </p:sp>
      <p:cxnSp>
        <p:nvCxnSpPr>
          <p:cNvPr id="17" name="Straight Arrow Connector 16"/>
          <p:cNvCxnSpPr/>
          <p:nvPr/>
        </p:nvCxnSpPr>
        <p:spPr>
          <a:xfrm>
            <a:off x="1246481" y="4845425"/>
            <a:ext cx="767749"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832206"/>
      </p:ext>
    </p:extLst>
  </p:cSld>
  <p:clrMapOvr>
    <a:masterClrMapping/>
  </p:clrMapOvr>
  <mc:AlternateContent xmlns:mc="http://schemas.openxmlformats.org/markup-compatibility/2006" xmlns:p14="http://schemas.microsoft.com/office/powerpoint/2010/main">
    <mc:Choice Requires="p14">
      <p:transition spd="med" p14:dur="700" advTm="74993">
        <p:fade/>
      </p:transition>
    </mc:Choice>
    <mc:Fallback xmlns="">
      <p:transition spd="med" advTm="74993">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Symmetric Key </a:t>
            </a:r>
            <a:r>
              <a:rPr lang="en-GB" dirty="0" smtClean="0"/>
              <a:t>Cryptosystems: AES EXAMPLE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542" y="1488722"/>
            <a:ext cx="3658985" cy="49882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 name="Picture 2"/>
          <p:cNvPicPr>
            <a:picLocks noChangeAspect="1"/>
          </p:cNvPicPr>
          <p:nvPr/>
        </p:nvPicPr>
        <p:blipFill>
          <a:blip r:embed="rId4"/>
          <a:stretch>
            <a:fillRect/>
          </a:stretch>
        </p:blipFill>
        <p:spPr>
          <a:xfrm>
            <a:off x="6375004" y="1417565"/>
            <a:ext cx="2389523" cy="3823237"/>
          </a:xfrm>
          <a:prstGeom prst="rect">
            <a:avLst/>
          </a:prstGeom>
        </p:spPr>
      </p:pic>
    </p:spTree>
    <p:extLst>
      <p:ext uri="{BB962C8B-B14F-4D97-AF65-F5344CB8AC3E}">
        <p14:creationId xmlns:p14="http://schemas.microsoft.com/office/powerpoint/2010/main" val="1938541057"/>
      </p:ext>
    </p:extLst>
  </p:cSld>
  <p:clrMapOvr>
    <a:masterClrMapping/>
  </p:clrMapOvr>
  <mc:AlternateContent xmlns:mc="http://schemas.openxmlformats.org/markup-compatibility/2006" xmlns:p14="http://schemas.microsoft.com/office/powerpoint/2010/main">
    <mc:Choice Requires="p14">
      <p:transition spd="med" p14:dur="700" advTm="166183">
        <p:fade/>
      </p:transition>
    </mc:Choice>
    <mc:Fallback xmlns="">
      <p:transition spd="med" advTm="166183">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Management Issues</a:t>
            </a:r>
          </a:p>
        </p:txBody>
      </p:sp>
      <p:sp>
        <p:nvSpPr>
          <p:cNvPr id="6" name="TextBox 5"/>
          <p:cNvSpPr txBox="1"/>
          <p:nvPr/>
        </p:nvSpPr>
        <p:spPr>
          <a:xfrm>
            <a:off x="1205125" y="1696007"/>
            <a:ext cx="7814113" cy="1513491"/>
          </a:xfrm>
          <a:prstGeom prst="rect">
            <a:avLst/>
          </a:prstGeom>
          <a:noFill/>
        </p:spPr>
        <p:txBody>
          <a:bodyPr wrap="square" rtlCol="0">
            <a:spAutoFit/>
          </a:bodyPr>
          <a:lstStyle/>
          <a:p>
            <a:pPr marL="293248" indent="-293248">
              <a:lnSpc>
                <a:spcPct val="90000"/>
              </a:lnSpc>
              <a:buFont typeface="Arial" charset="0"/>
              <a:buChar char="•"/>
            </a:pPr>
            <a:r>
              <a:rPr lang="en-AU" altLang="en-US" sz="1710" dirty="0"/>
              <a:t>Key Exchange Challenge?</a:t>
            </a:r>
          </a:p>
          <a:p>
            <a:pPr marL="293248" indent="-293248">
              <a:lnSpc>
                <a:spcPct val="90000"/>
              </a:lnSpc>
              <a:buFont typeface="Arial" charset="0"/>
              <a:buChar char="•"/>
            </a:pPr>
            <a:endParaRPr lang="en-AU" altLang="en-US" sz="1710" dirty="0"/>
          </a:p>
          <a:p>
            <a:pPr marL="293248" indent="-293248">
              <a:lnSpc>
                <a:spcPct val="90000"/>
              </a:lnSpc>
              <a:buFont typeface="Arial" charset="0"/>
              <a:buChar char="•"/>
            </a:pPr>
            <a:r>
              <a:rPr lang="en-AU" altLang="en-US" sz="1710" dirty="0"/>
              <a:t>Key life time.</a:t>
            </a:r>
          </a:p>
          <a:p>
            <a:pPr marL="293248" indent="-293248">
              <a:lnSpc>
                <a:spcPct val="90000"/>
              </a:lnSpc>
              <a:buFont typeface="Arial" charset="0"/>
              <a:buChar char="•"/>
            </a:pPr>
            <a:endParaRPr lang="en-AU" altLang="en-US" sz="1710" dirty="0"/>
          </a:p>
          <a:p>
            <a:pPr marL="293248" indent="-293248">
              <a:lnSpc>
                <a:spcPct val="90000"/>
              </a:lnSpc>
              <a:buFont typeface="Arial" charset="0"/>
              <a:buChar char="•"/>
            </a:pPr>
            <a:endParaRPr lang="en-AU" altLang="en-US" sz="1710" dirty="0"/>
          </a:p>
          <a:p>
            <a:pPr marL="293248" indent="-293248">
              <a:lnSpc>
                <a:spcPct val="90000"/>
              </a:lnSpc>
              <a:buFont typeface="Arial" charset="0"/>
              <a:buChar char="•"/>
            </a:pPr>
            <a:endParaRPr lang="en-AU" altLang="en-US" sz="1710" dirty="0"/>
          </a:p>
        </p:txBody>
      </p:sp>
      <p:pic>
        <p:nvPicPr>
          <p:cNvPr id="4" name="Picture 3"/>
          <p:cNvPicPr>
            <a:picLocks noChangeAspect="1"/>
          </p:cNvPicPr>
          <p:nvPr/>
        </p:nvPicPr>
        <p:blipFill>
          <a:blip r:embed="rId3"/>
          <a:stretch>
            <a:fillRect/>
          </a:stretch>
        </p:blipFill>
        <p:spPr>
          <a:xfrm>
            <a:off x="6481094" y="1396739"/>
            <a:ext cx="2324355" cy="2552445"/>
          </a:xfrm>
          <a:prstGeom prst="rect">
            <a:avLst/>
          </a:prstGeom>
        </p:spPr>
      </p:pic>
      <p:sp>
        <p:nvSpPr>
          <p:cNvPr id="3" name="TextBox 2"/>
          <p:cNvSpPr txBox="1"/>
          <p:nvPr/>
        </p:nvSpPr>
        <p:spPr>
          <a:xfrm>
            <a:off x="2836303" y="3487868"/>
            <a:ext cx="2275879" cy="329193"/>
          </a:xfrm>
          <a:prstGeom prst="rect">
            <a:avLst/>
          </a:prstGeom>
          <a:noFill/>
        </p:spPr>
        <p:txBody>
          <a:bodyPr wrap="none" rtlCol="0">
            <a:spAutoFit/>
          </a:bodyPr>
          <a:lstStyle/>
          <a:p>
            <a:r>
              <a:rPr lang="en-GB" sz="1539" dirty="0"/>
              <a:t>Man-In-The-Middle Attack</a:t>
            </a:r>
          </a:p>
        </p:txBody>
      </p:sp>
    </p:spTree>
    <p:extLst>
      <p:ext uri="{BB962C8B-B14F-4D97-AF65-F5344CB8AC3E}">
        <p14:creationId xmlns:p14="http://schemas.microsoft.com/office/powerpoint/2010/main" val="882243356"/>
      </p:ext>
    </p:extLst>
  </p:cSld>
  <p:clrMapOvr>
    <a:masterClrMapping/>
  </p:clrMapOvr>
  <mc:AlternateContent xmlns:mc="http://schemas.openxmlformats.org/markup-compatibility/2006" xmlns:p14="http://schemas.microsoft.com/office/powerpoint/2010/main">
    <mc:Choice Requires="p14">
      <p:transition spd="med" p14:dur="700" advTm="127495">
        <p:fade/>
      </p:transition>
    </mc:Choice>
    <mc:Fallback xmlns="">
      <p:transition spd="med" advTm="127495">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lIns="92075" tIns="46038" rIns="92075" bIns="46038"/>
          <a:lstStyle/>
          <a:p>
            <a:r>
              <a:rPr lang="en-US">
                <a:latin typeface="Tahoma" charset="0"/>
              </a:rPr>
              <a:t>Permutation</a:t>
            </a:r>
          </a:p>
        </p:txBody>
      </p:sp>
      <p:sp>
        <p:nvSpPr>
          <p:cNvPr id="12292" name="Text Box 3"/>
          <p:cNvSpPr txBox="1">
            <a:spLocks noChangeArrowheads="1"/>
          </p:cNvSpPr>
          <p:nvPr/>
        </p:nvSpPr>
        <p:spPr bwMode="auto">
          <a:xfrm>
            <a:off x="2628900" y="1676400"/>
            <a:ext cx="40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1</a:t>
            </a:r>
          </a:p>
        </p:txBody>
      </p:sp>
      <p:sp>
        <p:nvSpPr>
          <p:cNvPr id="12293" name="Text Box 4"/>
          <p:cNvSpPr txBox="1">
            <a:spLocks noChangeArrowheads="1"/>
          </p:cNvSpPr>
          <p:nvPr/>
        </p:nvSpPr>
        <p:spPr bwMode="auto">
          <a:xfrm>
            <a:off x="2644775" y="22399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2</a:t>
            </a:r>
          </a:p>
        </p:txBody>
      </p:sp>
      <p:sp>
        <p:nvSpPr>
          <p:cNvPr id="12294" name="Text Box 5"/>
          <p:cNvSpPr txBox="1">
            <a:spLocks noChangeArrowheads="1"/>
          </p:cNvSpPr>
          <p:nvPr/>
        </p:nvSpPr>
        <p:spPr bwMode="auto">
          <a:xfrm>
            <a:off x="2644775" y="27733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3</a:t>
            </a:r>
          </a:p>
        </p:txBody>
      </p:sp>
      <p:sp>
        <p:nvSpPr>
          <p:cNvPr id="12295" name="Text Box 6"/>
          <p:cNvSpPr txBox="1">
            <a:spLocks noChangeArrowheads="1"/>
          </p:cNvSpPr>
          <p:nvPr/>
        </p:nvSpPr>
        <p:spPr bwMode="auto">
          <a:xfrm>
            <a:off x="2644775" y="33829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4</a:t>
            </a:r>
          </a:p>
        </p:txBody>
      </p:sp>
      <p:sp>
        <p:nvSpPr>
          <p:cNvPr id="12296" name="Text Box 7"/>
          <p:cNvSpPr txBox="1">
            <a:spLocks noChangeArrowheads="1"/>
          </p:cNvSpPr>
          <p:nvPr/>
        </p:nvSpPr>
        <p:spPr bwMode="auto">
          <a:xfrm>
            <a:off x="5521325" y="1676400"/>
            <a:ext cx="40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1</a:t>
            </a:r>
          </a:p>
        </p:txBody>
      </p:sp>
      <p:sp>
        <p:nvSpPr>
          <p:cNvPr id="12297" name="Text Box 8"/>
          <p:cNvSpPr txBox="1">
            <a:spLocks noChangeArrowheads="1"/>
          </p:cNvSpPr>
          <p:nvPr/>
        </p:nvSpPr>
        <p:spPr bwMode="auto">
          <a:xfrm>
            <a:off x="5537200" y="22399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2</a:t>
            </a:r>
          </a:p>
        </p:txBody>
      </p:sp>
      <p:sp>
        <p:nvSpPr>
          <p:cNvPr id="12298" name="Text Box 9"/>
          <p:cNvSpPr txBox="1">
            <a:spLocks noChangeArrowheads="1"/>
          </p:cNvSpPr>
          <p:nvPr/>
        </p:nvSpPr>
        <p:spPr bwMode="auto">
          <a:xfrm>
            <a:off x="5537200" y="27733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3</a:t>
            </a:r>
          </a:p>
        </p:txBody>
      </p:sp>
      <p:sp>
        <p:nvSpPr>
          <p:cNvPr id="12299" name="Text Box 10"/>
          <p:cNvSpPr txBox="1">
            <a:spLocks noChangeArrowheads="1"/>
          </p:cNvSpPr>
          <p:nvPr/>
        </p:nvSpPr>
        <p:spPr bwMode="auto">
          <a:xfrm>
            <a:off x="5537200" y="33829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sz="3200">
                <a:solidFill>
                  <a:schemeClr val="accent1">
                    <a:lumMod val="75000"/>
                  </a:schemeClr>
                </a:solidFill>
              </a:rPr>
              <a:t>4</a:t>
            </a:r>
          </a:p>
        </p:txBody>
      </p:sp>
      <p:sp>
        <p:nvSpPr>
          <p:cNvPr id="12300" name="Line 11"/>
          <p:cNvSpPr>
            <a:spLocks noChangeShapeType="1"/>
          </p:cNvSpPr>
          <p:nvPr/>
        </p:nvSpPr>
        <p:spPr bwMode="auto">
          <a:xfrm>
            <a:off x="3105150" y="1981200"/>
            <a:ext cx="2432050" cy="6096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1">
                  <a:lumMod val="75000"/>
                </a:schemeClr>
              </a:solidFill>
            </a:endParaRPr>
          </a:p>
        </p:txBody>
      </p:sp>
      <p:sp>
        <p:nvSpPr>
          <p:cNvPr id="12301" name="Line 12"/>
          <p:cNvSpPr>
            <a:spLocks noChangeShapeType="1"/>
          </p:cNvSpPr>
          <p:nvPr/>
        </p:nvSpPr>
        <p:spPr bwMode="auto">
          <a:xfrm>
            <a:off x="3086100" y="2514600"/>
            <a:ext cx="2451100" cy="11430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1">
                  <a:lumMod val="75000"/>
                </a:schemeClr>
              </a:solidFill>
            </a:endParaRPr>
          </a:p>
        </p:txBody>
      </p:sp>
      <p:sp>
        <p:nvSpPr>
          <p:cNvPr id="12302" name="Line 13"/>
          <p:cNvSpPr>
            <a:spLocks noChangeShapeType="1"/>
          </p:cNvSpPr>
          <p:nvPr/>
        </p:nvSpPr>
        <p:spPr bwMode="auto">
          <a:xfrm flipV="1">
            <a:off x="3162300" y="1981200"/>
            <a:ext cx="2359025" cy="10668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1">
                  <a:lumMod val="75000"/>
                </a:schemeClr>
              </a:solidFill>
            </a:endParaRPr>
          </a:p>
        </p:txBody>
      </p:sp>
      <p:sp>
        <p:nvSpPr>
          <p:cNvPr id="12303" name="Line 14"/>
          <p:cNvSpPr>
            <a:spLocks noChangeShapeType="1"/>
          </p:cNvSpPr>
          <p:nvPr/>
        </p:nvSpPr>
        <p:spPr bwMode="auto">
          <a:xfrm flipV="1">
            <a:off x="3162300" y="3048000"/>
            <a:ext cx="2359025" cy="609600"/>
          </a:xfrm>
          <a:prstGeom prst="line">
            <a:avLst/>
          </a:prstGeom>
          <a:noFill/>
          <a:ln w="28575">
            <a:solidFill>
              <a:schemeClr val="bg2"/>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1">
                  <a:lumMod val="75000"/>
                </a:schemeClr>
              </a:solidFill>
            </a:endParaRPr>
          </a:p>
        </p:txBody>
      </p:sp>
      <p:sp>
        <p:nvSpPr>
          <p:cNvPr id="12304" name="Text Box 15"/>
          <p:cNvSpPr txBox="1">
            <a:spLocks noChangeArrowheads="1"/>
          </p:cNvSpPr>
          <p:nvPr/>
        </p:nvSpPr>
        <p:spPr bwMode="auto">
          <a:xfrm>
            <a:off x="2705100" y="3962400"/>
            <a:ext cx="311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buFontTx/>
              <a:buNone/>
            </a:pPr>
            <a:r>
              <a:rPr lang="en-US" dirty="0">
                <a:solidFill>
                  <a:schemeClr val="accent1">
                    <a:lumMod val="75000"/>
                  </a:schemeClr>
                </a:solidFill>
              </a:rPr>
              <a:t>CODE becomes DCEO</a:t>
            </a:r>
          </a:p>
        </p:txBody>
      </p:sp>
      <p:sp>
        <p:nvSpPr>
          <p:cNvPr id="12305" name="Rectangle 16"/>
          <p:cNvSpPr>
            <a:spLocks noGrp="1" noChangeArrowheads="1"/>
          </p:cNvSpPr>
          <p:nvPr>
            <p:ph type="body" idx="1"/>
          </p:nvPr>
        </p:nvSpPr>
        <p:spPr>
          <a:xfrm>
            <a:off x="1079500" y="4800600"/>
            <a:ext cx="7835900" cy="1752600"/>
          </a:xfrm>
          <a:noFill/>
        </p:spPr>
        <p:txBody>
          <a:bodyPr lIns="92075" tIns="46038" rIns="92075" bIns="46038">
            <a:noAutofit/>
          </a:bodyPr>
          <a:lstStyle/>
          <a:p>
            <a:pPr>
              <a:lnSpc>
                <a:spcPct val="110000"/>
              </a:lnSpc>
            </a:pPr>
            <a:r>
              <a:rPr lang="en-US" sz="2000" dirty="0">
                <a:latin typeface="Tahoma" charset="0"/>
              </a:rPr>
              <a:t>For N-bit input, N! possible permutations</a:t>
            </a:r>
          </a:p>
          <a:p>
            <a:pPr>
              <a:lnSpc>
                <a:spcPct val="110000"/>
              </a:lnSpc>
            </a:pPr>
            <a:r>
              <a:rPr lang="en-US" sz="2000" dirty="0">
                <a:latin typeface="Tahoma" charset="0"/>
              </a:rPr>
              <a:t>Idea: split plaintext into blocks, for each block use secret key to pick a permutation, rinse and repeat</a:t>
            </a:r>
          </a:p>
          <a:p>
            <a:pPr lvl="1">
              <a:lnSpc>
                <a:spcPct val="110000"/>
              </a:lnSpc>
            </a:pPr>
            <a:r>
              <a:rPr lang="en-US" sz="1800" dirty="0">
                <a:latin typeface="Tahoma" charset="0"/>
              </a:rPr>
              <a:t>Without the key, permutation </a:t>
            </a:r>
            <a:r>
              <a:rPr lang="en-US" sz="1800" dirty="0" smtClean="0">
                <a:latin typeface="Tahoma" charset="0"/>
              </a:rPr>
              <a:t>should “look random”</a:t>
            </a:r>
            <a:endParaRPr lang="en-US" sz="1800" dirty="0">
              <a:latin typeface="Tahoma" charset="0"/>
            </a:endParaRPr>
          </a:p>
        </p:txBody>
      </p:sp>
    </p:spTree>
    <p:extLst>
      <p:ext uri="{BB962C8B-B14F-4D97-AF65-F5344CB8AC3E}">
        <p14:creationId xmlns:p14="http://schemas.microsoft.com/office/powerpoint/2010/main" val="3930651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a:noFill/>
        </p:spPr>
        <p:txBody>
          <a:bodyPr/>
          <a:lstStyle/>
          <a:p>
            <a:fld id="{C7A84619-328D-6849-84A1-E3A7B9BB4F08}" type="slidenum">
              <a:rPr lang="en-GB" smtClean="0">
                <a:latin typeface="Arial" pitchFamily="-106" charset="0"/>
              </a:rPr>
              <a:pPr/>
              <a:t>38</a:t>
            </a:fld>
            <a:endParaRPr lang="en-GB" smtClean="0">
              <a:latin typeface="Arial" pitchFamily="-106" charset="0"/>
            </a:endParaRPr>
          </a:p>
        </p:txBody>
      </p:sp>
      <p:sp>
        <p:nvSpPr>
          <p:cNvPr id="65539" name="Rectangle 2"/>
          <p:cNvSpPr>
            <a:spLocks noGrp="1" noChangeArrowheads="1"/>
          </p:cNvSpPr>
          <p:nvPr>
            <p:ph type="title"/>
          </p:nvPr>
        </p:nvSpPr>
        <p:spPr/>
        <p:txBody>
          <a:bodyPr/>
          <a:lstStyle/>
          <a:p>
            <a:r>
              <a:rPr lang="en-AU" dirty="0" smtClean="0"/>
              <a:t>Block Cyphers</a:t>
            </a:r>
            <a:endParaRPr lang="en-AU" dirty="0"/>
          </a:p>
        </p:txBody>
      </p:sp>
      <p:sp>
        <p:nvSpPr>
          <p:cNvPr id="65541" name="Rectangle 4"/>
          <p:cNvSpPr>
            <a:spLocks noChangeArrowheads="1"/>
          </p:cNvSpPr>
          <p:nvPr/>
        </p:nvSpPr>
        <p:spPr bwMode="auto">
          <a:xfrm>
            <a:off x="4892675" y="2651125"/>
            <a:ext cx="609600" cy="22860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2" name="Line 5"/>
          <p:cNvSpPr>
            <a:spLocks noChangeShapeType="1"/>
          </p:cNvSpPr>
          <p:nvPr/>
        </p:nvSpPr>
        <p:spPr bwMode="auto">
          <a:xfrm flipH="1">
            <a:off x="4664075" y="28797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3" name="Line 6"/>
          <p:cNvSpPr>
            <a:spLocks noChangeShapeType="1"/>
          </p:cNvSpPr>
          <p:nvPr/>
        </p:nvSpPr>
        <p:spPr bwMode="auto">
          <a:xfrm flipH="1">
            <a:off x="4664075" y="31400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4" name="Line 7"/>
          <p:cNvSpPr>
            <a:spLocks noChangeShapeType="1"/>
          </p:cNvSpPr>
          <p:nvPr/>
        </p:nvSpPr>
        <p:spPr bwMode="auto">
          <a:xfrm flipH="1">
            <a:off x="4664075" y="340201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5" name="Line 8"/>
          <p:cNvSpPr>
            <a:spLocks noChangeShapeType="1"/>
          </p:cNvSpPr>
          <p:nvPr/>
        </p:nvSpPr>
        <p:spPr bwMode="auto">
          <a:xfrm flipH="1">
            <a:off x="4664075" y="36623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6" name="Line 9"/>
          <p:cNvSpPr>
            <a:spLocks noChangeShapeType="1"/>
          </p:cNvSpPr>
          <p:nvPr/>
        </p:nvSpPr>
        <p:spPr bwMode="auto">
          <a:xfrm flipH="1">
            <a:off x="4664075" y="39243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8" name="Line 11"/>
          <p:cNvSpPr>
            <a:spLocks noChangeShapeType="1"/>
          </p:cNvSpPr>
          <p:nvPr/>
        </p:nvSpPr>
        <p:spPr bwMode="auto">
          <a:xfrm flipH="1">
            <a:off x="4664075" y="44465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49" name="Line 12"/>
          <p:cNvSpPr>
            <a:spLocks noChangeShapeType="1"/>
          </p:cNvSpPr>
          <p:nvPr/>
        </p:nvSpPr>
        <p:spPr bwMode="auto">
          <a:xfrm flipH="1">
            <a:off x="4664075" y="47085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0" name="Line 13"/>
          <p:cNvSpPr>
            <a:spLocks noChangeShapeType="1"/>
          </p:cNvSpPr>
          <p:nvPr/>
        </p:nvSpPr>
        <p:spPr bwMode="auto">
          <a:xfrm flipH="1">
            <a:off x="5502275" y="28797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1" name="Line 14"/>
          <p:cNvSpPr>
            <a:spLocks noChangeShapeType="1"/>
          </p:cNvSpPr>
          <p:nvPr/>
        </p:nvSpPr>
        <p:spPr bwMode="auto">
          <a:xfrm flipH="1">
            <a:off x="5502275" y="31400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2" name="Line 15"/>
          <p:cNvSpPr>
            <a:spLocks noChangeShapeType="1"/>
          </p:cNvSpPr>
          <p:nvPr/>
        </p:nvSpPr>
        <p:spPr bwMode="auto">
          <a:xfrm flipH="1">
            <a:off x="5502275" y="340201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3" name="Line 16"/>
          <p:cNvSpPr>
            <a:spLocks noChangeShapeType="1"/>
          </p:cNvSpPr>
          <p:nvPr/>
        </p:nvSpPr>
        <p:spPr bwMode="auto">
          <a:xfrm flipH="1">
            <a:off x="5502275" y="36623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4" name="Line 17"/>
          <p:cNvSpPr>
            <a:spLocks noChangeShapeType="1"/>
          </p:cNvSpPr>
          <p:nvPr/>
        </p:nvSpPr>
        <p:spPr bwMode="auto">
          <a:xfrm flipH="1">
            <a:off x="5502275" y="39243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5" name="Line 18"/>
          <p:cNvSpPr>
            <a:spLocks noChangeShapeType="1"/>
          </p:cNvSpPr>
          <p:nvPr/>
        </p:nvSpPr>
        <p:spPr bwMode="auto">
          <a:xfrm flipH="1">
            <a:off x="5502275" y="41846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6" name="Line 19"/>
          <p:cNvSpPr>
            <a:spLocks noChangeShapeType="1"/>
          </p:cNvSpPr>
          <p:nvPr/>
        </p:nvSpPr>
        <p:spPr bwMode="auto">
          <a:xfrm flipH="1">
            <a:off x="5502275" y="44465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8" name="Line 21"/>
          <p:cNvSpPr>
            <a:spLocks noChangeShapeType="1"/>
          </p:cNvSpPr>
          <p:nvPr/>
        </p:nvSpPr>
        <p:spPr bwMode="auto">
          <a:xfrm>
            <a:off x="4892675" y="2879725"/>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9" name="Line 22"/>
          <p:cNvSpPr>
            <a:spLocks noChangeShapeType="1"/>
          </p:cNvSpPr>
          <p:nvPr/>
        </p:nvSpPr>
        <p:spPr bwMode="auto">
          <a:xfrm>
            <a:off x="4892675" y="3108325"/>
            <a:ext cx="609600" cy="8382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0" name="Line 23"/>
          <p:cNvSpPr>
            <a:spLocks noChangeShapeType="1"/>
          </p:cNvSpPr>
          <p:nvPr/>
        </p:nvSpPr>
        <p:spPr bwMode="auto">
          <a:xfrm>
            <a:off x="4892675" y="3413125"/>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1" name="Line 24"/>
          <p:cNvSpPr>
            <a:spLocks noChangeShapeType="1"/>
          </p:cNvSpPr>
          <p:nvPr/>
        </p:nvSpPr>
        <p:spPr bwMode="auto">
          <a:xfrm flipV="1">
            <a:off x="4892675" y="2879725"/>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2" name="Line 25"/>
          <p:cNvSpPr>
            <a:spLocks noChangeShapeType="1"/>
          </p:cNvSpPr>
          <p:nvPr/>
        </p:nvSpPr>
        <p:spPr bwMode="auto">
          <a:xfrm>
            <a:off x="4892675" y="3946525"/>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grpSp>
        <p:nvGrpSpPr>
          <p:cNvPr id="75" name="Group 74"/>
          <p:cNvGrpSpPr/>
          <p:nvPr/>
        </p:nvGrpSpPr>
        <p:grpSpPr>
          <a:xfrm>
            <a:off x="4664075" y="4175125"/>
            <a:ext cx="1066800" cy="533400"/>
            <a:chOff x="4664075" y="4175125"/>
            <a:chExt cx="1066800" cy="533400"/>
          </a:xfrm>
        </p:grpSpPr>
        <p:sp>
          <p:nvSpPr>
            <p:cNvPr id="65547" name="Line 10"/>
            <p:cNvSpPr>
              <a:spLocks noChangeShapeType="1"/>
            </p:cNvSpPr>
            <p:nvPr/>
          </p:nvSpPr>
          <p:spPr bwMode="auto">
            <a:xfrm flipH="1">
              <a:off x="4664075" y="4184650"/>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57" name="Line 20"/>
            <p:cNvSpPr>
              <a:spLocks noChangeShapeType="1"/>
            </p:cNvSpPr>
            <p:nvPr/>
          </p:nvSpPr>
          <p:spPr bwMode="auto">
            <a:xfrm flipH="1">
              <a:off x="5502275" y="47085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3" name="Line 26"/>
            <p:cNvSpPr>
              <a:spLocks noChangeShapeType="1"/>
            </p:cNvSpPr>
            <p:nvPr/>
          </p:nvSpPr>
          <p:spPr bwMode="auto">
            <a:xfrm>
              <a:off x="4892675" y="4175125"/>
              <a:ext cx="609600" cy="53340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grpSp>
      <p:sp>
        <p:nvSpPr>
          <p:cNvPr id="65564" name="Line 27"/>
          <p:cNvSpPr>
            <a:spLocks noChangeShapeType="1"/>
          </p:cNvSpPr>
          <p:nvPr/>
        </p:nvSpPr>
        <p:spPr bwMode="auto">
          <a:xfrm flipV="1">
            <a:off x="4892675" y="3108325"/>
            <a:ext cx="609600" cy="1295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5" name="Line 28"/>
          <p:cNvSpPr>
            <a:spLocks noChangeShapeType="1"/>
          </p:cNvSpPr>
          <p:nvPr/>
        </p:nvSpPr>
        <p:spPr bwMode="auto">
          <a:xfrm flipV="1">
            <a:off x="4892675" y="3641725"/>
            <a:ext cx="609600" cy="10668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66" name="Rectangle 29"/>
          <p:cNvSpPr>
            <a:spLocks noChangeArrowheads="1"/>
          </p:cNvSpPr>
          <p:nvPr/>
        </p:nvSpPr>
        <p:spPr bwMode="auto">
          <a:xfrm rot="16200000">
            <a:off x="3292475" y="3565525"/>
            <a:ext cx="2286000" cy="4572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3 to 8 decoder</a:t>
            </a:r>
            <a:endParaRPr kumimoji="0" lang="en-AU" baseline="0">
              <a:latin typeface="Arial" pitchFamily="-106" charset="0"/>
            </a:endParaRPr>
          </a:p>
        </p:txBody>
      </p:sp>
      <p:sp>
        <p:nvSpPr>
          <p:cNvPr id="65567" name="Rectangle 30"/>
          <p:cNvSpPr>
            <a:spLocks noChangeArrowheads="1"/>
          </p:cNvSpPr>
          <p:nvPr/>
        </p:nvSpPr>
        <p:spPr bwMode="auto">
          <a:xfrm rot="16200000">
            <a:off x="4816475" y="3565525"/>
            <a:ext cx="2286000" cy="4572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solidFill>
                  <a:schemeClr val="bg1"/>
                </a:solidFill>
                <a:latin typeface="Arial" pitchFamily="-106" charset="0"/>
              </a:rPr>
              <a:t>8 to 3 encoder</a:t>
            </a:r>
            <a:endParaRPr kumimoji="0" lang="en-AU" baseline="0" dirty="0">
              <a:latin typeface="Arial" pitchFamily="-106" charset="0"/>
            </a:endParaRPr>
          </a:p>
        </p:txBody>
      </p:sp>
      <p:sp>
        <p:nvSpPr>
          <p:cNvPr id="65569" name="Line 32"/>
          <p:cNvSpPr>
            <a:spLocks noChangeShapeType="1"/>
          </p:cNvSpPr>
          <p:nvPr/>
        </p:nvSpPr>
        <p:spPr bwMode="auto">
          <a:xfrm flipH="1">
            <a:off x="3978275" y="37179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74" name="Text Box 37"/>
          <p:cNvSpPr txBox="1">
            <a:spLocks noChangeArrowheads="1"/>
          </p:cNvSpPr>
          <p:nvPr/>
        </p:nvSpPr>
        <p:spPr bwMode="auto">
          <a:xfrm>
            <a:off x="4799013" y="2225675"/>
            <a:ext cx="847725" cy="396875"/>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S-box</a:t>
            </a:r>
          </a:p>
        </p:txBody>
      </p:sp>
      <p:grpSp>
        <p:nvGrpSpPr>
          <p:cNvPr id="74" name="Group 73"/>
          <p:cNvGrpSpPr/>
          <p:nvPr/>
        </p:nvGrpSpPr>
        <p:grpSpPr>
          <a:xfrm>
            <a:off x="3597275" y="2955925"/>
            <a:ext cx="609600" cy="1524000"/>
            <a:chOff x="3597275" y="2955925"/>
            <a:chExt cx="609600" cy="1524000"/>
          </a:xfrm>
        </p:grpSpPr>
        <p:sp>
          <p:nvSpPr>
            <p:cNvPr id="65568" name="Line 31"/>
            <p:cNvSpPr>
              <a:spLocks noChangeShapeType="1"/>
            </p:cNvSpPr>
            <p:nvPr/>
          </p:nvSpPr>
          <p:spPr bwMode="auto">
            <a:xfrm flipH="1">
              <a:off x="3978275" y="31845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70" name="Line 33"/>
            <p:cNvSpPr>
              <a:spLocks noChangeShapeType="1"/>
            </p:cNvSpPr>
            <p:nvPr/>
          </p:nvSpPr>
          <p:spPr bwMode="auto">
            <a:xfrm flipH="1">
              <a:off x="3978275" y="42513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grpSp>
          <p:nvGrpSpPr>
            <p:cNvPr id="73" name="Group 72"/>
            <p:cNvGrpSpPr/>
            <p:nvPr/>
          </p:nvGrpSpPr>
          <p:grpSpPr>
            <a:xfrm>
              <a:off x="3597275" y="2955925"/>
              <a:ext cx="369888" cy="1524000"/>
              <a:chOff x="3597275" y="2955925"/>
              <a:chExt cx="369888" cy="1524000"/>
            </a:xfrm>
          </p:grpSpPr>
          <p:sp>
            <p:nvSpPr>
              <p:cNvPr id="65575" name="Text Box 38"/>
              <p:cNvSpPr txBox="1">
                <a:spLocks noChangeArrowheads="1"/>
              </p:cNvSpPr>
              <p:nvPr/>
            </p:nvSpPr>
            <p:spPr bwMode="auto">
              <a:xfrm>
                <a:off x="3597275" y="2955925"/>
                <a:ext cx="320675"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1</a:t>
                </a:r>
              </a:p>
            </p:txBody>
          </p:sp>
          <p:sp>
            <p:nvSpPr>
              <p:cNvPr id="65576" name="Text Box 39"/>
              <p:cNvSpPr txBox="1">
                <a:spLocks noChangeArrowheads="1"/>
              </p:cNvSpPr>
              <p:nvPr/>
            </p:nvSpPr>
            <p:spPr bwMode="auto">
              <a:xfrm>
                <a:off x="3597275" y="4022725"/>
                <a:ext cx="320675"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1</a:t>
                </a:r>
              </a:p>
            </p:txBody>
          </p:sp>
          <p:sp>
            <p:nvSpPr>
              <p:cNvPr id="65577" name="Text Box 40"/>
              <p:cNvSpPr txBox="1">
                <a:spLocks noChangeArrowheads="1"/>
              </p:cNvSpPr>
              <p:nvPr/>
            </p:nvSpPr>
            <p:spPr bwMode="auto">
              <a:xfrm>
                <a:off x="3597275" y="3489325"/>
                <a:ext cx="369888"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0</a:t>
                </a:r>
              </a:p>
            </p:txBody>
          </p:sp>
        </p:grpSp>
      </p:grpSp>
      <p:grpSp>
        <p:nvGrpSpPr>
          <p:cNvPr id="76" name="Group 75"/>
          <p:cNvGrpSpPr/>
          <p:nvPr/>
        </p:nvGrpSpPr>
        <p:grpSpPr>
          <a:xfrm>
            <a:off x="6188075" y="2955925"/>
            <a:ext cx="549275" cy="1524000"/>
            <a:chOff x="6188075" y="2955925"/>
            <a:chExt cx="549275" cy="1524000"/>
          </a:xfrm>
        </p:grpSpPr>
        <p:sp>
          <p:nvSpPr>
            <p:cNvPr id="65571" name="Line 34"/>
            <p:cNvSpPr>
              <a:spLocks noChangeShapeType="1"/>
            </p:cNvSpPr>
            <p:nvPr/>
          </p:nvSpPr>
          <p:spPr bwMode="auto">
            <a:xfrm flipH="1">
              <a:off x="6188075" y="31845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72" name="Line 35"/>
            <p:cNvSpPr>
              <a:spLocks noChangeShapeType="1"/>
            </p:cNvSpPr>
            <p:nvPr/>
          </p:nvSpPr>
          <p:spPr bwMode="auto">
            <a:xfrm flipH="1">
              <a:off x="6188075" y="37179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73" name="Line 36"/>
            <p:cNvSpPr>
              <a:spLocks noChangeShapeType="1"/>
            </p:cNvSpPr>
            <p:nvPr/>
          </p:nvSpPr>
          <p:spPr bwMode="auto">
            <a:xfrm flipH="1">
              <a:off x="6188075" y="4251325"/>
              <a:ext cx="228600" cy="0"/>
            </a:xfrm>
            <a:prstGeom prst="line">
              <a:avLst/>
            </a:prstGeom>
            <a:noFill/>
            <a:ln w="6667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78" name="Text Box 41"/>
            <p:cNvSpPr txBox="1">
              <a:spLocks noChangeArrowheads="1"/>
            </p:cNvSpPr>
            <p:nvPr/>
          </p:nvSpPr>
          <p:spPr bwMode="auto">
            <a:xfrm>
              <a:off x="6416675" y="2955925"/>
              <a:ext cx="320675"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1</a:t>
              </a:r>
            </a:p>
          </p:txBody>
        </p:sp>
        <p:sp>
          <p:nvSpPr>
            <p:cNvPr id="65579" name="Text Box 42"/>
            <p:cNvSpPr txBox="1">
              <a:spLocks noChangeArrowheads="1"/>
            </p:cNvSpPr>
            <p:nvPr/>
          </p:nvSpPr>
          <p:spPr bwMode="auto">
            <a:xfrm>
              <a:off x="6416675" y="4022725"/>
              <a:ext cx="320675"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1</a:t>
              </a:r>
            </a:p>
          </p:txBody>
        </p:sp>
        <p:sp>
          <p:nvSpPr>
            <p:cNvPr id="65580" name="Text Box 43"/>
            <p:cNvSpPr txBox="1">
              <a:spLocks noChangeArrowheads="1"/>
            </p:cNvSpPr>
            <p:nvPr/>
          </p:nvSpPr>
          <p:spPr bwMode="auto">
            <a:xfrm>
              <a:off x="6416675" y="3489325"/>
              <a:ext cx="320675" cy="45720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US" sz="2400" baseline="0">
                  <a:latin typeface="Comic Sans MS" pitchFamily="-106" charset="0"/>
                </a:rPr>
                <a:t>1</a:t>
              </a:r>
            </a:p>
          </p:txBody>
        </p:sp>
      </p:grpSp>
      <p:sp>
        <p:nvSpPr>
          <p:cNvPr id="65584" name="Rectangle 46"/>
          <p:cNvSpPr>
            <a:spLocks noChangeArrowheads="1"/>
          </p:cNvSpPr>
          <p:nvPr/>
        </p:nvSpPr>
        <p:spPr bwMode="auto">
          <a:xfrm>
            <a:off x="2530475" y="2651125"/>
            <a:ext cx="609600" cy="22860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5" name="Line 47"/>
          <p:cNvSpPr>
            <a:spLocks noChangeShapeType="1"/>
          </p:cNvSpPr>
          <p:nvPr/>
        </p:nvSpPr>
        <p:spPr bwMode="auto">
          <a:xfrm flipH="1">
            <a:off x="2301875" y="28797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6" name="Line 48"/>
          <p:cNvSpPr>
            <a:spLocks noChangeShapeType="1"/>
          </p:cNvSpPr>
          <p:nvPr/>
        </p:nvSpPr>
        <p:spPr bwMode="auto">
          <a:xfrm flipH="1">
            <a:off x="2301875" y="31400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7" name="Line 49"/>
          <p:cNvSpPr>
            <a:spLocks noChangeShapeType="1"/>
          </p:cNvSpPr>
          <p:nvPr/>
        </p:nvSpPr>
        <p:spPr bwMode="auto">
          <a:xfrm flipH="1">
            <a:off x="2301875" y="340201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8" name="Line 50"/>
          <p:cNvSpPr>
            <a:spLocks noChangeShapeType="1"/>
          </p:cNvSpPr>
          <p:nvPr/>
        </p:nvSpPr>
        <p:spPr bwMode="auto">
          <a:xfrm flipH="1">
            <a:off x="2301875" y="36623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9" name="Line 51"/>
          <p:cNvSpPr>
            <a:spLocks noChangeShapeType="1"/>
          </p:cNvSpPr>
          <p:nvPr/>
        </p:nvSpPr>
        <p:spPr bwMode="auto">
          <a:xfrm flipH="1">
            <a:off x="2301875" y="39243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0" name="Line 52"/>
          <p:cNvSpPr>
            <a:spLocks noChangeShapeType="1"/>
          </p:cNvSpPr>
          <p:nvPr/>
        </p:nvSpPr>
        <p:spPr bwMode="auto">
          <a:xfrm flipH="1">
            <a:off x="2301875" y="41846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1" name="Line 53"/>
          <p:cNvSpPr>
            <a:spLocks noChangeShapeType="1"/>
          </p:cNvSpPr>
          <p:nvPr/>
        </p:nvSpPr>
        <p:spPr bwMode="auto">
          <a:xfrm flipH="1">
            <a:off x="2301875" y="44465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2" name="Line 54"/>
          <p:cNvSpPr>
            <a:spLocks noChangeShapeType="1"/>
          </p:cNvSpPr>
          <p:nvPr/>
        </p:nvSpPr>
        <p:spPr bwMode="auto">
          <a:xfrm flipH="1">
            <a:off x="2301875" y="47085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3" name="Line 55"/>
          <p:cNvSpPr>
            <a:spLocks noChangeShapeType="1"/>
          </p:cNvSpPr>
          <p:nvPr/>
        </p:nvSpPr>
        <p:spPr bwMode="auto">
          <a:xfrm flipH="1">
            <a:off x="3140075" y="28797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4" name="Line 56"/>
          <p:cNvSpPr>
            <a:spLocks noChangeShapeType="1"/>
          </p:cNvSpPr>
          <p:nvPr/>
        </p:nvSpPr>
        <p:spPr bwMode="auto">
          <a:xfrm flipH="1">
            <a:off x="3140075" y="31400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5" name="Line 57"/>
          <p:cNvSpPr>
            <a:spLocks noChangeShapeType="1"/>
          </p:cNvSpPr>
          <p:nvPr/>
        </p:nvSpPr>
        <p:spPr bwMode="auto">
          <a:xfrm flipH="1">
            <a:off x="3140075" y="340201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6" name="Line 58"/>
          <p:cNvSpPr>
            <a:spLocks noChangeShapeType="1"/>
          </p:cNvSpPr>
          <p:nvPr/>
        </p:nvSpPr>
        <p:spPr bwMode="auto">
          <a:xfrm flipH="1">
            <a:off x="3140075" y="36623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7" name="Line 59"/>
          <p:cNvSpPr>
            <a:spLocks noChangeShapeType="1"/>
          </p:cNvSpPr>
          <p:nvPr/>
        </p:nvSpPr>
        <p:spPr bwMode="auto">
          <a:xfrm flipH="1">
            <a:off x="3140075" y="39243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8" name="Line 60"/>
          <p:cNvSpPr>
            <a:spLocks noChangeShapeType="1"/>
          </p:cNvSpPr>
          <p:nvPr/>
        </p:nvSpPr>
        <p:spPr bwMode="auto">
          <a:xfrm flipH="1">
            <a:off x="3140075" y="41846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99" name="Line 61"/>
          <p:cNvSpPr>
            <a:spLocks noChangeShapeType="1"/>
          </p:cNvSpPr>
          <p:nvPr/>
        </p:nvSpPr>
        <p:spPr bwMode="auto">
          <a:xfrm flipH="1">
            <a:off x="3140075" y="44465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0" name="Line 62"/>
          <p:cNvSpPr>
            <a:spLocks noChangeShapeType="1"/>
          </p:cNvSpPr>
          <p:nvPr/>
        </p:nvSpPr>
        <p:spPr bwMode="auto">
          <a:xfrm flipH="1">
            <a:off x="3140075" y="47085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1" name="Line 63"/>
          <p:cNvSpPr>
            <a:spLocks noChangeShapeType="1"/>
          </p:cNvSpPr>
          <p:nvPr/>
        </p:nvSpPr>
        <p:spPr bwMode="auto">
          <a:xfrm>
            <a:off x="2530475" y="2879725"/>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2" name="Line 64"/>
          <p:cNvSpPr>
            <a:spLocks noChangeShapeType="1"/>
          </p:cNvSpPr>
          <p:nvPr/>
        </p:nvSpPr>
        <p:spPr bwMode="auto">
          <a:xfrm>
            <a:off x="2530475" y="3108325"/>
            <a:ext cx="609600" cy="8382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3" name="Line 65"/>
          <p:cNvSpPr>
            <a:spLocks noChangeShapeType="1"/>
          </p:cNvSpPr>
          <p:nvPr/>
        </p:nvSpPr>
        <p:spPr bwMode="auto">
          <a:xfrm>
            <a:off x="2530475" y="3413125"/>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4" name="Line 66"/>
          <p:cNvSpPr>
            <a:spLocks noChangeShapeType="1"/>
          </p:cNvSpPr>
          <p:nvPr/>
        </p:nvSpPr>
        <p:spPr bwMode="auto">
          <a:xfrm flipV="1">
            <a:off x="2530475" y="2879725"/>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5" name="Line 67"/>
          <p:cNvSpPr>
            <a:spLocks noChangeShapeType="1"/>
          </p:cNvSpPr>
          <p:nvPr/>
        </p:nvSpPr>
        <p:spPr bwMode="auto">
          <a:xfrm>
            <a:off x="2530475" y="3946525"/>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6" name="Line 68"/>
          <p:cNvSpPr>
            <a:spLocks noChangeShapeType="1"/>
          </p:cNvSpPr>
          <p:nvPr/>
        </p:nvSpPr>
        <p:spPr bwMode="auto">
          <a:xfrm>
            <a:off x="2530475" y="4175125"/>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7" name="Line 69"/>
          <p:cNvSpPr>
            <a:spLocks noChangeShapeType="1"/>
          </p:cNvSpPr>
          <p:nvPr/>
        </p:nvSpPr>
        <p:spPr bwMode="auto">
          <a:xfrm flipV="1">
            <a:off x="2530475" y="3108325"/>
            <a:ext cx="609600" cy="1295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608" name="Line 70"/>
          <p:cNvSpPr>
            <a:spLocks noChangeShapeType="1"/>
          </p:cNvSpPr>
          <p:nvPr/>
        </p:nvSpPr>
        <p:spPr bwMode="auto">
          <a:xfrm flipV="1">
            <a:off x="2530475" y="3641725"/>
            <a:ext cx="609600" cy="10668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5583" name="Text Box 71"/>
          <p:cNvSpPr txBox="1">
            <a:spLocks noChangeArrowheads="1"/>
          </p:cNvSpPr>
          <p:nvPr/>
        </p:nvSpPr>
        <p:spPr bwMode="auto">
          <a:xfrm>
            <a:off x="2436813" y="2225675"/>
            <a:ext cx="847725" cy="396875"/>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P-box</a:t>
            </a:r>
          </a:p>
        </p:txBody>
      </p:sp>
      <p:sp>
        <p:nvSpPr>
          <p:cNvPr id="77" name="Line 7"/>
          <p:cNvSpPr>
            <a:spLocks noChangeShapeType="1"/>
          </p:cNvSpPr>
          <p:nvPr/>
        </p:nvSpPr>
        <p:spPr bwMode="auto">
          <a:xfrm flipH="1">
            <a:off x="3978275" y="31845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78" name="Line 7"/>
          <p:cNvSpPr>
            <a:spLocks noChangeShapeType="1"/>
          </p:cNvSpPr>
          <p:nvPr/>
        </p:nvSpPr>
        <p:spPr bwMode="auto">
          <a:xfrm flipH="1">
            <a:off x="3978275" y="42513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79" name="Line 18"/>
          <p:cNvSpPr>
            <a:spLocks noChangeShapeType="1"/>
          </p:cNvSpPr>
          <p:nvPr/>
        </p:nvSpPr>
        <p:spPr bwMode="auto">
          <a:xfrm flipH="1">
            <a:off x="6188075" y="42513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80" name="Line 18"/>
          <p:cNvSpPr>
            <a:spLocks noChangeShapeType="1"/>
          </p:cNvSpPr>
          <p:nvPr/>
        </p:nvSpPr>
        <p:spPr bwMode="auto">
          <a:xfrm flipH="1">
            <a:off x="6188075" y="37179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81" name="Line 18"/>
          <p:cNvSpPr>
            <a:spLocks noChangeShapeType="1"/>
          </p:cNvSpPr>
          <p:nvPr/>
        </p:nvSpPr>
        <p:spPr bwMode="auto">
          <a:xfrm flipH="1">
            <a:off x="6188075" y="32004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82" name="Footer Placeholder 81"/>
          <p:cNvSpPr>
            <a:spLocks noGrp="1"/>
          </p:cNvSpPr>
          <p:nvPr>
            <p:ph type="ftr" sz="quarter" idx="11"/>
          </p:nvPr>
        </p:nvSpPr>
        <p:spPr/>
        <p:txBody>
          <a:bodyPr/>
          <a:lstStyle/>
          <a:p>
            <a:r>
              <a:rPr lang="en-US" smtClean="0"/>
              <a:t>(c) 2009</a:t>
            </a:r>
            <a:endParaRPr lang="en-US"/>
          </a:p>
        </p:txBody>
      </p:sp>
    </p:spTree>
    <p:extLst>
      <p:ext uri="{BB962C8B-B14F-4D97-AF65-F5344CB8AC3E}">
        <p14:creationId xmlns:p14="http://schemas.microsoft.com/office/powerpoint/2010/main" val="121878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0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0"/>
          </p:nvPr>
        </p:nvSpPr>
        <p:spPr>
          <a:noFill/>
        </p:spPr>
        <p:txBody>
          <a:bodyPr/>
          <a:lstStyle/>
          <a:p>
            <a:fld id="{B9F3F60B-9DB7-BE48-9EE1-5214D75099C4}" type="slidenum">
              <a:rPr lang="en-GB" smtClean="0">
                <a:latin typeface="Arial" pitchFamily="-106" charset="0"/>
              </a:rPr>
              <a:pPr/>
              <a:t>39</a:t>
            </a:fld>
            <a:endParaRPr lang="en-GB" smtClean="0">
              <a:latin typeface="Arial" pitchFamily="-106" charset="0"/>
            </a:endParaRPr>
          </a:p>
        </p:txBody>
      </p:sp>
      <p:sp>
        <p:nvSpPr>
          <p:cNvPr id="67587" name="Rectangle 2"/>
          <p:cNvSpPr>
            <a:spLocks noGrp="1" noChangeArrowheads="1"/>
          </p:cNvSpPr>
          <p:nvPr>
            <p:ph type="title"/>
          </p:nvPr>
        </p:nvSpPr>
        <p:spPr/>
        <p:txBody>
          <a:bodyPr/>
          <a:lstStyle/>
          <a:p>
            <a:r>
              <a:rPr lang="en-AU" dirty="0" smtClean="0"/>
              <a:t>Block Cyphers</a:t>
            </a:r>
            <a:endParaRPr lang="en-AU" dirty="0"/>
          </a:p>
        </p:txBody>
      </p:sp>
      <p:sp>
        <p:nvSpPr>
          <p:cNvPr id="67611" name="Rectangle 71"/>
          <p:cNvSpPr>
            <a:spLocks noChangeArrowheads="1"/>
          </p:cNvSpPr>
          <p:nvPr/>
        </p:nvSpPr>
        <p:spPr bwMode="auto">
          <a:xfrm>
            <a:off x="4581525" y="3862530"/>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1</a:t>
            </a:r>
            <a:endParaRPr kumimoji="0" lang="en-AU" baseline="0">
              <a:latin typeface="Arial" pitchFamily="-106" charset="0"/>
            </a:endParaRPr>
          </a:p>
        </p:txBody>
      </p:sp>
      <p:sp>
        <p:nvSpPr>
          <p:cNvPr id="67612" name="Rectangle 72"/>
          <p:cNvSpPr>
            <a:spLocks noChangeArrowheads="1"/>
          </p:cNvSpPr>
          <p:nvPr/>
        </p:nvSpPr>
        <p:spPr bwMode="auto">
          <a:xfrm>
            <a:off x="4581525" y="4371778"/>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2</a:t>
            </a:r>
            <a:endParaRPr kumimoji="0" lang="en-AU" baseline="0">
              <a:latin typeface="Arial" pitchFamily="-106" charset="0"/>
            </a:endParaRPr>
          </a:p>
        </p:txBody>
      </p:sp>
      <p:sp>
        <p:nvSpPr>
          <p:cNvPr id="67613" name="Rectangle 73"/>
          <p:cNvSpPr>
            <a:spLocks noChangeArrowheads="1"/>
          </p:cNvSpPr>
          <p:nvPr/>
        </p:nvSpPr>
        <p:spPr bwMode="auto">
          <a:xfrm>
            <a:off x="4581525" y="4881027"/>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3</a:t>
            </a:r>
            <a:endParaRPr kumimoji="0" lang="en-AU" baseline="0">
              <a:latin typeface="Arial" pitchFamily="-106" charset="0"/>
            </a:endParaRPr>
          </a:p>
        </p:txBody>
      </p:sp>
      <p:sp>
        <p:nvSpPr>
          <p:cNvPr id="67614" name="Rectangle 74"/>
          <p:cNvSpPr>
            <a:spLocks noChangeArrowheads="1"/>
          </p:cNvSpPr>
          <p:nvPr/>
        </p:nvSpPr>
        <p:spPr bwMode="auto">
          <a:xfrm>
            <a:off x="4581525" y="5390275"/>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4</a:t>
            </a:r>
            <a:endParaRPr kumimoji="0" lang="en-AU" baseline="0">
              <a:latin typeface="Arial" pitchFamily="-106" charset="0"/>
            </a:endParaRPr>
          </a:p>
        </p:txBody>
      </p:sp>
      <p:sp>
        <p:nvSpPr>
          <p:cNvPr id="67607" name="Rectangle 76"/>
          <p:cNvSpPr>
            <a:spLocks noChangeArrowheads="1"/>
          </p:cNvSpPr>
          <p:nvPr/>
        </p:nvSpPr>
        <p:spPr bwMode="auto">
          <a:xfrm>
            <a:off x="6628765" y="3862530"/>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9</a:t>
            </a:r>
            <a:endParaRPr kumimoji="0" lang="en-AU" baseline="0">
              <a:latin typeface="Arial" pitchFamily="-106" charset="0"/>
            </a:endParaRPr>
          </a:p>
        </p:txBody>
      </p:sp>
      <p:sp>
        <p:nvSpPr>
          <p:cNvPr id="67608" name="Rectangle 77"/>
          <p:cNvSpPr>
            <a:spLocks noChangeArrowheads="1"/>
          </p:cNvSpPr>
          <p:nvPr/>
        </p:nvSpPr>
        <p:spPr bwMode="auto">
          <a:xfrm>
            <a:off x="6628765" y="4371778"/>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10</a:t>
            </a:r>
            <a:endParaRPr kumimoji="0" lang="en-AU" baseline="0">
              <a:latin typeface="Arial" pitchFamily="-106" charset="0"/>
            </a:endParaRPr>
          </a:p>
        </p:txBody>
      </p:sp>
      <p:sp>
        <p:nvSpPr>
          <p:cNvPr id="67609" name="Rectangle 78"/>
          <p:cNvSpPr>
            <a:spLocks noChangeArrowheads="1"/>
          </p:cNvSpPr>
          <p:nvPr/>
        </p:nvSpPr>
        <p:spPr bwMode="auto">
          <a:xfrm>
            <a:off x="6628765" y="4881027"/>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11</a:t>
            </a:r>
            <a:endParaRPr kumimoji="0" lang="en-AU" baseline="0">
              <a:latin typeface="Arial" pitchFamily="-106" charset="0"/>
            </a:endParaRPr>
          </a:p>
        </p:txBody>
      </p:sp>
      <p:sp>
        <p:nvSpPr>
          <p:cNvPr id="67610" name="Rectangle 79"/>
          <p:cNvSpPr>
            <a:spLocks noChangeArrowheads="1"/>
          </p:cNvSpPr>
          <p:nvPr/>
        </p:nvSpPr>
        <p:spPr bwMode="auto">
          <a:xfrm>
            <a:off x="6628765" y="5390275"/>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12</a:t>
            </a:r>
            <a:endParaRPr kumimoji="0" lang="en-AU" baseline="0">
              <a:latin typeface="Arial" pitchFamily="-106" charset="0"/>
            </a:endParaRPr>
          </a:p>
        </p:txBody>
      </p:sp>
      <p:sp>
        <p:nvSpPr>
          <p:cNvPr id="67603" name="Rectangle 81"/>
          <p:cNvSpPr>
            <a:spLocks noChangeArrowheads="1"/>
          </p:cNvSpPr>
          <p:nvPr/>
        </p:nvSpPr>
        <p:spPr bwMode="auto">
          <a:xfrm>
            <a:off x="5605145" y="3862530"/>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5</a:t>
            </a:r>
            <a:endParaRPr kumimoji="0" lang="en-AU" baseline="0">
              <a:latin typeface="Arial" pitchFamily="-106" charset="0"/>
            </a:endParaRPr>
          </a:p>
        </p:txBody>
      </p:sp>
      <p:sp>
        <p:nvSpPr>
          <p:cNvPr id="67604" name="Rectangle 82"/>
          <p:cNvSpPr>
            <a:spLocks noChangeArrowheads="1"/>
          </p:cNvSpPr>
          <p:nvPr/>
        </p:nvSpPr>
        <p:spPr bwMode="auto">
          <a:xfrm>
            <a:off x="5605145" y="4371778"/>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6</a:t>
            </a:r>
            <a:endParaRPr kumimoji="0" lang="en-AU" baseline="0">
              <a:latin typeface="Arial" pitchFamily="-106" charset="0"/>
            </a:endParaRPr>
          </a:p>
        </p:txBody>
      </p:sp>
      <p:sp>
        <p:nvSpPr>
          <p:cNvPr id="67605" name="Rectangle 83"/>
          <p:cNvSpPr>
            <a:spLocks noChangeArrowheads="1"/>
          </p:cNvSpPr>
          <p:nvPr/>
        </p:nvSpPr>
        <p:spPr bwMode="auto">
          <a:xfrm>
            <a:off x="5605145" y="4881027"/>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7</a:t>
            </a:r>
            <a:endParaRPr kumimoji="0" lang="en-AU" baseline="0">
              <a:latin typeface="Arial" pitchFamily="-106" charset="0"/>
            </a:endParaRPr>
          </a:p>
        </p:txBody>
      </p:sp>
      <p:sp>
        <p:nvSpPr>
          <p:cNvPr id="67606" name="Rectangle 84"/>
          <p:cNvSpPr>
            <a:spLocks noChangeArrowheads="1"/>
          </p:cNvSpPr>
          <p:nvPr/>
        </p:nvSpPr>
        <p:spPr bwMode="auto">
          <a:xfrm>
            <a:off x="5605145" y="5390275"/>
            <a:ext cx="511810" cy="509248"/>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S</a:t>
            </a:r>
            <a:r>
              <a:rPr kumimoji="0" lang="en-AU">
                <a:latin typeface="Arial" pitchFamily="-106" charset="0"/>
              </a:rPr>
              <a:t>8</a:t>
            </a:r>
            <a:endParaRPr kumimoji="0" lang="en-AU" baseline="0">
              <a:latin typeface="Arial" pitchFamily="-106" charset="0"/>
            </a:endParaRPr>
          </a:p>
        </p:txBody>
      </p:sp>
      <p:sp>
        <p:nvSpPr>
          <p:cNvPr id="67599" name="Rectangle 85"/>
          <p:cNvSpPr>
            <a:spLocks noChangeArrowheads="1"/>
          </p:cNvSpPr>
          <p:nvPr/>
        </p:nvSpPr>
        <p:spPr bwMode="auto">
          <a:xfrm>
            <a:off x="5093335" y="3862530"/>
            <a:ext cx="511810" cy="2036993"/>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P</a:t>
            </a:r>
            <a:r>
              <a:rPr kumimoji="0" lang="en-AU">
                <a:latin typeface="Arial" pitchFamily="-106" charset="0"/>
              </a:rPr>
              <a:t>2</a:t>
            </a:r>
            <a:endParaRPr kumimoji="0" lang="en-AU" baseline="0">
              <a:latin typeface="Arial" pitchFamily="-106" charset="0"/>
            </a:endParaRPr>
          </a:p>
        </p:txBody>
      </p:sp>
      <p:sp>
        <p:nvSpPr>
          <p:cNvPr id="67600" name="Rectangle 86"/>
          <p:cNvSpPr>
            <a:spLocks noChangeArrowheads="1"/>
          </p:cNvSpPr>
          <p:nvPr/>
        </p:nvSpPr>
        <p:spPr bwMode="auto">
          <a:xfrm>
            <a:off x="4069715" y="3862530"/>
            <a:ext cx="511810" cy="2036993"/>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P</a:t>
            </a:r>
            <a:r>
              <a:rPr kumimoji="0" lang="en-AU">
                <a:latin typeface="Arial" pitchFamily="-106" charset="0"/>
              </a:rPr>
              <a:t>1</a:t>
            </a:r>
            <a:endParaRPr kumimoji="0" lang="en-AU" baseline="0">
              <a:latin typeface="Arial" pitchFamily="-106" charset="0"/>
            </a:endParaRPr>
          </a:p>
        </p:txBody>
      </p:sp>
      <p:sp>
        <p:nvSpPr>
          <p:cNvPr id="67601" name="Rectangle 87"/>
          <p:cNvSpPr>
            <a:spLocks noChangeArrowheads="1"/>
          </p:cNvSpPr>
          <p:nvPr/>
        </p:nvSpPr>
        <p:spPr bwMode="auto">
          <a:xfrm>
            <a:off x="6116955" y="3862530"/>
            <a:ext cx="511810" cy="2036993"/>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P</a:t>
            </a:r>
            <a:r>
              <a:rPr kumimoji="0" lang="en-AU">
                <a:latin typeface="Arial" pitchFamily="-106" charset="0"/>
              </a:rPr>
              <a:t>3</a:t>
            </a:r>
            <a:endParaRPr kumimoji="0" lang="en-AU" baseline="0">
              <a:latin typeface="Arial" pitchFamily="-106" charset="0"/>
            </a:endParaRPr>
          </a:p>
        </p:txBody>
      </p:sp>
      <p:sp>
        <p:nvSpPr>
          <p:cNvPr id="67602" name="Rectangle 88"/>
          <p:cNvSpPr>
            <a:spLocks noChangeArrowheads="1"/>
          </p:cNvSpPr>
          <p:nvPr/>
        </p:nvSpPr>
        <p:spPr bwMode="auto">
          <a:xfrm>
            <a:off x="7140575" y="3862530"/>
            <a:ext cx="511810" cy="2036993"/>
          </a:xfrm>
          <a:prstGeom prst="rect">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P</a:t>
            </a:r>
            <a:r>
              <a:rPr kumimoji="0" lang="en-AU">
                <a:latin typeface="Arial" pitchFamily="-106" charset="0"/>
              </a:rPr>
              <a:t>4</a:t>
            </a:r>
            <a:endParaRPr kumimoji="0" lang="en-AU" baseline="0">
              <a:latin typeface="Arial" pitchFamily="-106" charset="0"/>
            </a:endParaRPr>
          </a:p>
        </p:txBody>
      </p:sp>
      <p:sp>
        <p:nvSpPr>
          <p:cNvPr id="67593" name="AutoShape 89"/>
          <p:cNvSpPr>
            <a:spLocks noChangeArrowheads="1"/>
          </p:cNvSpPr>
          <p:nvPr/>
        </p:nvSpPr>
        <p:spPr bwMode="auto">
          <a:xfrm>
            <a:off x="3302000" y="4575477"/>
            <a:ext cx="597112" cy="611098"/>
          </a:xfrm>
          <a:prstGeom prst="rightArrow">
            <a:avLst>
              <a:gd name="adj1" fmla="val 50000"/>
              <a:gd name="adj2" fmla="val 29167"/>
            </a:avLst>
          </a:prstGeom>
          <a:solidFill>
            <a:schemeClr val="accent3">
              <a:lumMod val="75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7594" name="AutoShape 90"/>
          <p:cNvSpPr>
            <a:spLocks noChangeArrowheads="1"/>
          </p:cNvSpPr>
          <p:nvPr/>
        </p:nvSpPr>
        <p:spPr bwMode="auto">
          <a:xfrm>
            <a:off x="7822988" y="4575477"/>
            <a:ext cx="597112" cy="611098"/>
          </a:xfrm>
          <a:prstGeom prst="rightArrow">
            <a:avLst>
              <a:gd name="adj1" fmla="val 50000"/>
              <a:gd name="adj2" fmla="val 29167"/>
            </a:avLst>
          </a:prstGeom>
          <a:solidFill>
            <a:schemeClr val="accent3">
              <a:lumMod val="75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grpSp>
        <p:nvGrpSpPr>
          <p:cNvPr id="150" name="Group 149"/>
          <p:cNvGrpSpPr/>
          <p:nvPr/>
        </p:nvGrpSpPr>
        <p:grpSpPr>
          <a:xfrm>
            <a:off x="1143000" y="1174750"/>
            <a:ext cx="3429000" cy="2330450"/>
            <a:chOff x="4970462" y="1403350"/>
            <a:chExt cx="4114800" cy="2711450"/>
          </a:xfrm>
        </p:grpSpPr>
        <p:sp>
          <p:nvSpPr>
            <p:cNvPr id="93" name="Rectangle 4"/>
            <p:cNvSpPr>
              <a:spLocks noChangeArrowheads="1"/>
            </p:cNvSpPr>
            <p:nvPr/>
          </p:nvSpPr>
          <p:spPr bwMode="auto">
            <a:xfrm>
              <a:off x="7561262" y="1828800"/>
              <a:ext cx="609600" cy="22860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4" name="Line 5"/>
            <p:cNvSpPr>
              <a:spLocks noChangeShapeType="1"/>
            </p:cNvSpPr>
            <p:nvPr/>
          </p:nvSpPr>
          <p:spPr bwMode="auto">
            <a:xfrm flipH="1">
              <a:off x="7332662" y="20574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5" name="Line 6"/>
            <p:cNvSpPr>
              <a:spLocks noChangeShapeType="1"/>
            </p:cNvSpPr>
            <p:nvPr/>
          </p:nvSpPr>
          <p:spPr bwMode="auto">
            <a:xfrm flipH="1">
              <a:off x="7332662" y="23177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6" name="Line 7"/>
            <p:cNvSpPr>
              <a:spLocks noChangeShapeType="1"/>
            </p:cNvSpPr>
            <p:nvPr/>
          </p:nvSpPr>
          <p:spPr bwMode="auto">
            <a:xfrm flipH="1">
              <a:off x="7332662" y="25796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7" name="Line 8"/>
            <p:cNvSpPr>
              <a:spLocks noChangeShapeType="1"/>
            </p:cNvSpPr>
            <p:nvPr/>
          </p:nvSpPr>
          <p:spPr bwMode="auto">
            <a:xfrm flipH="1">
              <a:off x="7332662" y="284003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8" name="Line 9"/>
            <p:cNvSpPr>
              <a:spLocks noChangeShapeType="1"/>
            </p:cNvSpPr>
            <p:nvPr/>
          </p:nvSpPr>
          <p:spPr bwMode="auto">
            <a:xfrm flipH="1">
              <a:off x="7332662" y="31019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99" name="Line 11"/>
            <p:cNvSpPr>
              <a:spLocks noChangeShapeType="1"/>
            </p:cNvSpPr>
            <p:nvPr/>
          </p:nvSpPr>
          <p:spPr bwMode="auto">
            <a:xfrm flipH="1">
              <a:off x="7332662" y="36242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0" name="Line 12"/>
            <p:cNvSpPr>
              <a:spLocks noChangeShapeType="1"/>
            </p:cNvSpPr>
            <p:nvPr/>
          </p:nvSpPr>
          <p:spPr bwMode="auto">
            <a:xfrm flipH="1">
              <a:off x="7332662" y="38862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1" name="Line 13"/>
            <p:cNvSpPr>
              <a:spLocks noChangeShapeType="1"/>
            </p:cNvSpPr>
            <p:nvPr/>
          </p:nvSpPr>
          <p:spPr bwMode="auto">
            <a:xfrm flipH="1">
              <a:off x="8170862" y="20574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2" name="Line 14"/>
            <p:cNvSpPr>
              <a:spLocks noChangeShapeType="1"/>
            </p:cNvSpPr>
            <p:nvPr/>
          </p:nvSpPr>
          <p:spPr bwMode="auto">
            <a:xfrm flipH="1">
              <a:off x="8170862" y="23177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3" name="Line 15"/>
            <p:cNvSpPr>
              <a:spLocks noChangeShapeType="1"/>
            </p:cNvSpPr>
            <p:nvPr/>
          </p:nvSpPr>
          <p:spPr bwMode="auto">
            <a:xfrm flipH="1">
              <a:off x="8170862" y="25796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4" name="Line 16"/>
            <p:cNvSpPr>
              <a:spLocks noChangeShapeType="1"/>
            </p:cNvSpPr>
            <p:nvPr/>
          </p:nvSpPr>
          <p:spPr bwMode="auto">
            <a:xfrm flipH="1">
              <a:off x="8170862" y="284003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5" name="Line 17"/>
            <p:cNvSpPr>
              <a:spLocks noChangeShapeType="1"/>
            </p:cNvSpPr>
            <p:nvPr/>
          </p:nvSpPr>
          <p:spPr bwMode="auto">
            <a:xfrm flipH="1">
              <a:off x="8170862" y="31019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6" name="Line 18"/>
            <p:cNvSpPr>
              <a:spLocks noChangeShapeType="1"/>
            </p:cNvSpPr>
            <p:nvPr/>
          </p:nvSpPr>
          <p:spPr bwMode="auto">
            <a:xfrm flipH="1">
              <a:off x="8170862" y="33623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7" name="Line 19"/>
            <p:cNvSpPr>
              <a:spLocks noChangeShapeType="1"/>
            </p:cNvSpPr>
            <p:nvPr/>
          </p:nvSpPr>
          <p:spPr bwMode="auto">
            <a:xfrm flipH="1">
              <a:off x="8170862" y="36242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8" name="Line 21"/>
            <p:cNvSpPr>
              <a:spLocks noChangeShapeType="1"/>
            </p:cNvSpPr>
            <p:nvPr/>
          </p:nvSpPr>
          <p:spPr bwMode="auto">
            <a:xfrm>
              <a:off x="7561262" y="2057400"/>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09" name="Line 22"/>
            <p:cNvSpPr>
              <a:spLocks noChangeShapeType="1"/>
            </p:cNvSpPr>
            <p:nvPr/>
          </p:nvSpPr>
          <p:spPr bwMode="auto">
            <a:xfrm>
              <a:off x="7561262" y="2286000"/>
              <a:ext cx="609600" cy="8382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0" name="Line 23"/>
            <p:cNvSpPr>
              <a:spLocks noChangeShapeType="1"/>
            </p:cNvSpPr>
            <p:nvPr/>
          </p:nvSpPr>
          <p:spPr bwMode="auto">
            <a:xfrm>
              <a:off x="7561262" y="2590800"/>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1" name="Line 24"/>
            <p:cNvSpPr>
              <a:spLocks noChangeShapeType="1"/>
            </p:cNvSpPr>
            <p:nvPr/>
          </p:nvSpPr>
          <p:spPr bwMode="auto">
            <a:xfrm flipV="1">
              <a:off x="7561262" y="2057400"/>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2" name="Line 25"/>
            <p:cNvSpPr>
              <a:spLocks noChangeShapeType="1"/>
            </p:cNvSpPr>
            <p:nvPr/>
          </p:nvSpPr>
          <p:spPr bwMode="auto">
            <a:xfrm>
              <a:off x="7561262" y="3124200"/>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3" name="Line 27"/>
            <p:cNvSpPr>
              <a:spLocks noChangeShapeType="1"/>
            </p:cNvSpPr>
            <p:nvPr/>
          </p:nvSpPr>
          <p:spPr bwMode="auto">
            <a:xfrm flipV="1">
              <a:off x="7561262" y="2286000"/>
              <a:ext cx="609600" cy="1295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4" name="Line 28"/>
            <p:cNvSpPr>
              <a:spLocks noChangeShapeType="1"/>
            </p:cNvSpPr>
            <p:nvPr/>
          </p:nvSpPr>
          <p:spPr bwMode="auto">
            <a:xfrm flipV="1">
              <a:off x="7561262" y="2819400"/>
              <a:ext cx="609600" cy="10668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5" name="Rectangle 29"/>
            <p:cNvSpPr>
              <a:spLocks noChangeArrowheads="1"/>
            </p:cNvSpPr>
            <p:nvPr/>
          </p:nvSpPr>
          <p:spPr bwMode="auto">
            <a:xfrm rot="16200000">
              <a:off x="5961062" y="2743200"/>
              <a:ext cx="2286000" cy="4572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solidFill>
                    <a:schemeClr val="bg1"/>
                  </a:solidFill>
                  <a:latin typeface="Arial" pitchFamily="-106" charset="0"/>
                </a:rPr>
                <a:t>3 to 8 decoder</a:t>
              </a:r>
              <a:endParaRPr kumimoji="0" lang="en-AU" baseline="0" dirty="0">
                <a:latin typeface="Arial" pitchFamily="-106" charset="0"/>
              </a:endParaRPr>
            </a:p>
          </p:txBody>
        </p:sp>
        <p:sp>
          <p:nvSpPr>
            <p:cNvPr id="116" name="Rectangle 30"/>
            <p:cNvSpPr>
              <a:spLocks noChangeArrowheads="1"/>
            </p:cNvSpPr>
            <p:nvPr/>
          </p:nvSpPr>
          <p:spPr bwMode="auto">
            <a:xfrm rot="16200000">
              <a:off x="7485062" y="2743200"/>
              <a:ext cx="2286000" cy="4572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solidFill>
                    <a:schemeClr val="bg1"/>
                  </a:solidFill>
                  <a:latin typeface="Arial" pitchFamily="-106" charset="0"/>
                </a:rPr>
                <a:t>8 to 3 encoder</a:t>
              </a:r>
              <a:endParaRPr kumimoji="0" lang="en-AU" baseline="0" dirty="0">
                <a:latin typeface="Arial" pitchFamily="-106" charset="0"/>
              </a:endParaRPr>
            </a:p>
          </p:txBody>
        </p:sp>
        <p:sp>
          <p:nvSpPr>
            <p:cNvPr id="117" name="Line 32"/>
            <p:cNvSpPr>
              <a:spLocks noChangeShapeType="1"/>
            </p:cNvSpPr>
            <p:nvPr/>
          </p:nvSpPr>
          <p:spPr bwMode="auto">
            <a:xfrm flipH="1">
              <a:off x="6646862" y="28956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18" name="Text Box 37"/>
            <p:cNvSpPr txBox="1">
              <a:spLocks noChangeArrowheads="1"/>
            </p:cNvSpPr>
            <p:nvPr/>
          </p:nvSpPr>
          <p:spPr bwMode="auto">
            <a:xfrm>
              <a:off x="7467600" y="1403350"/>
              <a:ext cx="847725" cy="396875"/>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S-box</a:t>
              </a:r>
            </a:p>
          </p:txBody>
        </p:sp>
        <p:sp>
          <p:nvSpPr>
            <p:cNvPr id="119" name="Rectangle 46"/>
            <p:cNvSpPr>
              <a:spLocks noChangeArrowheads="1"/>
            </p:cNvSpPr>
            <p:nvPr/>
          </p:nvSpPr>
          <p:spPr bwMode="auto">
            <a:xfrm>
              <a:off x="5199062" y="1828800"/>
              <a:ext cx="609600" cy="2286000"/>
            </a:xfrm>
            <a:prstGeom prst="rect">
              <a:avLst/>
            </a:prstGeom>
            <a:solidFill>
              <a:schemeClr val="accent4">
                <a:lumMod val="60000"/>
                <a:lumOff val="40000"/>
              </a:schemeClr>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0" name="Line 47"/>
            <p:cNvSpPr>
              <a:spLocks noChangeShapeType="1"/>
            </p:cNvSpPr>
            <p:nvPr/>
          </p:nvSpPr>
          <p:spPr bwMode="auto">
            <a:xfrm flipH="1">
              <a:off x="4970462" y="20574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1" name="Line 48"/>
            <p:cNvSpPr>
              <a:spLocks noChangeShapeType="1"/>
            </p:cNvSpPr>
            <p:nvPr/>
          </p:nvSpPr>
          <p:spPr bwMode="auto">
            <a:xfrm flipH="1">
              <a:off x="4970462" y="23177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2" name="Line 49"/>
            <p:cNvSpPr>
              <a:spLocks noChangeShapeType="1"/>
            </p:cNvSpPr>
            <p:nvPr/>
          </p:nvSpPr>
          <p:spPr bwMode="auto">
            <a:xfrm flipH="1">
              <a:off x="4970462" y="25796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3" name="Line 50"/>
            <p:cNvSpPr>
              <a:spLocks noChangeShapeType="1"/>
            </p:cNvSpPr>
            <p:nvPr/>
          </p:nvSpPr>
          <p:spPr bwMode="auto">
            <a:xfrm flipH="1">
              <a:off x="4970462" y="284003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4" name="Line 51"/>
            <p:cNvSpPr>
              <a:spLocks noChangeShapeType="1"/>
            </p:cNvSpPr>
            <p:nvPr/>
          </p:nvSpPr>
          <p:spPr bwMode="auto">
            <a:xfrm flipH="1">
              <a:off x="4970462" y="31019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5" name="Line 52"/>
            <p:cNvSpPr>
              <a:spLocks noChangeShapeType="1"/>
            </p:cNvSpPr>
            <p:nvPr/>
          </p:nvSpPr>
          <p:spPr bwMode="auto">
            <a:xfrm flipH="1">
              <a:off x="4970462" y="33623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6" name="Line 53"/>
            <p:cNvSpPr>
              <a:spLocks noChangeShapeType="1"/>
            </p:cNvSpPr>
            <p:nvPr/>
          </p:nvSpPr>
          <p:spPr bwMode="auto">
            <a:xfrm flipH="1">
              <a:off x="4970462" y="36242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7" name="Line 54"/>
            <p:cNvSpPr>
              <a:spLocks noChangeShapeType="1"/>
            </p:cNvSpPr>
            <p:nvPr/>
          </p:nvSpPr>
          <p:spPr bwMode="auto">
            <a:xfrm flipH="1">
              <a:off x="4970462" y="38862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8" name="Line 55"/>
            <p:cNvSpPr>
              <a:spLocks noChangeShapeType="1"/>
            </p:cNvSpPr>
            <p:nvPr/>
          </p:nvSpPr>
          <p:spPr bwMode="auto">
            <a:xfrm flipH="1">
              <a:off x="5808662" y="20574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29" name="Line 56"/>
            <p:cNvSpPr>
              <a:spLocks noChangeShapeType="1"/>
            </p:cNvSpPr>
            <p:nvPr/>
          </p:nvSpPr>
          <p:spPr bwMode="auto">
            <a:xfrm flipH="1">
              <a:off x="5808662" y="231775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0" name="Line 57"/>
            <p:cNvSpPr>
              <a:spLocks noChangeShapeType="1"/>
            </p:cNvSpPr>
            <p:nvPr/>
          </p:nvSpPr>
          <p:spPr bwMode="auto">
            <a:xfrm flipH="1">
              <a:off x="5808662" y="257968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1" name="Line 58"/>
            <p:cNvSpPr>
              <a:spLocks noChangeShapeType="1"/>
            </p:cNvSpPr>
            <p:nvPr/>
          </p:nvSpPr>
          <p:spPr bwMode="auto">
            <a:xfrm flipH="1">
              <a:off x="5808662" y="2840038"/>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2" name="Line 59"/>
            <p:cNvSpPr>
              <a:spLocks noChangeShapeType="1"/>
            </p:cNvSpPr>
            <p:nvPr/>
          </p:nvSpPr>
          <p:spPr bwMode="auto">
            <a:xfrm flipH="1">
              <a:off x="5808662" y="31019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3" name="Line 60"/>
            <p:cNvSpPr>
              <a:spLocks noChangeShapeType="1"/>
            </p:cNvSpPr>
            <p:nvPr/>
          </p:nvSpPr>
          <p:spPr bwMode="auto">
            <a:xfrm flipH="1">
              <a:off x="5808662" y="336232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4" name="Line 61"/>
            <p:cNvSpPr>
              <a:spLocks noChangeShapeType="1"/>
            </p:cNvSpPr>
            <p:nvPr/>
          </p:nvSpPr>
          <p:spPr bwMode="auto">
            <a:xfrm flipH="1">
              <a:off x="5808662" y="3624263"/>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5" name="Line 62"/>
            <p:cNvSpPr>
              <a:spLocks noChangeShapeType="1"/>
            </p:cNvSpPr>
            <p:nvPr/>
          </p:nvSpPr>
          <p:spPr bwMode="auto">
            <a:xfrm flipH="1">
              <a:off x="5808662" y="38862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6" name="Line 63"/>
            <p:cNvSpPr>
              <a:spLocks noChangeShapeType="1"/>
            </p:cNvSpPr>
            <p:nvPr/>
          </p:nvSpPr>
          <p:spPr bwMode="auto">
            <a:xfrm>
              <a:off x="5199062" y="2057400"/>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7" name="Line 64"/>
            <p:cNvSpPr>
              <a:spLocks noChangeShapeType="1"/>
            </p:cNvSpPr>
            <p:nvPr/>
          </p:nvSpPr>
          <p:spPr bwMode="auto">
            <a:xfrm>
              <a:off x="5199062" y="2286000"/>
              <a:ext cx="609600" cy="8382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8" name="Line 65"/>
            <p:cNvSpPr>
              <a:spLocks noChangeShapeType="1"/>
            </p:cNvSpPr>
            <p:nvPr/>
          </p:nvSpPr>
          <p:spPr bwMode="auto">
            <a:xfrm>
              <a:off x="5199062" y="2590800"/>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39" name="Line 66"/>
            <p:cNvSpPr>
              <a:spLocks noChangeShapeType="1"/>
            </p:cNvSpPr>
            <p:nvPr/>
          </p:nvSpPr>
          <p:spPr bwMode="auto">
            <a:xfrm flipV="1">
              <a:off x="5199062" y="2057400"/>
              <a:ext cx="609600" cy="7620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0" name="Line 67"/>
            <p:cNvSpPr>
              <a:spLocks noChangeShapeType="1"/>
            </p:cNvSpPr>
            <p:nvPr/>
          </p:nvSpPr>
          <p:spPr bwMode="auto">
            <a:xfrm>
              <a:off x="5199062" y="3124200"/>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1" name="Line 68"/>
            <p:cNvSpPr>
              <a:spLocks noChangeShapeType="1"/>
            </p:cNvSpPr>
            <p:nvPr/>
          </p:nvSpPr>
          <p:spPr bwMode="auto">
            <a:xfrm>
              <a:off x="5199062" y="3352800"/>
              <a:ext cx="609600" cy="533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2" name="Line 69"/>
            <p:cNvSpPr>
              <a:spLocks noChangeShapeType="1"/>
            </p:cNvSpPr>
            <p:nvPr/>
          </p:nvSpPr>
          <p:spPr bwMode="auto">
            <a:xfrm flipV="1">
              <a:off x="5199062" y="2286000"/>
              <a:ext cx="609600" cy="12954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3" name="Line 70"/>
            <p:cNvSpPr>
              <a:spLocks noChangeShapeType="1"/>
            </p:cNvSpPr>
            <p:nvPr/>
          </p:nvSpPr>
          <p:spPr bwMode="auto">
            <a:xfrm flipV="1">
              <a:off x="5199062" y="2819400"/>
              <a:ext cx="609600" cy="106680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4" name="Text Box 71"/>
            <p:cNvSpPr txBox="1">
              <a:spLocks noChangeArrowheads="1"/>
            </p:cNvSpPr>
            <p:nvPr/>
          </p:nvSpPr>
          <p:spPr bwMode="auto">
            <a:xfrm>
              <a:off x="5105400" y="1403350"/>
              <a:ext cx="847725" cy="396875"/>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P-box</a:t>
              </a:r>
            </a:p>
          </p:txBody>
        </p:sp>
        <p:sp>
          <p:nvSpPr>
            <p:cNvPr id="145" name="Line 7"/>
            <p:cNvSpPr>
              <a:spLocks noChangeShapeType="1"/>
            </p:cNvSpPr>
            <p:nvPr/>
          </p:nvSpPr>
          <p:spPr bwMode="auto">
            <a:xfrm flipH="1">
              <a:off x="6646862" y="23622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6" name="Line 7"/>
            <p:cNvSpPr>
              <a:spLocks noChangeShapeType="1"/>
            </p:cNvSpPr>
            <p:nvPr/>
          </p:nvSpPr>
          <p:spPr bwMode="auto">
            <a:xfrm flipH="1">
              <a:off x="6646862" y="34290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7" name="Line 18"/>
            <p:cNvSpPr>
              <a:spLocks noChangeShapeType="1"/>
            </p:cNvSpPr>
            <p:nvPr/>
          </p:nvSpPr>
          <p:spPr bwMode="auto">
            <a:xfrm flipH="1">
              <a:off x="8856662" y="34290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8" name="Line 18"/>
            <p:cNvSpPr>
              <a:spLocks noChangeShapeType="1"/>
            </p:cNvSpPr>
            <p:nvPr/>
          </p:nvSpPr>
          <p:spPr bwMode="auto">
            <a:xfrm flipH="1">
              <a:off x="8856662" y="2895600"/>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49" name="Line 18"/>
            <p:cNvSpPr>
              <a:spLocks noChangeShapeType="1"/>
            </p:cNvSpPr>
            <p:nvPr/>
          </p:nvSpPr>
          <p:spPr bwMode="auto">
            <a:xfrm flipH="1">
              <a:off x="8856662" y="2378075"/>
              <a:ext cx="228600" cy="0"/>
            </a:xfrm>
            <a:prstGeom prst="line">
              <a:avLst/>
            </a:prstGeom>
            <a:no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grpSp>
      <p:sp>
        <p:nvSpPr>
          <p:cNvPr id="151" name="Footer Placeholder 150"/>
          <p:cNvSpPr>
            <a:spLocks noGrp="1"/>
          </p:cNvSpPr>
          <p:nvPr>
            <p:ph type="ftr" sz="quarter" idx="11"/>
          </p:nvPr>
        </p:nvSpPr>
        <p:spPr/>
        <p:txBody>
          <a:bodyPr/>
          <a:lstStyle/>
          <a:p>
            <a:r>
              <a:rPr lang="en-US" smtClean="0"/>
              <a:t>(c) 2009</a:t>
            </a:r>
            <a:endParaRPr lang="en-US"/>
          </a:p>
        </p:txBody>
      </p:sp>
    </p:spTree>
    <p:extLst>
      <p:ext uri="{BB962C8B-B14F-4D97-AF65-F5344CB8AC3E}">
        <p14:creationId xmlns:p14="http://schemas.microsoft.com/office/powerpoint/2010/main" val="29800785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085850" y="274638"/>
            <a:ext cx="7847838" cy="1143000"/>
          </a:xfrm>
        </p:spPr>
        <p:txBody>
          <a:bodyPr/>
          <a:lstStyle/>
          <a:p>
            <a:r>
              <a:rPr lang="en-NZ" sz="3200" dirty="0" smtClean="0"/>
              <a:t>Recall</a:t>
            </a:r>
            <a:endParaRPr lang="en-GB" sz="3200" dirty="0"/>
          </a:p>
        </p:txBody>
      </p:sp>
      <p:sp>
        <p:nvSpPr>
          <p:cNvPr id="36868" name="Rectangle 3"/>
          <p:cNvSpPr>
            <a:spLocks noGrp="1" noChangeArrowheads="1"/>
          </p:cNvSpPr>
          <p:nvPr>
            <p:ph type="body" idx="1"/>
          </p:nvPr>
        </p:nvSpPr>
        <p:spPr>
          <a:xfrm>
            <a:off x="1085850" y="1409700"/>
            <a:ext cx="7847838" cy="1819275"/>
          </a:xfrm>
        </p:spPr>
        <p:txBody>
          <a:bodyPr>
            <a:normAutofit/>
          </a:bodyPr>
          <a:lstStyle/>
          <a:p>
            <a:pPr>
              <a:lnSpc>
                <a:spcPct val="90000"/>
              </a:lnSpc>
            </a:pPr>
            <a:r>
              <a:rPr lang="en-NZ" sz="2400" dirty="0"/>
              <a:t>Leone Battista Alberti made </a:t>
            </a:r>
            <a:r>
              <a:rPr lang="en-NZ" sz="2400" dirty="0" smtClean="0"/>
              <a:t>a break </a:t>
            </a:r>
            <a:r>
              <a:rPr lang="en-NZ" sz="2400" dirty="0"/>
              <a:t>though for constructing a better cypher in the 1460’s.</a:t>
            </a:r>
          </a:p>
          <a:p>
            <a:pPr>
              <a:lnSpc>
                <a:spcPct val="90000"/>
              </a:lnSpc>
            </a:pPr>
            <a:r>
              <a:rPr lang="en-NZ" sz="2400" dirty="0"/>
              <a:t>He proposed using two or </a:t>
            </a:r>
            <a:r>
              <a:rPr lang="en-NZ" sz="2400" i="1" dirty="0"/>
              <a:t>more</a:t>
            </a:r>
            <a:r>
              <a:rPr lang="en-NZ" sz="2400" dirty="0"/>
              <a:t> cypher alphabets (</a:t>
            </a:r>
            <a:r>
              <a:rPr lang="en-NZ" sz="2400" b="1" i="1" dirty="0"/>
              <a:t>polyalphabetic</a:t>
            </a:r>
            <a:r>
              <a:rPr lang="en-NZ" sz="2400" dirty="0"/>
              <a:t>) so that the substituion depended not only on the letter, but also its position.</a:t>
            </a:r>
          </a:p>
          <a:p>
            <a:pPr>
              <a:lnSpc>
                <a:spcPct val="90000"/>
              </a:lnSpc>
            </a:pPr>
            <a:endParaRPr lang="en-GB" sz="2400" dirty="0"/>
          </a:p>
        </p:txBody>
      </p:sp>
      <p:pic>
        <p:nvPicPr>
          <p:cNvPr id="36869" name="Picture 5" descr="Statue of Leon Battista Alberti.  Courtyard of the Uffizi Gallery, Florence.">
            <a:hlinkClick r:id="rId2" tooltip="Statue of Leon Battista Alberti.  Courtyard of the Uffizi Gallery, Florence."/>
          </p:cNvPr>
          <p:cNvPicPr>
            <a:picLocks noChangeAspect="1" noChangeArrowheads="1"/>
          </p:cNvPicPr>
          <p:nvPr/>
        </p:nvPicPr>
        <p:blipFill>
          <a:blip r:embed="rId3"/>
          <a:srcRect l="10617" t="-4025" r="19455" b="67850"/>
          <a:stretch>
            <a:fillRect/>
          </a:stretch>
        </p:blipFill>
        <p:spPr bwMode="auto">
          <a:xfrm>
            <a:off x="7869631" y="171450"/>
            <a:ext cx="1205714" cy="1238250"/>
          </a:xfrm>
          <a:prstGeom prst="rect">
            <a:avLst/>
          </a:prstGeom>
          <a:noFill/>
          <a:ln w="9525">
            <a:noFill/>
            <a:miter lim="800000"/>
            <a:headEnd/>
            <a:tailEnd/>
          </a:ln>
        </p:spPr>
      </p:pic>
      <p:sp>
        <p:nvSpPr>
          <p:cNvPr id="36870" name="Text Box 6"/>
          <p:cNvSpPr txBox="1">
            <a:spLocks noChangeArrowheads="1"/>
          </p:cNvSpPr>
          <p:nvPr/>
        </p:nvSpPr>
        <p:spPr bwMode="auto">
          <a:xfrm>
            <a:off x="1085850" y="3752850"/>
            <a:ext cx="8382000" cy="400110"/>
          </a:xfrm>
          <a:prstGeom prst="rect">
            <a:avLst/>
          </a:prstGeom>
          <a:noFill/>
          <a:ln w="9525">
            <a:noFill/>
            <a:miter lim="800000"/>
            <a:headEnd/>
            <a:tailEnd/>
          </a:ln>
        </p:spPr>
        <p:txBody>
          <a:bodyPr>
            <a:prstTxWarp prst="textNoShape">
              <a:avLst/>
            </a:prstTxWarp>
            <a:spAutoFit/>
          </a:bodyPr>
          <a:lstStyle/>
          <a:p>
            <a:pPr algn="l">
              <a:spcBef>
                <a:spcPct val="50000"/>
              </a:spcBef>
              <a:buFontTx/>
              <a:buNone/>
            </a:pPr>
            <a:r>
              <a:rPr kumimoji="0" lang="en-AU" sz="2000" baseline="0" dirty="0">
                <a:latin typeface="Arial" pitchFamily="-106" charset="0"/>
              </a:rPr>
              <a:t>a  </a:t>
            </a:r>
            <a:r>
              <a:rPr kumimoji="0" lang="en-AU" sz="2000" baseline="0" dirty="0" err="1">
                <a:latin typeface="Arial" pitchFamily="-106" charset="0"/>
              </a:rPr>
              <a:t>b</a:t>
            </a:r>
            <a:r>
              <a:rPr kumimoji="0" lang="en-AU" sz="2000" baseline="0" dirty="0">
                <a:latin typeface="Arial" pitchFamily="-106" charset="0"/>
              </a:rPr>
              <a:t>  </a:t>
            </a:r>
            <a:r>
              <a:rPr kumimoji="0" lang="en-AU" sz="2000" baseline="0" dirty="0" err="1">
                <a:latin typeface="Arial" pitchFamily="-106" charset="0"/>
              </a:rPr>
              <a:t>c</a:t>
            </a:r>
            <a:r>
              <a:rPr kumimoji="0" lang="en-AU" sz="2000" baseline="0" dirty="0">
                <a:latin typeface="Arial" pitchFamily="-106" charset="0"/>
              </a:rPr>
              <a:t>  </a:t>
            </a:r>
            <a:r>
              <a:rPr kumimoji="0" lang="en-AU" sz="2000" baseline="0" dirty="0" err="1">
                <a:latin typeface="Arial" pitchFamily="-106" charset="0"/>
              </a:rPr>
              <a:t>d</a:t>
            </a:r>
            <a:r>
              <a:rPr kumimoji="0" lang="en-AU" sz="2000" baseline="0" dirty="0">
                <a:latin typeface="Arial" pitchFamily="-106" charset="0"/>
              </a:rPr>
              <a:t>  </a:t>
            </a:r>
            <a:r>
              <a:rPr kumimoji="0" lang="en-AU" sz="2000" baseline="0" dirty="0" err="1">
                <a:latin typeface="Arial" pitchFamily="-106" charset="0"/>
              </a:rPr>
              <a:t>e</a:t>
            </a:r>
            <a:r>
              <a:rPr kumimoji="0" lang="en-AU" sz="2000" baseline="0" dirty="0">
                <a:latin typeface="Arial" pitchFamily="-106" charset="0"/>
              </a:rPr>
              <a:t>  </a:t>
            </a:r>
            <a:r>
              <a:rPr kumimoji="0" lang="en-AU" sz="2000" baseline="0" dirty="0" err="1">
                <a:latin typeface="Arial" pitchFamily="-106" charset="0"/>
              </a:rPr>
              <a:t>f</a:t>
            </a:r>
            <a:r>
              <a:rPr kumimoji="0" lang="en-AU" sz="2000" baseline="0" dirty="0">
                <a:latin typeface="Arial" pitchFamily="-106" charset="0"/>
              </a:rPr>
              <a:t>  </a:t>
            </a:r>
            <a:r>
              <a:rPr kumimoji="0" lang="en-AU" sz="2000" baseline="0" dirty="0" err="1">
                <a:latin typeface="Arial" pitchFamily="-106" charset="0"/>
              </a:rPr>
              <a:t>g</a:t>
            </a:r>
            <a:r>
              <a:rPr kumimoji="0" lang="en-AU" sz="2000" baseline="0" dirty="0">
                <a:latin typeface="Arial" pitchFamily="-106" charset="0"/>
              </a:rPr>
              <a:t>  </a:t>
            </a:r>
            <a:r>
              <a:rPr kumimoji="0" lang="en-AU" sz="2000" baseline="0" dirty="0" err="1">
                <a:latin typeface="Arial" pitchFamily="-106" charset="0"/>
              </a:rPr>
              <a:t>h</a:t>
            </a:r>
            <a:r>
              <a:rPr kumimoji="0" lang="en-AU" sz="2000" baseline="0" dirty="0">
                <a:latin typeface="Arial" pitchFamily="-106" charset="0"/>
              </a:rPr>
              <a:t>  </a:t>
            </a:r>
            <a:r>
              <a:rPr kumimoji="0" lang="en-AU" sz="2000" baseline="0" dirty="0" err="1">
                <a:latin typeface="Arial" pitchFamily="-106" charset="0"/>
              </a:rPr>
              <a:t>i</a:t>
            </a:r>
            <a:r>
              <a:rPr kumimoji="0" lang="en-AU" sz="2000" baseline="0" dirty="0">
                <a:latin typeface="Arial" pitchFamily="-106" charset="0"/>
              </a:rPr>
              <a:t>  </a:t>
            </a:r>
            <a:r>
              <a:rPr kumimoji="0" lang="en-AU" sz="2000" baseline="0" dirty="0" err="1">
                <a:latin typeface="Arial" pitchFamily="-106" charset="0"/>
              </a:rPr>
              <a:t>j</a:t>
            </a:r>
            <a:r>
              <a:rPr kumimoji="0" lang="en-AU" sz="2000" baseline="0" dirty="0">
                <a:latin typeface="Arial" pitchFamily="-106" charset="0"/>
              </a:rPr>
              <a:t>  </a:t>
            </a:r>
            <a:r>
              <a:rPr kumimoji="0" lang="en-AU" sz="2000" baseline="0" dirty="0" err="1">
                <a:latin typeface="Arial" pitchFamily="-106" charset="0"/>
              </a:rPr>
              <a:t>k</a:t>
            </a:r>
            <a:r>
              <a:rPr kumimoji="0" lang="en-AU" sz="2000" baseline="0" dirty="0">
                <a:latin typeface="Arial" pitchFamily="-106" charset="0"/>
              </a:rPr>
              <a:t>  </a:t>
            </a:r>
            <a:r>
              <a:rPr kumimoji="0" lang="en-AU" sz="2000" baseline="0" dirty="0" err="1">
                <a:latin typeface="Arial" pitchFamily="-106" charset="0"/>
              </a:rPr>
              <a:t>l</a:t>
            </a:r>
            <a:r>
              <a:rPr kumimoji="0" lang="en-AU" sz="2000" baseline="0" dirty="0">
                <a:latin typeface="Arial" pitchFamily="-106" charset="0"/>
              </a:rPr>
              <a:t>  </a:t>
            </a:r>
            <a:r>
              <a:rPr kumimoji="0" lang="en-AU" sz="2000" baseline="0" dirty="0" err="1">
                <a:latin typeface="Arial" pitchFamily="-106" charset="0"/>
              </a:rPr>
              <a:t>m</a:t>
            </a:r>
            <a:r>
              <a:rPr kumimoji="0" lang="en-AU" sz="2000" baseline="0" dirty="0">
                <a:latin typeface="Arial" pitchFamily="-106" charset="0"/>
              </a:rPr>
              <a:t>  </a:t>
            </a:r>
            <a:r>
              <a:rPr kumimoji="0" lang="en-AU" sz="2000" baseline="0" dirty="0" err="1">
                <a:latin typeface="Arial" pitchFamily="-106" charset="0"/>
              </a:rPr>
              <a:t>n</a:t>
            </a:r>
            <a:r>
              <a:rPr kumimoji="0" lang="en-AU" sz="2000" baseline="0" dirty="0">
                <a:latin typeface="Arial" pitchFamily="-106" charset="0"/>
              </a:rPr>
              <a:t>  </a:t>
            </a:r>
            <a:r>
              <a:rPr kumimoji="0" lang="en-AU" sz="2000" baseline="0" dirty="0" err="1">
                <a:latin typeface="Arial" pitchFamily="-106" charset="0"/>
              </a:rPr>
              <a:t>o</a:t>
            </a:r>
            <a:r>
              <a:rPr kumimoji="0" lang="en-AU" sz="2000" baseline="0" dirty="0">
                <a:latin typeface="Arial" pitchFamily="-106" charset="0"/>
              </a:rPr>
              <a:t>  </a:t>
            </a:r>
            <a:r>
              <a:rPr kumimoji="0" lang="en-AU" sz="2000" baseline="0" dirty="0" err="1">
                <a:latin typeface="Arial" pitchFamily="-106" charset="0"/>
              </a:rPr>
              <a:t>p</a:t>
            </a:r>
            <a:r>
              <a:rPr kumimoji="0" lang="en-AU" sz="2000" baseline="0" dirty="0">
                <a:latin typeface="Arial" pitchFamily="-106" charset="0"/>
              </a:rPr>
              <a:t>  </a:t>
            </a:r>
            <a:r>
              <a:rPr kumimoji="0" lang="en-AU" sz="2000" baseline="0" dirty="0" err="1">
                <a:latin typeface="Arial" pitchFamily="-106" charset="0"/>
              </a:rPr>
              <a:t>q</a:t>
            </a:r>
            <a:r>
              <a:rPr kumimoji="0" lang="en-AU" sz="2000" baseline="0" dirty="0">
                <a:latin typeface="Arial" pitchFamily="-106" charset="0"/>
              </a:rPr>
              <a:t>  </a:t>
            </a:r>
            <a:r>
              <a:rPr kumimoji="0" lang="en-AU" sz="2000" baseline="0" dirty="0" err="1">
                <a:latin typeface="Arial" pitchFamily="-106" charset="0"/>
              </a:rPr>
              <a:t>r</a:t>
            </a:r>
            <a:r>
              <a:rPr kumimoji="0" lang="en-AU" sz="2000" baseline="0" dirty="0">
                <a:latin typeface="Arial" pitchFamily="-106" charset="0"/>
              </a:rPr>
              <a:t>  </a:t>
            </a:r>
            <a:r>
              <a:rPr kumimoji="0" lang="en-AU" sz="2000" baseline="0" dirty="0" err="1">
                <a:latin typeface="Arial" pitchFamily="-106" charset="0"/>
              </a:rPr>
              <a:t>s</a:t>
            </a:r>
            <a:r>
              <a:rPr kumimoji="0" lang="en-AU" sz="2000" baseline="0" dirty="0">
                <a:latin typeface="Arial" pitchFamily="-106" charset="0"/>
              </a:rPr>
              <a:t>  </a:t>
            </a:r>
            <a:r>
              <a:rPr kumimoji="0" lang="en-AU" sz="2000" baseline="0" dirty="0" err="1">
                <a:latin typeface="Arial" pitchFamily="-106" charset="0"/>
              </a:rPr>
              <a:t>t</a:t>
            </a:r>
            <a:r>
              <a:rPr kumimoji="0" lang="en-AU" sz="2000" baseline="0" dirty="0">
                <a:latin typeface="Arial" pitchFamily="-106" charset="0"/>
              </a:rPr>
              <a:t>  </a:t>
            </a:r>
            <a:r>
              <a:rPr kumimoji="0" lang="en-AU" sz="2000" baseline="0" dirty="0" err="1">
                <a:latin typeface="Arial" pitchFamily="-106" charset="0"/>
              </a:rPr>
              <a:t>u</a:t>
            </a:r>
            <a:r>
              <a:rPr kumimoji="0" lang="en-AU" sz="2000" baseline="0" dirty="0">
                <a:latin typeface="Arial" pitchFamily="-106" charset="0"/>
              </a:rPr>
              <a:t>  </a:t>
            </a:r>
            <a:r>
              <a:rPr kumimoji="0" lang="en-AU" sz="2000" baseline="0" dirty="0" err="1">
                <a:latin typeface="Arial" pitchFamily="-106" charset="0"/>
              </a:rPr>
              <a:t>v</a:t>
            </a:r>
            <a:r>
              <a:rPr kumimoji="0" lang="en-AU" sz="2000" baseline="0" dirty="0">
                <a:latin typeface="Arial" pitchFamily="-106" charset="0"/>
              </a:rPr>
              <a:t>  </a:t>
            </a:r>
            <a:r>
              <a:rPr kumimoji="0" lang="en-AU" sz="2000" baseline="0" dirty="0" err="1">
                <a:latin typeface="Arial" pitchFamily="-106" charset="0"/>
              </a:rPr>
              <a:t>w</a:t>
            </a:r>
            <a:r>
              <a:rPr kumimoji="0" lang="en-AU" sz="2000" baseline="0" dirty="0">
                <a:latin typeface="Arial" pitchFamily="-106" charset="0"/>
              </a:rPr>
              <a:t>  </a:t>
            </a:r>
            <a:r>
              <a:rPr kumimoji="0" lang="en-AU" sz="2000" baseline="0" dirty="0" err="1">
                <a:latin typeface="Arial" pitchFamily="-106" charset="0"/>
              </a:rPr>
              <a:t>x</a:t>
            </a:r>
            <a:r>
              <a:rPr kumimoji="0" lang="en-AU" sz="2000" baseline="0" dirty="0">
                <a:latin typeface="Arial" pitchFamily="-106" charset="0"/>
              </a:rPr>
              <a:t>  </a:t>
            </a:r>
            <a:r>
              <a:rPr kumimoji="0" lang="en-AU" sz="2000" baseline="0" dirty="0" err="1">
                <a:latin typeface="Arial" pitchFamily="-106" charset="0"/>
              </a:rPr>
              <a:t>y</a:t>
            </a:r>
            <a:r>
              <a:rPr kumimoji="0" lang="en-AU" sz="2000" baseline="0" dirty="0">
                <a:latin typeface="Arial" pitchFamily="-106" charset="0"/>
              </a:rPr>
              <a:t>  </a:t>
            </a:r>
            <a:r>
              <a:rPr kumimoji="0" lang="en-AU" sz="2000" baseline="0" dirty="0" err="1">
                <a:latin typeface="Arial" pitchFamily="-106" charset="0"/>
              </a:rPr>
              <a:t>z</a:t>
            </a:r>
            <a:endParaRPr kumimoji="0" lang="en-AU" sz="2000" baseline="0" dirty="0">
              <a:latin typeface="Arial" pitchFamily="-106" charset="0"/>
            </a:endParaRPr>
          </a:p>
        </p:txBody>
      </p:sp>
      <p:sp>
        <p:nvSpPr>
          <p:cNvPr id="36871" name="Text Box 7"/>
          <p:cNvSpPr txBox="1">
            <a:spLocks noChangeArrowheads="1"/>
          </p:cNvSpPr>
          <p:nvPr/>
        </p:nvSpPr>
        <p:spPr bwMode="auto">
          <a:xfrm>
            <a:off x="1162050" y="4210050"/>
            <a:ext cx="8305800" cy="400110"/>
          </a:xfrm>
          <a:prstGeom prst="rect">
            <a:avLst/>
          </a:prstGeom>
          <a:noFill/>
          <a:ln w="9525">
            <a:noFill/>
            <a:miter lim="800000"/>
            <a:headEnd/>
            <a:tailEnd/>
          </a:ln>
        </p:spPr>
        <p:txBody>
          <a:bodyPr>
            <a:prstTxWarp prst="textNoShape">
              <a:avLst/>
            </a:prstTxWarp>
            <a:spAutoFit/>
          </a:bodyPr>
          <a:lstStyle/>
          <a:p>
            <a:pPr algn="l">
              <a:spcBef>
                <a:spcPct val="50000"/>
              </a:spcBef>
              <a:buFontTx/>
              <a:buNone/>
            </a:pPr>
            <a:r>
              <a:rPr kumimoji="0" lang="en-AU" sz="2000" baseline="0">
                <a:solidFill>
                  <a:srgbClr val="FFCC00"/>
                </a:solidFill>
                <a:latin typeface="Arial" pitchFamily="-106" charset="0"/>
              </a:rPr>
              <a:t>j   u  l   i  s  c  a  e  r</a:t>
            </a:r>
            <a:r>
              <a:rPr kumimoji="0" lang="en-AU" sz="2000" baseline="0">
                <a:solidFill>
                  <a:schemeClr val="tx2"/>
                </a:solidFill>
                <a:latin typeface="Arial" pitchFamily="-106" charset="0"/>
              </a:rPr>
              <a:t>  t  v  w  x  y  z  b  d  f g  h  k m  n  o p  q</a:t>
            </a:r>
          </a:p>
        </p:txBody>
      </p:sp>
      <p:sp>
        <p:nvSpPr>
          <p:cNvPr id="36872" name="Text Box 10"/>
          <p:cNvSpPr txBox="1">
            <a:spLocks noChangeArrowheads="1"/>
          </p:cNvSpPr>
          <p:nvPr/>
        </p:nvSpPr>
        <p:spPr bwMode="auto">
          <a:xfrm>
            <a:off x="1131888" y="4713288"/>
            <a:ext cx="8305800" cy="400110"/>
          </a:xfrm>
          <a:prstGeom prst="rect">
            <a:avLst/>
          </a:prstGeom>
          <a:noFill/>
          <a:ln w="9525">
            <a:noFill/>
            <a:miter lim="800000"/>
            <a:headEnd/>
            <a:tailEnd/>
          </a:ln>
        </p:spPr>
        <p:txBody>
          <a:bodyPr>
            <a:prstTxWarp prst="textNoShape">
              <a:avLst/>
            </a:prstTxWarp>
            <a:spAutoFit/>
          </a:bodyPr>
          <a:lstStyle/>
          <a:p>
            <a:pPr algn="l">
              <a:spcBef>
                <a:spcPct val="50000"/>
              </a:spcBef>
              <a:buFontTx/>
              <a:buNone/>
            </a:pPr>
            <a:r>
              <a:rPr kumimoji="0" lang="en-AU" sz="2000" baseline="0">
                <a:solidFill>
                  <a:srgbClr val="FFCC00"/>
                </a:solidFill>
                <a:latin typeface="Arial" pitchFamily="-106" charset="0"/>
              </a:rPr>
              <a:t>l   e  o  n  b a  t   i</a:t>
            </a:r>
            <a:r>
              <a:rPr kumimoji="0" lang="en-AU" sz="2000" baseline="0">
                <a:solidFill>
                  <a:schemeClr val="tx2"/>
                </a:solidFill>
                <a:latin typeface="Arial" pitchFamily="-106" charset="0"/>
              </a:rPr>
              <a:t>  </a:t>
            </a:r>
            <a:r>
              <a:rPr kumimoji="0" lang="en-AU" sz="2000" baseline="0">
                <a:solidFill>
                  <a:srgbClr val="FFCC00"/>
                </a:solidFill>
                <a:latin typeface="Arial" pitchFamily="-106" charset="0"/>
              </a:rPr>
              <a:t>s  r</a:t>
            </a:r>
            <a:r>
              <a:rPr kumimoji="0" lang="en-AU" sz="2000" baseline="0">
                <a:solidFill>
                  <a:schemeClr val="tx2"/>
                </a:solidFill>
                <a:latin typeface="Arial" pitchFamily="-106" charset="0"/>
              </a:rPr>
              <a:t>  u  v  w  x  y  z  c  d f  g  h  j   k  m p q</a:t>
            </a:r>
          </a:p>
        </p:txBody>
      </p:sp>
      <p:sp>
        <p:nvSpPr>
          <p:cNvPr id="1692683" name="Text Box 11"/>
          <p:cNvSpPr txBox="1">
            <a:spLocks noChangeArrowheads="1"/>
          </p:cNvSpPr>
          <p:nvPr/>
        </p:nvSpPr>
        <p:spPr bwMode="auto">
          <a:xfrm>
            <a:off x="1752600" y="5372100"/>
            <a:ext cx="5257800" cy="400110"/>
          </a:xfrm>
          <a:prstGeom prst="rect">
            <a:avLst/>
          </a:prstGeom>
          <a:noFill/>
          <a:ln w="9525">
            <a:noFill/>
            <a:miter lim="800000"/>
            <a:headEnd/>
            <a:tailEnd/>
          </a:ln>
        </p:spPr>
        <p:txBody>
          <a:bodyPr>
            <a:prstTxWarp prst="textNoShape">
              <a:avLst/>
            </a:prstTxWarp>
            <a:spAutoFit/>
          </a:bodyPr>
          <a:lstStyle/>
          <a:p>
            <a:pPr algn="l">
              <a:spcBef>
                <a:spcPct val="50000"/>
              </a:spcBef>
              <a:buFontTx/>
              <a:buNone/>
            </a:pPr>
            <a:r>
              <a:rPr kumimoji="0" lang="en-AU" sz="2000" baseline="0">
                <a:latin typeface="Arial" pitchFamily="-106" charset="0"/>
              </a:rPr>
              <a:t>alice, meet you at the fountain, bob</a:t>
            </a:r>
          </a:p>
        </p:txBody>
      </p:sp>
      <p:grpSp>
        <p:nvGrpSpPr>
          <p:cNvPr id="2" name="Group 12"/>
          <p:cNvGrpSpPr>
            <a:grpSpLocks/>
          </p:cNvGrpSpPr>
          <p:nvPr/>
        </p:nvGrpSpPr>
        <p:grpSpPr bwMode="auto">
          <a:xfrm>
            <a:off x="3505200" y="5829300"/>
            <a:ext cx="4845050" cy="744538"/>
            <a:chOff x="1776" y="2736"/>
            <a:chExt cx="3052" cy="469"/>
          </a:xfrm>
        </p:grpSpPr>
        <p:sp>
          <p:nvSpPr>
            <p:cNvPr id="36875" name="AutoShape 13"/>
            <p:cNvSpPr>
              <a:spLocks noChangeArrowheads="1"/>
            </p:cNvSpPr>
            <p:nvPr/>
          </p:nvSpPr>
          <p:spPr bwMode="auto">
            <a:xfrm rot="2372930">
              <a:off x="1776" y="2736"/>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2000"/>
            </a:p>
          </p:txBody>
        </p:sp>
        <p:sp>
          <p:nvSpPr>
            <p:cNvPr id="36876" name="Text Box 14"/>
            <p:cNvSpPr txBox="1">
              <a:spLocks noChangeArrowheads="1"/>
            </p:cNvSpPr>
            <p:nvPr/>
          </p:nvSpPr>
          <p:spPr bwMode="auto">
            <a:xfrm>
              <a:off x="2102" y="2953"/>
              <a:ext cx="2726" cy="252"/>
            </a:xfrm>
            <a:prstGeom prst="rect">
              <a:avLst/>
            </a:prstGeom>
            <a:noFill/>
            <a:ln w="9525">
              <a:noFill/>
              <a:miter lim="800000"/>
              <a:headEnd/>
              <a:tailEnd/>
            </a:ln>
          </p:spPr>
          <p:txBody>
            <a:bodyPr wrap="none">
              <a:prstTxWarp prst="textNoShape">
                <a:avLst/>
              </a:prstTxWarp>
              <a:spAutoFit/>
            </a:bodyPr>
            <a:lstStyle/>
            <a:p>
              <a:pPr algn="l">
                <a:spcBef>
                  <a:spcPct val="0"/>
                </a:spcBef>
                <a:buFontTx/>
                <a:buNone/>
              </a:pPr>
              <a:r>
                <a:rPr kumimoji="0" lang="en-NZ" sz="2000" baseline="0" dirty="0">
                  <a:solidFill>
                    <a:schemeClr val="tx2"/>
                  </a:solidFill>
                  <a:latin typeface="Arial" pitchFamily="-106" charset="0"/>
                </a:rPr>
                <a:t>jvros, wsbh pzh jg hes azhygjsy, eze</a:t>
              </a:r>
              <a:endParaRPr kumimoji="0" lang="en-AU" sz="2000" baseline="0" dirty="0">
                <a:solidFill>
                  <a:schemeClr val="tx2"/>
                </a:solidFill>
                <a:latin typeface="Arial" pitchFamily="-106" charset="0"/>
              </a:endParaRPr>
            </a:p>
          </p:txBody>
        </p:sp>
      </p:grpSp>
      <p:sp>
        <p:nvSpPr>
          <p:cNvPr id="14"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15"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3" name="Slide Number Placeholder 2"/>
          <p:cNvSpPr>
            <a:spLocks noGrp="1"/>
          </p:cNvSpPr>
          <p:nvPr>
            <p:ph type="sldNum" sz="quarter" idx="12"/>
          </p:nvPr>
        </p:nvSpPr>
        <p:spPr/>
        <p:txBody>
          <a:bodyPr/>
          <a:lstStyle/>
          <a:p>
            <a:fld id="{96A1EBCC-DB2F-4447-83F7-93BC3BB44527}" type="slidenum">
              <a:rPr lang="en-US" smtClean="0"/>
              <a:pPr/>
              <a:t>4</a:t>
            </a:fld>
            <a:endParaRPr lang="en-US"/>
          </a:p>
        </p:txBody>
      </p:sp>
    </p:spTree>
    <p:extLst>
      <p:ext uri="{BB962C8B-B14F-4D97-AF65-F5344CB8AC3E}">
        <p14:creationId xmlns:p14="http://schemas.microsoft.com/office/powerpoint/2010/main" val="17484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92683"/>
                                        </p:tgtEl>
                                        <p:attrNameLst>
                                          <p:attrName>style.visibility</p:attrName>
                                        </p:attrNameLst>
                                      </p:cBhvr>
                                      <p:to>
                                        <p:strVal val="visible"/>
                                      </p:to>
                                    </p:set>
                                    <p:animEffect transition="in" filter="wipe(left)">
                                      <p:cBhvr>
                                        <p:cTn id="7" dur="500"/>
                                        <p:tgtEl>
                                          <p:spTgt spid="1692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68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04900" y="228600"/>
            <a:ext cx="8509000" cy="914400"/>
          </a:xfrm>
          <a:noFill/>
        </p:spPr>
        <p:txBody>
          <a:bodyPr lIns="92075" tIns="46038" rIns="92075" bIns="46038">
            <a:normAutofit fontScale="90000"/>
          </a:bodyPr>
          <a:lstStyle/>
          <a:p>
            <a:r>
              <a:rPr lang="en-US" dirty="0">
                <a:latin typeface="Tahoma" charset="0"/>
              </a:rPr>
              <a:t>Block Cipher Operation (Simplified)</a:t>
            </a:r>
          </a:p>
        </p:txBody>
      </p:sp>
      <p:sp>
        <p:nvSpPr>
          <p:cNvPr id="13316" name="Rectangle 3"/>
          <p:cNvSpPr>
            <a:spLocks noChangeArrowheads="1"/>
          </p:cNvSpPr>
          <p:nvPr/>
        </p:nvSpPr>
        <p:spPr bwMode="auto">
          <a:xfrm>
            <a:off x="1308101" y="1524000"/>
            <a:ext cx="2692400" cy="457200"/>
          </a:xfrm>
          <a:prstGeom prst="rect">
            <a:avLst/>
          </a:prstGeom>
          <a:noFill/>
          <a:ln w="2857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a:solidFill>
                  <a:schemeClr val="accent3">
                    <a:lumMod val="75000"/>
                  </a:schemeClr>
                </a:solidFill>
              </a:rPr>
              <a:t>Block of plaintext</a:t>
            </a:r>
          </a:p>
        </p:txBody>
      </p:sp>
      <p:sp>
        <p:nvSpPr>
          <p:cNvPr id="13317" name="Rectangle 4"/>
          <p:cNvSpPr>
            <a:spLocks noChangeArrowheads="1"/>
          </p:cNvSpPr>
          <p:nvPr/>
        </p:nvSpPr>
        <p:spPr bwMode="auto">
          <a:xfrm>
            <a:off x="1358901" y="24384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18" name="Rectangle 5"/>
          <p:cNvSpPr>
            <a:spLocks noChangeArrowheads="1"/>
          </p:cNvSpPr>
          <p:nvPr/>
        </p:nvSpPr>
        <p:spPr bwMode="auto">
          <a:xfrm>
            <a:off x="2044701" y="24384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19" name="Rectangle 6"/>
          <p:cNvSpPr>
            <a:spLocks noChangeArrowheads="1"/>
          </p:cNvSpPr>
          <p:nvPr/>
        </p:nvSpPr>
        <p:spPr bwMode="auto">
          <a:xfrm>
            <a:off x="2730501" y="24384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0" name="Rectangle 7"/>
          <p:cNvSpPr>
            <a:spLocks noChangeArrowheads="1"/>
          </p:cNvSpPr>
          <p:nvPr/>
        </p:nvSpPr>
        <p:spPr bwMode="auto">
          <a:xfrm>
            <a:off x="3441701" y="24384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1" name="Rectangle 8"/>
          <p:cNvSpPr>
            <a:spLocks noChangeArrowheads="1"/>
          </p:cNvSpPr>
          <p:nvPr/>
        </p:nvSpPr>
        <p:spPr bwMode="auto">
          <a:xfrm>
            <a:off x="1358901" y="32766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2" name="Rectangle 9"/>
          <p:cNvSpPr>
            <a:spLocks noChangeArrowheads="1"/>
          </p:cNvSpPr>
          <p:nvPr/>
        </p:nvSpPr>
        <p:spPr bwMode="auto">
          <a:xfrm>
            <a:off x="2044701" y="32766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3" name="Rectangle 10"/>
          <p:cNvSpPr>
            <a:spLocks noChangeArrowheads="1"/>
          </p:cNvSpPr>
          <p:nvPr/>
        </p:nvSpPr>
        <p:spPr bwMode="auto">
          <a:xfrm>
            <a:off x="2730501" y="32766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4" name="Rectangle 11"/>
          <p:cNvSpPr>
            <a:spLocks noChangeArrowheads="1"/>
          </p:cNvSpPr>
          <p:nvPr/>
        </p:nvSpPr>
        <p:spPr bwMode="auto">
          <a:xfrm>
            <a:off x="3441701" y="32766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5" name="Rectangle 12"/>
          <p:cNvSpPr>
            <a:spLocks noChangeArrowheads="1"/>
          </p:cNvSpPr>
          <p:nvPr/>
        </p:nvSpPr>
        <p:spPr bwMode="auto">
          <a:xfrm>
            <a:off x="1358901" y="48768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6" name="Rectangle 13"/>
          <p:cNvSpPr>
            <a:spLocks noChangeArrowheads="1"/>
          </p:cNvSpPr>
          <p:nvPr/>
        </p:nvSpPr>
        <p:spPr bwMode="auto">
          <a:xfrm>
            <a:off x="2044701" y="48768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7" name="Rectangle 14"/>
          <p:cNvSpPr>
            <a:spLocks noChangeArrowheads="1"/>
          </p:cNvSpPr>
          <p:nvPr/>
        </p:nvSpPr>
        <p:spPr bwMode="auto">
          <a:xfrm>
            <a:off x="2730501" y="48768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8" name="Rectangle 15"/>
          <p:cNvSpPr>
            <a:spLocks noChangeArrowheads="1"/>
          </p:cNvSpPr>
          <p:nvPr/>
        </p:nvSpPr>
        <p:spPr bwMode="auto">
          <a:xfrm>
            <a:off x="3441701" y="4876800"/>
            <a:ext cx="508000" cy="457200"/>
          </a:xfrm>
          <a:prstGeom prst="rect">
            <a:avLst/>
          </a:prstGeom>
          <a:solidFill>
            <a:schemeClr val="accent1"/>
          </a:solidFill>
          <a:ln w="28575">
            <a:solidFill>
              <a:schemeClr val="tx1"/>
            </a:solidFill>
            <a:miter lim="800000"/>
            <a:headEnd/>
            <a:tailEnd/>
          </a:ln>
        </p:spPr>
        <p:txBody>
          <a:bodyPr wrap="none" anchor="ctr"/>
          <a:lstStyle/>
          <a:p>
            <a:pPr algn="ctr">
              <a:buFontTx/>
              <a:buNone/>
            </a:pPr>
            <a:r>
              <a:rPr lang="en-US">
                <a:solidFill>
                  <a:srgbClr val="000000"/>
                </a:solidFill>
              </a:rPr>
              <a:t>S</a:t>
            </a:r>
          </a:p>
        </p:txBody>
      </p:sp>
      <p:sp>
        <p:nvSpPr>
          <p:cNvPr id="13329" name="Rectangle 16"/>
          <p:cNvSpPr>
            <a:spLocks noChangeArrowheads="1"/>
          </p:cNvSpPr>
          <p:nvPr/>
        </p:nvSpPr>
        <p:spPr bwMode="auto">
          <a:xfrm>
            <a:off x="4483101" y="1676400"/>
            <a:ext cx="1016000" cy="45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a:solidFill>
                  <a:schemeClr val="tx1"/>
                </a:solidFill>
              </a:rPr>
              <a:t>Key</a:t>
            </a:r>
          </a:p>
        </p:txBody>
      </p:sp>
      <p:grpSp>
        <p:nvGrpSpPr>
          <p:cNvPr id="2" name="Group 17"/>
          <p:cNvGrpSpPr>
            <a:grpSpLocks/>
          </p:cNvGrpSpPr>
          <p:nvPr/>
        </p:nvGrpSpPr>
        <p:grpSpPr bwMode="auto">
          <a:xfrm>
            <a:off x="1358901" y="1905000"/>
            <a:ext cx="3124200" cy="533400"/>
            <a:chOff x="576" y="1344"/>
            <a:chExt cx="1968" cy="336"/>
          </a:xfrm>
        </p:grpSpPr>
        <p:sp>
          <p:nvSpPr>
            <p:cNvPr id="13385" name="Line 18"/>
            <p:cNvSpPr>
              <a:spLocks noChangeShapeType="1"/>
            </p:cNvSpPr>
            <p:nvPr/>
          </p:nvSpPr>
          <p:spPr bwMode="auto">
            <a:xfrm>
              <a:off x="576"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86" name="Line 19"/>
            <p:cNvSpPr>
              <a:spLocks noChangeShapeType="1"/>
            </p:cNvSpPr>
            <p:nvPr/>
          </p:nvSpPr>
          <p:spPr bwMode="auto">
            <a:xfrm>
              <a:off x="768"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87" name="Line 20"/>
            <p:cNvSpPr>
              <a:spLocks noChangeShapeType="1"/>
            </p:cNvSpPr>
            <p:nvPr/>
          </p:nvSpPr>
          <p:spPr bwMode="auto">
            <a:xfrm>
              <a:off x="864"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88" name="Line 21"/>
            <p:cNvSpPr>
              <a:spLocks noChangeShapeType="1"/>
            </p:cNvSpPr>
            <p:nvPr/>
          </p:nvSpPr>
          <p:spPr bwMode="auto">
            <a:xfrm>
              <a:off x="1008"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89" name="Line 22"/>
            <p:cNvSpPr>
              <a:spLocks noChangeShapeType="1"/>
            </p:cNvSpPr>
            <p:nvPr/>
          </p:nvSpPr>
          <p:spPr bwMode="auto">
            <a:xfrm>
              <a:off x="1104"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0" name="Line 23"/>
            <p:cNvSpPr>
              <a:spLocks noChangeShapeType="1"/>
            </p:cNvSpPr>
            <p:nvPr/>
          </p:nvSpPr>
          <p:spPr bwMode="auto">
            <a:xfrm>
              <a:off x="1296"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1" name="Line 24"/>
            <p:cNvSpPr>
              <a:spLocks noChangeShapeType="1"/>
            </p:cNvSpPr>
            <p:nvPr/>
          </p:nvSpPr>
          <p:spPr bwMode="auto">
            <a:xfrm>
              <a:off x="1440"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2" name="Line 25"/>
            <p:cNvSpPr>
              <a:spLocks noChangeShapeType="1"/>
            </p:cNvSpPr>
            <p:nvPr/>
          </p:nvSpPr>
          <p:spPr bwMode="auto">
            <a:xfrm>
              <a:off x="1536"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3" name="Line 26"/>
            <p:cNvSpPr>
              <a:spLocks noChangeShapeType="1"/>
            </p:cNvSpPr>
            <p:nvPr/>
          </p:nvSpPr>
          <p:spPr bwMode="auto">
            <a:xfrm>
              <a:off x="1632"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4" name="Line 27"/>
            <p:cNvSpPr>
              <a:spLocks noChangeShapeType="1"/>
            </p:cNvSpPr>
            <p:nvPr/>
          </p:nvSpPr>
          <p:spPr bwMode="auto">
            <a:xfrm>
              <a:off x="2016"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5" name="Line 28"/>
            <p:cNvSpPr>
              <a:spLocks noChangeShapeType="1"/>
            </p:cNvSpPr>
            <p:nvPr/>
          </p:nvSpPr>
          <p:spPr bwMode="auto">
            <a:xfrm>
              <a:off x="2112"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6" name="Line 29"/>
            <p:cNvSpPr>
              <a:spLocks noChangeShapeType="1"/>
            </p:cNvSpPr>
            <p:nvPr/>
          </p:nvSpPr>
          <p:spPr bwMode="auto">
            <a:xfrm>
              <a:off x="2208" y="1392"/>
              <a:ext cx="0" cy="288"/>
            </a:xfrm>
            <a:prstGeom prst="line">
              <a:avLst/>
            </a:prstGeom>
            <a:noFill/>
            <a:ln w="19050">
              <a:solidFill>
                <a:schemeClr val="accent3">
                  <a:lumMod val="75000"/>
                </a:schemeClr>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chemeClr val="accent3">
                    <a:lumMod val="75000"/>
                  </a:schemeClr>
                </a:solidFill>
              </a:endParaRPr>
            </a:p>
          </p:txBody>
        </p:sp>
        <p:sp>
          <p:nvSpPr>
            <p:cNvPr id="13397" name="Freeform 30"/>
            <p:cNvSpPr>
              <a:spLocks/>
            </p:cNvSpPr>
            <p:nvPr/>
          </p:nvSpPr>
          <p:spPr bwMode="auto">
            <a:xfrm>
              <a:off x="1920" y="1344"/>
              <a:ext cx="624" cy="336"/>
            </a:xfrm>
            <a:custGeom>
              <a:avLst/>
              <a:gdLst>
                <a:gd name="T0" fmla="*/ 624 w 624"/>
                <a:gd name="T1" fmla="*/ 0 h 336"/>
                <a:gd name="T2" fmla="*/ 432 w 624"/>
                <a:gd name="T3" fmla="*/ 0 h 336"/>
                <a:gd name="T4" fmla="*/ 432 w 624"/>
                <a:gd name="T5" fmla="*/ 192 h 336"/>
                <a:gd name="T6" fmla="*/ 0 w 624"/>
                <a:gd name="T7" fmla="*/ 192 h 336"/>
                <a:gd name="T8" fmla="*/ 0 w 624"/>
                <a:gd name="T9" fmla="*/ 336 h 336"/>
                <a:gd name="T10" fmla="*/ 0 60000 65536"/>
                <a:gd name="T11" fmla="*/ 0 60000 65536"/>
                <a:gd name="T12" fmla="*/ 0 60000 65536"/>
                <a:gd name="T13" fmla="*/ 0 60000 65536"/>
                <a:gd name="T14" fmla="*/ 0 60000 65536"/>
                <a:gd name="T15" fmla="*/ 0 w 624"/>
                <a:gd name="T16" fmla="*/ 0 h 336"/>
                <a:gd name="T17" fmla="*/ 624 w 624"/>
                <a:gd name="T18" fmla="*/ 336 h 336"/>
              </a:gdLst>
              <a:ahLst/>
              <a:cxnLst>
                <a:cxn ang="T10">
                  <a:pos x="T0" y="T1"/>
                </a:cxn>
                <a:cxn ang="T11">
                  <a:pos x="T2" y="T3"/>
                </a:cxn>
                <a:cxn ang="T12">
                  <a:pos x="T4" y="T5"/>
                </a:cxn>
                <a:cxn ang="T13">
                  <a:pos x="T6" y="T7"/>
                </a:cxn>
                <a:cxn ang="T14">
                  <a:pos x="T8" y="T9"/>
                </a:cxn>
              </a:cxnLst>
              <a:rect l="T15" t="T16" r="T17" b="T18"/>
              <a:pathLst>
                <a:path w="624" h="336">
                  <a:moveTo>
                    <a:pt x="624" y="0"/>
                  </a:moveTo>
                  <a:lnTo>
                    <a:pt x="432" y="0"/>
                  </a:lnTo>
                  <a:lnTo>
                    <a:pt x="432" y="192"/>
                  </a:lnTo>
                  <a:lnTo>
                    <a:pt x="0" y="192"/>
                  </a:lnTo>
                  <a:lnTo>
                    <a:pt x="0" y="336"/>
                  </a:lnTo>
                </a:path>
              </a:pathLst>
            </a:custGeom>
            <a:noFill/>
            <a:ln w="19050">
              <a:solidFill>
                <a:schemeClr val="accent3">
                  <a:lumMod val="75000"/>
                </a:schemeClr>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chemeClr val="accent3">
                    <a:lumMod val="75000"/>
                  </a:schemeClr>
                </a:solidFill>
              </a:endParaRPr>
            </a:p>
          </p:txBody>
        </p:sp>
        <p:sp>
          <p:nvSpPr>
            <p:cNvPr id="13398" name="Freeform 31"/>
            <p:cNvSpPr>
              <a:spLocks/>
            </p:cNvSpPr>
            <p:nvPr/>
          </p:nvSpPr>
          <p:spPr bwMode="auto">
            <a:xfrm>
              <a:off x="1728" y="1536"/>
              <a:ext cx="432" cy="144"/>
            </a:xfrm>
            <a:custGeom>
              <a:avLst/>
              <a:gdLst>
                <a:gd name="T0" fmla="*/ 432 w 432"/>
                <a:gd name="T1" fmla="*/ 0 h 144"/>
                <a:gd name="T2" fmla="*/ 0 w 432"/>
                <a:gd name="T3" fmla="*/ 0 h 144"/>
                <a:gd name="T4" fmla="*/ 0 w 432"/>
                <a:gd name="T5" fmla="*/ 144 h 144"/>
                <a:gd name="T6" fmla="*/ 0 60000 65536"/>
                <a:gd name="T7" fmla="*/ 0 60000 65536"/>
                <a:gd name="T8" fmla="*/ 0 60000 65536"/>
                <a:gd name="T9" fmla="*/ 0 w 432"/>
                <a:gd name="T10" fmla="*/ 0 h 144"/>
                <a:gd name="T11" fmla="*/ 432 w 432"/>
                <a:gd name="T12" fmla="*/ 144 h 144"/>
              </a:gdLst>
              <a:ahLst/>
              <a:cxnLst>
                <a:cxn ang="T6">
                  <a:pos x="T0" y="T1"/>
                </a:cxn>
                <a:cxn ang="T7">
                  <a:pos x="T2" y="T3"/>
                </a:cxn>
                <a:cxn ang="T8">
                  <a:pos x="T4" y="T5"/>
                </a:cxn>
              </a:cxnLst>
              <a:rect l="T9" t="T10" r="T11" b="T12"/>
              <a:pathLst>
                <a:path w="432" h="144">
                  <a:moveTo>
                    <a:pt x="432" y="0"/>
                  </a:moveTo>
                  <a:lnTo>
                    <a:pt x="0" y="0"/>
                  </a:lnTo>
                  <a:lnTo>
                    <a:pt x="0" y="144"/>
                  </a:lnTo>
                </a:path>
              </a:pathLst>
            </a:custGeom>
            <a:noFill/>
            <a:ln w="19050">
              <a:solidFill>
                <a:schemeClr val="accent3">
                  <a:lumMod val="75000"/>
                </a:schemeClr>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chemeClr val="accent3">
                    <a:lumMod val="75000"/>
                  </a:schemeClr>
                </a:solidFill>
              </a:endParaRPr>
            </a:p>
          </p:txBody>
        </p:sp>
        <p:sp>
          <p:nvSpPr>
            <p:cNvPr id="13399" name="Freeform 32"/>
            <p:cNvSpPr>
              <a:spLocks/>
            </p:cNvSpPr>
            <p:nvPr/>
          </p:nvSpPr>
          <p:spPr bwMode="auto">
            <a:xfrm>
              <a:off x="1200" y="1536"/>
              <a:ext cx="517" cy="144"/>
            </a:xfrm>
            <a:custGeom>
              <a:avLst/>
              <a:gdLst>
                <a:gd name="T0" fmla="*/ 517 w 517"/>
                <a:gd name="T1" fmla="*/ 0 h 144"/>
                <a:gd name="T2" fmla="*/ 0 w 517"/>
                <a:gd name="T3" fmla="*/ 0 h 144"/>
                <a:gd name="T4" fmla="*/ 0 w 517"/>
                <a:gd name="T5" fmla="*/ 144 h 144"/>
                <a:gd name="T6" fmla="*/ 0 60000 65536"/>
                <a:gd name="T7" fmla="*/ 0 60000 65536"/>
                <a:gd name="T8" fmla="*/ 0 60000 65536"/>
                <a:gd name="T9" fmla="*/ 0 w 517"/>
                <a:gd name="T10" fmla="*/ 0 h 144"/>
                <a:gd name="T11" fmla="*/ 517 w 517"/>
                <a:gd name="T12" fmla="*/ 144 h 144"/>
              </a:gdLst>
              <a:ahLst/>
              <a:cxnLst>
                <a:cxn ang="T6">
                  <a:pos x="T0" y="T1"/>
                </a:cxn>
                <a:cxn ang="T7">
                  <a:pos x="T2" y="T3"/>
                </a:cxn>
                <a:cxn ang="T8">
                  <a:pos x="T4" y="T5"/>
                </a:cxn>
              </a:cxnLst>
              <a:rect l="T9" t="T10" r="T11" b="T12"/>
              <a:pathLst>
                <a:path w="517" h="144">
                  <a:moveTo>
                    <a:pt x="517" y="0"/>
                  </a:moveTo>
                  <a:lnTo>
                    <a:pt x="0" y="0"/>
                  </a:lnTo>
                  <a:lnTo>
                    <a:pt x="0" y="144"/>
                  </a:lnTo>
                </a:path>
              </a:pathLst>
            </a:custGeom>
            <a:noFill/>
            <a:ln w="19050">
              <a:solidFill>
                <a:schemeClr val="accent3">
                  <a:lumMod val="75000"/>
                </a:schemeClr>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chemeClr val="accent3">
                    <a:lumMod val="75000"/>
                  </a:schemeClr>
                </a:solidFill>
              </a:endParaRPr>
            </a:p>
          </p:txBody>
        </p:sp>
        <p:sp>
          <p:nvSpPr>
            <p:cNvPr id="13400" name="Freeform 33"/>
            <p:cNvSpPr>
              <a:spLocks/>
            </p:cNvSpPr>
            <p:nvPr/>
          </p:nvSpPr>
          <p:spPr bwMode="auto">
            <a:xfrm>
              <a:off x="672" y="1536"/>
              <a:ext cx="517" cy="144"/>
            </a:xfrm>
            <a:custGeom>
              <a:avLst/>
              <a:gdLst>
                <a:gd name="T0" fmla="*/ 517 w 517"/>
                <a:gd name="T1" fmla="*/ 0 h 144"/>
                <a:gd name="T2" fmla="*/ 0 w 517"/>
                <a:gd name="T3" fmla="*/ 0 h 144"/>
                <a:gd name="T4" fmla="*/ 0 w 517"/>
                <a:gd name="T5" fmla="*/ 144 h 144"/>
                <a:gd name="T6" fmla="*/ 0 60000 65536"/>
                <a:gd name="T7" fmla="*/ 0 60000 65536"/>
                <a:gd name="T8" fmla="*/ 0 60000 65536"/>
                <a:gd name="T9" fmla="*/ 0 w 517"/>
                <a:gd name="T10" fmla="*/ 0 h 144"/>
                <a:gd name="T11" fmla="*/ 517 w 517"/>
                <a:gd name="T12" fmla="*/ 144 h 144"/>
              </a:gdLst>
              <a:ahLst/>
              <a:cxnLst>
                <a:cxn ang="T6">
                  <a:pos x="T0" y="T1"/>
                </a:cxn>
                <a:cxn ang="T7">
                  <a:pos x="T2" y="T3"/>
                </a:cxn>
                <a:cxn ang="T8">
                  <a:pos x="T4" y="T5"/>
                </a:cxn>
              </a:cxnLst>
              <a:rect l="T9" t="T10" r="T11" b="T12"/>
              <a:pathLst>
                <a:path w="517" h="144">
                  <a:moveTo>
                    <a:pt x="517" y="0"/>
                  </a:moveTo>
                  <a:lnTo>
                    <a:pt x="0" y="0"/>
                  </a:lnTo>
                  <a:lnTo>
                    <a:pt x="0" y="144"/>
                  </a:lnTo>
                </a:path>
              </a:pathLst>
            </a:custGeom>
            <a:noFill/>
            <a:ln w="19050">
              <a:solidFill>
                <a:schemeClr val="accent3">
                  <a:lumMod val="75000"/>
                </a:schemeClr>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chemeClr val="accent3">
                    <a:lumMod val="75000"/>
                  </a:schemeClr>
                </a:solidFill>
              </a:endParaRPr>
            </a:p>
          </p:txBody>
        </p:sp>
      </p:grpSp>
      <p:sp>
        <p:nvSpPr>
          <p:cNvPr id="1088546" name="AutoShape 34"/>
          <p:cNvSpPr>
            <a:spLocks noChangeArrowheads="1"/>
          </p:cNvSpPr>
          <p:nvPr/>
        </p:nvSpPr>
        <p:spPr bwMode="auto">
          <a:xfrm>
            <a:off x="5549901" y="2438400"/>
            <a:ext cx="2743200" cy="609600"/>
          </a:xfrm>
          <a:prstGeom prst="wedgeRectCallout">
            <a:avLst>
              <a:gd name="adj1" fmla="val -50407"/>
              <a:gd name="adj2" fmla="val -92968"/>
            </a:avLst>
          </a:prstGeom>
          <a:solidFill>
            <a:schemeClr val="accent1"/>
          </a:solidFill>
          <a:ln w="19050">
            <a:solidFill>
              <a:schemeClr val="tx1"/>
            </a:solidFill>
            <a:miter lim="800000"/>
            <a:headEnd/>
            <a:tailEnd/>
          </a:ln>
        </p:spPr>
        <p:txBody>
          <a:bodyPr/>
          <a:lstStyle/>
          <a:p>
            <a:pPr>
              <a:lnSpc>
                <a:spcPct val="80000"/>
              </a:lnSpc>
              <a:buFontTx/>
              <a:buNone/>
            </a:pPr>
            <a:r>
              <a:rPr lang="en-US" sz="1800">
                <a:solidFill>
                  <a:srgbClr val="000000"/>
                </a:solidFill>
              </a:rPr>
              <a:t>Add some secret key bits</a:t>
            </a:r>
          </a:p>
          <a:p>
            <a:pPr>
              <a:lnSpc>
                <a:spcPct val="80000"/>
              </a:lnSpc>
              <a:buFontTx/>
              <a:buNone/>
            </a:pPr>
            <a:r>
              <a:rPr lang="en-US" sz="1800">
                <a:solidFill>
                  <a:srgbClr val="000000"/>
                </a:solidFill>
              </a:rPr>
              <a:t>to provide </a:t>
            </a:r>
            <a:r>
              <a:rPr lang="en-US" sz="1800" u="sng">
                <a:solidFill>
                  <a:srgbClr val="000000"/>
                </a:solidFill>
              </a:rPr>
              <a:t>confusion</a:t>
            </a:r>
          </a:p>
        </p:txBody>
      </p:sp>
      <p:sp>
        <p:nvSpPr>
          <p:cNvPr id="1088547" name="AutoShape 35"/>
          <p:cNvSpPr>
            <a:spLocks noChangeArrowheads="1"/>
          </p:cNvSpPr>
          <p:nvPr/>
        </p:nvSpPr>
        <p:spPr bwMode="auto">
          <a:xfrm>
            <a:off x="5016501" y="3352800"/>
            <a:ext cx="2667000" cy="2057400"/>
          </a:xfrm>
          <a:prstGeom prst="wedgeRectCallout">
            <a:avLst>
              <a:gd name="adj1" fmla="val -89583"/>
              <a:gd name="adj2" fmla="val -83718"/>
            </a:avLst>
          </a:prstGeom>
          <a:solidFill>
            <a:schemeClr val="accent1"/>
          </a:solidFill>
          <a:ln w="19050">
            <a:solidFill>
              <a:schemeClr val="tx1"/>
            </a:solidFill>
            <a:miter lim="800000"/>
            <a:headEnd/>
            <a:tailEnd/>
          </a:ln>
        </p:spPr>
        <p:txBody>
          <a:bodyPr wrap="none" anchor="ctr"/>
          <a:lstStyle/>
          <a:p>
            <a:pPr>
              <a:lnSpc>
                <a:spcPct val="80000"/>
              </a:lnSpc>
              <a:buFontTx/>
              <a:buNone/>
            </a:pPr>
            <a:r>
              <a:rPr lang="en-US" sz="1800">
                <a:solidFill>
                  <a:srgbClr val="000000"/>
                </a:solidFill>
              </a:rPr>
              <a:t>Each S-box transforms </a:t>
            </a:r>
          </a:p>
          <a:p>
            <a:pPr>
              <a:lnSpc>
                <a:spcPct val="80000"/>
              </a:lnSpc>
              <a:buFontTx/>
              <a:buNone/>
            </a:pPr>
            <a:r>
              <a:rPr lang="en-US" sz="1800">
                <a:solidFill>
                  <a:srgbClr val="000000"/>
                </a:solidFill>
              </a:rPr>
              <a:t>its input bits in a </a:t>
            </a:r>
          </a:p>
          <a:p>
            <a:pPr>
              <a:lnSpc>
                <a:spcPct val="80000"/>
              </a:lnSpc>
              <a:buFontTx/>
              <a:buNone/>
            </a:pPr>
            <a:r>
              <a:rPr lang="ja-JP" altLang="en-US" sz="1800">
                <a:solidFill>
                  <a:srgbClr val="000000"/>
                </a:solidFill>
              </a:rPr>
              <a:t>“</a:t>
            </a:r>
            <a:r>
              <a:rPr lang="en-US" sz="1800">
                <a:solidFill>
                  <a:srgbClr val="000000"/>
                </a:solidFill>
              </a:rPr>
              <a:t>random-looking</a:t>
            </a:r>
            <a:r>
              <a:rPr lang="ja-JP" altLang="en-US" sz="1800">
                <a:solidFill>
                  <a:srgbClr val="000000"/>
                </a:solidFill>
              </a:rPr>
              <a:t>”</a:t>
            </a:r>
            <a:r>
              <a:rPr lang="en-US" sz="1800">
                <a:solidFill>
                  <a:srgbClr val="000000"/>
                </a:solidFill>
              </a:rPr>
              <a:t> way </a:t>
            </a:r>
          </a:p>
          <a:p>
            <a:pPr>
              <a:lnSpc>
                <a:spcPct val="80000"/>
              </a:lnSpc>
              <a:buFontTx/>
              <a:buNone/>
            </a:pPr>
            <a:r>
              <a:rPr lang="en-US" sz="1800">
                <a:solidFill>
                  <a:srgbClr val="000000"/>
                </a:solidFill>
              </a:rPr>
              <a:t>to provide </a:t>
            </a:r>
            <a:r>
              <a:rPr lang="en-US" sz="1800" u="sng">
                <a:solidFill>
                  <a:srgbClr val="000000"/>
                </a:solidFill>
              </a:rPr>
              <a:t>diffusion</a:t>
            </a:r>
            <a:r>
              <a:rPr lang="en-US" sz="1800">
                <a:solidFill>
                  <a:srgbClr val="000000"/>
                </a:solidFill>
              </a:rPr>
              <a:t> </a:t>
            </a:r>
          </a:p>
          <a:p>
            <a:pPr>
              <a:lnSpc>
                <a:spcPct val="80000"/>
              </a:lnSpc>
              <a:buFontTx/>
              <a:buNone/>
            </a:pPr>
            <a:r>
              <a:rPr lang="en-US" sz="1800">
                <a:solidFill>
                  <a:srgbClr val="000000"/>
                </a:solidFill>
              </a:rPr>
              <a:t>(spread plaintext bits </a:t>
            </a:r>
          </a:p>
          <a:p>
            <a:pPr>
              <a:lnSpc>
                <a:spcPct val="80000"/>
              </a:lnSpc>
              <a:buFontTx/>
              <a:buNone/>
            </a:pPr>
            <a:r>
              <a:rPr lang="en-US" sz="1800">
                <a:solidFill>
                  <a:srgbClr val="000000"/>
                </a:solidFill>
              </a:rPr>
              <a:t>throughout ciphertext)</a:t>
            </a:r>
          </a:p>
        </p:txBody>
      </p:sp>
      <p:grpSp>
        <p:nvGrpSpPr>
          <p:cNvPr id="3" name="Group 36"/>
          <p:cNvGrpSpPr>
            <a:grpSpLocks/>
          </p:cNvGrpSpPr>
          <p:nvPr/>
        </p:nvGrpSpPr>
        <p:grpSpPr bwMode="auto">
          <a:xfrm>
            <a:off x="1435101" y="2138363"/>
            <a:ext cx="3100388" cy="1138237"/>
            <a:chOff x="624" y="1491"/>
            <a:chExt cx="1953" cy="717"/>
          </a:xfrm>
        </p:grpSpPr>
        <p:sp>
          <p:nvSpPr>
            <p:cNvPr id="13370" name="Freeform 37"/>
            <p:cNvSpPr>
              <a:spLocks/>
            </p:cNvSpPr>
            <p:nvPr/>
          </p:nvSpPr>
          <p:spPr bwMode="auto">
            <a:xfrm>
              <a:off x="2124" y="1491"/>
              <a:ext cx="453" cy="699"/>
            </a:xfrm>
            <a:custGeom>
              <a:avLst/>
              <a:gdLst>
                <a:gd name="T0" fmla="*/ 453 w 453"/>
                <a:gd name="T1" fmla="*/ 0 h 699"/>
                <a:gd name="T2" fmla="*/ 453 w 453"/>
                <a:gd name="T3" fmla="*/ 576 h 699"/>
                <a:gd name="T4" fmla="*/ 228 w 453"/>
                <a:gd name="T5" fmla="*/ 573 h 699"/>
                <a:gd name="T6" fmla="*/ 0 w 453"/>
                <a:gd name="T7" fmla="*/ 573 h 699"/>
                <a:gd name="T8" fmla="*/ 3 w 453"/>
                <a:gd name="T9" fmla="*/ 699 h 699"/>
                <a:gd name="T10" fmla="*/ 0 60000 65536"/>
                <a:gd name="T11" fmla="*/ 0 60000 65536"/>
                <a:gd name="T12" fmla="*/ 0 60000 65536"/>
                <a:gd name="T13" fmla="*/ 0 60000 65536"/>
                <a:gd name="T14" fmla="*/ 0 60000 65536"/>
                <a:gd name="T15" fmla="*/ 0 w 453"/>
                <a:gd name="T16" fmla="*/ 0 h 699"/>
                <a:gd name="T17" fmla="*/ 453 w 453"/>
                <a:gd name="T18" fmla="*/ 699 h 699"/>
              </a:gdLst>
              <a:ahLst/>
              <a:cxnLst>
                <a:cxn ang="T10">
                  <a:pos x="T0" y="T1"/>
                </a:cxn>
                <a:cxn ang="T11">
                  <a:pos x="T2" y="T3"/>
                </a:cxn>
                <a:cxn ang="T12">
                  <a:pos x="T4" y="T5"/>
                </a:cxn>
                <a:cxn ang="T13">
                  <a:pos x="T6" y="T7"/>
                </a:cxn>
                <a:cxn ang="T14">
                  <a:pos x="T8" y="T9"/>
                </a:cxn>
              </a:cxnLst>
              <a:rect l="T15" t="T16" r="T17" b="T18"/>
              <a:pathLst>
                <a:path w="453" h="699">
                  <a:moveTo>
                    <a:pt x="453" y="0"/>
                  </a:moveTo>
                  <a:lnTo>
                    <a:pt x="453" y="576"/>
                  </a:lnTo>
                  <a:lnTo>
                    <a:pt x="228" y="573"/>
                  </a:lnTo>
                  <a:lnTo>
                    <a:pt x="0" y="573"/>
                  </a:lnTo>
                  <a:lnTo>
                    <a:pt x="3" y="699"/>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1" name="Freeform 38"/>
            <p:cNvSpPr>
              <a:spLocks/>
            </p:cNvSpPr>
            <p:nvPr/>
          </p:nvSpPr>
          <p:spPr bwMode="auto">
            <a:xfrm>
              <a:off x="1104" y="2064"/>
              <a:ext cx="528" cy="144"/>
            </a:xfrm>
            <a:custGeom>
              <a:avLst/>
              <a:gdLst>
                <a:gd name="T0" fmla="*/ 528 w 528"/>
                <a:gd name="T1" fmla="*/ 0 h 144"/>
                <a:gd name="T2" fmla="*/ 0 w 528"/>
                <a:gd name="T3" fmla="*/ 0 h 144"/>
                <a:gd name="T4" fmla="*/ 0 w 528"/>
                <a:gd name="T5" fmla="*/ 144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528" y="0"/>
                  </a:moveTo>
                  <a:lnTo>
                    <a:pt x="0" y="0"/>
                  </a:lnTo>
                  <a:lnTo>
                    <a:pt x="0" y="14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2" name="Freeform 39"/>
            <p:cNvSpPr>
              <a:spLocks/>
            </p:cNvSpPr>
            <p:nvPr/>
          </p:nvSpPr>
          <p:spPr bwMode="auto">
            <a:xfrm>
              <a:off x="624" y="2064"/>
              <a:ext cx="483" cy="144"/>
            </a:xfrm>
            <a:custGeom>
              <a:avLst/>
              <a:gdLst>
                <a:gd name="T0" fmla="*/ 483 w 483"/>
                <a:gd name="T1" fmla="*/ 0 h 144"/>
                <a:gd name="T2" fmla="*/ 0 w 483"/>
                <a:gd name="T3" fmla="*/ 0 h 144"/>
                <a:gd name="T4" fmla="*/ 0 w 483"/>
                <a:gd name="T5" fmla="*/ 144 h 144"/>
                <a:gd name="T6" fmla="*/ 0 60000 65536"/>
                <a:gd name="T7" fmla="*/ 0 60000 65536"/>
                <a:gd name="T8" fmla="*/ 0 60000 65536"/>
                <a:gd name="T9" fmla="*/ 0 w 483"/>
                <a:gd name="T10" fmla="*/ 0 h 144"/>
                <a:gd name="T11" fmla="*/ 483 w 483"/>
                <a:gd name="T12" fmla="*/ 144 h 144"/>
              </a:gdLst>
              <a:ahLst/>
              <a:cxnLst>
                <a:cxn ang="T6">
                  <a:pos x="T0" y="T1"/>
                </a:cxn>
                <a:cxn ang="T7">
                  <a:pos x="T2" y="T3"/>
                </a:cxn>
                <a:cxn ang="T8">
                  <a:pos x="T4" y="T5"/>
                </a:cxn>
              </a:cxnLst>
              <a:rect l="T9" t="T10" r="T11" b="T12"/>
              <a:pathLst>
                <a:path w="483" h="144">
                  <a:moveTo>
                    <a:pt x="483" y="0"/>
                  </a:moveTo>
                  <a:lnTo>
                    <a:pt x="0" y="0"/>
                  </a:lnTo>
                  <a:lnTo>
                    <a:pt x="0" y="14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3" name="Freeform 40"/>
            <p:cNvSpPr>
              <a:spLocks/>
            </p:cNvSpPr>
            <p:nvPr/>
          </p:nvSpPr>
          <p:spPr bwMode="auto">
            <a:xfrm>
              <a:off x="1635" y="2064"/>
              <a:ext cx="492" cy="135"/>
            </a:xfrm>
            <a:custGeom>
              <a:avLst/>
              <a:gdLst>
                <a:gd name="T0" fmla="*/ 492 w 492"/>
                <a:gd name="T1" fmla="*/ 0 h 135"/>
                <a:gd name="T2" fmla="*/ 3 w 492"/>
                <a:gd name="T3" fmla="*/ 0 h 135"/>
                <a:gd name="T4" fmla="*/ 0 w 492"/>
                <a:gd name="T5" fmla="*/ 135 h 135"/>
                <a:gd name="T6" fmla="*/ 0 60000 65536"/>
                <a:gd name="T7" fmla="*/ 0 60000 65536"/>
                <a:gd name="T8" fmla="*/ 0 60000 65536"/>
                <a:gd name="T9" fmla="*/ 0 w 492"/>
                <a:gd name="T10" fmla="*/ 0 h 135"/>
                <a:gd name="T11" fmla="*/ 492 w 492"/>
                <a:gd name="T12" fmla="*/ 135 h 135"/>
              </a:gdLst>
              <a:ahLst/>
              <a:cxnLst>
                <a:cxn ang="T6">
                  <a:pos x="T0" y="T1"/>
                </a:cxn>
                <a:cxn ang="T7">
                  <a:pos x="T2" y="T3"/>
                </a:cxn>
                <a:cxn ang="T8">
                  <a:pos x="T4" y="T5"/>
                </a:cxn>
              </a:cxnLst>
              <a:rect l="T9" t="T10" r="T11" b="T12"/>
              <a:pathLst>
                <a:path w="492" h="135">
                  <a:moveTo>
                    <a:pt x="492" y="0"/>
                  </a:moveTo>
                  <a:lnTo>
                    <a:pt x="3" y="0"/>
                  </a:lnTo>
                  <a:lnTo>
                    <a:pt x="0" y="135"/>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4" name="Freeform 41"/>
            <p:cNvSpPr>
              <a:spLocks/>
            </p:cNvSpPr>
            <p:nvPr/>
          </p:nvSpPr>
          <p:spPr bwMode="auto">
            <a:xfrm>
              <a:off x="735" y="1968"/>
              <a:ext cx="1302" cy="228"/>
            </a:xfrm>
            <a:custGeom>
              <a:avLst/>
              <a:gdLst>
                <a:gd name="T0" fmla="*/ 0 w 1302"/>
                <a:gd name="T1" fmla="*/ 0 h 228"/>
                <a:gd name="T2" fmla="*/ 0 w 1302"/>
                <a:gd name="T3" fmla="*/ 69 h 228"/>
                <a:gd name="T4" fmla="*/ 1299 w 1302"/>
                <a:gd name="T5" fmla="*/ 72 h 228"/>
                <a:gd name="T6" fmla="*/ 1302 w 1302"/>
                <a:gd name="T7" fmla="*/ 228 h 228"/>
                <a:gd name="T8" fmla="*/ 0 60000 65536"/>
                <a:gd name="T9" fmla="*/ 0 60000 65536"/>
                <a:gd name="T10" fmla="*/ 0 60000 65536"/>
                <a:gd name="T11" fmla="*/ 0 60000 65536"/>
                <a:gd name="T12" fmla="*/ 0 w 1302"/>
                <a:gd name="T13" fmla="*/ 0 h 228"/>
                <a:gd name="T14" fmla="*/ 1302 w 1302"/>
                <a:gd name="T15" fmla="*/ 228 h 228"/>
              </a:gdLst>
              <a:ahLst/>
              <a:cxnLst>
                <a:cxn ang="T8">
                  <a:pos x="T0" y="T1"/>
                </a:cxn>
                <a:cxn ang="T9">
                  <a:pos x="T2" y="T3"/>
                </a:cxn>
                <a:cxn ang="T10">
                  <a:pos x="T4" y="T5"/>
                </a:cxn>
                <a:cxn ang="T11">
                  <a:pos x="T6" y="T7"/>
                </a:cxn>
              </a:cxnLst>
              <a:rect l="T12" t="T13" r="T14" b="T15"/>
              <a:pathLst>
                <a:path w="1302" h="228">
                  <a:moveTo>
                    <a:pt x="0" y="0"/>
                  </a:moveTo>
                  <a:lnTo>
                    <a:pt x="0" y="69"/>
                  </a:lnTo>
                  <a:lnTo>
                    <a:pt x="1299" y="72"/>
                  </a:lnTo>
                  <a:lnTo>
                    <a:pt x="1302" y="228"/>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5" name="Freeform 42"/>
            <p:cNvSpPr>
              <a:spLocks/>
            </p:cNvSpPr>
            <p:nvPr/>
          </p:nvSpPr>
          <p:spPr bwMode="auto">
            <a:xfrm>
              <a:off x="624" y="1968"/>
              <a:ext cx="1119" cy="231"/>
            </a:xfrm>
            <a:custGeom>
              <a:avLst/>
              <a:gdLst>
                <a:gd name="T0" fmla="*/ 0 w 1119"/>
                <a:gd name="T1" fmla="*/ 0 h 231"/>
                <a:gd name="T2" fmla="*/ 0 w 1119"/>
                <a:gd name="T3" fmla="*/ 69 h 231"/>
                <a:gd name="T4" fmla="*/ 1119 w 1119"/>
                <a:gd name="T5" fmla="*/ 69 h 231"/>
                <a:gd name="T6" fmla="*/ 1116 w 1119"/>
                <a:gd name="T7" fmla="*/ 231 h 231"/>
                <a:gd name="T8" fmla="*/ 0 60000 65536"/>
                <a:gd name="T9" fmla="*/ 0 60000 65536"/>
                <a:gd name="T10" fmla="*/ 0 60000 65536"/>
                <a:gd name="T11" fmla="*/ 0 60000 65536"/>
                <a:gd name="T12" fmla="*/ 0 w 1119"/>
                <a:gd name="T13" fmla="*/ 0 h 231"/>
                <a:gd name="T14" fmla="*/ 1119 w 1119"/>
                <a:gd name="T15" fmla="*/ 231 h 231"/>
              </a:gdLst>
              <a:ahLst/>
              <a:cxnLst>
                <a:cxn ang="T8">
                  <a:pos x="T0" y="T1"/>
                </a:cxn>
                <a:cxn ang="T9">
                  <a:pos x="T2" y="T3"/>
                </a:cxn>
                <a:cxn ang="T10">
                  <a:pos x="T4" y="T5"/>
                </a:cxn>
                <a:cxn ang="T11">
                  <a:pos x="T6" y="T7"/>
                </a:cxn>
              </a:cxnLst>
              <a:rect l="T12" t="T13" r="T14" b="T15"/>
              <a:pathLst>
                <a:path w="1119" h="231">
                  <a:moveTo>
                    <a:pt x="0" y="0"/>
                  </a:moveTo>
                  <a:lnTo>
                    <a:pt x="0" y="69"/>
                  </a:lnTo>
                  <a:lnTo>
                    <a:pt x="1119" y="69"/>
                  </a:lnTo>
                  <a:lnTo>
                    <a:pt x="1116" y="231"/>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6" name="Freeform 43"/>
            <p:cNvSpPr>
              <a:spLocks/>
            </p:cNvSpPr>
            <p:nvPr/>
          </p:nvSpPr>
          <p:spPr bwMode="auto">
            <a:xfrm>
              <a:off x="828" y="1968"/>
              <a:ext cx="69" cy="234"/>
            </a:xfrm>
            <a:custGeom>
              <a:avLst/>
              <a:gdLst>
                <a:gd name="T0" fmla="*/ 0 w 69"/>
                <a:gd name="T1" fmla="*/ 0 h 234"/>
                <a:gd name="T2" fmla="*/ 0 w 69"/>
                <a:gd name="T3" fmla="*/ 69 h 234"/>
                <a:gd name="T4" fmla="*/ 69 w 69"/>
                <a:gd name="T5" fmla="*/ 69 h 234"/>
                <a:gd name="T6" fmla="*/ 69 w 69"/>
                <a:gd name="T7" fmla="*/ 234 h 234"/>
                <a:gd name="T8" fmla="*/ 0 60000 65536"/>
                <a:gd name="T9" fmla="*/ 0 60000 65536"/>
                <a:gd name="T10" fmla="*/ 0 60000 65536"/>
                <a:gd name="T11" fmla="*/ 0 60000 65536"/>
                <a:gd name="T12" fmla="*/ 0 w 69"/>
                <a:gd name="T13" fmla="*/ 0 h 234"/>
                <a:gd name="T14" fmla="*/ 69 w 69"/>
                <a:gd name="T15" fmla="*/ 234 h 234"/>
              </a:gdLst>
              <a:ahLst/>
              <a:cxnLst>
                <a:cxn ang="T8">
                  <a:pos x="T0" y="T1"/>
                </a:cxn>
                <a:cxn ang="T9">
                  <a:pos x="T2" y="T3"/>
                </a:cxn>
                <a:cxn ang="T10">
                  <a:pos x="T4" y="T5"/>
                </a:cxn>
                <a:cxn ang="T11">
                  <a:pos x="T6" y="T7"/>
                </a:cxn>
              </a:cxnLst>
              <a:rect l="T12" t="T13" r="T14" b="T15"/>
              <a:pathLst>
                <a:path w="69" h="234">
                  <a:moveTo>
                    <a:pt x="0" y="0"/>
                  </a:moveTo>
                  <a:lnTo>
                    <a:pt x="0" y="69"/>
                  </a:lnTo>
                  <a:lnTo>
                    <a:pt x="69" y="69"/>
                  </a:lnTo>
                  <a:lnTo>
                    <a:pt x="69" y="23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7" name="Freeform 44"/>
            <p:cNvSpPr>
              <a:spLocks/>
            </p:cNvSpPr>
            <p:nvPr/>
          </p:nvSpPr>
          <p:spPr bwMode="auto">
            <a:xfrm>
              <a:off x="672" y="1968"/>
              <a:ext cx="531" cy="237"/>
            </a:xfrm>
            <a:custGeom>
              <a:avLst/>
              <a:gdLst>
                <a:gd name="T0" fmla="*/ 0 w 531"/>
                <a:gd name="T1" fmla="*/ 0 h 237"/>
                <a:gd name="T2" fmla="*/ 0 w 531"/>
                <a:gd name="T3" fmla="*/ 69 h 237"/>
                <a:gd name="T4" fmla="*/ 528 w 531"/>
                <a:gd name="T5" fmla="*/ 69 h 237"/>
                <a:gd name="T6" fmla="*/ 531 w 531"/>
                <a:gd name="T7" fmla="*/ 237 h 237"/>
                <a:gd name="T8" fmla="*/ 0 60000 65536"/>
                <a:gd name="T9" fmla="*/ 0 60000 65536"/>
                <a:gd name="T10" fmla="*/ 0 60000 65536"/>
                <a:gd name="T11" fmla="*/ 0 60000 65536"/>
                <a:gd name="T12" fmla="*/ 0 w 531"/>
                <a:gd name="T13" fmla="*/ 0 h 237"/>
                <a:gd name="T14" fmla="*/ 531 w 531"/>
                <a:gd name="T15" fmla="*/ 237 h 237"/>
              </a:gdLst>
              <a:ahLst/>
              <a:cxnLst>
                <a:cxn ang="T8">
                  <a:pos x="T0" y="T1"/>
                </a:cxn>
                <a:cxn ang="T9">
                  <a:pos x="T2" y="T3"/>
                </a:cxn>
                <a:cxn ang="T10">
                  <a:pos x="T4" y="T5"/>
                </a:cxn>
                <a:cxn ang="T11">
                  <a:pos x="T6" y="T7"/>
                </a:cxn>
              </a:cxnLst>
              <a:rect l="T12" t="T13" r="T14" b="T15"/>
              <a:pathLst>
                <a:path w="531" h="237">
                  <a:moveTo>
                    <a:pt x="0" y="0"/>
                  </a:moveTo>
                  <a:lnTo>
                    <a:pt x="0" y="69"/>
                  </a:lnTo>
                  <a:lnTo>
                    <a:pt x="528" y="69"/>
                  </a:lnTo>
                  <a:lnTo>
                    <a:pt x="531"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8" name="Freeform 45"/>
            <p:cNvSpPr>
              <a:spLocks/>
            </p:cNvSpPr>
            <p:nvPr/>
          </p:nvSpPr>
          <p:spPr bwMode="auto">
            <a:xfrm>
              <a:off x="1050" y="1968"/>
              <a:ext cx="510" cy="231"/>
            </a:xfrm>
            <a:custGeom>
              <a:avLst/>
              <a:gdLst>
                <a:gd name="T0" fmla="*/ 0 w 510"/>
                <a:gd name="T1" fmla="*/ 0 h 231"/>
                <a:gd name="T2" fmla="*/ 0 w 510"/>
                <a:gd name="T3" fmla="*/ 42 h 231"/>
                <a:gd name="T4" fmla="*/ 510 w 510"/>
                <a:gd name="T5" fmla="*/ 42 h 231"/>
                <a:gd name="T6" fmla="*/ 507 w 510"/>
                <a:gd name="T7" fmla="*/ 231 h 231"/>
                <a:gd name="T8" fmla="*/ 0 60000 65536"/>
                <a:gd name="T9" fmla="*/ 0 60000 65536"/>
                <a:gd name="T10" fmla="*/ 0 60000 65536"/>
                <a:gd name="T11" fmla="*/ 0 60000 65536"/>
                <a:gd name="T12" fmla="*/ 0 w 510"/>
                <a:gd name="T13" fmla="*/ 0 h 231"/>
                <a:gd name="T14" fmla="*/ 510 w 510"/>
                <a:gd name="T15" fmla="*/ 231 h 231"/>
              </a:gdLst>
              <a:ahLst/>
              <a:cxnLst>
                <a:cxn ang="T8">
                  <a:pos x="T0" y="T1"/>
                </a:cxn>
                <a:cxn ang="T9">
                  <a:pos x="T2" y="T3"/>
                </a:cxn>
                <a:cxn ang="T10">
                  <a:pos x="T4" y="T5"/>
                </a:cxn>
                <a:cxn ang="T11">
                  <a:pos x="T6" y="T7"/>
                </a:cxn>
              </a:cxnLst>
              <a:rect l="T12" t="T13" r="T14" b="T15"/>
              <a:pathLst>
                <a:path w="510" h="231">
                  <a:moveTo>
                    <a:pt x="0" y="0"/>
                  </a:moveTo>
                  <a:lnTo>
                    <a:pt x="0" y="42"/>
                  </a:lnTo>
                  <a:lnTo>
                    <a:pt x="510" y="42"/>
                  </a:lnTo>
                  <a:lnTo>
                    <a:pt x="507" y="231"/>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79" name="Freeform 46"/>
            <p:cNvSpPr>
              <a:spLocks/>
            </p:cNvSpPr>
            <p:nvPr/>
          </p:nvSpPr>
          <p:spPr bwMode="auto">
            <a:xfrm>
              <a:off x="1146" y="1968"/>
              <a:ext cx="771" cy="228"/>
            </a:xfrm>
            <a:custGeom>
              <a:avLst/>
              <a:gdLst>
                <a:gd name="T0" fmla="*/ 0 w 771"/>
                <a:gd name="T1" fmla="*/ 0 h 228"/>
                <a:gd name="T2" fmla="*/ 0 w 771"/>
                <a:gd name="T3" fmla="*/ 42 h 228"/>
                <a:gd name="T4" fmla="*/ 765 w 771"/>
                <a:gd name="T5" fmla="*/ 42 h 228"/>
                <a:gd name="T6" fmla="*/ 771 w 771"/>
                <a:gd name="T7" fmla="*/ 228 h 228"/>
                <a:gd name="T8" fmla="*/ 0 60000 65536"/>
                <a:gd name="T9" fmla="*/ 0 60000 65536"/>
                <a:gd name="T10" fmla="*/ 0 60000 65536"/>
                <a:gd name="T11" fmla="*/ 0 60000 65536"/>
                <a:gd name="T12" fmla="*/ 0 w 771"/>
                <a:gd name="T13" fmla="*/ 0 h 228"/>
                <a:gd name="T14" fmla="*/ 771 w 771"/>
                <a:gd name="T15" fmla="*/ 228 h 228"/>
              </a:gdLst>
              <a:ahLst/>
              <a:cxnLst>
                <a:cxn ang="T8">
                  <a:pos x="T0" y="T1"/>
                </a:cxn>
                <a:cxn ang="T9">
                  <a:pos x="T2" y="T3"/>
                </a:cxn>
                <a:cxn ang="T10">
                  <a:pos x="T4" y="T5"/>
                </a:cxn>
                <a:cxn ang="T11">
                  <a:pos x="T6" y="T7"/>
                </a:cxn>
              </a:cxnLst>
              <a:rect l="T12" t="T13" r="T14" b="T15"/>
              <a:pathLst>
                <a:path w="771" h="228">
                  <a:moveTo>
                    <a:pt x="0" y="0"/>
                  </a:moveTo>
                  <a:lnTo>
                    <a:pt x="0" y="42"/>
                  </a:lnTo>
                  <a:lnTo>
                    <a:pt x="765" y="42"/>
                  </a:lnTo>
                  <a:lnTo>
                    <a:pt x="771" y="228"/>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80" name="Freeform 47"/>
            <p:cNvSpPr>
              <a:spLocks/>
            </p:cNvSpPr>
            <p:nvPr/>
          </p:nvSpPr>
          <p:spPr bwMode="auto">
            <a:xfrm>
              <a:off x="1242" y="1968"/>
              <a:ext cx="63" cy="237"/>
            </a:xfrm>
            <a:custGeom>
              <a:avLst/>
              <a:gdLst>
                <a:gd name="T0" fmla="*/ 0 w 63"/>
                <a:gd name="T1" fmla="*/ 0 h 237"/>
                <a:gd name="T2" fmla="*/ 0 w 63"/>
                <a:gd name="T3" fmla="*/ 42 h 237"/>
                <a:gd name="T4" fmla="*/ 63 w 63"/>
                <a:gd name="T5" fmla="*/ 42 h 237"/>
                <a:gd name="T6" fmla="*/ 63 w 63"/>
                <a:gd name="T7" fmla="*/ 237 h 237"/>
                <a:gd name="T8" fmla="*/ 0 60000 65536"/>
                <a:gd name="T9" fmla="*/ 0 60000 65536"/>
                <a:gd name="T10" fmla="*/ 0 60000 65536"/>
                <a:gd name="T11" fmla="*/ 0 60000 65536"/>
                <a:gd name="T12" fmla="*/ 0 w 63"/>
                <a:gd name="T13" fmla="*/ 0 h 237"/>
                <a:gd name="T14" fmla="*/ 63 w 63"/>
                <a:gd name="T15" fmla="*/ 237 h 237"/>
              </a:gdLst>
              <a:ahLst/>
              <a:cxnLst>
                <a:cxn ang="T8">
                  <a:pos x="T0" y="T1"/>
                </a:cxn>
                <a:cxn ang="T9">
                  <a:pos x="T2" y="T3"/>
                </a:cxn>
                <a:cxn ang="T10">
                  <a:pos x="T4" y="T5"/>
                </a:cxn>
                <a:cxn ang="T11">
                  <a:pos x="T6" y="T7"/>
                </a:cxn>
              </a:cxnLst>
              <a:rect l="T12" t="T13" r="T14" b="T15"/>
              <a:pathLst>
                <a:path w="63" h="237">
                  <a:moveTo>
                    <a:pt x="0" y="0"/>
                  </a:moveTo>
                  <a:lnTo>
                    <a:pt x="0" y="42"/>
                  </a:lnTo>
                  <a:lnTo>
                    <a:pt x="63" y="42"/>
                  </a:lnTo>
                  <a:lnTo>
                    <a:pt x="63"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81" name="Freeform 48"/>
            <p:cNvSpPr>
              <a:spLocks/>
            </p:cNvSpPr>
            <p:nvPr/>
          </p:nvSpPr>
          <p:spPr bwMode="auto">
            <a:xfrm>
              <a:off x="783" y="1968"/>
              <a:ext cx="513" cy="234"/>
            </a:xfrm>
            <a:custGeom>
              <a:avLst/>
              <a:gdLst>
                <a:gd name="T0" fmla="*/ 513 w 513"/>
                <a:gd name="T1" fmla="*/ 0 h 234"/>
                <a:gd name="T2" fmla="*/ 513 w 513"/>
                <a:gd name="T3" fmla="*/ 42 h 234"/>
                <a:gd name="T4" fmla="*/ 0 w 513"/>
                <a:gd name="T5" fmla="*/ 42 h 234"/>
                <a:gd name="T6" fmla="*/ 0 w 513"/>
                <a:gd name="T7" fmla="*/ 234 h 234"/>
                <a:gd name="T8" fmla="*/ 0 60000 65536"/>
                <a:gd name="T9" fmla="*/ 0 60000 65536"/>
                <a:gd name="T10" fmla="*/ 0 60000 65536"/>
                <a:gd name="T11" fmla="*/ 0 60000 65536"/>
                <a:gd name="T12" fmla="*/ 0 w 513"/>
                <a:gd name="T13" fmla="*/ 0 h 234"/>
                <a:gd name="T14" fmla="*/ 513 w 513"/>
                <a:gd name="T15" fmla="*/ 234 h 234"/>
              </a:gdLst>
              <a:ahLst/>
              <a:cxnLst>
                <a:cxn ang="T8">
                  <a:pos x="T0" y="T1"/>
                </a:cxn>
                <a:cxn ang="T9">
                  <a:pos x="T2" y="T3"/>
                </a:cxn>
                <a:cxn ang="T10">
                  <a:pos x="T4" y="T5"/>
                </a:cxn>
                <a:cxn ang="T11">
                  <a:pos x="T6" y="T7"/>
                </a:cxn>
              </a:cxnLst>
              <a:rect l="T12" t="T13" r="T14" b="T15"/>
              <a:pathLst>
                <a:path w="513" h="234">
                  <a:moveTo>
                    <a:pt x="513" y="0"/>
                  </a:moveTo>
                  <a:lnTo>
                    <a:pt x="513" y="42"/>
                  </a:lnTo>
                  <a:lnTo>
                    <a:pt x="0" y="42"/>
                  </a:lnTo>
                  <a:lnTo>
                    <a:pt x="0" y="23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82" name="Freeform 49"/>
            <p:cNvSpPr>
              <a:spLocks/>
            </p:cNvSpPr>
            <p:nvPr/>
          </p:nvSpPr>
          <p:spPr bwMode="auto">
            <a:xfrm>
              <a:off x="705" y="1968"/>
              <a:ext cx="783" cy="237"/>
            </a:xfrm>
            <a:custGeom>
              <a:avLst/>
              <a:gdLst>
                <a:gd name="T0" fmla="*/ 783 w 783"/>
                <a:gd name="T1" fmla="*/ 0 h 237"/>
                <a:gd name="T2" fmla="*/ 783 w 783"/>
                <a:gd name="T3" fmla="*/ 42 h 237"/>
                <a:gd name="T4" fmla="*/ 3 w 783"/>
                <a:gd name="T5" fmla="*/ 39 h 237"/>
                <a:gd name="T6" fmla="*/ 0 w 783"/>
                <a:gd name="T7" fmla="*/ 237 h 237"/>
                <a:gd name="T8" fmla="*/ 0 60000 65536"/>
                <a:gd name="T9" fmla="*/ 0 60000 65536"/>
                <a:gd name="T10" fmla="*/ 0 60000 65536"/>
                <a:gd name="T11" fmla="*/ 0 60000 65536"/>
                <a:gd name="T12" fmla="*/ 0 w 783"/>
                <a:gd name="T13" fmla="*/ 0 h 237"/>
                <a:gd name="T14" fmla="*/ 783 w 783"/>
                <a:gd name="T15" fmla="*/ 237 h 237"/>
              </a:gdLst>
              <a:ahLst/>
              <a:cxnLst>
                <a:cxn ang="T8">
                  <a:pos x="T0" y="T1"/>
                </a:cxn>
                <a:cxn ang="T9">
                  <a:pos x="T2" y="T3"/>
                </a:cxn>
                <a:cxn ang="T10">
                  <a:pos x="T4" y="T5"/>
                </a:cxn>
                <a:cxn ang="T11">
                  <a:pos x="T6" y="T7"/>
                </a:cxn>
              </a:cxnLst>
              <a:rect l="T12" t="T13" r="T14" b="T15"/>
              <a:pathLst>
                <a:path w="783" h="237">
                  <a:moveTo>
                    <a:pt x="783" y="0"/>
                  </a:moveTo>
                  <a:lnTo>
                    <a:pt x="783" y="42"/>
                  </a:lnTo>
                  <a:lnTo>
                    <a:pt x="3" y="39"/>
                  </a:lnTo>
                  <a:lnTo>
                    <a:pt x="0"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83" name="Freeform 50"/>
            <p:cNvSpPr>
              <a:spLocks/>
            </p:cNvSpPr>
            <p:nvPr/>
          </p:nvSpPr>
          <p:spPr bwMode="auto">
            <a:xfrm>
              <a:off x="1041" y="1974"/>
              <a:ext cx="954" cy="228"/>
            </a:xfrm>
            <a:custGeom>
              <a:avLst/>
              <a:gdLst>
                <a:gd name="T0" fmla="*/ 954 w 954"/>
                <a:gd name="T1" fmla="*/ 0 h 228"/>
                <a:gd name="T2" fmla="*/ 954 w 954"/>
                <a:gd name="T3" fmla="*/ 108 h 228"/>
                <a:gd name="T4" fmla="*/ 0 w 954"/>
                <a:gd name="T5" fmla="*/ 108 h 228"/>
                <a:gd name="T6" fmla="*/ 0 w 954"/>
                <a:gd name="T7" fmla="*/ 228 h 228"/>
                <a:gd name="T8" fmla="*/ 0 w 954"/>
                <a:gd name="T9" fmla="*/ 225 h 228"/>
                <a:gd name="T10" fmla="*/ 0 60000 65536"/>
                <a:gd name="T11" fmla="*/ 0 60000 65536"/>
                <a:gd name="T12" fmla="*/ 0 60000 65536"/>
                <a:gd name="T13" fmla="*/ 0 60000 65536"/>
                <a:gd name="T14" fmla="*/ 0 60000 65536"/>
                <a:gd name="T15" fmla="*/ 0 w 954"/>
                <a:gd name="T16" fmla="*/ 0 h 228"/>
                <a:gd name="T17" fmla="*/ 954 w 954"/>
                <a:gd name="T18" fmla="*/ 228 h 228"/>
              </a:gdLst>
              <a:ahLst/>
              <a:cxnLst>
                <a:cxn ang="T10">
                  <a:pos x="T0" y="T1"/>
                </a:cxn>
                <a:cxn ang="T11">
                  <a:pos x="T2" y="T3"/>
                </a:cxn>
                <a:cxn ang="T12">
                  <a:pos x="T4" y="T5"/>
                </a:cxn>
                <a:cxn ang="T13">
                  <a:pos x="T6" y="T7"/>
                </a:cxn>
                <a:cxn ang="T14">
                  <a:pos x="T8" y="T9"/>
                </a:cxn>
              </a:cxnLst>
              <a:rect l="T15" t="T16" r="T17" b="T18"/>
              <a:pathLst>
                <a:path w="954" h="228">
                  <a:moveTo>
                    <a:pt x="954" y="0"/>
                  </a:moveTo>
                  <a:lnTo>
                    <a:pt x="954" y="108"/>
                  </a:lnTo>
                  <a:lnTo>
                    <a:pt x="0" y="108"/>
                  </a:lnTo>
                  <a:lnTo>
                    <a:pt x="0" y="228"/>
                  </a:lnTo>
                  <a:lnTo>
                    <a:pt x="0" y="225"/>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13384" name="Freeform 51"/>
            <p:cNvSpPr>
              <a:spLocks/>
            </p:cNvSpPr>
            <p:nvPr/>
          </p:nvSpPr>
          <p:spPr bwMode="auto">
            <a:xfrm>
              <a:off x="1488" y="1971"/>
              <a:ext cx="618" cy="225"/>
            </a:xfrm>
            <a:custGeom>
              <a:avLst/>
              <a:gdLst>
                <a:gd name="T0" fmla="*/ 618 w 618"/>
                <a:gd name="T1" fmla="*/ 0 h 225"/>
                <a:gd name="T2" fmla="*/ 618 w 618"/>
                <a:gd name="T3" fmla="*/ 114 h 225"/>
                <a:gd name="T4" fmla="*/ 0 w 618"/>
                <a:gd name="T5" fmla="*/ 105 h 225"/>
                <a:gd name="T6" fmla="*/ 0 w 618"/>
                <a:gd name="T7" fmla="*/ 225 h 225"/>
                <a:gd name="T8" fmla="*/ 0 w 618"/>
                <a:gd name="T9" fmla="*/ 222 h 225"/>
                <a:gd name="T10" fmla="*/ 0 60000 65536"/>
                <a:gd name="T11" fmla="*/ 0 60000 65536"/>
                <a:gd name="T12" fmla="*/ 0 60000 65536"/>
                <a:gd name="T13" fmla="*/ 0 60000 65536"/>
                <a:gd name="T14" fmla="*/ 0 60000 65536"/>
                <a:gd name="T15" fmla="*/ 0 w 618"/>
                <a:gd name="T16" fmla="*/ 0 h 225"/>
                <a:gd name="T17" fmla="*/ 618 w 618"/>
                <a:gd name="T18" fmla="*/ 225 h 225"/>
              </a:gdLst>
              <a:ahLst/>
              <a:cxnLst>
                <a:cxn ang="T10">
                  <a:pos x="T0" y="T1"/>
                </a:cxn>
                <a:cxn ang="T11">
                  <a:pos x="T2" y="T3"/>
                </a:cxn>
                <a:cxn ang="T12">
                  <a:pos x="T4" y="T5"/>
                </a:cxn>
                <a:cxn ang="T13">
                  <a:pos x="T6" y="T7"/>
                </a:cxn>
                <a:cxn ang="T14">
                  <a:pos x="T8" y="T9"/>
                </a:cxn>
              </a:cxnLst>
              <a:rect l="T15" t="T16" r="T17" b="T18"/>
              <a:pathLst>
                <a:path w="618" h="225">
                  <a:moveTo>
                    <a:pt x="618" y="0"/>
                  </a:moveTo>
                  <a:lnTo>
                    <a:pt x="618" y="114"/>
                  </a:lnTo>
                  <a:lnTo>
                    <a:pt x="0" y="105"/>
                  </a:lnTo>
                  <a:lnTo>
                    <a:pt x="0" y="225"/>
                  </a:lnTo>
                  <a:lnTo>
                    <a:pt x="0" y="222"/>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p>
          </p:txBody>
        </p:sp>
      </p:grpSp>
      <p:grpSp>
        <p:nvGrpSpPr>
          <p:cNvPr id="4" name="Group 52"/>
          <p:cNvGrpSpPr>
            <a:grpSpLocks/>
          </p:cNvGrpSpPr>
          <p:nvPr/>
        </p:nvGrpSpPr>
        <p:grpSpPr bwMode="auto">
          <a:xfrm>
            <a:off x="1411289" y="2151063"/>
            <a:ext cx="3230562" cy="2392362"/>
            <a:chOff x="609" y="1499"/>
            <a:chExt cx="2035" cy="1507"/>
          </a:xfrm>
        </p:grpSpPr>
        <p:sp>
          <p:nvSpPr>
            <p:cNvPr id="13354" name="Freeform 53"/>
            <p:cNvSpPr>
              <a:spLocks/>
            </p:cNvSpPr>
            <p:nvPr/>
          </p:nvSpPr>
          <p:spPr bwMode="auto">
            <a:xfrm>
              <a:off x="1089" y="2592"/>
              <a:ext cx="528" cy="144"/>
            </a:xfrm>
            <a:custGeom>
              <a:avLst/>
              <a:gdLst>
                <a:gd name="T0" fmla="*/ 528 w 528"/>
                <a:gd name="T1" fmla="*/ 0 h 144"/>
                <a:gd name="T2" fmla="*/ 0 w 528"/>
                <a:gd name="T3" fmla="*/ 0 h 144"/>
                <a:gd name="T4" fmla="*/ 0 w 528"/>
                <a:gd name="T5" fmla="*/ 144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528" y="0"/>
                  </a:moveTo>
                  <a:lnTo>
                    <a:pt x="0" y="0"/>
                  </a:lnTo>
                  <a:lnTo>
                    <a:pt x="0" y="14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55" name="Freeform 54"/>
            <p:cNvSpPr>
              <a:spLocks/>
            </p:cNvSpPr>
            <p:nvPr/>
          </p:nvSpPr>
          <p:spPr bwMode="auto">
            <a:xfrm>
              <a:off x="609" y="2592"/>
              <a:ext cx="483" cy="144"/>
            </a:xfrm>
            <a:custGeom>
              <a:avLst/>
              <a:gdLst>
                <a:gd name="T0" fmla="*/ 483 w 483"/>
                <a:gd name="T1" fmla="*/ 0 h 144"/>
                <a:gd name="T2" fmla="*/ 0 w 483"/>
                <a:gd name="T3" fmla="*/ 0 h 144"/>
                <a:gd name="T4" fmla="*/ 0 w 483"/>
                <a:gd name="T5" fmla="*/ 144 h 144"/>
                <a:gd name="T6" fmla="*/ 0 60000 65536"/>
                <a:gd name="T7" fmla="*/ 0 60000 65536"/>
                <a:gd name="T8" fmla="*/ 0 60000 65536"/>
                <a:gd name="T9" fmla="*/ 0 w 483"/>
                <a:gd name="T10" fmla="*/ 0 h 144"/>
                <a:gd name="T11" fmla="*/ 483 w 483"/>
                <a:gd name="T12" fmla="*/ 144 h 144"/>
              </a:gdLst>
              <a:ahLst/>
              <a:cxnLst>
                <a:cxn ang="T6">
                  <a:pos x="T0" y="T1"/>
                </a:cxn>
                <a:cxn ang="T7">
                  <a:pos x="T2" y="T3"/>
                </a:cxn>
                <a:cxn ang="T8">
                  <a:pos x="T4" y="T5"/>
                </a:cxn>
              </a:cxnLst>
              <a:rect l="T9" t="T10" r="T11" b="T12"/>
              <a:pathLst>
                <a:path w="483" h="144">
                  <a:moveTo>
                    <a:pt x="483" y="0"/>
                  </a:moveTo>
                  <a:lnTo>
                    <a:pt x="0" y="0"/>
                  </a:lnTo>
                  <a:lnTo>
                    <a:pt x="0" y="14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56" name="Freeform 55"/>
            <p:cNvSpPr>
              <a:spLocks/>
            </p:cNvSpPr>
            <p:nvPr/>
          </p:nvSpPr>
          <p:spPr bwMode="auto">
            <a:xfrm>
              <a:off x="1620" y="2592"/>
              <a:ext cx="492" cy="135"/>
            </a:xfrm>
            <a:custGeom>
              <a:avLst/>
              <a:gdLst>
                <a:gd name="T0" fmla="*/ 492 w 492"/>
                <a:gd name="T1" fmla="*/ 0 h 135"/>
                <a:gd name="T2" fmla="*/ 3 w 492"/>
                <a:gd name="T3" fmla="*/ 0 h 135"/>
                <a:gd name="T4" fmla="*/ 0 w 492"/>
                <a:gd name="T5" fmla="*/ 135 h 135"/>
                <a:gd name="T6" fmla="*/ 0 60000 65536"/>
                <a:gd name="T7" fmla="*/ 0 60000 65536"/>
                <a:gd name="T8" fmla="*/ 0 60000 65536"/>
                <a:gd name="T9" fmla="*/ 0 w 492"/>
                <a:gd name="T10" fmla="*/ 0 h 135"/>
                <a:gd name="T11" fmla="*/ 492 w 492"/>
                <a:gd name="T12" fmla="*/ 135 h 135"/>
              </a:gdLst>
              <a:ahLst/>
              <a:cxnLst>
                <a:cxn ang="T6">
                  <a:pos x="T0" y="T1"/>
                </a:cxn>
                <a:cxn ang="T7">
                  <a:pos x="T2" y="T3"/>
                </a:cxn>
                <a:cxn ang="T8">
                  <a:pos x="T4" y="T5"/>
                </a:cxn>
              </a:cxnLst>
              <a:rect l="T9" t="T10" r="T11" b="T12"/>
              <a:pathLst>
                <a:path w="492" h="135">
                  <a:moveTo>
                    <a:pt x="492" y="0"/>
                  </a:moveTo>
                  <a:lnTo>
                    <a:pt x="3" y="0"/>
                  </a:lnTo>
                  <a:lnTo>
                    <a:pt x="0" y="135"/>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57" name="Freeform 56"/>
            <p:cNvSpPr>
              <a:spLocks/>
            </p:cNvSpPr>
            <p:nvPr/>
          </p:nvSpPr>
          <p:spPr bwMode="auto">
            <a:xfrm>
              <a:off x="720" y="2496"/>
              <a:ext cx="1302" cy="228"/>
            </a:xfrm>
            <a:custGeom>
              <a:avLst/>
              <a:gdLst>
                <a:gd name="T0" fmla="*/ 0 w 1302"/>
                <a:gd name="T1" fmla="*/ 0 h 228"/>
                <a:gd name="T2" fmla="*/ 0 w 1302"/>
                <a:gd name="T3" fmla="*/ 69 h 228"/>
                <a:gd name="T4" fmla="*/ 1299 w 1302"/>
                <a:gd name="T5" fmla="*/ 72 h 228"/>
                <a:gd name="T6" fmla="*/ 1302 w 1302"/>
                <a:gd name="T7" fmla="*/ 228 h 228"/>
                <a:gd name="T8" fmla="*/ 0 60000 65536"/>
                <a:gd name="T9" fmla="*/ 0 60000 65536"/>
                <a:gd name="T10" fmla="*/ 0 60000 65536"/>
                <a:gd name="T11" fmla="*/ 0 60000 65536"/>
                <a:gd name="T12" fmla="*/ 0 w 1302"/>
                <a:gd name="T13" fmla="*/ 0 h 228"/>
                <a:gd name="T14" fmla="*/ 1302 w 1302"/>
                <a:gd name="T15" fmla="*/ 228 h 228"/>
              </a:gdLst>
              <a:ahLst/>
              <a:cxnLst>
                <a:cxn ang="T8">
                  <a:pos x="T0" y="T1"/>
                </a:cxn>
                <a:cxn ang="T9">
                  <a:pos x="T2" y="T3"/>
                </a:cxn>
                <a:cxn ang="T10">
                  <a:pos x="T4" y="T5"/>
                </a:cxn>
                <a:cxn ang="T11">
                  <a:pos x="T6" y="T7"/>
                </a:cxn>
              </a:cxnLst>
              <a:rect l="T12" t="T13" r="T14" b="T15"/>
              <a:pathLst>
                <a:path w="1302" h="228">
                  <a:moveTo>
                    <a:pt x="0" y="0"/>
                  </a:moveTo>
                  <a:lnTo>
                    <a:pt x="0" y="69"/>
                  </a:lnTo>
                  <a:lnTo>
                    <a:pt x="1299" y="72"/>
                  </a:lnTo>
                  <a:lnTo>
                    <a:pt x="1302" y="228"/>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58" name="Freeform 57"/>
            <p:cNvSpPr>
              <a:spLocks/>
            </p:cNvSpPr>
            <p:nvPr/>
          </p:nvSpPr>
          <p:spPr bwMode="auto">
            <a:xfrm>
              <a:off x="609" y="2496"/>
              <a:ext cx="1119" cy="231"/>
            </a:xfrm>
            <a:custGeom>
              <a:avLst/>
              <a:gdLst>
                <a:gd name="T0" fmla="*/ 0 w 1119"/>
                <a:gd name="T1" fmla="*/ 0 h 231"/>
                <a:gd name="T2" fmla="*/ 0 w 1119"/>
                <a:gd name="T3" fmla="*/ 69 h 231"/>
                <a:gd name="T4" fmla="*/ 1119 w 1119"/>
                <a:gd name="T5" fmla="*/ 69 h 231"/>
                <a:gd name="T6" fmla="*/ 1116 w 1119"/>
                <a:gd name="T7" fmla="*/ 231 h 231"/>
                <a:gd name="T8" fmla="*/ 0 60000 65536"/>
                <a:gd name="T9" fmla="*/ 0 60000 65536"/>
                <a:gd name="T10" fmla="*/ 0 60000 65536"/>
                <a:gd name="T11" fmla="*/ 0 60000 65536"/>
                <a:gd name="T12" fmla="*/ 0 w 1119"/>
                <a:gd name="T13" fmla="*/ 0 h 231"/>
                <a:gd name="T14" fmla="*/ 1119 w 1119"/>
                <a:gd name="T15" fmla="*/ 231 h 231"/>
              </a:gdLst>
              <a:ahLst/>
              <a:cxnLst>
                <a:cxn ang="T8">
                  <a:pos x="T0" y="T1"/>
                </a:cxn>
                <a:cxn ang="T9">
                  <a:pos x="T2" y="T3"/>
                </a:cxn>
                <a:cxn ang="T10">
                  <a:pos x="T4" y="T5"/>
                </a:cxn>
                <a:cxn ang="T11">
                  <a:pos x="T6" y="T7"/>
                </a:cxn>
              </a:cxnLst>
              <a:rect l="T12" t="T13" r="T14" b="T15"/>
              <a:pathLst>
                <a:path w="1119" h="231">
                  <a:moveTo>
                    <a:pt x="0" y="0"/>
                  </a:moveTo>
                  <a:lnTo>
                    <a:pt x="0" y="69"/>
                  </a:lnTo>
                  <a:lnTo>
                    <a:pt x="1119" y="69"/>
                  </a:lnTo>
                  <a:lnTo>
                    <a:pt x="1116" y="231"/>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59" name="Freeform 58"/>
            <p:cNvSpPr>
              <a:spLocks/>
            </p:cNvSpPr>
            <p:nvPr/>
          </p:nvSpPr>
          <p:spPr bwMode="auto">
            <a:xfrm>
              <a:off x="813" y="2496"/>
              <a:ext cx="69" cy="234"/>
            </a:xfrm>
            <a:custGeom>
              <a:avLst/>
              <a:gdLst>
                <a:gd name="T0" fmla="*/ 0 w 69"/>
                <a:gd name="T1" fmla="*/ 0 h 234"/>
                <a:gd name="T2" fmla="*/ 0 w 69"/>
                <a:gd name="T3" fmla="*/ 69 h 234"/>
                <a:gd name="T4" fmla="*/ 69 w 69"/>
                <a:gd name="T5" fmla="*/ 69 h 234"/>
                <a:gd name="T6" fmla="*/ 69 w 69"/>
                <a:gd name="T7" fmla="*/ 234 h 234"/>
                <a:gd name="T8" fmla="*/ 0 60000 65536"/>
                <a:gd name="T9" fmla="*/ 0 60000 65536"/>
                <a:gd name="T10" fmla="*/ 0 60000 65536"/>
                <a:gd name="T11" fmla="*/ 0 60000 65536"/>
                <a:gd name="T12" fmla="*/ 0 w 69"/>
                <a:gd name="T13" fmla="*/ 0 h 234"/>
                <a:gd name="T14" fmla="*/ 69 w 69"/>
                <a:gd name="T15" fmla="*/ 234 h 234"/>
              </a:gdLst>
              <a:ahLst/>
              <a:cxnLst>
                <a:cxn ang="T8">
                  <a:pos x="T0" y="T1"/>
                </a:cxn>
                <a:cxn ang="T9">
                  <a:pos x="T2" y="T3"/>
                </a:cxn>
                <a:cxn ang="T10">
                  <a:pos x="T4" y="T5"/>
                </a:cxn>
                <a:cxn ang="T11">
                  <a:pos x="T6" y="T7"/>
                </a:cxn>
              </a:cxnLst>
              <a:rect l="T12" t="T13" r="T14" b="T15"/>
              <a:pathLst>
                <a:path w="69" h="234">
                  <a:moveTo>
                    <a:pt x="0" y="0"/>
                  </a:moveTo>
                  <a:lnTo>
                    <a:pt x="0" y="69"/>
                  </a:lnTo>
                  <a:lnTo>
                    <a:pt x="69" y="69"/>
                  </a:lnTo>
                  <a:lnTo>
                    <a:pt x="69" y="23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0" name="Freeform 59"/>
            <p:cNvSpPr>
              <a:spLocks/>
            </p:cNvSpPr>
            <p:nvPr/>
          </p:nvSpPr>
          <p:spPr bwMode="auto">
            <a:xfrm>
              <a:off x="657" y="2496"/>
              <a:ext cx="531" cy="237"/>
            </a:xfrm>
            <a:custGeom>
              <a:avLst/>
              <a:gdLst>
                <a:gd name="T0" fmla="*/ 0 w 531"/>
                <a:gd name="T1" fmla="*/ 0 h 237"/>
                <a:gd name="T2" fmla="*/ 0 w 531"/>
                <a:gd name="T3" fmla="*/ 69 h 237"/>
                <a:gd name="T4" fmla="*/ 528 w 531"/>
                <a:gd name="T5" fmla="*/ 69 h 237"/>
                <a:gd name="T6" fmla="*/ 531 w 531"/>
                <a:gd name="T7" fmla="*/ 237 h 237"/>
                <a:gd name="T8" fmla="*/ 0 60000 65536"/>
                <a:gd name="T9" fmla="*/ 0 60000 65536"/>
                <a:gd name="T10" fmla="*/ 0 60000 65536"/>
                <a:gd name="T11" fmla="*/ 0 60000 65536"/>
                <a:gd name="T12" fmla="*/ 0 w 531"/>
                <a:gd name="T13" fmla="*/ 0 h 237"/>
                <a:gd name="T14" fmla="*/ 531 w 531"/>
                <a:gd name="T15" fmla="*/ 237 h 237"/>
              </a:gdLst>
              <a:ahLst/>
              <a:cxnLst>
                <a:cxn ang="T8">
                  <a:pos x="T0" y="T1"/>
                </a:cxn>
                <a:cxn ang="T9">
                  <a:pos x="T2" y="T3"/>
                </a:cxn>
                <a:cxn ang="T10">
                  <a:pos x="T4" y="T5"/>
                </a:cxn>
                <a:cxn ang="T11">
                  <a:pos x="T6" y="T7"/>
                </a:cxn>
              </a:cxnLst>
              <a:rect l="T12" t="T13" r="T14" b="T15"/>
              <a:pathLst>
                <a:path w="531" h="237">
                  <a:moveTo>
                    <a:pt x="0" y="0"/>
                  </a:moveTo>
                  <a:lnTo>
                    <a:pt x="0" y="69"/>
                  </a:lnTo>
                  <a:lnTo>
                    <a:pt x="528" y="69"/>
                  </a:lnTo>
                  <a:lnTo>
                    <a:pt x="531"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1" name="Freeform 60"/>
            <p:cNvSpPr>
              <a:spLocks/>
            </p:cNvSpPr>
            <p:nvPr/>
          </p:nvSpPr>
          <p:spPr bwMode="auto">
            <a:xfrm>
              <a:off x="1035" y="2496"/>
              <a:ext cx="510" cy="231"/>
            </a:xfrm>
            <a:custGeom>
              <a:avLst/>
              <a:gdLst>
                <a:gd name="T0" fmla="*/ 0 w 510"/>
                <a:gd name="T1" fmla="*/ 0 h 231"/>
                <a:gd name="T2" fmla="*/ 0 w 510"/>
                <a:gd name="T3" fmla="*/ 42 h 231"/>
                <a:gd name="T4" fmla="*/ 510 w 510"/>
                <a:gd name="T5" fmla="*/ 42 h 231"/>
                <a:gd name="T6" fmla="*/ 507 w 510"/>
                <a:gd name="T7" fmla="*/ 231 h 231"/>
                <a:gd name="T8" fmla="*/ 0 60000 65536"/>
                <a:gd name="T9" fmla="*/ 0 60000 65536"/>
                <a:gd name="T10" fmla="*/ 0 60000 65536"/>
                <a:gd name="T11" fmla="*/ 0 60000 65536"/>
                <a:gd name="T12" fmla="*/ 0 w 510"/>
                <a:gd name="T13" fmla="*/ 0 h 231"/>
                <a:gd name="T14" fmla="*/ 510 w 510"/>
                <a:gd name="T15" fmla="*/ 231 h 231"/>
              </a:gdLst>
              <a:ahLst/>
              <a:cxnLst>
                <a:cxn ang="T8">
                  <a:pos x="T0" y="T1"/>
                </a:cxn>
                <a:cxn ang="T9">
                  <a:pos x="T2" y="T3"/>
                </a:cxn>
                <a:cxn ang="T10">
                  <a:pos x="T4" y="T5"/>
                </a:cxn>
                <a:cxn ang="T11">
                  <a:pos x="T6" y="T7"/>
                </a:cxn>
              </a:cxnLst>
              <a:rect l="T12" t="T13" r="T14" b="T15"/>
              <a:pathLst>
                <a:path w="510" h="231">
                  <a:moveTo>
                    <a:pt x="0" y="0"/>
                  </a:moveTo>
                  <a:lnTo>
                    <a:pt x="0" y="42"/>
                  </a:lnTo>
                  <a:lnTo>
                    <a:pt x="510" y="42"/>
                  </a:lnTo>
                  <a:lnTo>
                    <a:pt x="507" y="231"/>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2" name="Freeform 61"/>
            <p:cNvSpPr>
              <a:spLocks/>
            </p:cNvSpPr>
            <p:nvPr/>
          </p:nvSpPr>
          <p:spPr bwMode="auto">
            <a:xfrm>
              <a:off x="1131" y="2496"/>
              <a:ext cx="771" cy="228"/>
            </a:xfrm>
            <a:custGeom>
              <a:avLst/>
              <a:gdLst>
                <a:gd name="T0" fmla="*/ 0 w 771"/>
                <a:gd name="T1" fmla="*/ 0 h 228"/>
                <a:gd name="T2" fmla="*/ 0 w 771"/>
                <a:gd name="T3" fmla="*/ 42 h 228"/>
                <a:gd name="T4" fmla="*/ 765 w 771"/>
                <a:gd name="T5" fmla="*/ 42 h 228"/>
                <a:gd name="T6" fmla="*/ 771 w 771"/>
                <a:gd name="T7" fmla="*/ 228 h 228"/>
                <a:gd name="T8" fmla="*/ 0 60000 65536"/>
                <a:gd name="T9" fmla="*/ 0 60000 65536"/>
                <a:gd name="T10" fmla="*/ 0 60000 65536"/>
                <a:gd name="T11" fmla="*/ 0 60000 65536"/>
                <a:gd name="T12" fmla="*/ 0 w 771"/>
                <a:gd name="T13" fmla="*/ 0 h 228"/>
                <a:gd name="T14" fmla="*/ 771 w 771"/>
                <a:gd name="T15" fmla="*/ 228 h 228"/>
              </a:gdLst>
              <a:ahLst/>
              <a:cxnLst>
                <a:cxn ang="T8">
                  <a:pos x="T0" y="T1"/>
                </a:cxn>
                <a:cxn ang="T9">
                  <a:pos x="T2" y="T3"/>
                </a:cxn>
                <a:cxn ang="T10">
                  <a:pos x="T4" y="T5"/>
                </a:cxn>
                <a:cxn ang="T11">
                  <a:pos x="T6" y="T7"/>
                </a:cxn>
              </a:cxnLst>
              <a:rect l="T12" t="T13" r="T14" b="T15"/>
              <a:pathLst>
                <a:path w="771" h="228">
                  <a:moveTo>
                    <a:pt x="0" y="0"/>
                  </a:moveTo>
                  <a:lnTo>
                    <a:pt x="0" y="42"/>
                  </a:lnTo>
                  <a:lnTo>
                    <a:pt x="765" y="42"/>
                  </a:lnTo>
                  <a:lnTo>
                    <a:pt x="771" y="228"/>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3" name="Freeform 62"/>
            <p:cNvSpPr>
              <a:spLocks/>
            </p:cNvSpPr>
            <p:nvPr/>
          </p:nvSpPr>
          <p:spPr bwMode="auto">
            <a:xfrm>
              <a:off x="1227" y="2496"/>
              <a:ext cx="63" cy="237"/>
            </a:xfrm>
            <a:custGeom>
              <a:avLst/>
              <a:gdLst>
                <a:gd name="T0" fmla="*/ 0 w 63"/>
                <a:gd name="T1" fmla="*/ 0 h 237"/>
                <a:gd name="T2" fmla="*/ 0 w 63"/>
                <a:gd name="T3" fmla="*/ 42 h 237"/>
                <a:gd name="T4" fmla="*/ 63 w 63"/>
                <a:gd name="T5" fmla="*/ 42 h 237"/>
                <a:gd name="T6" fmla="*/ 63 w 63"/>
                <a:gd name="T7" fmla="*/ 237 h 237"/>
                <a:gd name="T8" fmla="*/ 0 60000 65536"/>
                <a:gd name="T9" fmla="*/ 0 60000 65536"/>
                <a:gd name="T10" fmla="*/ 0 60000 65536"/>
                <a:gd name="T11" fmla="*/ 0 60000 65536"/>
                <a:gd name="T12" fmla="*/ 0 w 63"/>
                <a:gd name="T13" fmla="*/ 0 h 237"/>
                <a:gd name="T14" fmla="*/ 63 w 63"/>
                <a:gd name="T15" fmla="*/ 237 h 237"/>
              </a:gdLst>
              <a:ahLst/>
              <a:cxnLst>
                <a:cxn ang="T8">
                  <a:pos x="T0" y="T1"/>
                </a:cxn>
                <a:cxn ang="T9">
                  <a:pos x="T2" y="T3"/>
                </a:cxn>
                <a:cxn ang="T10">
                  <a:pos x="T4" y="T5"/>
                </a:cxn>
                <a:cxn ang="T11">
                  <a:pos x="T6" y="T7"/>
                </a:cxn>
              </a:cxnLst>
              <a:rect l="T12" t="T13" r="T14" b="T15"/>
              <a:pathLst>
                <a:path w="63" h="237">
                  <a:moveTo>
                    <a:pt x="0" y="0"/>
                  </a:moveTo>
                  <a:lnTo>
                    <a:pt x="0" y="42"/>
                  </a:lnTo>
                  <a:lnTo>
                    <a:pt x="63" y="42"/>
                  </a:lnTo>
                  <a:lnTo>
                    <a:pt x="63"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4" name="Freeform 63"/>
            <p:cNvSpPr>
              <a:spLocks/>
            </p:cNvSpPr>
            <p:nvPr/>
          </p:nvSpPr>
          <p:spPr bwMode="auto">
            <a:xfrm>
              <a:off x="768" y="2496"/>
              <a:ext cx="513" cy="234"/>
            </a:xfrm>
            <a:custGeom>
              <a:avLst/>
              <a:gdLst>
                <a:gd name="T0" fmla="*/ 513 w 513"/>
                <a:gd name="T1" fmla="*/ 0 h 234"/>
                <a:gd name="T2" fmla="*/ 513 w 513"/>
                <a:gd name="T3" fmla="*/ 42 h 234"/>
                <a:gd name="T4" fmla="*/ 0 w 513"/>
                <a:gd name="T5" fmla="*/ 42 h 234"/>
                <a:gd name="T6" fmla="*/ 0 w 513"/>
                <a:gd name="T7" fmla="*/ 234 h 234"/>
                <a:gd name="T8" fmla="*/ 0 60000 65536"/>
                <a:gd name="T9" fmla="*/ 0 60000 65536"/>
                <a:gd name="T10" fmla="*/ 0 60000 65536"/>
                <a:gd name="T11" fmla="*/ 0 60000 65536"/>
                <a:gd name="T12" fmla="*/ 0 w 513"/>
                <a:gd name="T13" fmla="*/ 0 h 234"/>
                <a:gd name="T14" fmla="*/ 513 w 513"/>
                <a:gd name="T15" fmla="*/ 234 h 234"/>
              </a:gdLst>
              <a:ahLst/>
              <a:cxnLst>
                <a:cxn ang="T8">
                  <a:pos x="T0" y="T1"/>
                </a:cxn>
                <a:cxn ang="T9">
                  <a:pos x="T2" y="T3"/>
                </a:cxn>
                <a:cxn ang="T10">
                  <a:pos x="T4" y="T5"/>
                </a:cxn>
                <a:cxn ang="T11">
                  <a:pos x="T6" y="T7"/>
                </a:cxn>
              </a:cxnLst>
              <a:rect l="T12" t="T13" r="T14" b="T15"/>
              <a:pathLst>
                <a:path w="513" h="234">
                  <a:moveTo>
                    <a:pt x="513" y="0"/>
                  </a:moveTo>
                  <a:lnTo>
                    <a:pt x="513" y="42"/>
                  </a:lnTo>
                  <a:lnTo>
                    <a:pt x="0" y="42"/>
                  </a:lnTo>
                  <a:lnTo>
                    <a:pt x="0" y="234"/>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5" name="Freeform 64"/>
            <p:cNvSpPr>
              <a:spLocks/>
            </p:cNvSpPr>
            <p:nvPr/>
          </p:nvSpPr>
          <p:spPr bwMode="auto">
            <a:xfrm>
              <a:off x="690" y="2496"/>
              <a:ext cx="783" cy="237"/>
            </a:xfrm>
            <a:custGeom>
              <a:avLst/>
              <a:gdLst>
                <a:gd name="T0" fmla="*/ 783 w 783"/>
                <a:gd name="T1" fmla="*/ 0 h 237"/>
                <a:gd name="T2" fmla="*/ 783 w 783"/>
                <a:gd name="T3" fmla="*/ 42 h 237"/>
                <a:gd name="T4" fmla="*/ 3 w 783"/>
                <a:gd name="T5" fmla="*/ 39 h 237"/>
                <a:gd name="T6" fmla="*/ 0 w 783"/>
                <a:gd name="T7" fmla="*/ 237 h 237"/>
                <a:gd name="T8" fmla="*/ 0 60000 65536"/>
                <a:gd name="T9" fmla="*/ 0 60000 65536"/>
                <a:gd name="T10" fmla="*/ 0 60000 65536"/>
                <a:gd name="T11" fmla="*/ 0 60000 65536"/>
                <a:gd name="T12" fmla="*/ 0 w 783"/>
                <a:gd name="T13" fmla="*/ 0 h 237"/>
                <a:gd name="T14" fmla="*/ 783 w 783"/>
                <a:gd name="T15" fmla="*/ 237 h 237"/>
              </a:gdLst>
              <a:ahLst/>
              <a:cxnLst>
                <a:cxn ang="T8">
                  <a:pos x="T0" y="T1"/>
                </a:cxn>
                <a:cxn ang="T9">
                  <a:pos x="T2" y="T3"/>
                </a:cxn>
                <a:cxn ang="T10">
                  <a:pos x="T4" y="T5"/>
                </a:cxn>
                <a:cxn ang="T11">
                  <a:pos x="T6" y="T7"/>
                </a:cxn>
              </a:cxnLst>
              <a:rect l="T12" t="T13" r="T14" b="T15"/>
              <a:pathLst>
                <a:path w="783" h="237">
                  <a:moveTo>
                    <a:pt x="783" y="0"/>
                  </a:moveTo>
                  <a:lnTo>
                    <a:pt x="783" y="42"/>
                  </a:lnTo>
                  <a:lnTo>
                    <a:pt x="3" y="39"/>
                  </a:lnTo>
                  <a:lnTo>
                    <a:pt x="0" y="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6" name="Freeform 65"/>
            <p:cNvSpPr>
              <a:spLocks/>
            </p:cNvSpPr>
            <p:nvPr/>
          </p:nvSpPr>
          <p:spPr bwMode="auto">
            <a:xfrm>
              <a:off x="1026" y="2502"/>
              <a:ext cx="954" cy="228"/>
            </a:xfrm>
            <a:custGeom>
              <a:avLst/>
              <a:gdLst>
                <a:gd name="T0" fmla="*/ 954 w 954"/>
                <a:gd name="T1" fmla="*/ 0 h 228"/>
                <a:gd name="T2" fmla="*/ 954 w 954"/>
                <a:gd name="T3" fmla="*/ 108 h 228"/>
                <a:gd name="T4" fmla="*/ 0 w 954"/>
                <a:gd name="T5" fmla="*/ 108 h 228"/>
                <a:gd name="T6" fmla="*/ 0 w 954"/>
                <a:gd name="T7" fmla="*/ 228 h 228"/>
                <a:gd name="T8" fmla="*/ 0 w 954"/>
                <a:gd name="T9" fmla="*/ 225 h 228"/>
                <a:gd name="T10" fmla="*/ 0 60000 65536"/>
                <a:gd name="T11" fmla="*/ 0 60000 65536"/>
                <a:gd name="T12" fmla="*/ 0 60000 65536"/>
                <a:gd name="T13" fmla="*/ 0 60000 65536"/>
                <a:gd name="T14" fmla="*/ 0 60000 65536"/>
                <a:gd name="T15" fmla="*/ 0 w 954"/>
                <a:gd name="T16" fmla="*/ 0 h 228"/>
                <a:gd name="T17" fmla="*/ 954 w 954"/>
                <a:gd name="T18" fmla="*/ 228 h 228"/>
              </a:gdLst>
              <a:ahLst/>
              <a:cxnLst>
                <a:cxn ang="T10">
                  <a:pos x="T0" y="T1"/>
                </a:cxn>
                <a:cxn ang="T11">
                  <a:pos x="T2" y="T3"/>
                </a:cxn>
                <a:cxn ang="T12">
                  <a:pos x="T4" y="T5"/>
                </a:cxn>
                <a:cxn ang="T13">
                  <a:pos x="T6" y="T7"/>
                </a:cxn>
                <a:cxn ang="T14">
                  <a:pos x="T8" y="T9"/>
                </a:cxn>
              </a:cxnLst>
              <a:rect l="T15" t="T16" r="T17" b="T18"/>
              <a:pathLst>
                <a:path w="954" h="228">
                  <a:moveTo>
                    <a:pt x="954" y="0"/>
                  </a:moveTo>
                  <a:lnTo>
                    <a:pt x="954" y="108"/>
                  </a:lnTo>
                  <a:lnTo>
                    <a:pt x="0" y="108"/>
                  </a:lnTo>
                  <a:lnTo>
                    <a:pt x="0" y="228"/>
                  </a:lnTo>
                  <a:lnTo>
                    <a:pt x="0" y="225"/>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7" name="Freeform 66"/>
            <p:cNvSpPr>
              <a:spLocks/>
            </p:cNvSpPr>
            <p:nvPr/>
          </p:nvSpPr>
          <p:spPr bwMode="auto">
            <a:xfrm>
              <a:off x="1473" y="2499"/>
              <a:ext cx="618" cy="225"/>
            </a:xfrm>
            <a:custGeom>
              <a:avLst/>
              <a:gdLst>
                <a:gd name="T0" fmla="*/ 618 w 618"/>
                <a:gd name="T1" fmla="*/ 0 h 225"/>
                <a:gd name="T2" fmla="*/ 618 w 618"/>
                <a:gd name="T3" fmla="*/ 114 h 225"/>
                <a:gd name="T4" fmla="*/ 0 w 618"/>
                <a:gd name="T5" fmla="*/ 105 h 225"/>
                <a:gd name="T6" fmla="*/ 0 w 618"/>
                <a:gd name="T7" fmla="*/ 225 h 225"/>
                <a:gd name="T8" fmla="*/ 0 w 618"/>
                <a:gd name="T9" fmla="*/ 222 h 225"/>
                <a:gd name="T10" fmla="*/ 0 60000 65536"/>
                <a:gd name="T11" fmla="*/ 0 60000 65536"/>
                <a:gd name="T12" fmla="*/ 0 60000 65536"/>
                <a:gd name="T13" fmla="*/ 0 60000 65536"/>
                <a:gd name="T14" fmla="*/ 0 60000 65536"/>
                <a:gd name="T15" fmla="*/ 0 w 618"/>
                <a:gd name="T16" fmla="*/ 0 h 225"/>
                <a:gd name="T17" fmla="*/ 618 w 618"/>
                <a:gd name="T18" fmla="*/ 225 h 225"/>
              </a:gdLst>
              <a:ahLst/>
              <a:cxnLst>
                <a:cxn ang="T10">
                  <a:pos x="T0" y="T1"/>
                </a:cxn>
                <a:cxn ang="T11">
                  <a:pos x="T2" y="T3"/>
                </a:cxn>
                <a:cxn ang="T12">
                  <a:pos x="T4" y="T5"/>
                </a:cxn>
                <a:cxn ang="T13">
                  <a:pos x="T6" y="T7"/>
                </a:cxn>
                <a:cxn ang="T14">
                  <a:pos x="T8" y="T9"/>
                </a:cxn>
              </a:cxnLst>
              <a:rect l="T15" t="T16" r="T17" b="T18"/>
              <a:pathLst>
                <a:path w="618" h="225">
                  <a:moveTo>
                    <a:pt x="618" y="0"/>
                  </a:moveTo>
                  <a:lnTo>
                    <a:pt x="618" y="114"/>
                  </a:lnTo>
                  <a:lnTo>
                    <a:pt x="0" y="105"/>
                  </a:lnTo>
                  <a:lnTo>
                    <a:pt x="0" y="225"/>
                  </a:lnTo>
                  <a:lnTo>
                    <a:pt x="0" y="222"/>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8" name="Freeform 67"/>
            <p:cNvSpPr>
              <a:spLocks/>
            </p:cNvSpPr>
            <p:nvPr/>
          </p:nvSpPr>
          <p:spPr bwMode="auto">
            <a:xfrm>
              <a:off x="2187" y="1499"/>
              <a:ext cx="457" cy="1237"/>
            </a:xfrm>
            <a:custGeom>
              <a:avLst/>
              <a:gdLst>
                <a:gd name="T0" fmla="*/ 457 w 457"/>
                <a:gd name="T1" fmla="*/ 0 h 1237"/>
                <a:gd name="T2" fmla="*/ 453 w 457"/>
                <a:gd name="T3" fmla="*/ 1114 h 1237"/>
                <a:gd name="T4" fmla="*/ 228 w 457"/>
                <a:gd name="T5" fmla="*/ 1111 h 1237"/>
                <a:gd name="T6" fmla="*/ 0 w 457"/>
                <a:gd name="T7" fmla="*/ 1111 h 1237"/>
                <a:gd name="T8" fmla="*/ 3 w 457"/>
                <a:gd name="T9" fmla="*/ 1237 h 1237"/>
                <a:gd name="T10" fmla="*/ 0 60000 65536"/>
                <a:gd name="T11" fmla="*/ 0 60000 65536"/>
                <a:gd name="T12" fmla="*/ 0 60000 65536"/>
                <a:gd name="T13" fmla="*/ 0 60000 65536"/>
                <a:gd name="T14" fmla="*/ 0 60000 65536"/>
                <a:gd name="T15" fmla="*/ 0 w 457"/>
                <a:gd name="T16" fmla="*/ 0 h 1237"/>
                <a:gd name="T17" fmla="*/ 457 w 457"/>
                <a:gd name="T18" fmla="*/ 1237 h 1237"/>
              </a:gdLst>
              <a:ahLst/>
              <a:cxnLst>
                <a:cxn ang="T10">
                  <a:pos x="T0" y="T1"/>
                </a:cxn>
                <a:cxn ang="T11">
                  <a:pos x="T2" y="T3"/>
                </a:cxn>
                <a:cxn ang="T12">
                  <a:pos x="T4" y="T5"/>
                </a:cxn>
                <a:cxn ang="T13">
                  <a:pos x="T6" y="T7"/>
                </a:cxn>
                <a:cxn ang="T14">
                  <a:pos x="T8" y="T9"/>
                </a:cxn>
              </a:cxnLst>
              <a:rect l="T15" t="T16" r="T17" b="T18"/>
              <a:pathLst>
                <a:path w="457" h="1237">
                  <a:moveTo>
                    <a:pt x="457" y="0"/>
                  </a:moveTo>
                  <a:lnTo>
                    <a:pt x="453" y="1114"/>
                  </a:lnTo>
                  <a:lnTo>
                    <a:pt x="228" y="1111"/>
                  </a:lnTo>
                  <a:lnTo>
                    <a:pt x="0" y="1111"/>
                  </a:lnTo>
                  <a:lnTo>
                    <a:pt x="3" y="1237"/>
                  </a:lnTo>
                </a:path>
              </a:pathLst>
            </a:custGeom>
            <a:noFill/>
            <a:ln w="19050">
              <a:solidFill>
                <a:srgbClr val="922223"/>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NZ">
                <a:solidFill>
                  <a:srgbClr val="922223"/>
                </a:solidFill>
              </a:endParaRPr>
            </a:p>
          </p:txBody>
        </p:sp>
        <p:sp>
          <p:nvSpPr>
            <p:cNvPr id="13369" name="Text Box 68"/>
            <p:cNvSpPr txBox="1">
              <a:spLocks noChangeArrowheads="1"/>
            </p:cNvSpPr>
            <p:nvPr/>
          </p:nvSpPr>
          <p:spPr bwMode="auto">
            <a:xfrm>
              <a:off x="758" y="2832"/>
              <a:ext cx="1547" cy="17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lnSpc>
                  <a:spcPct val="70000"/>
                </a:lnSpc>
                <a:buFontTx/>
                <a:buNone/>
              </a:pPr>
              <a:r>
                <a:rPr lang="en-US" sz="1600">
                  <a:solidFill>
                    <a:srgbClr val="922223"/>
                  </a:solidFill>
                </a:rPr>
                <a:t>repeat for several rounds</a:t>
              </a:r>
            </a:p>
          </p:txBody>
        </p:sp>
      </p:grpSp>
      <p:grpSp>
        <p:nvGrpSpPr>
          <p:cNvPr id="5" name="Group 69"/>
          <p:cNvGrpSpPr>
            <a:grpSpLocks/>
          </p:cNvGrpSpPr>
          <p:nvPr/>
        </p:nvGrpSpPr>
        <p:grpSpPr bwMode="auto">
          <a:xfrm>
            <a:off x="1282701" y="5334000"/>
            <a:ext cx="2819400" cy="914400"/>
            <a:chOff x="528" y="3504"/>
            <a:chExt cx="1776" cy="576"/>
          </a:xfrm>
        </p:grpSpPr>
        <p:sp>
          <p:nvSpPr>
            <p:cNvPr id="13337" name="Rectangle 70"/>
            <p:cNvSpPr>
              <a:spLocks noChangeArrowheads="1"/>
            </p:cNvSpPr>
            <p:nvPr/>
          </p:nvSpPr>
          <p:spPr bwMode="auto">
            <a:xfrm>
              <a:off x="528" y="3792"/>
              <a:ext cx="1776" cy="288"/>
            </a:xfrm>
            <a:prstGeom prst="rect">
              <a:avLst/>
            </a:prstGeom>
            <a:noFill/>
            <a:ln w="28575">
              <a:solidFill>
                <a:srgbClr val="92222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a:solidFill>
                    <a:srgbClr val="922223"/>
                  </a:solidFill>
                </a:rPr>
                <a:t>Block of ciphertext</a:t>
              </a:r>
            </a:p>
          </p:txBody>
        </p:sp>
        <p:sp>
          <p:nvSpPr>
            <p:cNvPr id="13338" name="Line 71"/>
            <p:cNvSpPr>
              <a:spLocks noChangeShapeType="1"/>
            </p:cNvSpPr>
            <p:nvPr/>
          </p:nvSpPr>
          <p:spPr bwMode="auto">
            <a:xfrm>
              <a:off x="576"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39" name="Line 72"/>
            <p:cNvSpPr>
              <a:spLocks noChangeShapeType="1"/>
            </p:cNvSpPr>
            <p:nvPr/>
          </p:nvSpPr>
          <p:spPr bwMode="auto">
            <a:xfrm>
              <a:off x="768"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0" name="Line 73"/>
            <p:cNvSpPr>
              <a:spLocks noChangeShapeType="1"/>
            </p:cNvSpPr>
            <p:nvPr/>
          </p:nvSpPr>
          <p:spPr bwMode="auto">
            <a:xfrm>
              <a:off x="864"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1" name="Line 74"/>
            <p:cNvSpPr>
              <a:spLocks noChangeShapeType="1"/>
            </p:cNvSpPr>
            <p:nvPr/>
          </p:nvSpPr>
          <p:spPr bwMode="auto">
            <a:xfrm>
              <a:off x="1008"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2" name="Line 75"/>
            <p:cNvSpPr>
              <a:spLocks noChangeShapeType="1"/>
            </p:cNvSpPr>
            <p:nvPr/>
          </p:nvSpPr>
          <p:spPr bwMode="auto">
            <a:xfrm>
              <a:off x="1104"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3" name="Line 76"/>
            <p:cNvSpPr>
              <a:spLocks noChangeShapeType="1"/>
            </p:cNvSpPr>
            <p:nvPr/>
          </p:nvSpPr>
          <p:spPr bwMode="auto">
            <a:xfrm>
              <a:off x="1296"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4" name="Line 77"/>
            <p:cNvSpPr>
              <a:spLocks noChangeShapeType="1"/>
            </p:cNvSpPr>
            <p:nvPr/>
          </p:nvSpPr>
          <p:spPr bwMode="auto">
            <a:xfrm>
              <a:off x="1440"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5" name="Line 78"/>
            <p:cNvSpPr>
              <a:spLocks noChangeShapeType="1"/>
            </p:cNvSpPr>
            <p:nvPr/>
          </p:nvSpPr>
          <p:spPr bwMode="auto">
            <a:xfrm>
              <a:off x="1536"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6" name="Line 79"/>
            <p:cNvSpPr>
              <a:spLocks noChangeShapeType="1"/>
            </p:cNvSpPr>
            <p:nvPr/>
          </p:nvSpPr>
          <p:spPr bwMode="auto">
            <a:xfrm>
              <a:off x="1632"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7" name="Line 80"/>
            <p:cNvSpPr>
              <a:spLocks noChangeShapeType="1"/>
            </p:cNvSpPr>
            <p:nvPr/>
          </p:nvSpPr>
          <p:spPr bwMode="auto">
            <a:xfrm>
              <a:off x="2016"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8" name="Line 81"/>
            <p:cNvSpPr>
              <a:spLocks noChangeShapeType="1"/>
            </p:cNvSpPr>
            <p:nvPr/>
          </p:nvSpPr>
          <p:spPr bwMode="auto">
            <a:xfrm>
              <a:off x="2112"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49" name="Line 82"/>
            <p:cNvSpPr>
              <a:spLocks noChangeShapeType="1"/>
            </p:cNvSpPr>
            <p:nvPr/>
          </p:nvSpPr>
          <p:spPr bwMode="auto">
            <a:xfrm>
              <a:off x="2208"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50" name="Line 83"/>
            <p:cNvSpPr>
              <a:spLocks noChangeShapeType="1"/>
            </p:cNvSpPr>
            <p:nvPr/>
          </p:nvSpPr>
          <p:spPr bwMode="auto">
            <a:xfrm>
              <a:off x="672"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51" name="Line 84"/>
            <p:cNvSpPr>
              <a:spLocks noChangeShapeType="1"/>
            </p:cNvSpPr>
            <p:nvPr/>
          </p:nvSpPr>
          <p:spPr bwMode="auto">
            <a:xfrm>
              <a:off x="1200"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52" name="Line 85"/>
            <p:cNvSpPr>
              <a:spLocks noChangeShapeType="1"/>
            </p:cNvSpPr>
            <p:nvPr/>
          </p:nvSpPr>
          <p:spPr bwMode="auto">
            <a:xfrm>
              <a:off x="1728"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sp>
          <p:nvSpPr>
            <p:cNvPr id="13353" name="Line 86"/>
            <p:cNvSpPr>
              <a:spLocks noChangeShapeType="1"/>
            </p:cNvSpPr>
            <p:nvPr/>
          </p:nvSpPr>
          <p:spPr bwMode="auto">
            <a:xfrm>
              <a:off x="1920" y="3504"/>
              <a:ext cx="0" cy="288"/>
            </a:xfrm>
            <a:prstGeom prst="line">
              <a:avLst/>
            </a:prstGeom>
            <a:noFill/>
            <a:ln w="19050">
              <a:solidFill>
                <a:srgbClr val="922223"/>
              </a:solidFill>
              <a:round/>
              <a:headEnd/>
              <a:tailEnd type="stealth" w="lg" len="lg"/>
            </a:ln>
            <a:extLst>
              <a:ext uri="{909E8E84-426E-40DD-AFC4-6F175D3DCCD1}">
                <a14:hiddenFill xmlns:a14="http://schemas.microsoft.com/office/drawing/2010/main">
                  <a:noFill/>
                </a14:hiddenFill>
              </a:ext>
            </a:extLst>
          </p:spPr>
          <p:txBody>
            <a:bodyPr/>
            <a:lstStyle/>
            <a:p>
              <a:endParaRPr lang="en-NZ">
                <a:solidFill>
                  <a:srgbClr val="922223"/>
                </a:solidFill>
              </a:endParaRPr>
            </a:p>
          </p:txBody>
        </p:sp>
      </p:grpSp>
      <p:sp>
        <p:nvSpPr>
          <p:cNvPr id="1088599" name="Text Box 87"/>
          <p:cNvSpPr txBox="1">
            <a:spLocks noChangeArrowheads="1"/>
          </p:cNvSpPr>
          <p:nvPr/>
        </p:nvSpPr>
        <p:spPr bwMode="auto">
          <a:xfrm>
            <a:off x="4988984" y="5575300"/>
            <a:ext cx="4144434"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charset="0"/>
                <a:ea typeface="ＭＳ Ｐゴシック" charset="0"/>
              </a:defRPr>
            </a:lvl1pPr>
            <a:lvl2pPr marL="742950" indent="-285750">
              <a:defRPr sz="2400">
                <a:solidFill>
                  <a:schemeClr val="bg2"/>
                </a:solidFill>
                <a:latin typeface="Tahoma" charset="0"/>
                <a:ea typeface="ＭＳ Ｐゴシック" charset="0"/>
              </a:defRPr>
            </a:lvl2pPr>
            <a:lvl3pPr marL="1143000" indent="-228600">
              <a:defRPr sz="2400">
                <a:solidFill>
                  <a:schemeClr val="bg2"/>
                </a:solidFill>
                <a:latin typeface="Tahoma" charset="0"/>
                <a:ea typeface="ＭＳ Ｐゴシック" charset="0"/>
              </a:defRPr>
            </a:lvl3pPr>
            <a:lvl4pPr marL="1600200" indent="-228600">
              <a:defRPr sz="2400">
                <a:solidFill>
                  <a:schemeClr val="bg2"/>
                </a:solidFill>
                <a:latin typeface="Tahoma" charset="0"/>
                <a:ea typeface="ＭＳ Ｐゴシック" charset="0"/>
              </a:defRPr>
            </a:lvl4pPr>
            <a:lvl5pPr marL="2057400" indent="-228600">
              <a:defRPr sz="2400">
                <a:solidFill>
                  <a:schemeClr val="bg2"/>
                </a:solidFill>
                <a:latin typeface="Tahoma" charset="0"/>
                <a:ea typeface="ＭＳ Ｐゴシック" charset="0"/>
              </a:defRPr>
            </a:lvl5pPr>
            <a:lvl6pPr marL="25146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6pPr>
            <a:lvl7pPr marL="29718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7pPr>
            <a:lvl8pPr marL="34290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8pPr>
            <a:lvl9pPr marL="3886200" indent="-228600" eaLnBrk="0" fontAlgn="base" hangingPunct="0">
              <a:spcBef>
                <a:spcPct val="20000"/>
              </a:spcBef>
              <a:spcAft>
                <a:spcPct val="0"/>
              </a:spcAft>
              <a:buClr>
                <a:schemeClr val="accent2"/>
              </a:buClr>
              <a:buChar char="•"/>
              <a:defRPr sz="2400">
                <a:solidFill>
                  <a:schemeClr val="bg2"/>
                </a:solidFill>
                <a:latin typeface="Tahoma" charset="0"/>
                <a:ea typeface="ＭＳ Ｐゴシック" charset="0"/>
              </a:defRPr>
            </a:lvl9pPr>
          </a:lstStyle>
          <a:p>
            <a:pPr algn="ctr">
              <a:lnSpc>
                <a:spcPct val="80000"/>
              </a:lnSpc>
              <a:buFontTx/>
              <a:buNone/>
            </a:pPr>
            <a:r>
              <a:rPr lang="en-US" dirty="0">
                <a:solidFill>
                  <a:srgbClr val="922223"/>
                </a:solidFill>
              </a:rPr>
              <a:t>Procedure must be reversible </a:t>
            </a:r>
          </a:p>
          <a:p>
            <a:pPr algn="ctr">
              <a:lnSpc>
                <a:spcPct val="80000"/>
              </a:lnSpc>
              <a:buFontTx/>
              <a:buNone/>
            </a:pPr>
            <a:r>
              <a:rPr lang="en-US" dirty="0">
                <a:solidFill>
                  <a:srgbClr val="922223"/>
                </a:solidFill>
              </a:rPr>
              <a:t>(for decryption)</a:t>
            </a:r>
            <a:endParaRPr lang="en-US" sz="2000" dirty="0">
              <a:solidFill>
                <a:srgbClr val="922223"/>
              </a:solidFill>
            </a:endParaRPr>
          </a:p>
        </p:txBody>
      </p:sp>
    </p:spTree>
    <p:extLst>
      <p:ext uri="{BB962C8B-B14F-4D97-AF65-F5344CB8AC3E}">
        <p14:creationId xmlns:p14="http://schemas.microsoft.com/office/powerpoint/2010/main" val="1662811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8854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8854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46" grpId="0" animBg="1"/>
      <p:bldP spid="1088547" grpId="0" animBg="1"/>
      <p:bldP spid="1088599"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DES</a:t>
            </a:r>
            <a:r>
              <a:rPr lang="en-US" sz="4400" dirty="0">
                <a:latin typeface="Tahoma" charset="0"/>
              </a:rPr>
              <a:t>: Data Encryption Standard</a:t>
            </a:r>
          </a:p>
        </p:txBody>
      </p:sp>
      <p:sp>
        <p:nvSpPr>
          <p:cNvPr id="3" name="Content Placeholder 2"/>
          <p:cNvSpPr>
            <a:spLocks noGrp="1"/>
          </p:cNvSpPr>
          <p:nvPr>
            <p:ph idx="1"/>
          </p:nvPr>
        </p:nvSpPr>
        <p:spPr/>
        <p:txBody>
          <a:bodyPr>
            <a:normAutofit fontScale="92500"/>
          </a:bodyPr>
          <a:lstStyle/>
          <a:p>
            <a:r>
              <a:rPr lang="en-US" sz="2400" dirty="0" smtClean="0">
                <a:latin typeface="Tahoma" charset="0"/>
              </a:rPr>
              <a:t>Invented </a:t>
            </a:r>
            <a:r>
              <a:rPr lang="en-US" sz="2400" dirty="0">
                <a:latin typeface="Tahoma" charset="0"/>
              </a:rPr>
              <a:t>by IBM, issued as federal standard in 1977</a:t>
            </a:r>
          </a:p>
          <a:p>
            <a:r>
              <a:rPr lang="en-US" sz="2400" dirty="0">
                <a:latin typeface="Tahoma" charset="0"/>
              </a:rPr>
              <a:t>64-bit blocks, 56-bit key + 8 bits for parity</a:t>
            </a:r>
          </a:p>
          <a:p>
            <a:r>
              <a:rPr lang="en-US" sz="2400" dirty="0">
                <a:latin typeface="Tahoma" charset="0"/>
              </a:rPr>
              <a:t>Very widely used (usually as 3DES) until recently</a:t>
            </a:r>
          </a:p>
          <a:p>
            <a:pPr lvl="1"/>
            <a:r>
              <a:rPr lang="en-US" sz="2200" dirty="0">
                <a:latin typeface="Tahoma" charset="0"/>
              </a:rPr>
              <a:t>3DES: DES + inverse DES + DES (with 2 or 3 different keys</a:t>
            </a:r>
            <a:r>
              <a:rPr lang="en-US" sz="2200" dirty="0" smtClean="0">
                <a:latin typeface="Tahoma" charset="0"/>
              </a:rPr>
              <a:t>)</a:t>
            </a:r>
          </a:p>
          <a:p>
            <a:pPr lvl="1"/>
            <a:r>
              <a:rPr lang="en-US" sz="2200" dirty="0" smtClean="0">
                <a:latin typeface="Tahoma" charset="0"/>
              </a:rPr>
              <a:t>Replaced in 2001 with AES (128 bit Advanced ES)</a:t>
            </a:r>
          </a:p>
          <a:p>
            <a:r>
              <a:rPr lang="en-US" sz="2600" dirty="0" smtClean="0">
                <a:latin typeface="Tahoma" charset="0"/>
              </a:rPr>
              <a:t>Block Cypher – with,</a:t>
            </a:r>
          </a:p>
          <a:p>
            <a:r>
              <a:rPr lang="en-US" sz="2600" dirty="0" err="1" smtClean="0">
                <a:latin typeface="Tahoma" charset="0"/>
              </a:rPr>
              <a:t>Feistel</a:t>
            </a:r>
            <a:r>
              <a:rPr lang="en-US" sz="2600" dirty="0" smtClean="0">
                <a:latin typeface="Tahoma" charset="0"/>
              </a:rPr>
              <a:t> </a:t>
            </a:r>
            <a:r>
              <a:rPr lang="en-US" sz="2600" dirty="0">
                <a:latin typeface="Tahoma" charset="0"/>
              </a:rPr>
              <a:t>structure</a:t>
            </a:r>
          </a:p>
          <a:p>
            <a:pPr lvl="1"/>
            <a:r>
              <a:rPr lang="en-US" sz="2200" dirty="0">
                <a:latin typeface="Tahoma" charset="0"/>
              </a:rPr>
              <a:t>“Ladder” structure: split input in half, put one half through the round and XOR with the other half</a:t>
            </a:r>
          </a:p>
          <a:p>
            <a:pPr lvl="1"/>
            <a:r>
              <a:rPr lang="en-US" sz="2200" dirty="0">
                <a:latin typeface="Tahoma" charset="0"/>
              </a:rPr>
              <a:t>After 3 random rounds, </a:t>
            </a:r>
            <a:r>
              <a:rPr lang="en-US" sz="2200" dirty="0" err="1" smtClean="0">
                <a:latin typeface="Tahoma" charset="0"/>
              </a:rPr>
              <a:t>cyphertext</a:t>
            </a:r>
            <a:r>
              <a:rPr lang="en-US" sz="2200" dirty="0" smtClean="0">
                <a:latin typeface="Tahoma" charset="0"/>
              </a:rPr>
              <a:t> </a:t>
            </a:r>
            <a:r>
              <a:rPr lang="en-US" sz="2200" dirty="0">
                <a:latin typeface="Tahoma" charset="0"/>
              </a:rPr>
              <a:t>indistinguishable from a random permutation</a:t>
            </a:r>
          </a:p>
          <a:p>
            <a:pPr lvl="1"/>
            <a:endParaRPr lang="en-US" sz="2200" dirty="0">
              <a:latin typeface="Tahoma" charset="0"/>
            </a:endParaRPr>
          </a:p>
        </p:txBody>
      </p:sp>
      <p:sp>
        <p:nvSpPr>
          <p:cNvPr id="4" name="Slide Number Placeholder 3"/>
          <p:cNvSpPr>
            <a:spLocks noGrp="1"/>
          </p:cNvSpPr>
          <p:nvPr>
            <p:ph type="sldNum" sz="quarter" idx="12"/>
          </p:nvPr>
        </p:nvSpPr>
        <p:spPr/>
        <p:txBody>
          <a:bodyPr/>
          <a:lstStyle/>
          <a:p>
            <a:fld id="{96A1EBCC-DB2F-4447-83F7-93BC3BB44527}" type="slidenum">
              <a:rPr lang="en-US" smtClean="0"/>
              <a:pPr/>
              <a:t>41</a:t>
            </a:fld>
            <a:endParaRPr lang="en-US"/>
          </a:p>
        </p:txBody>
      </p:sp>
    </p:spTree>
    <p:extLst>
      <p:ext uri="{BB962C8B-B14F-4D97-AF65-F5344CB8AC3E}">
        <p14:creationId xmlns:p14="http://schemas.microsoft.com/office/powerpoint/2010/main" val="3314982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AU" dirty="0"/>
              <a:t>Data Encryption Standard</a:t>
            </a:r>
          </a:p>
        </p:txBody>
      </p:sp>
      <p:sp>
        <p:nvSpPr>
          <p:cNvPr id="69636" name="Rectangle 3"/>
          <p:cNvSpPr>
            <a:spLocks noGrp="1" noChangeArrowheads="1"/>
          </p:cNvSpPr>
          <p:nvPr>
            <p:ph sz="half" idx="1"/>
          </p:nvPr>
        </p:nvSpPr>
        <p:spPr/>
        <p:txBody>
          <a:bodyPr/>
          <a:lstStyle/>
          <a:p>
            <a:r>
              <a:rPr lang="en-AU" sz="2800" dirty="0"/>
              <a:t>Block cipher of 64 bits (8 bytes)</a:t>
            </a:r>
          </a:p>
          <a:p>
            <a:r>
              <a:rPr lang="en-AU" sz="2800" dirty="0"/>
              <a:t>Key of 56 bits</a:t>
            </a:r>
            <a:br>
              <a:rPr lang="en-AU" sz="2800" dirty="0"/>
            </a:br>
            <a:r>
              <a:rPr lang="en-AU" sz="2800" dirty="0"/>
              <a:t>(64 with parity)</a:t>
            </a:r>
          </a:p>
          <a:p>
            <a:r>
              <a:rPr lang="en-AU" sz="2800" dirty="0"/>
              <a:t>Goal: “… every bit of cipher text depends on every bit of the data and every bit of the key …”</a:t>
            </a:r>
          </a:p>
        </p:txBody>
      </p:sp>
      <p:sp>
        <p:nvSpPr>
          <p:cNvPr id="69634" name="Slide Number Placeholder 4"/>
          <p:cNvSpPr>
            <a:spLocks noGrp="1"/>
          </p:cNvSpPr>
          <p:nvPr>
            <p:ph type="sldNum" sz="quarter" idx="12"/>
          </p:nvPr>
        </p:nvSpPr>
        <p:spPr>
          <a:noFill/>
        </p:spPr>
        <p:txBody>
          <a:bodyPr/>
          <a:lstStyle/>
          <a:p>
            <a:fld id="{60BD6E88-9BBE-2948-9E1B-6F0E48D1A7DE}" type="slidenum">
              <a:rPr lang="en-GB" smtClean="0">
                <a:latin typeface="Arial" pitchFamily="-106" charset="0"/>
              </a:rPr>
              <a:pPr/>
              <a:t>42</a:t>
            </a:fld>
            <a:endParaRPr lang="en-GB" smtClean="0">
              <a:latin typeface="Arial" pitchFamily="-106" charset="0"/>
            </a:endParaRPr>
          </a:p>
        </p:txBody>
      </p:sp>
      <p:sp>
        <p:nvSpPr>
          <p:cNvPr id="69637" name="Rectangle 4"/>
          <p:cNvSpPr>
            <a:spLocks noChangeArrowheads="1"/>
          </p:cNvSpPr>
          <p:nvPr/>
        </p:nvSpPr>
        <p:spPr bwMode="auto">
          <a:xfrm>
            <a:off x="5334000" y="1524000"/>
            <a:ext cx="1600200" cy="38100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latin typeface="Arial" pitchFamily="-106" charset="0"/>
              </a:rPr>
              <a:t>64 bit input</a:t>
            </a:r>
            <a:endParaRPr kumimoji="0" lang="en-AU" baseline="0" dirty="0">
              <a:solidFill>
                <a:schemeClr val="bg2"/>
              </a:solidFill>
              <a:latin typeface="Arial" pitchFamily="-106" charset="0"/>
            </a:endParaRPr>
          </a:p>
        </p:txBody>
      </p:sp>
      <p:grpSp>
        <p:nvGrpSpPr>
          <p:cNvPr id="2" name="Group 5"/>
          <p:cNvGrpSpPr>
            <a:grpSpLocks/>
          </p:cNvGrpSpPr>
          <p:nvPr/>
        </p:nvGrpSpPr>
        <p:grpSpPr bwMode="auto">
          <a:xfrm>
            <a:off x="5334000" y="1871663"/>
            <a:ext cx="2687638" cy="795337"/>
            <a:chOff x="3360" y="1323"/>
            <a:chExt cx="1693" cy="501"/>
          </a:xfrm>
        </p:grpSpPr>
        <p:grpSp>
          <p:nvGrpSpPr>
            <p:cNvPr id="3" name="Group 6"/>
            <p:cNvGrpSpPr>
              <a:grpSpLocks/>
            </p:cNvGrpSpPr>
            <p:nvPr/>
          </p:nvGrpSpPr>
          <p:grpSpPr bwMode="auto">
            <a:xfrm>
              <a:off x="3360" y="1584"/>
              <a:ext cx="1008" cy="240"/>
              <a:chOff x="3360" y="1632"/>
              <a:chExt cx="1008" cy="240"/>
            </a:xfrm>
          </p:grpSpPr>
          <p:sp>
            <p:nvSpPr>
              <p:cNvPr id="69668" name="Rectangle 7"/>
              <p:cNvSpPr>
                <a:spLocks noChangeArrowheads="1"/>
              </p:cNvSpPr>
              <p:nvPr/>
            </p:nvSpPr>
            <p:spPr bwMode="auto">
              <a:xfrm>
                <a:off x="3360" y="1632"/>
                <a:ext cx="503" cy="240"/>
              </a:xfrm>
              <a:prstGeom prst="rect">
                <a:avLst/>
              </a:prstGeom>
              <a:solidFill>
                <a:srgbClr val="FF9900"/>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L1</a:t>
                </a:r>
                <a:endParaRPr kumimoji="0" lang="en-AU" baseline="0">
                  <a:solidFill>
                    <a:schemeClr val="bg2"/>
                  </a:solidFill>
                  <a:latin typeface="Arial" pitchFamily="-106" charset="0"/>
                </a:endParaRPr>
              </a:p>
            </p:txBody>
          </p:sp>
          <p:sp>
            <p:nvSpPr>
              <p:cNvPr id="69669" name="Rectangle 8"/>
              <p:cNvSpPr>
                <a:spLocks noChangeArrowheads="1"/>
              </p:cNvSpPr>
              <p:nvPr/>
            </p:nvSpPr>
            <p:spPr bwMode="auto">
              <a:xfrm>
                <a:off x="3865" y="1632"/>
                <a:ext cx="503" cy="240"/>
              </a:xfrm>
              <a:prstGeom prst="rect">
                <a:avLst/>
              </a:prstGeom>
              <a:solidFill>
                <a:srgbClr val="FF9900"/>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R1</a:t>
                </a:r>
                <a:endParaRPr kumimoji="0" lang="en-AU" baseline="0">
                  <a:solidFill>
                    <a:schemeClr val="bg2"/>
                  </a:solidFill>
                  <a:latin typeface="Arial" pitchFamily="-106" charset="0"/>
                </a:endParaRPr>
              </a:p>
            </p:txBody>
          </p:sp>
        </p:grpSp>
        <p:sp>
          <p:nvSpPr>
            <p:cNvPr id="69663" name="Line 9"/>
            <p:cNvSpPr>
              <a:spLocks noChangeShapeType="1"/>
            </p:cNvSpPr>
            <p:nvPr/>
          </p:nvSpPr>
          <p:spPr bwMode="auto">
            <a:xfrm>
              <a:off x="3744" y="1344"/>
              <a:ext cx="0"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64" name="Line 10"/>
            <p:cNvSpPr>
              <a:spLocks noChangeShapeType="1"/>
            </p:cNvSpPr>
            <p:nvPr/>
          </p:nvSpPr>
          <p:spPr bwMode="auto">
            <a:xfrm>
              <a:off x="3984" y="1344"/>
              <a:ext cx="0"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65" name="Line 11"/>
            <p:cNvSpPr>
              <a:spLocks noChangeShapeType="1"/>
            </p:cNvSpPr>
            <p:nvPr/>
          </p:nvSpPr>
          <p:spPr bwMode="auto">
            <a:xfrm>
              <a:off x="3600" y="1344"/>
              <a:ext cx="288" cy="192"/>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66" name="Line 12"/>
            <p:cNvSpPr>
              <a:spLocks noChangeShapeType="1"/>
            </p:cNvSpPr>
            <p:nvPr/>
          </p:nvSpPr>
          <p:spPr bwMode="auto">
            <a:xfrm flipH="1">
              <a:off x="3600" y="1344"/>
              <a:ext cx="576"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67" name="Text Box 13"/>
            <p:cNvSpPr txBox="1">
              <a:spLocks noChangeArrowheads="1"/>
            </p:cNvSpPr>
            <p:nvPr/>
          </p:nvSpPr>
          <p:spPr bwMode="auto">
            <a:xfrm>
              <a:off x="4351" y="1323"/>
              <a:ext cx="702" cy="25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permute</a:t>
              </a:r>
            </a:p>
          </p:txBody>
        </p:sp>
      </p:grpSp>
      <p:grpSp>
        <p:nvGrpSpPr>
          <p:cNvPr id="4" name="Group 14"/>
          <p:cNvGrpSpPr>
            <a:grpSpLocks/>
          </p:cNvGrpSpPr>
          <p:nvPr/>
        </p:nvGrpSpPr>
        <p:grpSpPr bwMode="auto">
          <a:xfrm>
            <a:off x="5334000" y="2286000"/>
            <a:ext cx="3429000" cy="1828800"/>
            <a:chOff x="3360" y="1584"/>
            <a:chExt cx="2160" cy="1152"/>
          </a:xfrm>
        </p:grpSpPr>
        <p:grpSp>
          <p:nvGrpSpPr>
            <p:cNvPr id="5" name="Group 15"/>
            <p:cNvGrpSpPr>
              <a:grpSpLocks/>
            </p:cNvGrpSpPr>
            <p:nvPr/>
          </p:nvGrpSpPr>
          <p:grpSpPr bwMode="auto">
            <a:xfrm>
              <a:off x="3360" y="2496"/>
              <a:ext cx="1008" cy="240"/>
              <a:chOff x="3360" y="1632"/>
              <a:chExt cx="1008" cy="240"/>
            </a:xfrm>
          </p:grpSpPr>
          <p:sp>
            <p:nvSpPr>
              <p:cNvPr id="69660" name="Rectangle 16"/>
              <p:cNvSpPr>
                <a:spLocks noChangeArrowheads="1"/>
              </p:cNvSpPr>
              <p:nvPr/>
            </p:nvSpPr>
            <p:spPr bwMode="auto">
              <a:xfrm>
                <a:off x="3360" y="1632"/>
                <a:ext cx="503" cy="240"/>
              </a:xfrm>
              <a:prstGeom prst="rect">
                <a:avLst/>
              </a:prstGeom>
              <a:solidFill>
                <a:srgbClr val="FF9900"/>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L2</a:t>
                </a:r>
                <a:endParaRPr kumimoji="0" lang="en-AU" baseline="0">
                  <a:solidFill>
                    <a:schemeClr val="bg2"/>
                  </a:solidFill>
                  <a:latin typeface="Arial" pitchFamily="-106" charset="0"/>
                </a:endParaRPr>
              </a:p>
            </p:txBody>
          </p:sp>
          <p:sp>
            <p:nvSpPr>
              <p:cNvPr id="69661" name="Rectangle 17"/>
              <p:cNvSpPr>
                <a:spLocks noChangeArrowheads="1"/>
              </p:cNvSpPr>
              <p:nvPr/>
            </p:nvSpPr>
            <p:spPr bwMode="auto">
              <a:xfrm>
                <a:off x="3865" y="1632"/>
                <a:ext cx="503" cy="240"/>
              </a:xfrm>
              <a:prstGeom prst="rect">
                <a:avLst/>
              </a:prstGeom>
              <a:solidFill>
                <a:srgbClr val="FF9900"/>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R2</a:t>
                </a:r>
                <a:endParaRPr kumimoji="0" lang="en-AU" baseline="0">
                  <a:solidFill>
                    <a:schemeClr val="bg2"/>
                  </a:solidFill>
                  <a:latin typeface="Arial" pitchFamily="-106" charset="0"/>
                </a:endParaRPr>
              </a:p>
            </p:txBody>
          </p:sp>
        </p:grpSp>
        <p:sp>
          <p:nvSpPr>
            <p:cNvPr id="69653" name="AutoShape 18"/>
            <p:cNvSpPr>
              <a:spLocks noChangeArrowheads="1"/>
            </p:cNvSpPr>
            <p:nvPr/>
          </p:nvSpPr>
          <p:spPr bwMode="auto">
            <a:xfrm>
              <a:off x="3888" y="2016"/>
              <a:ext cx="864" cy="336"/>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solidFill>
                    <a:schemeClr val="bg1"/>
                  </a:solidFill>
                  <a:latin typeface="Arial" pitchFamily="-106" charset="0"/>
                </a:rPr>
                <a:t>f(L1,R1,K1)</a:t>
              </a:r>
              <a:endParaRPr kumimoji="0" lang="en-AU" baseline="0">
                <a:latin typeface="Arial" pitchFamily="-106" charset="0"/>
              </a:endParaRPr>
            </a:p>
          </p:txBody>
        </p:sp>
        <p:cxnSp>
          <p:nvCxnSpPr>
            <p:cNvPr id="69654" name="AutoShape 19"/>
            <p:cNvCxnSpPr>
              <a:cxnSpLocks noChangeShapeType="1"/>
            </p:cNvCxnSpPr>
            <p:nvPr/>
          </p:nvCxnSpPr>
          <p:spPr bwMode="auto">
            <a:xfrm rot="5400000">
              <a:off x="3529" y="1907"/>
              <a:ext cx="672" cy="505"/>
            </a:xfrm>
            <a:prstGeom prst="bentConnector3">
              <a:avLst>
                <a:gd name="adj1" fmla="val 10861"/>
              </a:avLst>
            </a:prstGeom>
            <a:noFill/>
            <a:ln w="9525">
              <a:solidFill>
                <a:schemeClr val="tx1"/>
              </a:solidFill>
              <a:miter lim="800000"/>
              <a:headEnd/>
              <a:tailEnd type="triangle" w="med" len="med"/>
            </a:ln>
            <a:scene3d>
              <a:camera prst="orthographicFront"/>
              <a:lightRig rig="threePt" dir="t"/>
            </a:scene3d>
            <a:sp3d>
              <a:bevelT w="152400" h="50800" prst="softRound"/>
            </a:sp3d>
          </p:spPr>
        </p:cxnSp>
        <p:sp>
          <p:nvSpPr>
            <p:cNvPr id="69655" name="Line 20"/>
            <p:cNvSpPr>
              <a:spLocks noChangeShapeType="1"/>
            </p:cNvSpPr>
            <p:nvPr/>
          </p:nvSpPr>
          <p:spPr bwMode="auto">
            <a:xfrm>
              <a:off x="4224" y="1824"/>
              <a:ext cx="0" cy="192"/>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56" name="Line 21"/>
            <p:cNvSpPr>
              <a:spLocks noChangeShapeType="1"/>
            </p:cNvSpPr>
            <p:nvPr/>
          </p:nvSpPr>
          <p:spPr bwMode="auto">
            <a:xfrm>
              <a:off x="3648" y="1824"/>
              <a:ext cx="288" cy="192"/>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57" name="Rectangle 22"/>
            <p:cNvSpPr>
              <a:spLocks noChangeArrowheads="1"/>
            </p:cNvSpPr>
            <p:nvPr/>
          </p:nvSpPr>
          <p:spPr bwMode="auto">
            <a:xfrm>
              <a:off x="4704" y="1584"/>
              <a:ext cx="816" cy="24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56 bit key</a:t>
              </a:r>
              <a:endParaRPr kumimoji="0" lang="en-AU" baseline="0">
                <a:solidFill>
                  <a:schemeClr val="bg2"/>
                </a:solidFill>
                <a:latin typeface="Arial" pitchFamily="-106" charset="0"/>
              </a:endParaRPr>
            </a:p>
          </p:txBody>
        </p:sp>
        <p:cxnSp>
          <p:nvCxnSpPr>
            <p:cNvPr id="69658" name="AutoShape 23"/>
            <p:cNvCxnSpPr>
              <a:cxnSpLocks noChangeShapeType="1"/>
              <a:stCxn id="69657" idx="2"/>
              <a:endCxn id="69653" idx="3"/>
            </p:cNvCxnSpPr>
            <p:nvPr/>
          </p:nvCxnSpPr>
          <p:spPr bwMode="auto">
            <a:xfrm rot="5400000">
              <a:off x="4752" y="1824"/>
              <a:ext cx="360" cy="360"/>
            </a:xfrm>
            <a:prstGeom prst="bentConnector2">
              <a:avLst/>
            </a:prstGeom>
            <a:noFill/>
            <a:ln w="9525">
              <a:solidFill>
                <a:schemeClr val="tx1"/>
              </a:solidFill>
              <a:miter lim="800000"/>
              <a:headEnd/>
              <a:tailEnd type="triangle" w="med" len="med"/>
            </a:ln>
            <a:scene3d>
              <a:camera prst="orthographicFront"/>
              <a:lightRig rig="threePt" dir="t"/>
            </a:scene3d>
            <a:sp3d>
              <a:bevelT w="152400" h="50800" prst="softRound"/>
            </a:sp3d>
          </p:spPr>
        </p:cxnSp>
        <p:cxnSp>
          <p:nvCxnSpPr>
            <p:cNvPr id="69659" name="AutoShape 24"/>
            <p:cNvCxnSpPr>
              <a:cxnSpLocks noChangeShapeType="1"/>
              <a:stCxn id="69653" idx="2"/>
              <a:endCxn id="69661" idx="0"/>
            </p:cNvCxnSpPr>
            <p:nvPr/>
          </p:nvCxnSpPr>
          <p:spPr bwMode="auto">
            <a:xfrm flipH="1">
              <a:off x="4117" y="2352"/>
              <a:ext cx="203" cy="144"/>
            </a:xfrm>
            <a:prstGeom prst="straightConnector1">
              <a:avLst/>
            </a:prstGeom>
            <a:noFill/>
            <a:ln w="9525">
              <a:solidFill>
                <a:schemeClr val="tx1"/>
              </a:solidFill>
              <a:round/>
              <a:headEnd/>
              <a:tailEnd type="triangle" w="med" len="med"/>
            </a:ln>
            <a:scene3d>
              <a:camera prst="orthographicFront"/>
              <a:lightRig rig="threePt" dir="t"/>
            </a:scene3d>
            <a:sp3d>
              <a:bevelT w="152400" h="50800" prst="softRound"/>
            </a:sp3d>
          </p:spPr>
        </p:cxnSp>
      </p:grpSp>
      <p:grpSp>
        <p:nvGrpSpPr>
          <p:cNvPr id="6" name="Group 25"/>
          <p:cNvGrpSpPr>
            <a:grpSpLocks/>
          </p:cNvGrpSpPr>
          <p:nvPr/>
        </p:nvGrpSpPr>
        <p:grpSpPr bwMode="auto">
          <a:xfrm>
            <a:off x="5334000" y="2667000"/>
            <a:ext cx="3151188" cy="3276600"/>
            <a:chOff x="3360" y="1824"/>
            <a:chExt cx="1985" cy="2064"/>
          </a:xfrm>
        </p:grpSpPr>
        <p:grpSp>
          <p:nvGrpSpPr>
            <p:cNvPr id="7" name="Group 26"/>
            <p:cNvGrpSpPr>
              <a:grpSpLocks/>
            </p:cNvGrpSpPr>
            <p:nvPr/>
          </p:nvGrpSpPr>
          <p:grpSpPr bwMode="auto">
            <a:xfrm>
              <a:off x="3360" y="3168"/>
              <a:ext cx="1008" cy="240"/>
              <a:chOff x="3360" y="1632"/>
              <a:chExt cx="1008" cy="240"/>
            </a:xfrm>
          </p:grpSpPr>
          <p:sp>
            <p:nvSpPr>
              <p:cNvPr id="69650" name="Rectangle 27"/>
              <p:cNvSpPr>
                <a:spLocks noChangeArrowheads="1"/>
              </p:cNvSpPr>
              <p:nvPr/>
            </p:nvSpPr>
            <p:spPr bwMode="auto">
              <a:xfrm>
                <a:off x="3360" y="1632"/>
                <a:ext cx="503" cy="24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L17</a:t>
                </a:r>
              </a:p>
            </p:txBody>
          </p:sp>
          <p:sp>
            <p:nvSpPr>
              <p:cNvPr id="69651" name="Rectangle 28"/>
              <p:cNvSpPr>
                <a:spLocks noChangeArrowheads="1"/>
              </p:cNvSpPr>
              <p:nvPr/>
            </p:nvSpPr>
            <p:spPr bwMode="auto">
              <a:xfrm>
                <a:off x="3865" y="1632"/>
                <a:ext cx="503" cy="24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R17</a:t>
                </a:r>
                <a:endParaRPr kumimoji="0" lang="en-AU" baseline="0">
                  <a:solidFill>
                    <a:schemeClr val="bg2"/>
                  </a:solidFill>
                  <a:latin typeface="Arial" pitchFamily="-106" charset="0"/>
                </a:endParaRPr>
              </a:p>
            </p:txBody>
          </p:sp>
        </p:grpSp>
        <p:sp>
          <p:nvSpPr>
            <p:cNvPr id="69642" name="Rectangle 29"/>
            <p:cNvSpPr>
              <a:spLocks noChangeArrowheads="1"/>
            </p:cNvSpPr>
            <p:nvPr/>
          </p:nvSpPr>
          <p:spPr bwMode="auto">
            <a:xfrm>
              <a:off x="3360" y="3648"/>
              <a:ext cx="1008" cy="24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64 bit output</a:t>
              </a:r>
              <a:endParaRPr kumimoji="0" lang="en-AU" baseline="0">
                <a:solidFill>
                  <a:schemeClr val="bg2"/>
                </a:solidFill>
                <a:latin typeface="Arial" pitchFamily="-106" charset="0"/>
              </a:endParaRPr>
            </a:p>
          </p:txBody>
        </p:sp>
        <p:sp>
          <p:nvSpPr>
            <p:cNvPr id="69643" name="Line 30"/>
            <p:cNvSpPr>
              <a:spLocks noChangeShapeType="1"/>
            </p:cNvSpPr>
            <p:nvPr/>
          </p:nvSpPr>
          <p:spPr bwMode="auto">
            <a:xfrm>
              <a:off x="4128" y="3408"/>
              <a:ext cx="0"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44" name="Line 31"/>
            <p:cNvSpPr>
              <a:spLocks noChangeShapeType="1"/>
            </p:cNvSpPr>
            <p:nvPr/>
          </p:nvSpPr>
          <p:spPr bwMode="auto">
            <a:xfrm flipH="1">
              <a:off x="3600" y="3408"/>
              <a:ext cx="384"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45" name="Line 32"/>
            <p:cNvSpPr>
              <a:spLocks noChangeShapeType="1"/>
            </p:cNvSpPr>
            <p:nvPr/>
          </p:nvSpPr>
          <p:spPr bwMode="auto">
            <a:xfrm>
              <a:off x="3504" y="3408"/>
              <a:ext cx="384"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46" name="Line 33"/>
            <p:cNvSpPr>
              <a:spLocks noChangeShapeType="1"/>
            </p:cNvSpPr>
            <p:nvPr/>
          </p:nvSpPr>
          <p:spPr bwMode="auto">
            <a:xfrm>
              <a:off x="3744" y="3408"/>
              <a:ext cx="0" cy="240"/>
            </a:xfrm>
            <a:prstGeom prst="line">
              <a:avLst/>
            </a:prstGeom>
            <a:noFill/>
            <a:ln w="9525">
              <a:solidFill>
                <a:schemeClr val="tx1"/>
              </a:solidFill>
              <a:round/>
              <a:headEnd/>
              <a:tailEnd type="triangle" w="med" len="med"/>
            </a:ln>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69647" name="Text Box 34"/>
            <p:cNvSpPr txBox="1">
              <a:spLocks noChangeArrowheads="1"/>
            </p:cNvSpPr>
            <p:nvPr/>
          </p:nvSpPr>
          <p:spPr bwMode="auto">
            <a:xfrm>
              <a:off x="4128" y="2852"/>
              <a:ext cx="1217" cy="250"/>
            </a:xfrm>
            <a:prstGeom prst="rect">
              <a:avLst/>
            </a:prstGeom>
            <a:noFill/>
            <a:ln w="9525">
              <a:no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repeat 15 times</a:t>
              </a:r>
            </a:p>
          </p:txBody>
        </p:sp>
        <p:sp>
          <p:nvSpPr>
            <p:cNvPr id="69648" name="AutoShape 35"/>
            <p:cNvSpPr>
              <a:spLocks noChangeArrowheads="1"/>
            </p:cNvSpPr>
            <p:nvPr/>
          </p:nvSpPr>
          <p:spPr bwMode="auto">
            <a:xfrm rot="5400000">
              <a:off x="3744" y="2880"/>
              <a:ext cx="288" cy="192"/>
            </a:xfrm>
            <a:prstGeom prst="rightArrow">
              <a:avLst>
                <a:gd name="adj1" fmla="val 50000"/>
                <a:gd name="adj2" fmla="val 37500"/>
              </a:avLst>
            </a:prstGeom>
            <a:solidFill>
              <a:schemeClr val="folHlink"/>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endParaRPr lang="en-US"/>
            </a:p>
          </p:txBody>
        </p:sp>
        <p:cxnSp>
          <p:nvCxnSpPr>
            <p:cNvPr id="69649" name="AutoShape 36"/>
            <p:cNvCxnSpPr>
              <a:cxnSpLocks noChangeShapeType="1"/>
              <a:stCxn id="69657" idx="2"/>
              <a:endCxn id="69647" idx="0"/>
            </p:cNvCxnSpPr>
            <p:nvPr/>
          </p:nvCxnSpPr>
          <p:spPr bwMode="auto">
            <a:xfrm rot="5400000">
              <a:off x="4438" y="2158"/>
              <a:ext cx="1008" cy="340"/>
            </a:xfrm>
            <a:prstGeom prst="bentConnector3">
              <a:avLst>
                <a:gd name="adj1" fmla="val 101088"/>
              </a:avLst>
            </a:prstGeom>
            <a:noFill/>
            <a:ln w="9525">
              <a:solidFill>
                <a:schemeClr val="tx1"/>
              </a:solidFill>
              <a:miter lim="800000"/>
              <a:headEnd/>
              <a:tailEnd type="triangle" w="med" len="med"/>
            </a:ln>
            <a:scene3d>
              <a:camera prst="orthographicFront"/>
              <a:lightRig rig="threePt" dir="t"/>
            </a:scene3d>
            <a:sp3d>
              <a:bevelT w="152400" h="50800" prst="softRound"/>
            </a:sp3d>
          </p:spPr>
        </p:cxnSp>
      </p:grpSp>
      <p:sp>
        <p:nvSpPr>
          <p:cNvPr id="39" name="Footer Placeholder 38"/>
          <p:cNvSpPr>
            <a:spLocks noGrp="1"/>
          </p:cNvSpPr>
          <p:nvPr>
            <p:ph type="ftr" sz="quarter" idx="11"/>
          </p:nvPr>
        </p:nvSpPr>
        <p:spPr/>
        <p:txBody>
          <a:bodyPr/>
          <a:lstStyle/>
          <a:p>
            <a:r>
              <a:rPr lang="en-US" smtClean="0"/>
              <a:t>(c) 2009</a:t>
            </a:r>
            <a:endParaRPr lang="en-US"/>
          </a:p>
        </p:txBody>
      </p:sp>
    </p:spTree>
    <p:extLst>
      <p:ext uri="{BB962C8B-B14F-4D97-AF65-F5344CB8AC3E}">
        <p14:creationId xmlns:p14="http://schemas.microsoft.com/office/powerpoint/2010/main" val="279847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Slide Number Placeholder 2"/>
          <p:cNvSpPr>
            <a:spLocks noGrp="1"/>
          </p:cNvSpPr>
          <p:nvPr>
            <p:ph type="sldNum" sz="quarter" idx="10"/>
          </p:nvPr>
        </p:nvSpPr>
        <p:spPr>
          <a:noFill/>
        </p:spPr>
        <p:txBody>
          <a:bodyPr/>
          <a:lstStyle/>
          <a:p>
            <a:fld id="{023E9DD2-75CA-474A-92C9-E07577FBE249}" type="slidenum">
              <a:rPr lang="en-GB" smtClean="0">
                <a:latin typeface="Arial" pitchFamily="-106" charset="0"/>
              </a:rPr>
              <a:pPr/>
              <a:t>43</a:t>
            </a:fld>
            <a:endParaRPr lang="en-GB" smtClean="0">
              <a:latin typeface="Arial" pitchFamily="-106" charset="0"/>
            </a:endParaRPr>
          </a:p>
        </p:txBody>
      </p:sp>
      <p:sp>
        <p:nvSpPr>
          <p:cNvPr id="71683" name="Rectangle 2"/>
          <p:cNvSpPr>
            <a:spLocks noGrp="1" noChangeArrowheads="1"/>
          </p:cNvSpPr>
          <p:nvPr>
            <p:ph type="title"/>
          </p:nvPr>
        </p:nvSpPr>
        <p:spPr/>
        <p:txBody>
          <a:bodyPr/>
          <a:lstStyle/>
          <a:p>
            <a:r>
              <a:rPr lang="en-AU"/>
              <a:t>Cipher Block Chaining</a:t>
            </a:r>
          </a:p>
        </p:txBody>
      </p:sp>
      <p:grpSp>
        <p:nvGrpSpPr>
          <p:cNvPr id="2" name="Group 3"/>
          <p:cNvGrpSpPr>
            <a:grpSpLocks/>
          </p:cNvGrpSpPr>
          <p:nvPr/>
        </p:nvGrpSpPr>
        <p:grpSpPr bwMode="auto">
          <a:xfrm>
            <a:off x="2940050" y="1889125"/>
            <a:ext cx="609600" cy="3476625"/>
            <a:chOff x="864" y="1207"/>
            <a:chExt cx="384" cy="2190"/>
          </a:xfrm>
        </p:grpSpPr>
        <p:sp>
          <p:nvSpPr>
            <p:cNvPr id="71723" name="Text Box 4"/>
            <p:cNvSpPr txBox="1">
              <a:spLocks noChangeArrowheads="1"/>
            </p:cNvSpPr>
            <p:nvPr/>
          </p:nvSpPr>
          <p:spPr bwMode="auto">
            <a:xfrm>
              <a:off x="925" y="1207"/>
              <a:ext cx="281" cy="250"/>
            </a:xfrm>
            <a:prstGeom prst="rect">
              <a:avLst/>
            </a:prstGeom>
            <a:noFill/>
            <a:ln w="28575" cmpd="sng">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P</a:t>
              </a:r>
              <a:r>
                <a:rPr kumimoji="0" lang="en-AU">
                  <a:latin typeface="Arial" pitchFamily="-106" charset="0"/>
                </a:rPr>
                <a:t>0</a:t>
              </a:r>
              <a:endParaRPr kumimoji="0" lang="en-AU" baseline="0">
                <a:latin typeface="Arial" pitchFamily="-106" charset="0"/>
              </a:endParaRPr>
            </a:p>
          </p:txBody>
        </p:sp>
        <p:sp>
          <p:nvSpPr>
            <p:cNvPr id="71724" name="Oval 5"/>
            <p:cNvSpPr>
              <a:spLocks noChangeArrowheads="1"/>
            </p:cNvSpPr>
            <p:nvPr/>
          </p:nvSpPr>
          <p:spPr bwMode="auto">
            <a:xfrm>
              <a:off x="888" y="1776"/>
              <a:ext cx="336" cy="288"/>
            </a:xfrm>
            <a:prstGeom prst="ellipse">
              <a:avLst/>
            </a:prstGeom>
            <a:solidFill>
              <a:schemeClr val="accent5">
                <a:lumMod val="60000"/>
                <a:lumOff val="40000"/>
              </a:schemeClr>
            </a:solidFill>
            <a:ln w="28575" cmpd="sng">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err="1">
                  <a:latin typeface="Arial" pitchFamily="-106" charset="0"/>
                </a:rPr>
                <a:t>xor</a:t>
              </a:r>
              <a:endParaRPr kumimoji="0" lang="en-AU" baseline="0" dirty="0">
                <a:latin typeface="Arial" pitchFamily="-106" charset="0"/>
              </a:endParaRPr>
            </a:p>
          </p:txBody>
        </p:sp>
        <p:sp>
          <p:nvSpPr>
            <p:cNvPr id="71725" name="Rectangle 6"/>
            <p:cNvSpPr>
              <a:spLocks noChangeArrowheads="1"/>
            </p:cNvSpPr>
            <p:nvPr/>
          </p:nvSpPr>
          <p:spPr bwMode="auto">
            <a:xfrm>
              <a:off x="864" y="2544"/>
              <a:ext cx="384" cy="288"/>
            </a:xfrm>
            <a:prstGeom prst="rect">
              <a:avLst/>
            </a:prstGeom>
            <a:solidFill>
              <a:schemeClr val="accent1"/>
            </a:solidFill>
            <a:ln w="28575" cmpd="sng">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DES</a:t>
              </a:r>
            </a:p>
          </p:txBody>
        </p:sp>
        <p:sp>
          <p:nvSpPr>
            <p:cNvPr id="71726" name="Text Box 7"/>
            <p:cNvSpPr txBox="1">
              <a:spLocks noChangeArrowheads="1"/>
            </p:cNvSpPr>
            <p:nvPr/>
          </p:nvSpPr>
          <p:spPr bwMode="auto">
            <a:xfrm>
              <a:off x="918" y="3147"/>
              <a:ext cx="290" cy="250"/>
            </a:xfrm>
            <a:prstGeom prst="rect">
              <a:avLst/>
            </a:prstGeom>
            <a:noFill/>
            <a:ln w="28575" cmpd="sng">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C</a:t>
              </a:r>
              <a:r>
                <a:rPr kumimoji="0" lang="en-AU">
                  <a:latin typeface="Arial" pitchFamily="-106" charset="0"/>
                </a:rPr>
                <a:t>0</a:t>
              </a:r>
              <a:endParaRPr kumimoji="0" lang="en-AU" baseline="0">
                <a:latin typeface="Arial" pitchFamily="-106" charset="0"/>
              </a:endParaRPr>
            </a:p>
          </p:txBody>
        </p:sp>
        <p:cxnSp>
          <p:nvCxnSpPr>
            <p:cNvPr id="71727" name="AutoShape 8"/>
            <p:cNvCxnSpPr>
              <a:cxnSpLocks noChangeShapeType="1"/>
              <a:stCxn id="71723" idx="2"/>
              <a:endCxn id="71724" idx="0"/>
            </p:cNvCxnSpPr>
            <p:nvPr/>
          </p:nvCxnSpPr>
          <p:spPr bwMode="auto">
            <a:xfrm>
              <a:off x="1056" y="1468"/>
              <a:ext cx="0" cy="308"/>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cxnSp>
          <p:nvCxnSpPr>
            <p:cNvPr id="71728" name="AutoShape 9"/>
            <p:cNvCxnSpPr>
              <a:cxnSpLocks noChangeShapeType="1"/>
              <a:stCxn id="71724" idx="4"/>
              <a:endCxn id="71725" idx="0"/>
            </p:cNvCxnSpPr>
            <p:nvPr/>
          </p:nvCxnSpPr>
          <p:spPr bwMode="auto">
            <a:xfrm>
              <a:off x="1056" y="2064"/>
              <a:ext cx="0" cy="480"/>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cxnSp>
          <p:nvCxnSpPr>
            <p:cNvPr id="71729" name="AutoShape 10"/>
            <p:cNvCxnSpPr>
              <a:cxnSpLocks noChangeShapeType="1"/>
              <a:stCxn id="71725" idx="2"/>
              <a:endCxn id="71726" idx="0"/>
            </p:cNvCxnSpPr>
            <p:nvPr/>
          </p:nvCxnSpPr>
          <p:spPr bwMode="auto">
            <a:xfrm>
              <a:off x="1056" y="2832"/>
              <a:ext cx="0" cy="295"/>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grpSp>
      <p:sp>
        <p:nvSpPr>
          <p:cNvPr id="71685" name="Text Box 11"/>
          <p:cNvSpPr txBox="1">
            <a:spLocks noChangeArrowheads="1"/>
          </p:cNvSpPr>
          <p:nvPr/>
        </p:nvSpPr>
        <p:spPr bwMode="auto">
          <a:xfrm>
            <a:off x="2025650" y="3890962"/>
            <a:ext cx="579438" cy="396875"/>
          </a:xfrm>
          <a:prstGeom prst="rect">
            <a:avLst/>
          </a:prstGeom>
          <a:noFill/>
          <a:ln w="28575" cmpd="sng">
            <a:noFill/>
            <a:miter lim="800000"/>
            <a:headEnd/>
            <a:tailEnd/>
          </a:ln>
        </p:spPr>
        <p:txBody>
          <a:bodyPr wrap="none">
            <a:prstTxWarp prst="textNoShape">
              <a:avLst/>
            </a:prstTxWarp>
            <a:spAutoFit/>
          </a:bodyPr>
          <a:lstStyle/>
          <a:p>
            <a:pPr algn="l">
              <a:spcBef>
                <a:spcPct val="0"/>
              </a:spcBef>
              <a:buFontTx/>
              <a:buNone/>
            </a:pPr>
            <a:r>
              <a:rPr kumimoji="0" lang="en-AU" baseline="0" dirty="0">
                <a:latin typeface="Arial" pitchFamily="-106" charset="0"/>
              </a:rPr>
              <a:t>key</a:t>
            </a:r>
          </a:p>
        </p:txBody>
      </p:sp>
      <p:sp>
        <p:nvSpPr>
          <p:cNvPr id="71686" name="Line 12"/>
          <p:cNvSpPr>
            <a:spLocks noChangeShapeType="1"/>
          </p:cNvSpPr>
          <p:nvPr/>
        </p:nvSpPr>
        <p:spPr bwMode="auto">
          <a:xfrm>
            <a:off x="2406650" y="4316413"/>
            <a:ext cx="533400" cy="0"/>
          </a:xfrm>
          <a:prstGeom prst="line">
            <a:avLst/>
          </a:prstGeom>
          <a:noFill/>
          <a:ln w="28575" cmpd="sng">
            <a:solidFill>
              <a:schemeClr val="tx1"/>
            </a:solidFill>
            <a:round/>
            <a:headEnd/>
            <a:tailEnd type="triangle" w="med" len="med"/>
          </a:ln>
        </p:spPr>
        <p:txBody>
          <a:bodyPr wrap="none" anchor="ctr">
            <a:prstTxWarp prst="textNoShape">
              <a:avLst/>
            </a:prstTxWarp>
          </a:bodyPr>
          <a:lstStyle/>
          <a:p>
            <a:endParaRPr lang="en-US"/>
          </a:p>
        </p:txBody>
      </p:sp>
      <p:grpSp>
        <p:nvGrpSpPr>
          <p:cNvPr id="3" name="Group 13"/>
          <p:cNvGrpSpPr>
            <a:grpSpLocks/>
          </p:cNvGrpSpPr>
          <p:nvPr/>
        </p:nvGrpSpPr>
        <p:grpSpPr bwMode="auto">
          <a:xfrm>
            <a:off x="4235450" y="1909763"/>
            <a:ext cx="609600" cy="3476625"/>
            <a:chOff x="864" y="1207"/>
            <a:chExt cx="384" cy="2190"/>
          </a:xfrm>
        </p:grpSpPr>
        <p:sp>
          <p:nvSpPr>
            <p:cNvPr id="71716" name="Text Box 14"/>
            <p:cNvSpPr txBox="1">
              <a:spLocks noChangeArrowheads="1"/>
            </p:cNvSpPr>
            <p:nvPr/>
          </p:nvSpPr>
          <p:spPr bwMode="auto">
            <a:xfrm>
              <a:off x="925" y="1207"/>
              <a:ext cx="281" cy="250"/>
            </a:xfrm>
            <a:prstGeom prst="rect">
              <a:avLst/>
            </a:prstGeom>
            <a:noFill/>
            <a:ln w="28575" cmpd="sng">
              <a:solidFill>
                <a:schemeClr val="tx1"/>
              </a:solidFill>
              <a:miter lim="800000"/>
              <a:headEnd/>
              <a:tailEnd/>
            </a:ln>
          </p:spPr>
          <p:txBody>
            <a:bodyPr wrap="none">
              <a:prstTxWarp prst="textNoShape">
                <a:avLst/>
              </a:prstTxWarp>
              <a:spAutoFit/>
            </a:bodyPr>
            <a:lstStyle/>
            <a:p>
              <a:pPr algn="l">
                <a:spcBef>
                  <a:spcPct val="0"/>
                </a:spcBef>
                <a:buFontTx/>
                <a:buNone/>
              </a:pPr>
              <a:r>
                <a:rPr kumimoji="0" lang="en-AU" baseline="0">
                  <a:latin typeface="Arial" pitchFamily="-106" charset="0"/>
                </a:rPr>
                <a:t>P</a:t>
              </a:r>
              <a:r>
                <a:rPr kumimoji="0" lang="en-AU">
                  <a:latin typeface="Arial" pitchFamily="-106" charset="0"/>
                </a:rPr>
                <a:t>1</a:t>
              </a:r>
              <a:endParaRPr kumimoji="0" lang="en-AU" baseline="0">
                <a:latin typeface="Arial" pitchFamily="-106" charset="0"/>
              </a:endParaRPr>
            </a:p>
          </p:txBody>
        </p:sp>
        <p:sp>
          <p:nvSpPr>
            <p:cNvPr id="71717" name="Oval 15"/>
            <p:cNvSpPr>
              <a:spLocks noChangeArrowheads="1"/>
            </p:cNvSpPr>
            <p:nvPr/>
          </p:nvSpPr>
          <p:spPr bwMode="auto">
            <a:xfrm>
              <a:off x="888" y="1776"/>
              <a:ext cx="336" cy="288"/>
            </a:xfrm>
            <a:prstGeom prst="ellipse">
              <a:avLst/>
            </a:prstGeom>
            <a:solidFill>
              <a:schemeClr val="accent5">
                <a:lumMod val="60000"/>
                <a:lumOff val="40000"/>
              </a:schemeClr>
            </a:solidFill>
            <a:ln w="28575" cmpd="sng">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xor</a:t>
              </a:r>
            </a:p>
          </p:txBody>
        </p:sp>
        <p:sp>
          <p:nvSpPr>
            <p:cNvPr id="71718" name="Rectangle 16"/>
            <p:cNvSpPr>
              <a:spLocks noChangeArrowheads="1"/>
            </p:cNvSpPr>
            <p:nvPr/>
          </p:nvSpPr>
          <p:spPr bwMode="auto">
            <a:xfrm>
              <a:off x="864" y="2544"/>
              <a:ext cx="384" cy="288"/>
            </a:xfrm>
            <a:prstGeom prst="rect">
              <a:avLst/>
            </a:prstGeom>
            <a:solidFill>
              <a:schemeClr val="accent1"/>
            </a:solidFill>
            <a:ln w="28575" cmpd="sng">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latin typeface="Arial" pitchFamily="-106" charset="0"/>
                </a:rPr>
                <a:t>DES</a:t>
              </a:r>
            </a:p>
          </p:txBody>
        </p:sp>
        <p:sp>
          <p:nvSpPr>
            <p:cNvPr id="71719" name="Text Box 17"/>
            <p:cNvSpPr txBox="1">
              <a:spLocks noChangeArrowheads="1"/>
            </p:cNvSpPr>
            <p:nvPr/>
          </p:nvSpPr>
          <p:spPr bwMode="auto">
            <a:xfrm>
              <a:off x="918" y="3147"/>
              <a:ext cx="290" cy="250"/>
            </a:xfrm>
            <a:prstGeom prst="rect">
              <a:avLst/>
            </a:prstGeom>
            <a:noFill/>
            <a:ln w="28575" cmpd="sng">
              <a:solidFill>
                <a:schemeClr val="tx1"/>
              </a:solidFill>
              <a:miter lim="800000"/>
              <a:headEnd/>
              <a:tailEnd/>
            </a:ln>
          </p:spPr>
          <p:txBody>
            <a:bodyPr wrap="none">
              <a:prstTxWarp prst="textNoShape">
                <a:avLst/>
              </a:prstTxWarp>
              <a:spAutoFit/>
            </a:bodyPr>
            <a:lstStyle/>
            <a:p>
              <a:pPr algn="l">
                <a:spcBef>
                  <a:spcPct val="0"/>
                </a:spcBef>
                <a:buFontTx/>
                <a:buNone/>
              </a:pPr>
              <a:r>
                <a:rPr kumimoji="0" lang="en-AU" baseline="0">
                  <a:latin typeface="Arial" pitchFamily="-106" charset="0"/>
                </a:rPr>
                <a:t>C</a:t>
              </a:r>
              <a:r>
                <a:rPr kumimoji="0" lang="en-AU">
                  <a:latin typeface="Arial" pitchFamily="-106" charset="0"/>
                </a:rPr>
                <a:t>1</a:t>
              </a:r>
              <a:endParaRPr kumimoji="0" lang="en-AU" baseline="0">
                <a:latin typeface="Arial" pitchFamily="-106" charset="0"/>
              </a:endParaRPr>
            </a:p>
          </p:txBody>
        </p:sp>
        <p:cxnSp>
          <p:nvCxnSpPr>
            <p:cNvPr id="71720" name="AutoShape 18"/>
            <p:cNvCxnSpPr>
              <a:cxnSpLocks noChangeShapeType="1"/>
              <a:stCxn id="71716" idx="2"/>
              <a:endCxn id="71717" idx="0"/>
            </p:cNvCxnSpPr>
            <p:nvPr/>
          </p:nvCxnSpPr>
          <p:spPr bwMode="auto">
            <a:xfrm>
              <a:off x="1056" y="1468"/>
              <a:ext cx="0" cy="308"/>
            </a:xfrm>
            <a:prstGeom prst="straightConnector1">
              <a:avLst/>
            </a:prstGeom>
            <a:noFill/>
            <a:ln w="28575" cmpd="sng">
              <a:solidFill>
                <a:schemeClr val="tx1"/>
              </a:solidFill>
              <a:round/>
              <a:headEnd/>
              <a:tailEnd type="triangle" w="med" len="med"/>
            </a:ln>
          </p:spPr>
        </p:cxnSp>
        <p:cxnSp>
          <p:nvCxnSpPr>
            <p:cNvPr id="71721" name="AutoShape 19"/>
            <p:cNvCxnSpPr>
              <a:cxnSpLocks noChangeShapeType="1"/>
              <a:stCxn id="71717" idx="4"/>
              <a:endCxn id="71718" idx="0"/>
            </p:cNvCxnSpPr>
            <p:nvPr/>
          </p:nvCxnSpPr>
          <p:spPr bwMode="auto">
            <a:xfrm>
              <a:off x="1056" y="2064"/>
              <a:ext cx="0" cy="480"/>
            </a:xfrm>
            <a:prstGeom prst="straightConnector1">
              <a:avLst/>
            </a:prstGeom>
            <a:noFill/>
            <a:ln w="28575" cmpd="sng">
              <a:solidFill>
                <a:schemeClr val="tx1"/>
              </a:solidFill>
              <a:round/>
              <a:headEnd/>
              <a:tailEnd type="triangle" w="med" len="med"/>
            </a:ln>
          </p:spPr>
        </p:cxnSp>
        <p:cxnSp>
          <p:nvCxnSpPr>
            <p:cNvPr id="71722" name="AutoShape 20"/>
            <p:cNvCxnSpPr>
              <a:cxnSpLocks noChangeShapeType="1"/>
              <a:stCxn id="71718" idx="2"/>
              <a:endCxn id="71719" idx="0"/>
            </p:cNvCxnSpPr>
            <p:nvPr/>
          </p:nvCxnSpPr>
          <p:spPr bwMode="auto">
            <a:xfrm>
              <a:off x="1056" y="2832"/>
              <a:ext cx="0" cy="295"/>
            </a:xfrm>
            <a:prstGeom prst="straightConnector1">
              <a:avLst/>
            </a:prstGeom>
            <a:noFill/>
            <a:ln w="28575" cmpd="sng">
              <a:solidFill>
                <a:schemeClr val="tx1"/>
              </a:solidFill>
              <a:round/>
              <a:headEnd/>
              <a:tailEnd type="triangle" w="med" len="med"/>
            </a:ln>
          </p:spPr>
        </p:cxnSp>
      </p:grpSp>
      <p:grpSp>
        <p:nvGrpSpPr>
          <p:cNvPr id="4" name="Group 21"/>
          <p:cNvGrpSpPr>
            <a:grpSpLocks/>
          </p:cNvGrpSpPr>
          <p:nvPr/>
        </p:nvGrpSpPr>
        <p:grpSpPr bwMode="auto">
          <a:xfrm>
            <a:off x="5530850" y="1909763"/>
            <a:ext cx="609600" cy="3476625"/>
            <a:chOff x="864" y="1207"/>
            <a:chExt cx="384" cy="2190"/>
          </a:xfrm>
        </p:grpSpPr>
        <p:sp>
          <p:nvSpPr>
            <p:cNvPr id="71709" name="Text Box 22"/>
            <p:cNvSpPr txBox="1">
              <a:spLocks noChangeArrowheads="1"/>
            </p:cNvSpPr>
            <p:nvPr/>
          </p:nvSpPr>
          <p:spPr bwMode="auto">
            <a:xfrm>
              <a:off x="925" y="1207"/>
              <a:ext cx="281" cy="250"/>
            </a:xfrm>
            <a:prstGeom prst="rect">
              <a:avLst/>
            </a:prstGeom>
            <a:noFill/>
            <a:ln w="28575" cmpd="sng">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P</a:t>
              </a:r>
              <a:r>
                <a:rPr kumimoji="0" lang="en-AU">
                  <a:latin typeface="Arial" pitchFamily="-106" charset="0"/>
                </a:rPr>
                <a:t>2</a:t>
              </a:r>
              <a:endParaRPr kumimoji="0" lang="en-AU" baseline="0">
                <a:latin typeface="Arial" pitchFamily="-106" charset="0"/>
              </a:endParaRPr>
            </a:p>
          </p:txBody>
        </p:sp>
        <p:sp>
          <p:nvSpPr>
            <p:cNvPr id="71710" name="Oval 23"/>
            <p:cNvSpPr>
              <a:spLocks noChangeArrowheads="1"/>
            </p:cNvSpPr>
            <p:nvPr/>
          </p:nvSpPr>
          <p:spPr bwMode="auto">
            <a:xfrm>
              <a:off x="888" y="1776"/>
              <a:ext cx="336" cy="288"/>
            </a:xfrm>
            <a:prstGeom prst="ellipse">
              <a:avLst/>
            </a:prstGeom>
            <a:solidFill>
              <a:schemeClr val="accent5">
                <a:lumMod val="60000"/>
                <a:lumOff val="40000"/>
              </a:schemeClr>
            </a:solidFill>
            <a:ln w="28575" cmpd="sng">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err="1">
                  <a:latin typeface="Arial" pitchFamily="-106" charset="0"/>
                </a:rPr>
                <a:t>xor</a:t>
              </a:r>
              <a:endParaRPr kumimoji="0" lang="en-AU" baseline="0" dirty="0">
                <a:latin typeface="Arial" pitchFamily="-106" charset="0"/>
              </a:endParaRPr>
            </a:p>
          </p:txBody>
        </p:sp>
        <p:sp>
          <p:nvSpPr>
            <p:cNvPr id="71711" name="Rectangle 24"/>
            <p:cNvSpPr>
              <a:spLocks noChangeArrowheads="1"/>
            </p:cNvSpPr>
            <p:nvPr/>
          </p:nvSpPr>
          <p:spPr bwMode="auto">
            <a:xfrm>
              <a:off x="864" y="2544"/>
              <a:ext cx="384" cy="288"/>
            </a:xfrm>
            <a:prstGeom prst="rect">
              <a:avLst/>
            </a:prstGeom>
            <a:solidFill>
              <a:schemeClr val="accent1"/>
            </a:solidFill>
            <a:ln w="28575" cmpd="sng">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a:latin typeface="Arial" pitchFamily="-106" charset="0"/>
                </a:rPr>
                <a:t>DES</a:t>
              </a:r>
            </a:p>
          </p:txBody>
        </p:sp>
        <p:sp>
          <p:nvSpPr>
            <p:cNvPr id="71712" name="Text Box 25"/>
            <p:cNvSpPr txBox="1">
              <a:spLocks noChangeArrowheads="1"/>
            </p:cNvSpPr>
            <p:nvPr/>
          </p:nvSpPr>
          <p:spPr bwMode="auto">
            <a:xfrm>
              <a:off x="918" y="3147"/>
              <a:ext cx="290" cy="250"/>
            </a:xfrm>
            <a:prstGeom prst="rect">
              <a:avLst/>
            </a:prstGeom>
            <a:noFill/>
            <a:ln w="28575" cmpd="sng">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pitchFamily="-106" charset="0"/>
                </a:rPr>
                <a:t>C</a:t>
              </a:r>
              <a:r>
                <a:rPr kumimoji="0" lang="en-AU">
                  <a:latin typeface="Arial" pitchFamily="-106" charset="0"/>
                </a:rPr>
                <a:t>2</a:t>
              </a:r>
              <a:endParaRPr kumimoji="0" lang="en-AU" baseline="0">
                <a:latin typeface="Arial" pitchFamily="-106" charset="0"/>
              </a:endParaRPr>
            </a:p>
          </p:txBody>
        </p:sp>
        <p:cxnSp>
          <p:nvCxnSpPr>
            <p:cNvPr id="71713" name="AutoShape 26"/>
            <p:cNvCxnSpPr>
              <a:cxnSpLocks noChangeShapeType="1"/>
              <a:stCxn id="71709" idx="2"/>
              <a:endCxn id="71710" idx="0"/>
            </p:cNvCxnSpPr>
            <p:nvPr/>
          </p:nvCxnSpPr>
          <p:spPr bwMode="auto">
            <a:xfrm>
              <a:off x="1056" y="1468"/>
              <a:ext cx="0" cy="308"/>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cxnSp>
          <p:nvCxnSpPr>
            <p:cNvPr id="71714" name="AutoShape 27"/>
            <p:cNvCxnSpPr>
              <a:cxnSpLocks noChangeShapeType="1"/>
              <a:stCxn id="71710" idx="4"/>
              <a:endCxn id="71711" idx="0"/>
            </p:cNvCxnSpPr>
            <p:nvPr/>
          </p:nvCxnSpPr>
          <p:spPr bwMode="auto">
            <a:xfrm>
              <a:off x="1056" y="2064"/>
              <a:ext cx="0" cy="480"/>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cxnSp>
          <p:nvCxnSpPr>
            <p:cNvPr id="71715" name="AutoShape 28"/>
            <p:cNvCxnSpPr>
              <a:cxnSpLocks noChangeShapeType="1"/>
              <a:stCxn id="71711" idx="2"/>
              <a:endCxn id="71712" idx="0"/>
            </p:cNvCxnSpPr>
            <p:nvPr/>
          </p:nvCxnSpPr>
          <p:spPr bwMode="auto">
            <a:xfrm>
              <a:off x="1056" y="2832"/>
              <a:ext cx="0" cy="295"/>
            </a:xfrm>
            <a:prstGeom prst="straightConnector1">
              <a:avLst/>
            </a:prstGeom>
            <a:noFill/>
            <a:ln w="28575" cmpd="sng">
              <a:solidFill>
                <a:schemeClr val="tx1"/>
              </a:solidFill>
              <a:round/>
              <a:headEnd/>
              <a:tailEnd type="triangle" w="med" len="med"/>
            </a:ln>
            <a:scene3d>
              <a:camera prst="orthographicFront"/>
              <a:lightRig rig="threePt" dir="t"/>
            </a:scene3d>
            <a:sp3d>
              <a:bevelT w="152400" h="50800" prst="softRound"/>
            </a:sp3d>
          </p:spPr>
        </p:cxnSp>
      </p:grpSp>
      <p:grpSp>
        <p:nvGrpSpPr>
          <p:cNvPr id="5" name="Group 29"/>
          <p:cNvGrpSpPr>
            <a:grpSpLocks/>
          </p:cNvGrpSpPr>
          <p:nvPr/>
        </p:nvGrpSpPr>
        <p:grpSpPr bwMode="auto">
          <a:xfrm>
            <a:off x="6826250" y="1909763"/>
            <a:ext cx="609600" cy="3476625"/>
            <a:chOff x="864" y="1207"/>
            <a:chExt cx="384" cy="2190"/>
          </a:xfrm>
        </p:grpSpPr>
        <p:sp>
          <p:nvSpPr>
            <p:cNvPr id="71702" name="Text Box 30"/>
            <p:cNvSpPr txBox="1">
              <a:spLocks noChangeArrowheads="1"/>
            </p:cNvSpPr>
            <p:nvPr/>
          </p:nvSpPr>
          <p:spPr bwMode="auto">
            <a:xfrm>
              <a:off x="925" y="1207"/>
              <a:ext cx="281" cy="250"/>
            </a:xfrm>
            <a:prstGeom prst="rect">
              <a:avLst/>
            </a:prstGeom>
            <a:noFill/>
            <a:ln w="28575" cmpd="sng">
              <a:solidFill>
                <a:schemeClr val="tx1"/>
              </a:solidFill>
              <a:miter lim="800000"/>
              <a:headEnd/>
              <a:tailEnd/>
            </a:ln>
          </p:spPr>
          <p:txBody>
            <a:bodyPr wrap="none">
              <a:prstTxWarp prst="textNoShape">
                <a:avLst/>
              </a:prstTxWarp>
              <a:spAutoFit/>
            </a:bodyPr>
            <a:lstStyle/>
            <a:p>
              <a:pPr algn="l">
                <a:spcBef>
                  <a:spcPct val="0"/>
                </a:spcBef>
                <a:buFontTx/>
                <a:buNone/>
              </a:pPr>
              <a:r>
                <a:rPr kumimoji="0" lang="en-AU" baseline="0">
                  <a:latin typeface="Arial" pitchFamily="-106" charset="0"/>
                </a:rPr>
                <a:t>P</a:t>
              </a:r>
              <a:r>
                <a:rPr kumimoji="0" lang="en-AU">
                  <a:latin typeface="Arial" pitchFamily="-106" charset="0"/>
                </a:rPr>
                <a:t>3</a:t>
              </a:r>
              <a:endParaRPr kumimoji="0" lang="en-AU" baseline="0">
                <a:latin typeface="Arial" pitchFamily="-106" charset="0"/>
              </a:endParaRPr>
            </a:p>
          </p:txBody>
        </p:sp>
        <p:sp>
          <p:nvSpPr>
            <p:cNvPr id="71703" name="Oval 31"/>
            <p:cNvSpPr>
              <a:spLocks noChangeArrowheads="1"/>
            </p:cNvSpPr>
            <p:nvPr/>
          </p:nvSpPr>
          <p:spPr bwMode="auto">
            <a:xfrm>
              <a:off x="888" y="1776"/>
              <a:ext cx="336" cy="288"/>
            </a:xfrm>
            <a:prstGeom prst="ellipse">
              <a:avLst/>
            </a:prstGeom>
            <a:solidFill>
              <a:schemeClr val="accent5">
                <a:lumMod val="60000"/>
                <a:lumOff val="40000"/>
              </a:schemeClr>
            </a:solidFill>
            <a:ln w="28575" cmpd="sng">
              <a:solidFill>
                <a:schemeClr val="tx1"/>
              </a:solidFill>
              <a:round/>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err="1">
                  <a:latin typeface="Arial" pitchFamily="-106" charset="0"/>
                </a:rPr>
                <a:t>xor</a:t>
              </a:r>
              <a:endParaRPr kumimoji="0" lang="en-AU" baseline="0" dirty="0">
                <a:latin typeface="Arial" pitchFamily="-106" charset="0"/>
              </a:endParaRPr>
            </a:p>
          </p:txBody>
        </p:sp>
        <p:sp>
          <p:nvSpPr>
            <p:cNvPr id="71704" name="Rectangle 32"/>
            <p:cNvSpPr>
              <a:spLocks noChangeArrowheads="1"/>
            </p:cNvSpPr>
            <p:nvPr/>
          </p:nvSpPr>
          <p:spPr bwMode="auto">
            <a:xfrm>
              <a:off x="864" y="2544"/>
              <a:ext cx="384" cy="288"/>
            </a:xfrm>
            <a:prstGeom prst="rect">
              <a:avLst/>
            </a:prstGeom>
            <a:solidFill>
              <a:schemeClr val="accent1"/>
            </a:solidFill>
            <a:ln w="28575" cmpd="sng">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spcBef>
                  <a:spcPct val="0"/>
                </a:spcBef>
                <a:buFontTx/>
                <a:buNone/>
              </a:pPr>
              <a:r>
                <a:rPr kumimoji="0" lang="en-AU" baseline="0" dirty="0">
                  <a:latin typeface="Arial" pitchFamily="-106" charset="0"/>
                </a:rPr>
                <a:t>DES</a:t>
              </a:r>
            </a:p>
          </p:txBody>
        </p:sp>
        <p:sp>
          <p:nvSpPr>
            <p:cNvPr id="71705" name="Text Box 33"/>
            <p:cNvSpPr txBox="1">
              <a:spLocks noChangeArrowheads="1"/>
            </p:cNvSpPr>
            <p:nvPr/>
          </p:nvSpPr>
          <p:spPr bwMode="auto">
            <a:xfrm>
              <a:off x="918" y="3147"/>
              <a:ext cx="290" cy="250"/>
            </a:xfrm>
            <a:prstGeom prst="rect">
              <a:avLst/>
            </a:prstGeom>
            <a:noFill/>
            <a:ln w="28575" cmpd="sng">
              <a:solidFill>
                <a:schemeClr val="tx1"/>
              </a:solidFill>
              <a:miter lim="800000"/>
              <a:headEnd/>
              <a:tailEnd/>
            </a:ln>
          </p:spPr>
          <p:txBody>
            <a:bodyPr wrap="none">
              <a:prstTxWarp prst="textNoShape">
                <a:avLst/>
              </a:prstTxWarp>
              <a:spAutoFit/>
            </a:bodyPr>
            <a:lstStyle/>
            <a:p>
              <a:pPr algn="l">
                <a:spcBef>
                  <a:spcPct val="0"/>
                </a:spcBef>
                <a:buFontTx/>
                <a:buNone/>
              </a:pPr>
              <a:r>
                <a:rPr kumimoji="0" lang="en-AU" baseline="0">
                  <a:latin typeface="Arial" pitchFamily="-106" charset="0"/>
                </a:rPr>
                <a:t>C</a:t>
              </a:r>
              <a:r>
                <a:rPr kumimoji="0" lang="en-AU">
                  <a:latin typeface="Arial" pitchFamily="-106" charset="0"/>
                </a:rPr>
                <a:t>3</a:t>
              </a:r>
              <a:endParaRPr kumimoji="0" lang="en-AU" baseline="0">
                <a:latin typeface="Arial" pitchFamily="-106" charset="0"/>
              </a:endParaRPr>
            </a:p>
          </p:txBody>
        </p:sp>
        <p:cxnSp>
          <p:nvCxnSpPr>
            <p:cNvPr id="71706" name="AutoShape 34"/>
            <p:cNvCxnSpPr>
              <a:cxnSpLocks noChangeShapeType="1"/>
              <a:stCxn id="71702" idx="2"/>
              <a:endCxn id="71703" idx="0"/>
            </p:cNvCxnSpPr>
            <p:nvPr/>
          </p:nvCxnSpPr>
          <p:spPr bwMode="auto">
            <a:xfrm>
              <a:off x="1056" y="1468"/>
              <a:ext cx="0" cy="308"/>
            </a:xfrm>
            <a:prstGeom prst="straightConnector1">
              <a:avLst/>
            </a:prstGeom>
            <a:noFill/>
            <a:ln w="28575" cmpd="sng">
              <a:solidFill>
                <a:schemeClr val="tx1"/>
              </a:solidFill>
              <a:round/>
              <a:headEnd/>
              <a:tailEnd type="triangle" w="med" len="med"/>
            </a:ln>
          </p:spPr>
        </p:cxnSp>
        <p:cxnSp>
          <p:nvCxnSpPr>
            <p:cNvPr id="71707" name="AutoShape 35"/>
            <p:cNvCxnSpPr>
              <a:cxnSpLocks noChangeShapeType="1"/>
              <a:stCxn id="71703" idx="4"/>
              <a:endCxn id="71704" idx="0"/>
            </p:cNvCxnSpPr>
            <p:nvPr/>
          </p:nvCxnSpPr>
          <p:spPr bwMode="auto">
            <a:xfrm>
              <a:off x="1056" y="2064"/>
              <a:ext cx="0" cy="480"/>
            </a:xfrm>
            <a:prstGeom prst="straightConnector1">
              <a:avLst/>
            </a:prstGeom>
            <a:noFill/>
            <a:ln w="28575" cmpd="sng">
              <a:solidFill>
                <a:schemeClr val="tx1"/>
              </a:solidFill>
              <a:round/>
              <a:headEnd/>
              <a:tailEnd type="triangle" w="med" len="med"/>
            </a:ln>
          </p:spPr>
        </p:cxnSp>
        <p:cxnSp>
          <p:nvCxnSpPr>
            <p:cNvPr id="71708" name="AutoShape 36"/>
            <p:cNvCxnSpPr>
              <a:cxnSpLocks noChangeShapeType="1"/>
              <a:stCxn id="71704" idx="2"/>
              <a:endCxn id="71705" idx="0"/>
            </p:cNvCxnSpPr>
            <p:nvPr/>
          </p:nvCxnSpPr>
          <p:spPr bwMode="auto">
            <a:xfrm>
              <a:off x="1056" y="2832"/>
              <a:ext cx="0" cy="295"/>
            </a:xfrm>
            <a:prstGeom prst="straightConnector1">
              <a:avLst/>
            </a:prstGeom>
            <a:noFill/>
            <a:ln w="28575" cmpd="sng">
              <a:solidFill>
                <a:schemeClr val="tx1"/>
              </a:solidFill>
              <a:round/>
              <a:headEnd/>
              <a:tailEnd type="triangle" w="med" len="med"/>
            </a:ln>
          </p:spPr>
        </p:cxnSp>
      </p:grpSp>
      <p:grpSp>
        <p:nvGrpSpPr>
          <p:cNvPr id="6" name="Group 37"/>
          <p:cNvGrpSpPr>
            <a:grpSpLocks/>
          </p:cNvGrpSpPr>
          <p:nvPr/>
        </p:nvGrpSpPr>
        <p:grpSpPr bwMode="auto">
          <a:xfrm>
            <a:off x="1949450" y="2595563"/>
            <a:ext cx="5867400" cy="2101850"/>
            <a:chOff x="480" y="1652"/>
            <a:chExt cx="3696" cy="1324"/>
          </a:xfrm>
        </p:grpSpPr>
        <p:grpSp>
          <p:nvGrpSpPr>
            <p:cNvPr id="7" name="Group 38"/>
            <p:cNvGrpSpPr>
              <a:grpSpLocks/>
            </p:cNvGrpSpPr>
            <p:nvPr/>
          </p:nvGrpSpPr>
          <p:grpSpPr bwMode="auto">
            <a:xfrm>
              <a:off x="480" y="1652"/>
              <a:ext cx="658" cy="268"/>
              <a:chOff x="480" y="1652"/>
              <a:chExt cx="658" cy="268"/>
            </a:xfrm>
          </p:grpSpPr>
          <p:sp>
            <p:nvSpPr>
              <p:cNvPr id="71700" name="Text Box 39"/>
              <p:cNvSpPr txBox="1">
                <a:spLocks noChangeArrowheads="1"/>
              </p:cNvSpPr>
              <p:nvPr/>
            </p:nvSpPr>
            <p:spPr bwMode="auto">
              <a:xfrm>
                <a:off x="480" y="1652"/>
                <a:ext cx="658" cy="250"/>
              </a:xfrm>
              <a:prstGeom prst="rect">
                <a:avLst/>
              </a:prstGeom>
              <a:noFill/>
              <a:ln w="28575" cmpd="sng">
                <a:noFill/>
                <a:miter lim="800000"/>
                <a:headEnd/>
                <a:tailEnd/>
              </a:ln>
            </p:spPr>
            <p:txBody>
              <a:bodyPr wrap="none">
                <a:prstTxWarp prst="textNoShape">
                  <a:avLst/>
                </a:prstTxWarp>
                <a:spAutoFit/>
              </a:bodyPr>
              <a:lstStyle/>
              <a:p>
                <a:pPr algn="l">
                  <a:spcBef>
                    <a:spcPct val="0"/>
                  </a:spcBef>
                  <a:buFontTx/>
                  <a:buNone/>
                </a:pPr>
                <a:r>
                  <a:rPr kumimoji="0" lang="en-AU" baseline="0" dirty="0">
                    <a:latin typeface="Arial" pitchFamily="-106" charset="0"/>
                  </a:rPr>
                  <a:t>random</a:t>
                </a:r>
              </a:p>
            </p:txBody>
          </p:sp>
          <p:sp>
            <p:nvSpPr>
              <p:cNvPr id="71701" name="Line 40"/>
              <p:cNvSpPr>
                <a:spLocks noChangeShapeType="1"/>
              </p:cNvSpPr>
              <p:nvPr/>
            </p:nvSpPr>
            <p:spPr bwMode="auto">
              <a:xfrm>
                <a:off x="528" y="1920"/>
                <a:ext cx="576" cy="0"/>
              </a:xfrm>
              <a:prstGeom prst="line">
                <a:avLst/>
              </a:prstGeom>
              <a:noFill/>
              <a:ln w="28575" cmpd="sng">
                <a:solidFill>
                  <a:schemeClr val="tx1"/>
                </a:solidFill>
                <a:round/>
                <a:headEnd/>
                <a:tailEnd type="triangle" w="med" len="med"/>
              </a:ln>
            </p:spPr>
            <p:txBody>
              <a:bodyPr wrap="none" anchor="ctr">
                <a:prstTxWarp prst="textNoShape">
                  <a:avLst/>
                </a:prstTxWarp>
              </a:bodyPr>
              <a:lstStyle/>
              <a:p>
                <a:endParaRPr lang="en-US"/>
              </a:p>
            </p:txBody>
          </p:sp>
        </p:grpSp>
        <p:sp>
          <p:nvSpPr>
            <p:cNvPr id="71692" name="Oval 41"/>
            <p:cNvSpPr>
              <a:spLocks noChangeArrowheads="1"/>
            </p:cNvSpPr>
            <p:nvPr/>
          </p:nvSpPr>
          <p:spPr bwMode="auto">
            <a:xfrm>
              <a:off x="1272" y="2928"/>
              <a:ext cx="48" cy="48"/>
            </a:xfrm>
            <a:prstGeom prst="ellipse">
              <a:avLst/>
            </a:prstGeom>
            <a:solidFill>
              <a:schemeClr val="tx1"/>
            </a:solidFill>
            <a:ln w="28575" cmpd="sng">
              <a:solidFill>
                <a:schemeClr val="tx1"/>
              </a:solidFill>
              <a:round/>
              <a:headEnd/>
              <a:tailEnd/>
            </a:ln>
          </p:spPr>
          <p:txBody>
            <a:bodyPr wrap="none" anchor="ctr">
              <a:prstTxWarp prst="textNoShape">
                <a:avLst/>
              </a:prstTxWarp>
            </a:bodyPr>
            <a:lstStyle/>
            <a:p>
              <a:endParaRPr lang="en-US"/>
            </a:p>
          </p:txBody>
        </p:sp>
        <p:cxnSp>
          <p:nvCxnSpPr>
            <p:cNvPr id="71693" name="AutoShape 42"/>
            <p:cNvCxnSpPr>
              <a:cxnSpLocks noChangeShapeType="1"/>
              <a:stCxn id="71692" idx="6"/>
              <a:endCxn id="71717" idx="2"/>
            </p:cNvCxnSpPr>
            <p:nvPr/>
          </p:nvCxnSpPr>
          <p:spPr bwMode="auto">
            <a:xfrm flipV="1">
              <a:off x="1320" y="2057"/>
              <a:ext cx="524" cy="895"/>
            </a:xfrm>
            <a:prstGeom prst="curvedConnector3">
              <a:avLst>
                <a:gd name="adj1" fmla="val 50000"/>
              </a:avLst>
            </a:prstGeom>
            <a:noFill/>
            <a:ln w="28575" cmpd="sng">
              <a:solidFill>
                <a:schemeClr val="tx1"/>
              </a:solidFill>
              <a:round/>
              <a:headEnd/>
              <a:tailEnd type="triangle" w="med" len="med"/>
            </a:ln>
          </p:spPr>
        </p:cxnSp>
        <p:sp>
          <p:nvSpPr>
            <p:cNvPr id="71694" name="Oval 43"/>
            <p:cNvSpPr>
              <a:spLocks noChangeArrowheads="1"/>
            </p:cNvSpPr>
            <p:nvPr/>
          </p:nvSpPr>
          <p:spPr bwMode="auto">
            <a:xfrm>
              <a:off x="2088" y="2928"/>
              <a:ext cx="48" cy="48"/>
            </a:xfrm>
            <a:prstGeom prst="ellipse">
              <a:avLst/>
            </a:prstGeom>
            <a:solidFill>
              <a:schemeClr val="tx1"/>
            </a:solidFill>
            <a:ln w="28575" cmpd="sng">
              <a:solidFill>
                <a:schemeClr val="tx1"/>
              </a:solidFill>
              <a:round/>
              <a:headEnd/>
              <a:tailEnd/>
            </a:ln>
          </p:spPr>
          <p:txBody>
            <a:bodyPr wrap="none" anchor="ctr">
              <a:prstTxWarp prst="textNoShape">
                <a:avLst/>
              </a:prstTxWarp>
            </a:bodyPr>
            <a:lstStyle/>
            <a:p>
              <a:endParaRPr lang="en-US"/>
            </a:p>
          </p:txBody>
        </p:sp>
        <p:sp>
          <p:nvSpPr>
            <p:cNvPr id="71695" name="Oval 44"/>
            <p:cNvSpPr>
              <a:spLocks noChangeArrowheads="1"/>
            </p:cNvSpPr>
            <p:nvPr/>
          </p:nvSpPr>
          <p:spPr bwMode="auto">
            <a:xfrm>
              <a:off x="2904" y="2928"/>
              <a:ext cx="48" cy="48"/>
            </a:xfrm>
            <a:prstGeom prst="ellipse">
              <a:avLst/>
            </a:prstGeom>
            <a:solidFill>
              <a:schemeClr val="tx1"/>
            </a:solidFill>
            <a:ln w="28575" cmpd="sng">
              <a:solidFill>
                <a:schemeClr val="tx1"/>
              </a:solidFill>
              <a:round/>
              <a:headEnd/>
              <a:tailEnd/>
            </a:ln>
          </p:spPr>
          <p:txBody>
            <a:bodyPr wrap="none" anchor="ctr">
              <a:prstTxWarp prst="textNoShape">
                <a:avLst/>
              </a:prstTxWarp>
            </a:bodyPr>
            <a:lstStyle/>
            <a:p>
              <a:endParaRPr lang="en-US"/>
            </a:p>
          </p:txBody>
        </p:sp>
        <p:sp>
          <p:nvSpPr>
            <p:cNvPr id="71696" name="Oval 45"/>
            <p:cNvSpPr>
              <a:spLocks noChangeArrowheads="1"/>
            </p:cNvSpPr>
            <p:nvPr/>
          </p:nvSpPr>
          <p:spPr bwMode="auto">
            <a:xfrm>
              <a:off x="3720" y="2928"/>
              <a:ext cx="48" cy="48"/>
            </a:xfrm>
            <a:prstGeom prst="ellipse">
              <a:avLst/>
            </a:prstGeom>
            <a:solidFill>
              <a:schemeClr val="tx1"/>
            </a:solidFill>
            <a:ln w="28575" cmpd="sng">
              <a:solidFill>
                <a:schemeClr val="tx1"/>
              </a:solidFill>
              <a:round/>
              <a:headEnd/>
              <a:tailEnd/>
            </a:ln>
          </p:spPr>
          <p:txBody>
            <a:bodyPr wrap="none" anchor="ctr">
              <a:prstTxWarp prst="textNoShape">
                <a:avLst/>
              </a:prstTxWarp>
            </a:bodyPr>
            <a:lstStyle/>
            <a:p>
              <a:endParaRPr lang="en-US"/>
            </a:p>
          </p:txBody>
        </p:sp>
        <p:cxnSp>
          <p:nvCxnSpPr>
            <p:cNvPr id="71697" name="AutoShape 46"/>
            <p:cNvCxnSpPr>
              <a:cxnSpLocks noChangeShapeType="1"/>
              <a:stCxn id="71694" idx="6"/>
              <a:endCxn id="71710" idx="2"/>
            </p:cNvCxnSpPr>
            <p:nvPr/>
          </p:nvCxnSpPr>
          <p:spPr bwMode="auto">
            <a:xfrm flipV="1">
              <a:off x="2136" y="2057"/>
              <a:ext cx="524" cy="895"/>
            </a:xfrm>
            <a:prstGeom prst="curvedConnector3">
              <a:avLst>
                <a:gd name="adj1" fmla="val 50000"/>
              </a:avLst>
            </a:prstGeom>
            <a:noFill/>
            <a:ln w="28575" cmpd="sng">
              <a:solidFill>
                <a:schemeClr val="tx1"/>
              </a:solidFill>
              <a:round/>
              <a:headEnd/>
              <a:tailEnd type="triangle" w="med" len="med"/>
            </a:ln>
          </p:spPr>
        </p:cxnSp>
        <p:cxnSp>
          <p:nvCxnSpPr>
            <p:cNvPr id="71698" name="AutoShape 47"/>
            <p:cNvCxnSpPr>
              <a:cxnSpLocks noChangeShapeType="1"/>
              <a:stCxn id="71695" idx="6"/>
              <a:endCxn id="71703" idx="2"/>
            </p:cNvCxnSpPr>
            <p:nvPr/>
          </p:nvCxnSpPr>
          <p:spPr bwMode="auto">
            <a:xfrm flipV="1">
              <a:off x="2952" y="2057"/>
              <a:ext cx="524" cy="895"/>
            </a:xfrm>
            <a:prstGeom prst="curvedConnector3">
              <a:avLst>
                <a:gd name="adj1" fmla="val 50000"/>
              </a:avLst>
            </a:prstGeom>
            <a:noFill/>
            <a:ln w="28575" cmpd="sng">
              <a:solidFill>
                <a:schemeClr val="tx1"/>
              </a:solidFill>
              <a:round/>
              <a:headEnd/>
              <a:tailEnd type="triangle" w="med" len="med"/>
            </a:ln>
          </p:spPr>
        </p:cxnSp>
        <p:cxnSp>
          <p:nvCxnSpPr>
            <p:cNvPr id="71699" name="AutoShape 48"/>
            <p:cNvCxnSpPr>
              <a:cxnSpLocks noChangeShapeType="1"/>
              <a:stCxn id="71696" idx="6"/>
            </p:cNvCxnSpPr>
            <p:nvPr/>
          </p:nvCxnSpPr>
          <p:spPr bwMode="auto">
            <a:xfrm flipV="1">
              <a:off x="3768" y="2448"/>
              <a:ext cx="408" cy="504"/>
            </a:xfrm>
            <a:prstGeom prst="curvedConnector2">
              <a:avLst/>
            </a:prstGeom>
            <a:noFill/>
            <a:ln w="28575" cmpd="sng">
              <a:solidFill>
                <a:schemeClr val="tx1"/>
              </a:solidFill>
              <a:round/>
              <a:headEnd/>
              <a:tailEnd type="triangle" w="med" len="med"/>
            </a:ln>
          </p:spPr>
        </p:cxnSp>
      </p:grpSp>
      <p:sp>
        <p:nvSpPr>
          <p:cNvPr id="50" name="Footer Placeholder 49"/>
          <p:cNvSpPr>
            <a:spLocks noGrp="1"/>
          </p:cNvSpPr>
          <p:nvPr>
            <p:ph type="ftr" sz="quarter" idx="11"/>
          </p:nvPr>
        </p:nvSpPr>
        <p:spPr/>
        <p:txBody>
          <a:bodyPr/>
          <a:lstStyle/>
          <a:p>
            <a:r>
              <a:rPr lang="en-US" smtClean="0"/>
              <a:t>(c) 2009</a:t>
            </a:r>
            <a:endParaRPr lang="en-US"/>
          </a:p>
        </p:txBody>
      </p:sp>
    </p:spTree>
    <p:extLst>
      <p:ext uri="{BB962C8B-B14F-4D97-AF65-F5344CB8AC3E}">
        <p14:creationId xmlns:p14="http://schemas.microsoft.com/office/powerpoint/2010/main" val="3384580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274638"/>
            <a:ext cx="7946136" cy="1143000"/>
          </a:xfrm>
        </p:spPr>
        <p:txBody>
          <a:bodyPr>
            <a:noAutofit/>
          </a:bodyPr>
          <a:lstStyle/>
          <a:p>
            <a:r>
              <a:rPr lang="en-US" sz="3500" dirty="0">
                <a:effectLst/>
              </a:rPr>
              <a:t>ALBERTI </a:t>
            </a:r>
            <a:r>
              <a:rPr lang="en-US" sz="3500" dirty="0" smtClean="0">
                <a:effectLst/>
              </a:rPr>
              <a:t>CIPHERS: Single Cipher Alphabet </a:t>
            </a:r>
            <a:endParaRPr lang="en-GB" sz="35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5229" y="1239526"/>
            <a:ext cx="4811141" cy="4278683"/>
          </a:xfrm>
        </p:spPr>
      </p:pic>
      <p:sp>
        <p:nvSpPr>
          <p:cNvPr id="4" name="Slide Number Placeholder 3"/>
          <p:cNvSpPr>
            <a:spLocks noGrp="1"/>
          </p:cNvSpPr>
          <p:nvPr>
            <p:ph type="sldNum" sz="quarter" idx="12"/>
          </p:nvPr>
        </p:nvSpPr>
        <p:spPr/>
        <p:txBody>
          <a:bodyPr/>
          <a:lstStyle/>
          <a:p>
            <a:fld id="{96A1EBCC-DB2F-4447-83F7-93BC3BB44527}" type="slidenum">
              <a:rPr lang="en-US" smtClean="0"/>
              <a:pPr/>
              <a:t>5</a:t>
            </a:fld>
            <a:endParaRPr lang="en-US"/>
          </a:p>
        </p:txBody>
      </p:sp>
      <p:sp>
        <p:nvSpPr>
          <p:cNvPr id="7" name="Rectangle 6"/>
          <p:cNvSpPr/>
          <p:nvPr/>
        </p:nvSpPr>
        <p:spPr>
          <a:xfrm>
            <a:off x="987552" y="1539558"/>
            <a:ext cx="3047244" cy="369332"/>
          </a:xfrm>
          <a:prstGeom prst="rect">
            <a:avLst/>
          </a:prstGeom>
        </p:spPr>
        <p:txBody>
          <a:bodyPr wrap="none">
            <a:spAutoFit/>
          </a:bodyPr>
          <a:lstStyle/>
          <a:p>
            <a:r>
              <a:rPr lang="en-GB" dirty="0" smtClean="0"/>
              <a:t>Encrypt </a:t>
            </a:r>
            <a:r>
              <a:rPr lang="en-GB" dirty="0" smtClean="0">
                <a:sym typeface="Wingdings"/>
              </a:rPr>
              <a:t> </a:t>
            </a:r>
            <a:r>
              <a:rPr lang="en-GB" b="1" dirty="0">
                <a:solidFill>
                  <a:srgbClr val="FF0000"/>
                </a:solidFill>
              </a:rPr>
              <a:t>21 APRIL 43 BC </a:t>
            </a:r>
          </a:p>
        </p:txBody>
      </p:sp>
      <p:cxnSp>
        <p:nvCxnSpPr>
          <p:cNvPr id="10" name="Straight Arrow Connector 9"/>
          <p:cNvCxnSpPr/>
          <p:nvPr/>
        </p:nvCxnSpPr>
        <p:spPr>
          <a:xfrm flipH="1">
            <a:off x="6547104" y="1417638"/>
            <a:ext cx="1737360" cy="491252"/>
          </a:xfrm>
          <a:prstGeom prst="straightConnector1">
            <a:avLst/>
          </a:prstGeom>
          <a:ln>
            <a:headEnd w="lg" len="lg"/>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937927" y="1109266"/>
            <a:ext cx="868443" cy="369332"/>
          </a:xfrm>
          <a:prstGeom prst="rect">
            <a:avLst/>
          </a:prstGeom>
          <a:noFill/>
        </p:spPr>
        <p:txBody>
          <a:bodyPr wrap="none" rtlCol="0">
            <a:spAutoFit/>
          </a:bodyPr>
          <a:lstStyle/>
          <a:p>
            <a:r>
              <a:rPr lang="en-GB" smtClean="0"/>
              <a:t>Pointer</a:t>
            </a:r>
            <a:endParaRPr lang="en-GB"/>
          </a:p>
        </p:txBody>
      </p:sp>
      <p:cxnSp>
        <p:nvCxnSpPr>
          <p:cNvPr id="15" name="Straight Arrow Connector 14"/>
          <p:cNvCxnSpPr/>
          <p:nvPr/>
        </p:nvCxnSpPr>
        <p:spPr>
          <a:xfrm flipH="1" flipV="1">
            <a:off x="6547104" y="1547898"/>
            <a:ext cx="1864678" cy="232931"/>
          </a:xfrm>
          <a:prstGeom prst="straightConnector1">
            <a:avLst/>
          </a:prstGeom>
          <a:ln>
            <a:headEnd w="lg" len="lg"/>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065245" y="1780829"/>
            <a:ext cx="1019831" cy="369332"/>
          </a:xfrm>
          <a:prstGeom prst="rect">
            <a:avLst/>
          </a:prstGeom>
          <a:noFill/>
        </p:spPr>
        <p:txBody>
          <a:bodyPr wrap="none" rtlCol="0">
            <a:spAutoFit/>
          </a:bodyPr>
          <a:lstStyle/>
          <a:p>
            <a:r>
              <a:rPr lang="en-GB" dirty="0" smtClean="0"/>
              <a:t>Indicator</a:t>
            </a:r>
            <a:endParaRPr lang="en-GB" dirty="0"/>
          </a:p>
        </p:txBody>
      </p:sp>
    </p:spTree>
    <p:extLst>
      <p:ext uri="{BB962C8B-B14F-4D97-AF65-F5344CB8AC3E}">
        <p14:creationId xmlns:p14="http://schemas.microsoft.com/office/powerpoint/2010/main" val="165957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274638"/>
            <a:ext cx="7946136" cy="1143000"/>
          </a:xfrm>
        </p:spPr>
        <p:txBody>
          <a:bodyPr>
            <a:noAutofit/>
          </a:bodyPr>
          <a:lstStyle/>
          <a:p>
            <a:r>
              <a:rPr lang="en-US" sz="3500" dirty="0">
                <a:effectLst/>
              </a:rPr>
              <a:t>ALBERTI </a:t>
            </a:r>
            <a:r>
              <a:rPr lang="en-US" sz="3500" dirty="0" smtClean="0">
                <a:effectLst/>
              </a:rPr>
              <a:t>CIPHERS: Poly Cipher Alphabet </a:t>
            </a:r>
            <a:endParaRPr lang="en-GB" sz="35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2859" y="2503117"/>
            <a:ext cx="4811141" cy="4278683"/>
          </a:xfrm>
        </p:spPr>
      </p:pic>
      <p:sp>
        <p:nvSpPr>
          <p:cNvPr id="4" name="Slide Number Placeholder 3"/>
          <p:cNvSpPr>
            <a:spLocks noGrp="1"/>
          </p:cNvSpPr>
          <p:nvPr>
            <p:ph type="sldNum" sz="quarter" idx="12"/>
          </p:nvPr>
        </p:nvSpPr>
        <p:spPr/>
        <p:txBody>
          <a:bodyPr/>
          <a:lstStyle/>
          <a:p>
            <a:fld id="{96A1EBCC-DB2F-4447-83F7-93BC3BB44527}" type="slidenum">
              <a:rPr lang="en-US" smtClean="0"/>
              <a:pPr/>
              <a:t>6</a:t>
            </a:fld>
            <a:endParaRPr lang="en-US"/>
          </a:p>
        </p:txBody>
      </p:sp>
      <p:sp>
        <p:nvSpPr>
          <p:cNvPr id="8" name="TextBox 7"/>
          <p:cNvSpPr txBox="1"/>
          <p:nvPr/>
        </p:nvSpPr>
        <p:spPr>
          <a:xfrm>
            <a:off x="987552" y="1239526"/>
            <a:ext cx="5102352" cy="1754326"/>
          </a:xfrm>
          <a:prstGeom prst="rect">
            <a:avLst/>
          </a:prstGeom>
          <a:noFill/>
        </p:spPr>
        <p:txBody>
          <a:bodyPr wrap="square" rtlCol="0">
            <a:spAutoFit/>
          </a:bodyPr>
          <a:lstStyle/>
          <a:p>
            <a:pPr algn="just"/>
            <a:r>
              <a:rPr lang="en-US" dirty="0" smtClean="0"/>
              <a:t>“Consider </a:t>
            </a:r>
            <a:r>
              <a:rPr lang="en-US" dirty="0"/>
              <a:t>an </a:t>
            </a:r>
            <a:r>
              <a:rPr lang="en-US" dirty="0" err="1"/>
              <a:t>Alberti</a:t>
            </a:r>
            <a:r>
              <a:rPr lang="en-US" dirty="0"/>
              <a:t> cipher with pointer k and indicators E for the first four plaintext characters, F for the next three plaintext </a:t>
            </a:r>
            <a:r>
              <a:rPr lang="en-US" dirty="0" smtClean="0"/>
              <a:t>characters</a:t>
            </a:r>
            <a:r>
              <a:rPr lang="en-US" dirty="0"/>
              <a:t>, and L for the rest of the plaintext. For reference, the cipher alphabets that result from pointer k with indicators E, F, and L are given in the following table</a:t>
            </a:r>
            <a:r>
              <a:rPr lang="en-US" dirty="0" smtClean="0"/>
              <a:t>.”</a:t>
            </a:r>
            <a:r>
              <a:rPr lang="en-US" baseline="30000" dirty="0" smtClean="0"/>
              <a:t>1</a:t>
            </a:r>
            <a:endParaRPr lang="en-US" baseline="30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6" y="4798594"/>
            <a:ext cx="4737126" cy="1199796"/>
          </a:xfrm>
          <a:prstGeom prst="rect">
            <a:avLst/>
          </a:prstGeom>
        </p:spPr>
      </p:pic>
      <p:sp>
        <p:nvSpPr>
          <p:cNvPr id="9" name="Rectangle 8"/>
          <p:cNvSpPr/>
          <p:nvPr/>
        </p:nvSpPr>
        <p:spPr>
          <a:xfrm>
            <a:off x="1136584" y="3126946"/>
            <a:ext cx="3047244" cy="369332"/>
          </a:xfrm>
          <a:prstGeom prst="rect">
            <a:avLst/>
          </a:prstGeom>
        </p:spPr>
        <p:txBody>
          <a:bodyPr wrap="none">
            <a:spAutoFit/>
          </a:bodyPr>
          <a:lstStyle/>
          <a:p>
            <a:r>
              <a:rPr lang="en-GB" dirty="0" smtClean="0"/>
              <a:t>Encrypt </a:t>
            </a:r>
            <a:r>
              <a:rPr lang="en-GB" dirty="0" smtClean="0">
                <a:sym typeface="Wingdings"/>
              </a:rPr>
              <a:t> </a:t>
            </a:r>
            <a:r>
              <a:rPr lang="en-GB" b="1" dirty="0">
                <a:solidFill>
                  <a:srgbClr val="FF0000"/>
                </a:solidFill>
              </a:rPr>
              <a:t>21 APRIL 43 BC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09" y="3822278"/>
            <a:ext cx="4610341" cy="877738"/>
          </a:xfrm>
          <a:prstGeom prst="rect">
            <a:avLst/>
          </a:prstGeom>
        </p:spPr>
      </p:pic>
      <p:sp>
        <p:nvSpPr>
          <p:cNvPr id="7" name="TextBox 6"/>
          <p:cNvSpPr txBox="1"/>
          <p:nvPr/>
        </p:nvSpPr>
        <p:spPr>
          <a:xfrm>
            <a:off x="101409" y="6448663"/>
            <a:ext cx="5435591" cy="369332"/>
          </a:xfrm>
          <a:prstGeom prst="rect">
            <a:avLst/>
          </a:prstGeom>
          <a:noFill/>
        </p:spPr>
        <p:txBody>
          <a:bodyPr wrap="none" rtlCol="0">
            <a:spAutoFit/>
          </a:bodyPr>
          <a:lstStyle/>
          <a:p>
            <a:r>
              <a:rPr lang="en-US" baseline="30000" dirty="0"/>
              <a:t>1 </a:t>
            </a:r>
            <a:r>
              <a:rPr lang="en-GB" smtClean="0"/>
              <a:t>: http</a:t>
            </a:r>
            <a:r>
              <a:rPr lang="en-GB" dirty="0"/>
              <a:t>://</a:t>
            </a:r>
            <a:r>
              <a:rPr lang="en-GB" dirty="0" err="1"/>
              <a:t>www.appstate.edu</a:t>
            </a:r>
            <a:r>
              <a:rPr lang="en-GB" dirty="0"/>
              <a:t>/~</a:t>
            </a:r>
            <a:r>
              <a:rPr lang="en-GB" dirty="0" err="1" smtClean="0"/>
              <a:t>klimare</a:t>
            </a:r>
            <a:r>
              <a:rPr lang="en-GB" dirty="0" smtClean="0"/>
              <a:t>/MAT3530_6_1.pdf</a:t>
            </a:r>
            <a:endParaRPr lang="en-GB" dirty="0"/>
          </a:p>
        </p:txBody>
      </p:sp>
    </p:spTree>
    <p:extLst>
      <p:ext uri="{BB962C8B-B14F-4D97-AF65-F5344CB8AC3E}">
        <p14:creationId xmlns:p14="http://schemas.microsoft.com/office/powerpoint/2010/main" val="10653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GB" dirty="0"/>
              <a:t> le </a:t>
            </a:r>
            <a:r>
              <a:rPr lang="en-GB" dirty="0" err="1"/>
              <a:t>chiffre</a:t>
            </a:r>
            <a:r>
              <a:rPr lang="en-GB" dirty="0"/>
              <a:t> </a:t>
            </a:r>
            <a:r>
              <a:rPr lang="en-GB" dirty="0" err="1"/>
              <a:t>indéchiffrable</a:t>
            </a:r>
            <a:r>
              <a:rPr lang="en-GB" dirty="0"/>
              <a:t> </a:t>
            </a:r>
          </a:p>
        </p:txBody>
      </p:sp>
      <p:sp>
        <p:nvSpPr>
          <p:cNvPr id="37892" name="Rectangle 3"/>
          <p:cNvSpPr>
            <a:spLocks noGrp="1" noChangeArrowheads="1"/>
          </p:cNvSpPr>
          <p:nvPr>
            <p:ph type="body" idx="1"/>
          </p:nvPr>
        </p:nvSpPr>
        <p:spPr>
          <a:xfrm>
            <a:off x="1057783" y="1495425"/>
            <a:ext cx="3273425" cy="4733925"/>
          </a:xfrm>
        </p:spPr>
        <p:txBody>
          <a:bodyPr>
            <a:normAutofit/>
          </a:bodyPr>
          <a:lstStyle/>
          <a:p>
            <a:pPr>
              <a:buFontTx/>
              <a:buNone/>
            </a:pPr>
            <a:r>
              <a:rPr lang="en-NZ" sz="2000" dirty="0"/>
              <a:t>The </a:t>
            </a:r>
            <a:r>
              <a:rPr lang="en-GB" sz="2000" dirty="0" err="1"/>
              <a:t>Vigenère</a:t>
            </a:r>
            <a:r>
              <a:rPr lang="en-GB" sz="2000" dirty="0"/>
              <a:t> </a:t>
            </a:r>
            <a:r>
              <a:rPr lang="en-GB" sz="2000" dirty="0" err="1"/>
              <a:t>Cypher</a:t>
            </a:r>
            <a:endParaRPr lang="en-GB" sz="2000" dirty="0"/>
          </a:p>
          <a:p>
            <a:pPr algn="ctr">
              <a:buFontTx/>
              <a:buNone/>
            </a:pPr>
            <a:r>
              <a:rPr lang="en-NZ" sz="2000" dirty="0"/>
              <a:t>1586</a:t>
            </a:r>
            <a:endParaRPr lang="en-GB" sz="2000" dirty="0"/>
          </a:p>
          <a:p>
            <a:pPr>
              <a:buFontTx/>
              <a:buNone/>
            </a:pPr>
            <a:endParaRPr lang="en-NZ" sz="2000" dirty="0"/>
          </a:p>
          <a:p>
            <a:r>
              <a:rPr lang="en-NZ" sz="1800" dirty="0"/>
              <a:t>Key selects alphabets</a:t>
            </a:r>
          </a:p>
          <a:p>
            <a:r>
              <a:rPr lang="en-NZ" sz="1800" dirty="0"/>
              <a:t>text is then encrypted using the repeated key.</a:t>
            </a:r>
          </a:p>
          <a:p>
            <a:endParaRPr lang="en-NZ" sz="1800" dirty="0"/>
          </a:p>
          <a:p>
            <a:pPr>
              <a:buFontTx/>
              <a:buNone/>
            </a:pPr>
            <a:r>
              <a:rPr lang="en-NZ" sz="1800" dirty="0"/>
              <a:t>KEY: </a:t>
            </a:r>
            <a:r>
              <a:rPr lang="en-NZ" sz="1800" dirty="0">
                <a:latin typeface="Helvetica-Narrow" pitchFamily="34" charset="0"/>
              </a:rPr>
              <a:t>W H I T E  W H I T E</a:t>
            </a:r>
          </a:p>
          <a:p>
            <a:pPr>
              <a:buFontTx/>
              <a:buNone/>
            </a:pPr>
            <a:r>
              <a:rPr lang="en-NZ" sz="1800" dirty="0"/>
              <a:t>TXT: </a:t>
            </a:r>
            <a:r>
              <a:rPr lang="en-NZ" sz="1800" dirty="0">
                <a:latin typeface="Helvetica-Narrow" pitchFamily="34" charset="0"/>
              </a:rPr>
              <a:t>w h a  t   i   s   l  i  f e</a:t>
            </a:r>
          </a:p>
          <a:p>
            <a:pPr>
              <a:buFontTx/>
              <a:buNone/>
            </a:pPr>
            <a:r>
              <a:rPr lang="en-NZ" sz="1800" dirty="0"/>
              <a:t>CYP:</a:t>
            </a:r>
            <a:r>
              <a:rPr lang="en-NZ" sz="1800" dirty="0">
                <a:latin typeface="Helvetica-Narrow" pitchFamily="34" charset="0"/>
              </a:rPr>
              <a:t>  S O I M M O S Q M I</a:t>
            </a:r>
          </a:p>
          <a:p>
            <a:pPr>
              <a:buFontTx/>
              <a:buNone/>
            </a:pPr>
            <a:endParaRPr lang="en-NZ" sz="1800" dirty="0">
              <a:latin typeface="Helvetica-Narrow" pitchFamily="34" charset="0"/>
            </a:endParaRPr>
          </a:p>
          <a:p>
            <a:pPr>
              <a:buFontTx/>
              <a:buNone/>
            </a:pPr>
            <a:r>
              <a:rPr lang="en-NZ" sz="1800" dirty="0"/>
              <a:t>No one much used it…</a:t>
            </a:r>
          </a:p>
          <a:p>
            <a:endParaRPr lang="en-GB" sz="1800" dirty="0"/>
          </a:p>
        </p:txBody>
      </p:sp>
      <p:pic>
        <p:nvPicPr>
          <p:cNvPr id="37893" name="Picture 5" descr="Vigenere-square"/>
          <p:cNvPicPr>
            <a:picLocks noChangeAspect="1" noChangeArrowheads="1"/>
          </p:cNvPicPr>
          <p:nvPr/>
        </p:nvPicPr>
        <p:blipFill>
          <a:blip r:embed="rId3"/>
          <a:srcRect/>
          <a:stretch>
            <a:fillRect/>
          </a:stretch>
        </p:blipFill>
        <p:spPr bwMode="auto">
          <a:xfrm>
            <a:off x="4105275" y="1528763"/>
            <a:ext cx="5038725" cy="4762500"/>
          </a:xfrm>
          <a:prstGeom prst="rect">
            <a:avLst/>
          </a:prstGeom>
          <a:noFill/>
          <a:ln w="9525">
            <a:noFill/>
            <a:miter lim="800000"/>
            <a:headEnd/>
            <a:tailEnd/>
          </a:ln>
        </p:spPr>
      </p:pic>
      <p:pic>
        <p:nvPicPr>
          <p:cNvPr id="37894" name="Picture 7" descr="The Vigenère cipher is named for Blaise de Vigenère (pictured), although Giovan Batista Belaso had invented the cipher earlier. Vigenère did invent a stronger autokey cipher.">
            <a:hlinkClick r:id="rId4" tooltip="The Vigenère cipher is named for Blaise de Vigenère (pictured), although Giovan Batista Belaso had invented the cipher earlier. Vigenère did invent a stronger autokey cipher."/>
          </p:cNvPr>
          <p:cNvPicPr>
            <a:picLocks noChangeAspect="1" noChangeArrowheads="1"/>
          </p:cNvPicPr>
          <p:nvPr/>
        </p:nvPicPr>
        <p:blipFill>
          <a:blip r:embed="rId5"/>
          <a:srcRect/>
          <a:stretch>
            <a:fillRect/>
          </a:stretch>
        </p:blipFill>
        <p:spPr bwMode="auto">
          <a:xfrm>
            <a:off x="7962900" y="0"/>
            <a:ext cx="1181100" cy="1528763"/>
          </a:xfrm>
          <a:prstGeom prst="rect">
            <a:avLst/>
          </a:prstGeom>
          <a:noFill/>
          <a:ln w="9525">
            <a:noFill/>
            <a:miter lim="800000"/>
            <a:headEnd/>
            <a:tailEnd/>
          </a:ln>
        </p:spPr>
      </p:pic>
      <p:sp>
        <p:nvSpPr>
          <p:cNvPr id="8"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9"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7</a:t>
            </a:fld>
            <a:endParaRPr lang="en-US"/>
          </a:p>
        </p:txBody>
      </p:sp>
    </p:spTree>
    <p:extLst>
      <p:ext uri="{BB962C8B-B14F-4D97-AF65-F5344CB8AC3E}">
        <p14:creationId xmlns:p14="http://schemas.microsoft.com/office/powerpoint/2010/main" val="3359493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6800" y="274638"/>
            <a:ext cx="7498080" cy="1143000"/>
          </a:xfrm>
        </p:spPr>
        <p:txBody>
          <a:bodyPr/>
          <a:lstStyle/>
          <a:p>
            <a:r>
              <a:rPr lang="en-US" dirty="0" smtClean="0"/>
              <a:t>Polyalphabetic rarely used</a:t>
            </a:r>
          </a:p>
        </p:txBody>
      </p:sp>
      <p:sp>
        <p:nvSpPr>
          <p:cNvPr id="39939" name="Content Placeholder 2"/>
          <p:cNvSpPr>
            <a:spLocks noGrp="1"/>
          </p:cNvSpPr>
          <p:nvPr>
            <p:ph idx="1"/>
          </p:nvPr>
        </p:nvSpPr>
        <p:spPr>
          <a:xfrm>
            <a:off x="1066800" y="1504950"/>
            <a:ext cx="7498080" cy="4800600"/>
          </a:xfrm>
        </p:spPr>
        <p:txBody>
          <a:bodyPr/>
          <a:lstStyle/>
          <a:p>
            <a:r>
              <a:rPr lang="en-US" sz="2800" dirty="0" smtClean="0"/>
              <a:t>Polyalphabetic cyphers where not used at the time, although considered ‘practically’ unbreakable -- as they were considered too difficult to use.</a:t>
            </a:r>
          </a:p>
          <a:p>
            <a:pPr marL="82296" indent="0">
              <a:buNone/>
            </a:pPr>
            <a:endParaRPr lang="en-US" sz="2800" dirty="0" smtClean="0"/>
          </a:p>
          <a:p>
            <a:r>
              <a:rPr lang="en-US" sz="2800" dirty="0" smtClean="0"/>
              <a:t>Cryptographer’s looked for a ‘middle-ground’ that would prevent frequency analysis:</a:t>
            </a:r>
          </a:p>
          <a:p>
            <a:pPr lvl="1"/>
            <a:r>
              <a:rPr lang="en-US" sz="2400" dirty="0" smtClean="0"/>
              <a:t>Nomenclatures (Code words)</a:t>
            </a:r>
          </a:p>
          <a:p>
            <a:pPr lvl="1"/>
            <a:r>
              <a:rPr lang="en-US" sz="2400" dirty="0" smtClean="0"/>
              <a:t>Homophones</a:t>
            </a:r>
            <a:r>
              <a:rPr lang="en-US" dirty="0" smtClean="0"/>
              <a:t> </a:t>
            </a:r>
          </a:p>
          <a:p>
            <a:pPr lvl="1"/>
            <a:endParaRPr lang="en-US" dirty="0" smtClean="0"/>
          </a:p>
        </p:txBody>
      </p:sp>
      <p:sp>
        <p:nvSpPr>
          <p:cNvPr id="6"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7"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8</a:t>
            </a:fld>
            <a:endParaRPr lang="en-US"/>
          </a:p>
        </p:txBody>
      </p:sp>
    </p:spTree>
    <p:extLst>
      <p:ext uri="{BB962C8B-B14F-4D97-AF65-F5344CB8AC3E}">
        <p14:creationId xmlns:p14="http://schemas.microsoft.com/office/powerpoint/2010/main" val="111409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66800" y="274638"/>
            <a:ext cx="7498080" cy="1143000"/>
          </a:xfrm>
        </p:spPr>
        <p:txBody>
          <a:bodyPr/>
          <a:lstStyle/>
          <a:p>
            <a:r>
              <a:rPr lang="en-US" dirty="0" smtClean="0"/>
              <a:t>Homophones </a:t>
            </a:r>
          </a:p>
        </p:txBody>
      </p:sp>
      <p:sp>
        <p:nvSpPr>
          <p:cNvPr id="41987" name="Content Placeholder 2"/>
          <p:cNvSpPr>
            <a:spLocks noGrp="1"/>
          </p:cNvSpPr>
          <p:nvPr>
            <p:ph idx="1"/>
          </p:nvPr>
        </p:nvSpPr>
        <p:spPr/>
        <p:txBody>
          <a:bodyPr>
            <a:normAutofit/>
          </a:bodyPr>
          <a:lstStyle/>
          <a:p>
            <a:r>
              <a:rPr lang="en-GB" sz="2000" dirty="0" err="1" smtClean="0"/>
              <a:t>Simeone</a:t>
            </a:r>
            <a:r>
              <a:rPr lang="en-GB" sz="2000" dirty="0" smtClean="0"/>
              <a:t> de </a:t>
            </a:r>
            <a:r>
              <a:rPr lang="en-GB" sz="2000" dirty="0" err="1" smtClean="0"/>
              <a:t>Crema's</a:t>
            </a:r>
            <a:r>
              <a:rPr lang="en-GB" sz="2000" dirty="0" smtClean="0"/>
              <a:t> in 1401 developed a key in which each of the plaintext vowels had several possible equivalents (homophones: from Greek, same-sounds)</a:t>
            </a:r>
          </a:p>
          <a:p>
            <a:pPr lvl="1"/>
            <a:r>
              <a:rPr lang="en-GB" sz="1800" dirty="0" smtClean="0"/>
              <a:t>This approach attempts to ‘even out’ all the vowel frequencies in the </a:t>
            </a:r>
            <a:r>
              <a:rPr lang="en-GB" sz="1800" dirty="0" err="1" smtClean="0"/>
              <a:t>cypher</a:t>
            </a:r>
            <a:r>
              <a:rPr lang="en-GB" sz="1800" dirty="0" smtClean="0"/>
              <a:t> text. </a:t>
            </a:r>
          </a:p>
          <a:p>
            <a:pPr lvl="1"/>
            <a:r>
              <a:rPr lang="en-GB" sz="1800" dirty="0" smtClean="0"/>
              <a:t>This indicates a knowledge of frequency analysis as early as 1400 in Europe.</a:t>
            </a:r>
          </a:p>
          <a:p>
            <a:r>
              <a:rPr lang="en-US" sz="2200" dirty="0" smtClean="0"/>
              <a:t>A more general use of homophones (same-sounds) is, if a letter has frequency </a:t>
            </a:r>
            <a:r>
              <a:rPr lang="en-US" sz="2200" dirty="0" err="1" smtClean="0"/>
              <a:t>n</a:t>
            </a:r>
            <a:r>
              <a:rPr lang="en-US" sz="2200" dirty="0" smtClean="0"/>
              <a:t>%, then we have it encrypt randomly into </a:t>
            </a:r>
            <a:r>
              <a:rPr lang="en-US" sz="2200" dirty="0" err="1" smtClean="0"/>
              <a:t>n</a:t>
            </a:r>
            <a:r>
              <a:rPr lang="en-US" sz="2200" dirty="0" smtClean="0"/>
              <a:t>% different homophones.  </a:t>
            </a:r>
          </a:p>
          <a:p>
            <a:r>
              <a:rPr lang="en-US" sz="2200" dirty="0" smtClean="0"/>
              <a:t>Can still be attacked by relationship between letters, characteristics.</a:t>
            </a:r>
          </a:p>
          <a:p>
            <a:pPr lvl="1">
              <a:buFontTx/>
              <a:buNone/>
            </a:pPr>
            <a:endParaRPr lang="en-GB" sz="1800" dirty="0" smtClean="0"/>
          </a:p>
          <a:p>
            <a:endParaRPr lang="en-US" dirty="0" smtClean="0"/>
          </a:p>
        </p:txBody>
      </p:sp>
      <p:sp>
        <p:nvSpPr>
          <p:cNvPr id="8" name="Date Placeholder 4"/>
          <p:cNvSpPr>
            <a:spLocks noGrp="1"/>
          </p:cNvSpPr>
          <p:nvPr>
            <p:ph type="dt" sz="half" idx="10"/>
          </p:nvPr>
        </p:nvSpPr>
        <p:spPr>
          <a:xfrm>
            <a:off x="3581400" y="6305550"/>
            <a:ext cx="2133600" cy="476250"/>
          </a:xfrm>
        </p:spPr>
        <p:txBody>
          <a:bodyPr/>
          <a:lstStyle/>
          <a:p>
            <a:r>
              <a:rPr lang="en-AU" smtClean="0"/>
              <a:t>© 2011-14,  Kris Bubendorfer</a:t>
            </a:r>
            <a:endParaRPr lang="en-US" dirty="0" smtClean="0"/>
          </a:p>
        </p:txBody>
      </p:sp>
      <p:sp>
        <p:nvSpPr>
          <p:cNvPr id="9" name="Footer Placeholder 3"/>
          <p:cNvSpPr>
            <a:spLocks noGrp="1"/>
          </p:cNvSpPr>
          <p:nvPr>
            <p:ph type="ftr" sz="quarter" idx="11"/>
          </p:nvPr>
        </p:nvSpPr>
        <p:spPr>
          <a:xfrm>
            <a:off x="5715000" y="6305550"/>
            <a:ext cx="2895600" cy="476250"/>
          </a:xfrm>
        </p:spPr>
        <p:txBody>
          <a:bodyPr/>
          <a:lstStyle/>
          <a:p>
            <a:r>
              <a:rPr lang="en-US" smtClean="0"/>
              <a:t>NWEN 243</a:t>
            </a:r>
            <a:endParaRPr lang="en-US"/>
          </a:p>
        </p:txBody>
      </p:sp>
      <p:sp>
        <p:nvSpPr>
          <p:cNvPr id="2" name="Slide Number Placeholder 1"/>
          <p:cNvSpPr>
            <a:spLocks noGrp="1"/>
          </p:cNvSpPr>
          <p:nvPr>
            <p:ph type="sldNum" sz="quarter" idx="12"/>
          </p:nvPr>
        </p:nvSpPr>
        <p:spPr/>
        <p:txBody>
          <a:bodyPr/>
          <a:lstStyle/>
          <a:p>
            <a:fld id="{96A1EBCC-DB2F-4447-83F7-93BC3BB44527}" type="slidenum">
              <a:rPr lang="en-US" smtClean="0"/>
              <a:pPr/>
              <a:t>9</a:t>
            </a:fld>
            <a:endParaRPr lang="en-US"/>
          </a:p>
        </p:txBody>
      </p:sp>
    </p:spTree>
    <p:extLst>
      <p:ext uri="{BB962C8B-B14F-4D97-AF65-F5344CB8AC3E}">
        <p14:creationId xmlns:p14="http://schemas.microsoft.com/office/powerpoint/2010/main" val="4223866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13714</TotalTime>
  <Words>4654</Words>
  <Application>Microsoft Macintosh PowerPoint</Application>
  <PresentationFormat>On-screen Show (4:3)</PresentationFormat>
  <Paragraphs>728</Paragraphs>
  <Slides>43</Slides>
  <Notes>33</Notes>
  <HiddenSlides>19</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43</vt:i4>
      </vt:variant>
    </vt:vector>
  </HeadingPairs>
  <TitlesOfParts>
    <vt:vector size="60" baseType="lpstr">
      <vt:lpstr>Arial</vt:lpstr>
      <vt:lpstr>Calibri</vt:lpstr>
      <vt:lpstr>Comic Sans MS</vt:lpstr>
      <vt:lpstr>Gill Sans MT</vt:lpstr>
      <vt:lpstr>Helvetica-Narrow</vt:lpstr>
      <vt:lpstr>Mangal</vt:lpstr>
      <vt:lpstr>Monotype Sorts</vt:lpstr>
      <vt:lpstr>MS PGothic</vt:lpstr>
      <vt:lpstr>ＭＳ Ｐゴシック</vt:lpstr>
      <vt:lpstr>ＭＳ ゴシック</vt:lpstr>
      <vt:lpstr>Symbol</vt:lpstr>
      <vt:lpstr>Tahoma</vt:lpstr>
      <vt:lpstr>Times New Roman</vt:lpstr>
      <vt:lpstr>Verdana</vt:lpstr>
      <vt:lpstr>Wingdings</vt:lpstr>
      <vt:lpstr>Wingdings 2</vt:lpstr>
      <vt:lpstr>Solstice</vt:lpstr>
      <vt:lpstr>NWEN 243 </vt:lpstr>
      <vt:lpstr>Symmetric Key Cryptosystems: Basics</vt:lpstr>
      <vt:lpstr>Notices </vt:lpstr>
      <vt:lpstr>Recall</vt:lpstr>
      <vt:lpstr>ALBERTI CIPHERS: Single Cipher Alphabet </vt:lpstr>
      <vt:lpstr>ALBERTI CIPHERS: Poly Cipher Alphabet </vt:lpstr>
      <vt:lpstr> le chiffre indéchiffrable </vt:lpstr>
      <vt:lpstr>Polyalphabetic rarely used</vt:lpstr>
      <vt:lpstr>Homophones </vt:lpstr>
      <vt:lpstr>Mary Queen of Scotts (1586)</vt:lpstr>
      <vt:lpstr>How to crack a polyalphabetic Cypher</vt:lpstr>
      <vt:lpstr>How to crack a Vigenère Cypher</vt:lpstr>
      <vt:lpstr>The Cryptanalyists Fight Back</vt:lpstr>
      <vt:lpstr>People and Cryptography</vt:lpstr>
      <vt:lpstr>Automation </vt:lpstr>
      <vt:lpstr>Cryptanalysis</vt:lpstr>
      <vt:lpstr>The Enigma Machine</vt:lpstr>
      <vt:lpstr>The Enigma Machine</vt:lpstr>
      <vt:lpstr>The Enigma Machine</vt:lpstr>
      <vt:lpstr>The Enigma Machine</vt:lpstr>
      <vt:lpstr>The Enigma Machine</vt:lpstr>
      <vt:lpstr>The Enigma Machine</vt:lpstr>
      <vt:lpstr>Partial Summary: Cyphers</vt:lpstr>
      <vt:lpstr>What is Secure?</vt:lpstr>
      <vt:lpstr>Kerckhoffs's Principle</vt:lpstr>
      <vt:lpstr>Randomness Matters!</vt:lpstr>
      <vt:lpstr>One-Time Pad (Vernam Cipher)</vt:lpstr>
      <vt:lpstr>One-Time Pad</vt:lpstr>
      <vt:lpstr>Advantages of One-Time Pad</vt:lpstr>
      <vt:lpstr>Problems with One-Time Pad</vt:lpstr>
      <vt:lpstr>Integrity : Recap</vt:lpstr>
      <vt:lpstr>Partial Summary: Cyphers</vt:lpstr>
      <vt:lpstr>Block Cyphers</vt:lpstr>
      <vt:lpstr>Symmetric Key Cryptosystems: Approaches</vt:lpstr>
      <vt:lpstr>Symmetric Key Cryptosystems: AES EXAMPLE</vt:lpstr>
      <vt:lpstr>Key Management Issues</vt:lpstr>
      <vt:lpstr>Permutation</vt:lpstr>
      <vt:lpstr>Block Cyphers</vt:lpstr>
      <vt:lpstr>Block Cyphers</vt:lpstr>
      <vt:lpstr>Block Cipher Operation (Simplified)</vt:lpstr>
      <vt:lpstr>DES: Data Encryption Standard</vt:lpstr>
      <vt:lpstr>Data Encryption Standard</vt:lpstr>
      <vt:lpstr>Cipher Block Chaining</vt:lpstr>
    </vt:vector>
  </TitlesOfParts>
  <Company>VUW</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NWEN 243</dc:title>
  <dc:creator>MCS</dc:creator>
  <cp:lastModifiedBy>aliahmeddawood@outlook.com</cp:lastModifiedBy>
  <cp:revision>597</cp:revision>
  <cp:lastPrinted>2015-07-20T19:59:06Z</cp:lastPrinted>
  <dcterms:created xsi:type="dcterms:W3CDTF">2012-08-12T04:35:19Z</dcterms:created>
  <dcterms:modified xsi:type="dcterms:W3CDTF">2017-07-27T07:58:30Z</dcterms:modified>
</cp:coreProperties>
</file>