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vml" ContentType="application/vnd.openxmlformats-officedocument.vmlDrawing"/>
  <Default Extension="mov" ContentType="video/quicktime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32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5" r:id="rId15"/>
    <p:sldId id="346" r:id="rId16"/>
    <p:sldId id="347" r:id="rId17"/>
    <p:sldId id="348" r:id="rId18"/>
    <p:sldId id="349" r:id="rId19"/>
    <p:sldId id="350" r:id="rId20"/>
    <p:sldId id="307" r:id="rId21"/>
    <p:sldId id="303" r:id="rId22"/>
    <p:sldId id="309" r:id="rId23"/>
    <p:sldId id="310" r:id="rId24"/>
    <p:sldId id="311" r:id="rId25"/>
    <p:sldId id="308" r:id="rId26"/>
    <p:sldId id="305" r:id="rId27"/>
    <p:sldId id="313" r:id="rId28"/>
    <p:sldId id="329" r:id="rId29"/>
    <p:sldId id="321" r:id="rId30"/>
    <p:sldId id="330" r:id="rId31"/>
    <p:sldId id="322" r:id="rId32"/>
    <p:sldId id="323" r:id="rId33"/>
    <p:sldId id="324" r:id="rId34"/>
    <p:sldId id="325" r:id="rId35"/>
    <p:sldId id="326" r:id="rId36"/>
    <p:sldId id="327" r:id="rId37"/>
    <p:sldId id="312" r:id="rId38"/>
    <p:sldId id="302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37" autoAdjust="0"/>
  </p:normalViewPr>
  <p:slideViewPr>
    <p:cSldViewPr snapToGrid="0" snapToObjects="1">
      <p:cViewPr>
        <p:scale>
          <a:sx n="100" d="100"/>
          <a:sy n="100" d="100"/>
        </p:scale>
        <p:origin x="216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Sheet1!$A$1</c:f>
              <c:numCache>
                <c:formatCode>General</c:formatCode>
                <c:ptCount val="1"/>
                <c:pt idx="0">
                  <c:v>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5616704"/>
        <c:axId val="-1905963728"/>
      </c:scatterChart>
      <c:valAx>
        <c:axId val="-1905616704"/>
        <c:scaling>
          <c:orientation val="minMax"/>
          <c:max val="2.5"/>
          <c:min val="0.0"/>
        </c:scaling>
        <c:delete val="0"/>
        <c:axPos val="b"/>
        <c:majorTickMark val="out"/>
        <c:minorTickMark val="none"/>
        <c:tickLblPos val="nextTo"/>
        <c:crossAx val="-1905963728"/>
        <c:crosses val="autoZero"/>
        <c:crossBetween val="midCat"/>
        <c:minorUnit val="1.0"/>
      </c:valAx>
      <c:valAx>
        <c:axId val="-1905963728"/>
        <c:scaling>
          <c:orientation val="minMax"/>
          <c:max val="14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05616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yVal>
            <c:numRef>
              <c:f>Sheet1!$A$1:$A$2</c:f>
              <c:numCache>
                <c:formatCode>General</c:formatCode>
                <c:ptCount val="2"/>
                <c:pt idx="0">
                  <c:v>7.0</c:v>
                </c:pt>
                <c:pt idx="1">
                  <c:v>12.0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5906000"/>
        <c:axId val="-1905790608"/>
      </c:scatterChart>
      <c:valAx>
        <c:axId val="-1905906000"/>
        <c:scaling>
          <c:orientation val="minMax"/>
          <c:max val="2.5"/>
          <c:min val="0.0"/>
        </c:scaling>
        <c:delete val="0"/>
        <c:axPos val="b"/>
        <c:majorTickMark val="out"/>
        <c:minorTickMark val="none"/>
        <c:tickLblPos val="nextTo"/>
        <c:crossAx val="-1905790608"/>
        <c:crosses val="autoZero"/>
        <c:crossBetween val="midCat"/>
        <c:majorUnit val="1.0"/>
        <c:minorUnit val="0.1"/>
      </c:valAx>
      <c:valAx>
        <c:axId val="-190579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05906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Sheet1!$D$1:$D$50</c:f>
              <c:numCache>
                <c:formatCode>General</c:formatCode>
                <c:ptCount val="50"/>
                <c:pt idx="0">
                  <c:v>665.0</c:v>
                </c:pt>
                <c:pt idx="1">
                  <c:v>617.0</c:v>
                </c:pt>
                <c:pt idx="2">
                  <c:v>571.0</c:v>
                </c:pt>
                <c:pt idx="3">
                  <c:v>527.0</c:v>
                </c:pt>
                <c:pt idx="4">
                  <c:v>485.0</c:v>
                </c:pt>
                <c:pt idx="5">
                  <c:v>445.0</c:v>
                </c:pt>
                <c:pt idx="6">
                  <c:v>407.0</c:v>
                </c:pt>
                <c:pt idx="7">
                  <c:v>371.0</c:v>
                </c:pt>
                <c:pt idx="8">
                  <c:v>337.0</c:v>
                </c:pt>
                <c:pt idx="9">
                  <c:v>305.0</c:v>
                </c:pt>
                <c:pt idx="10">
                  <c:v>275.0</c:v>
                </c:pt>
                <c:pt idx="11">
                  <c:v>247.0</c:v>
                </c:pt>
                <c:pt idx="12">
                  <c:v>221.0</c:v>
                </c:pt>
                <c:pt idx="13">
                  <c:v>197.0</c:v>
                </c:pt>
                <c:pt idx="14">
                  <c:v>175.0</c:v>
                </c:pt>
                <c:pt idx="15">
                  <c:v>155.0</c:v>
                </c:pt>
                <c:pt idx="16">
                  <c:v>137.0</c:v>
                </c:pt>
                <c:pt idx="17">
                  <c:v>121.0</c:v>
                </c:pt>
                <c:pt idx="18">
                  <c:v>107.0</c:v>
                </c:pt>
                <c:pt idx="19">
                  <c:v>95.0</c:v>
                </c:pt>
                <c:pt idx="20">
                  <c:v>85.0</c:v>
                </c:pt>
                <c:pt idx="21">
                  <c:v>77.0</c:v>
                </c:pt>
                <c:pt idx="22">
                  <c:v>71.0</c:v>
                </c:pt>
                <c:pt idx="23">
                  <c:v>67.0</c:v>
                </c:pt>
                <c:pt idx="24">
                  <c:v>65.0</c:v>
                </c:pt>
                <c:pt idx="25">
                  <c:v>65.0</c:v>
                </c:pt>
                <c:pt idx="26">
                  <c:v>67.0</c:v>
                </c:pt>
                <c:pt idx="27">
                  <c:v>71.0</c:v>
                </c:pt>
                <c:pt idx="28">
                  <c:v>77.0</c:v>
                </c:pt>
                <c:pt idx="29">
                  <c:v>85.0</c:v>
                </c:pt>
                <c:pt idx="30">
                  <c:v>95.0</c:v>
                </c:pt>
                <c:pt idx="31">
                  <c:v>107.0</c:v>
                </c:pt>
                <c:pt idx="32">
                  <c:v>121.0</c:v>
                </c:pt>
                <c:pt idx="33">
                  <c:v>137.0</c:v>
                </c:pt>
                <c:pt idx="34">
                  <c:v>155.0</c:v>
                </c:pt>
                <c:pt idx="35">
                  <c:v>175.0</c:v>
                </c:pt>
                <c:pt idx="36">
                  <c:v>197.0</c:v>
                </c:pt>
                <c:pt idx="37">
                  <c:v>221.0</c:v>
                </c:pt>
                <c:pt idx="38">
                  <c:v>247.0</c:v>
                </c:pt>
                <c:pt idx="39">
                  <c:v>275.0</c:v>
                </c:pt>
                <c:pt idx="40">
                  <c:v>305.0</c:v>
                </c:pt>
                <c:pt idx="41">
                  <c:v>337.0</c:v>
                </c:pt>
                <c:pt idx="42">
                  <c:v>371.0</c:v>
                </c:pt>
                <c:pt idx="43">
                  <c:v>407.0</c:v>
                </c:pt>
                <c:pt idx="44">
                  <c:v>445.0</c:v>
                </c:pt>
                <c:pt idx="45">
                  <c:v>485.0</c:v>
                </c:pt>
                <c:pt idx="46">
                  <c:v>527.0</c:v>
                </c:pt>
                <c:pt idx="47">
                  <c:v>571.0</c:v>
                </c:pt>
                <c:pt idx="48">
                  <c:v>617.0</c:v>
                </c:pt>
                <c:pt idx="49">
                  <c:v>665.0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573312"/>
        <c:axId val="-1908571536"/>
      </c:scatterChart>
      <c:valAx>
        <c:axId val="-190857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-1908571536"/>
        <c:crosses val="autoZero"/>
        <c:crossBetween val="midCat"/>
      </c:valAx>
      <c:valAx>
        <c:axId val="-1908571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08573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0635545556805"/>
          <c:y val="0.0330396475770925"/>
          <c:w val="0.842470600265876"/>
          <c:h val="0.78968486593360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Sheet1!$D$1:$D$50</c:f>
              <c:numCache>
                <c:formatCode>General</c:formatCode>
                <c:ptCount val="50"/>
                <c:pt idx="0">
                  <c:v>665.0</c:v>
                </c:pt>
                <c:pt idx="1">
                  <c:v>617.0</c:v>
                </c:pt>
                <c:pt idx="2">
                  <c:v>571.0</c:v>
                </c:pt>
                <c:pt idx="3">
                  <c:v>527.0</c:v>
                </c:pt>
                <c:pt idx="4">
                  <c:v>485.0</c:v>
                </c:pt>
                <c:pt idx="5">
                  <c:v>445.0</c:v>
                </c:pt>
                <c:pt idx="6">
                  <c:v>407.0</c:v>
                </c:pt>
                <c:pt idx="7">
                  <c:v>371.0</c:v>
                </c:pt>
                <c:pt idx="8">
                  <c:v>337.0</c:v>
                </c:pt>
                <c:pt idx="9">
                  <c:v>305.0</c:v>
                </c:pt>
                <c:pt idx="10">
                  <c:v>275.0</c:v>
                </c:pt>
                <c:pt idx="11">
                  <c:v>247.0</c:v>
                </c:pt>
                <c:pt idx="12">
                  <c:v>221.0</c:v>
                </c:pt>
                <c:pt idx="13">
                  <c:v>197.0</c:v>
                </c:pt>
                <c:pt idx="14">
                  <c:v>175.0</c:v>
                </c:pt>
                <c:pt idx="15">
                  <c:v>155.0</c:v>
                </c:pt>
                <c:pt idx="16">
                  <c:v>137.0</c:v>
                </c:pt>
                <c:pt idx="17">
                  <c:v>121.0</c:v>
                </c:pt>
                <c:pt idx="18">
                  <c:v>107.0</c:v>
                </c:pt>
                <c:pt idx="19">
                  <c:v>95.0</c:v>
                </c:pt>
                <c:pt idx="20">
                  <c:v>85.0</c:v>
                </c:pt>
                <c:pt idx="21">
                  <c:v>77.0</c:v>
                </c:pt>
                <c:pt idx="22">
                  <c:v>71.0</c:v>
                </c:pt>
                <c:pt idx="23">
                  <c:v>67.0</c:v>
                </c:pt>
                <c:pt idx="24">
                  <c:v>65.0</c:v>
                </c:pt>
                <c:pt idx="25">
                  <c:v>65.0</c:v>
                </c:pt>
                <c:pt idx="26">
                  <c:v>67.0</c:v>
                </c:pt>
                <c:pt idx="27">
                  <c:v>71.0</c:v>
                </c:pt>
                <c:pt idx="28">
                  <c:v>77.0</c:v>
                </c:pt>
                <c:pt idx="29">
                  <c:v>85.0</c:v>
                </c:pt>
                <c:pt idx="30">
                  <c:v>95.0</c:v>
                </c:pt>
                <c:pt idx="31">
                  <c:v>107.0</c:v>
                </c:pt>
                <c:pt idx="32">
                  <c:v>121.0</c:v>
                </c:pt>
                <c:pt idx="33">
                  <c:v>137.0</c:v>
                </c:pt>
                <c:pt idx="34">
                  <c:v>155.0</c:v>
                </c:pt>
                <c:pt idx="35">
                  <c:v>175.0</c:v>
                </c:pt>
                <c:pt idx="36">
                  <c:v>197.0</c:v>
                </c:pt>
                <c:pt idx="37">
                  <c:v>221.0</c:v>
                </c:pt>
                <c:pt idx="38">
                  <c:v>247.0</c:v>
                </c:pt>
                <c:pt idx="39">
                  <c:v>275.0</c:v>
                </c:pt>
                <c:pt idx="40">
                  <c:v>305.0</c:v>
                </c:pt>
                <c:pt idx="41">
                  <c:v>337.0</c:v>
                </c:pt>
                <c:pt idx="42">
                  <c:v>371.0</c:v>
                </c:pt>
                <c:pt idx="43">
                  <c:v>407.0</c:v>
                </c:pt>
                <c:pt idx="44">
                  <c:v>445.0</c:v>
                </c:pt>
                <c:pt idx="45">
                  <c:v>485.0</c:v>
                </c:pt>
                <c:pt idx="46">
                  <c:v>527.0</c:v>
                </c:pt>
                <c:pt idx="47">
                  <c:v>571.0</c:v>
                </c:pt>
                <c:pt idx="48">
                  <c:v>617.0</c:v>
                </c:pt>
                <c:pt idx="49">
                  <c:v>665.0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10871104"/>
        <c:axId val="-1910905408"/>
      </c:scatterChart>
      <c:valAx>
        <c:axId val="-191087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-1910905408"/>
        <c:crosses val="autoZero"/>
        <c:crossBetween val="midCat"/>
      </c:valAx>
      <c:valAx>
        <c:axId val="-191090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0871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40635545556805"/>
          <c:y val="0.0330396475770925"/>
          <c:w val="0.842470600265876"/>
          <c:h val="0.78968486593360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Sheet1!$D$1:$D$50</c:f>
              <c:numCache>
                <c:formatCode>General</c:formatCode>
                <c:ptCount val="50"/>
                <c:pt idx="0">
                  <c:v>665.0</c:v>
                </c:pt>
                <c:pt idx="1">
                  <c:v>617.0</c:v>
                </c:pt>
                <c:pt idx="2">
                  <c:v>571.0</c:v>
                </c:pt>
                <c:pt idx="3">
                  <c:v>527.0</c:v>
                </c:pt>
                <c:pt idx="4">
                  <c:v>485.0</c:v>
                </c:pt>
                <c:pt idx="5">
                  <c:v>445.0</c:v>
                </c:pt>
                <c:pt idx="6">
                  <c:v>407.0</c:v>
                </c:pt>
                <c:pt idx="7">
                  <c:v>371.0</c:v>
                </c:pt>
                <c:pt idx="8">
                  <c:v>337.0</c:v>
                </c:pt>
                <c:pt idx="9">
                  <c:v>305.0</c:v>
                </c:pt>
                <c:pt idx="10">
                  <c:v>275.0</c:v>
                </c:pt>
                <c:pt idx="11">
                  <c:v>247.0</c:v>
                </c:pt>
                <c:pt idx="12">
                  <c:v>221.0</c:v>
                </c:pt>
                <c:pt idx="13">
                  <c:v>197.0</c:v>
                </c:pt>
                <c:pt idx="14">
                  <c:v>175.0</c:v>
                </c:pt>
                <c:pt idx="15">
                  <c:v>155.0</c:v>
                </c:pt>
                <c:pt idx="16">
                  <c:v>137.0</c:v>
                </c:pt>
                <c:pt idx="17">
                  <c:v>121.0</c:v>
                </c:pt>
                <c:pt idx="18">
                  <c:v>107.0</c:v>
                </c:pt>
                <c:pt idx="19">
                  <c:v>95.0</c:v>
                </c:pt>
                <c:pt idx="20">
                  <c:v>85.0</c:v>
                </c:pt>
                <c:pt idx="21">
                  <c:v>77.0</c:v>
                </c:pt>
                <c:pt idx="22">
                  <c:v>71.0</c:v>
                </c:pt>
                <c:pt idx="23">
                  <c:v>67.0</c:v>
                </c:pt>
                <c:pt idx="24">
                  <c:v>65.0</c:v>
                </c:pt>
                <c:pt idx="25">
                  <c:v>65.0</c:v>
                </c:pt>
                <c:pt idx="26">
                  <c:v>67.0</c:v>
                </c:pt>
                <c:pt idx="27">
                  <c:v>71.0</c:v>
                </c:pt>
                <c:pt idx="28">
                  <c:v>77.0</c:v>
                </c:pt>
                <c:pt idx="29">
                  <c:v>85.0</c:v>
                </c:pt>
                <c:pt idx="30">
                  <c:v>95.0</c:v>
                </c:pt>
                <c:pt idx="31">
                  <c:v>107.0</c:v>
                </c:pt>
                <c:pt idx="32">
                  <c:v>121.0</c:v>
                </c:pt>
                <c:pt idx="33">
                  <c:v>137.0</c:v>
                </c:pt>
                <c:pt idx="34">
                  <c:v>155.0</c:v>
                </c:pt>
                <c:pt idx="35">
                  <c:v>175.0</c:v>
                </c:pt>
                <c:pt idx="36">
                  <c:v>197.0</c:v>
                </c:pt>
                <c:pt idx="37">
                  <c:v>221.0</c:v>
                </c:pt>
                <c:pt idx="38">
                  <c:v>247.0</c:v>
                </c:pt>
                <c:pt idx="39">
                  <c:v>275.0</c:v>
                </c:pt>
                <c:pt idx="40">
                  <c:v>305.0</c:v>
                </c:pt>
                <c:pt idx="41">
                  <c:v>337.0</c:v>
                </c:pt>
                <c:pt idx="42">
                  <c:v>371.0</c:v>
                </c:pt>
                <c:pt idx="43">
                  <c:v>407.0</c:v>
                </c:pt>
                <c:pt idx="44">
                  <c:v>445.0</c:v>
                </c:pt>
                <c:pt idx="45">
                  <c:v>485.0</c:v>
                </c:pt>
                <c:pt idx="46">
                  <c:v>527.0</c:v>
                </c:pt>
                <c:pt idx="47">
                  <c:v>571.0</c:v>
                </c:pt>
                <c:pt idx="48">
                  <c:v>617.0</c:v>
                </c:pt>
                <c:pt idx="49">
                  <c:v>665.0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5295952"/>
        <c:axId val="-1905294176"/>
      </c:scatterChart>
      <c:valAx>
        <c:axId val="-190529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-1905294176"/>
        <c:crosses val="autoZero"/>
        <c:crossBetween val="midCat"/>
      </c:valAx>
      <c:valAx>
        <c:axId val="-190529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052959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07E6-974A-5043-8E8B-6753F5CE5745}" type="datetime1">
              <a:rPr lang="en-US" smtClean="0"/>
              <a:pPr/>
              <a:t>7/30/17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6973-89DA-5540-B19A-D2415AD05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565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8186-5078-6A42-AACA-EA5F56796CDE}" type="datetime1">
              <a:rPr lang="en-US" smtClean="0"/>
              <a:pPr/>
              <a:t>7/30/17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9E08B-9C32-7A4B-9EDB-819948101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27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</a:t>
            </a:r>
            <a:r>
              <a:rPr lang="en-US" baseline="0" dirty="0" smtClean="0"/>
              <a:t> how does the KDC get a shared key – out of band.  But you only need to do this once!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We’re going to come back to ‘authentication</a:t>
            </a:r>
            <a:r>
              <a:rPr lang="en-NZ" baseline="0" dirty="0" smtClean="0"/>
              <a:t>’ later. </a:t>
            </a:r>
          </a:p>
          <a:p>
            <a:endParaRPr lang="en-NZ" baseline="0" dirty="0" smtClean="0"/>
          </a:p>
          <a:p>
            <a:r>
              <a:rPr lang="en-US" dirty="0" smtClean="0"/>
              <a:t>Problem is it</a:t>
            </a:r>
            <a:r>
              <a:rPr lang="en-US" baseline="0" dirty="0" smtClean="0"/>
              <a:t> is synchronous – not off line.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39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think Marlon Brando – The</a:t>
            </a:r>
            <a:r>
              <a:rPr lang="en-US" baseline="0" dirty="0" smtClean="0"/>
              <a:t> Godfather said it best.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Titan nuclear missile launch keys.</a:t>
            </a:r>
          </a:p>
          <a:p>
            <a:endParaRPr lang="en-US" dirty="0" smtClean="0"/>
          </a:p>
          <a:p>
            <a:r>
              <a:rPr lang="en-US" dirty="0" smtClean="0"/>
              <a:t>One person</a:t>
            </a:r>
            <a:r>
              <a:rPr lang="en-US" baseline="0" dirty="0" smtClean="0"/>
              <a:t> can’t possibly do that, it takes 2 to tango!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Cryptography</a:t>
            </a:r>
          </a:p>
        </p:txBody>
      </p:sp>
      <p:sp>
        <p:nvSpPr>
          <p:cNvPr id="52227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9930199-C544-7449-A062-1FAEA873FCE2}" type="datetime1">
              <a:rPr lang="en-GB">
                <a:latin typeface="Arial" pitchFamily="-106" charset="0"/>
              </a:rPr>
              <a:pPr/>
              <a:t>30/07/2017</a:t>
            </a:fld>
            <a:endParaRPr lang="en-GB">
              <a:latin typeface="Arial" pitchFamily="-106" charset="0"/>
            </a:endParaRPr>
          </a:p>
        </p:txBody>
      </p:sp>
      <p:sp>
        <p:nvSpPr>
          <p:cNvPr id="52228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© 2005 Comp 306 2004</a:t>
            </a:r>
          </a:p>
        </p:txBody>
      </p:sp>
      <p:sp>
        <p:nvSpPr>
          <p:cNvPr id="5222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C7B3A-743C-674A-8066-23554ADF7DA4}" type="slidenum">
              <a:rPr lang="en-GB">
                <a:latin typeface="Arial" pitchFamily="-106" charset="0"/>
              </a:rPr>
              <a:pPr/>
              <a:t>3</a:t>
            </a:fld>
            <a:endParaRPr lang="en-GB">
              <a:latin typeface="Arial" pitchFamily="-106" charset="0"/>
            </a:endParaRPr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2279650"/>
            <a:ext cx="3430588" cy="2573338"/>
          </a:xfrm>
          <a:ln/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1939" y="332305"/>
            <a:ext cx="5324243" cy="6381214"/>
          </a:xfrm>
          <a:noFill/>
          <a:ln/>
        </p:spPr>
        <p:txBody>
          <a:bodyPr/>
          <a:lstStyle/>
          <a:p>
            <a:r>
              <a:rPr lang="en-AU" dirty="0">
                <a:latin typeface="Arial" pitchFamily="-106" charset="0"/>
              </a:rPr>
              <a:t>We can use the Caesar cipher as an example.  There are only 25 keys!  The work factor for brute force is low.</a:t>
            </a:r>
            <a:endParaRPr lang="en-AU" dirty="0" smtClean="0">
              <a:latin typeface="Arial" pitchFamily="-106" charset="0"/>
            </a:endParaRPr>
          </a:p>
          <a:p>
            <a:r>
              <a:rPr lang="en-AU" b="1" dirty="0" err="1" smtClean="0">
                <a:latin typeface="Arial" pitchFamily="-106" charset="0"/>
              </a:rPr>
              <a:t>Ciphertext</a:t>
            </a:r>
            <a:r>
              <a:rPr lang="en-AU" b="1" dirty="0" smtClean="0">
                <a:latin typeface="Arial" pitchFamily="-106" charset="0"/>
              </a:rPr>
              <a:t> </a:t>
            </a:r>
            <a:r>
              <a:rPr lang="en-AU" b="1" dirty="0">
                <a:latin typeface="Arial" pitchFamily="-106" charset="0"/>
              </a:rPr>
              <a:t>only attack</a:t>
            </a:r>
            <a:r>
              <a:rPr lang="en-AU" dirty="0">
                <a:latin typeface="Arial" pitchFamily="-106" charset="0"/>
              </a:rPr>
              <a:t> involves analysing only unknown text.</a:t>
            </a:r>
          </a:p>
          <a:p>
            <a:r>
              <a:rPr lang="en-AU" b="1" dirty="0">
                <a:latin typeface="Arial" pitchFamily="-106" charset="0"/>
              </a:rPr>
              <a:t>Known plaintext attack</a:t>
            </a:r>
            <a:r>
              <a:rPr lang="en-AU" dirty="0">
                <a:latin typeface="Arial" pitchFamily="-106" charset="0"/>
              </a:rPr>
              <a:t> occurs when some or all words are known, e.g. “Hello”, “Dear” or “Wellington”.</a:t>
            </a:r>
          </a:p>
          <a:p>
            <a:r>
              <a:rPr lang="en-AU" b="1" dirty="0">
                <a:latin typeface="Arial" pitchFamily="-106" charset="0"/>
              </a:rPr>
              <a:t>Chosen plaintext attack</a:t>
            </a:r>
            <a:r>
              <a:rPr lang="en-AU" dirty="0">
                <a:latin typeface="Arial" pitchFamily="-106" charset="0"/>
              </a:rPr>
              <a:t> occurs when the cryptanalyst manages to cause some text of his/her choice to be encrypted.</a:t>
            </a:r>
          </a:p>
          <a:p>
            <a:r>
              <a:rPr lang="en-AU" dirty="0">
                <a:latin typeface="Arial" pitchFamily="-106" charset="0"/>
              </a:rPr>
              <a:t>A secure system is secure against chosen plaintext.</a:t>
            </a:r>
          </a:p>
          <a:p>
            <a:r>
              <a:rPr lang="en-AU" dirty="0">
                <a:latin typeface="Arial" pitchFamily="-106" charset="0"/>
              </a:rPr>
              <a:t>Colossus II was built during WWII to break Lorenz codes – the method was known, the machine would find the keys – was important in ending the war.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/>
          <a:lstStyle/>
          <a:p>
            <a:fld id="{462D85FD-2030-B143-807E-D924B13E09A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Full name: </a:t>
            </a:r>
          </a:p>
          <a:p>
            <a:pPr>
              <a:buFontTx/>
              <a:buNone/>
            </a:pPr>
            <a:r>
              <a:rPr lang="en-US" sz="1200" dirty="0" smtClean="0">
                <a:solidFill>
                  <a:srgbClr val="C00000"/>
                </a:solidFill>
              </a:rPr>
              <a:t>Jean-Guillaume-Hubert-Victor-François-</a:t>
            </a:r>
            <a:r>
              <a:rPr lang="en-US" sz="1200" dirty="0" err="1" smtClean="0">
                <a:solidFill>
                  <a:srgbClr val="C00000"/>
                </a:solidFill>
              </a:rPr>
              <a:t>Alexandre</a:t>
            </a:r>
            <a:r>
              <a:rPr lang="en-US" sz="1200" dirty="0" smtClean="0">
                <a:solidFill>
                  <a:srgbClr val="C00000"/>
                </a:solidFill>
              </a:rPr>
              <a:t>-</a:t>
            </a:r>
            <a:r>
              <a:rPr lang="en-US" sz="1200" dirty="0" err="1" smtClean="0">
                <a:solidFill>
                  <a:srgbClr val="C00000"/>
                </a:solidFill>
              </a:rPr>
              <a:t>Auguste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</a:rPr>
              <a:t>Kerckhoffs</a:t>
            </a:r>
            <a:r>
              <a:rPr lang="en-US" sz="1200" dirty="0" smtClean="0">
                <a:solidFill>
                  <a:srgbClr val="C00000"/>
                </a:solidFill>
              </a:rPr>
              <a:t> von </a:t>
            </a:r>
            <a:r>
              <a:rPr lang="en-US" sz="1200" dirty="0" err="1" smtClean="0">
                <a:solidFill>
                  <a:srgbClr val="C00000"/>
                </a:solidFill>
              </a:rPr>
              <a:t>Nieuwenhof</a:t>
            </a:r>
            <a:endParaRPr lang="en-US" sz="1200" dirty="0" smtClean="0">
              <a:solidFill>
                <a:srgbClr val="C00000"/>
              </a:solidFill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9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D85FD-2030-B143-807E-D924B13E09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Cryptography</a:t>
            </a:r>
          </a:p>
        </p:txBody>
      </p:sp>
      <p:sp>
        <p:nvSpPr>
          <p:cNvPr id="6656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E07CCC-CA79-6247-8D95-ED53440B4FEA}" type="datetime1">
              <a:rPr lang="en-GB">
                <a:latin typeface="Arial" pitchFamily="-106" charset="0"/>
              </a:rPr>
              <a:pPr/>
              <a:t>30/07/2017</a:t>
            </a:fld>
            <a:endParaRPr lang="en-GB">
              <a:latin typeface="Arial" pitchFamily="-106" charset="0"/>
            </a:endParaRPr>
          </a:p>
        </p:txBody>
      </p:sp>
      <p:sp>
        <p:nvSpPr>
          <p:cNvPr id="66564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© 2005 Comp 306 2004</a:t>
            </a:r>
          </a:p>
        </p:txBody>
      </p:sp>
      <p:sp>
        <p:nvSpPr>
          <p:cNvPr id="6656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4E12-0A8D-7444-A840-9170B67B9D7B}" type="slidenum">
              <a:rPr lang="en-GB">
                <a:latin typeface="Arial" pitchFamily="-106" charset="0"/>
              </a:rPr>
              <a:pPr/>
              <a:t>11</a:t>
            </a:fld>
            <a:endParaRPr lang="en-GB">
              <a:latin typeface="Arial" pitchFamily="-106" charset="0"/>
            </a:endParaRP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5938"/>
            <a:ext cx="3427412" cy="2571750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566" y="3257230"/>
            <a:ext cx="6702868" cy="3085458"/>
          </a:xfrm>
          <a:noFill/>
          <a:ln/>
        </p:spPr>
        <p:txBody>
          <a:bodyPr/>
          <a:lstStyle/>
          <a:p>
            <a:endParaRPr lang="en-AU" dirty="0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Cryptography</a:t>
            </a:r>
          </a:p>
        </p:txBody>
      </p:sp>
      <p:sp>
        <p:nvSpPr>
          <p:cNvPr id="6656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E07CCC-CA79-6247-8D95-ED53440B4FEA}" type="datetime1">
              <a:rPr lang="en-GB">
                <a:latin typeface="Arial" pitchFamily="-106" charset="0"/>
              </a:rPr>
              <a:pPr/>
              <a:t>30/07/2017</a:t>
            </a:fld>
            <a:endParaRPr lang="en-GB">
              <a:latin typeface="Arial" pitchFamily="-106" charset="0"/>
            </a:endParaRPr>
          </a:p>
        </p:txBody>
      </p:sp>
      <p:sp>
        <p:nvSpPr>
          <p:cNvPr id="66564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Arial" pitchFamily="-106" charset="0"/>
              </a:rPr>
              <a:t>© 2005 Comp 306 2004</a:t>
            </a:r>
          </a:p>
        </p:txBody>
      </p:sp>
      <p:sp>
        <p:nvSpPr>
          <p:cNvPr id="66565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94E12-0A8D-7444-A840-9170B67B9D7B}" type="slidenum">
              <a:rPr lang="en-GB">
                <a:latin typeface="Arial" pitchFamily="-106" charset="0"/>
              </a:rPr>
              <a:pPr/>
              <a:t>13</a:t>
            </a:fld>
            <a:endParaRPr lang="en-GB">
              <a:latin typeface="Arial" pitchFamily="-106" charset="0"/>
            </a:endParaRP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5938"/>
            <a:ext cx="3427412" cy="2571750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566" y="3257230"/>
            <a:ext cx="6702868" cy="3085458"/>
          </a:xfrm>
          <a:noFill/>
          <a:ln/>
        </p:spPr>
        <p:txBody>
          <a:bodyPr/>
          <a:lstStyle/>
          <a:p>
            <a:endParaRPr lang="en-AU" dirty="0">
              <a:latin typeface="Arial" pitchFamily="-10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SHA-1 is generated</a:t>
            </a:r>
            <a:r>
              <a:rPr lang="en-NZ" baseline="0" dirty="0" smtClean="0"/>
              <a:t> in a similar way.</a:t>
            </a:r>
          </a:p>
          <a:p>
            <a:endParaRPr lang="en-NZ" baseline="0" dirty="0" smtClean="0"/>
          </a:p>
          <a:p>
            <a:r>
              <a:rPr lang="en-NZ" baseline="0" dirty="0" smtClean="0"/>
              <a:t>Key basically becomes an additional bit of data inserted into the message, then we’re simply shuffling.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1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Tahoma" charset="0"/>
              </a:rPr>
              <a:t>Feistel</a:t>
            </a:r>
            <a:r>
              <a:rPr lang="en-US" sz="1200" dirty="0" smtClean="0">
                <a:latin typeface="Tahoma" charset="0"/>
              </a:rPr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9E08B-9C32-7A4B-9EDB-819948101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7"/>
            <a:ext cx="18288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8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8382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648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600200"/>
            <a:ext cx="4013200" cy="22479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00500"/>
            <a:ext cx="4013200" cy="22479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EBBA937-A022-504F-94D5-3D45459B3D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80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7/3/01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32C4F6-AD26-A849-B57F-6DC0BC62C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77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11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AU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3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20" y="21106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5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6A1EBCC-DB2F-4447-83F7-93BC3BB44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3.png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11.png"/><Relationship Id="rId9" Type="http://schemas.openxmlformats.org/officeDocument/2006/relationships/oleObject" Target="../embeddings/oleObject6.bin"/><Relationship Id="rId10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NWEN 243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Networked Applications</a:t>
            </a:r>
          </a:p>
          <a:p>
            <a:endParaRPr lang="en-US" dirty="0"/>
          </a:p>
          <a:p>
            <a:r>
              <a:rPr lang="en-US" dirty="0" smtClean="0"/>
              <a:t>Lecture 4:  	Symmetric Keys &amp;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555" y="3781307"/>
            <a:ext cx="3810000" cy="2857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13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568" y="152400"/>
            <a:ext cx="7498080" cy="1143000"/>
          </a:xfrm>
        </p:spPr>
        <p:txBody>
          <a:bodyPr/>
          <a:lstStyle/>
          <a:p>
            <a:r>
              <a:rPr lang="en-NZ" dirty="0" smtClean="0"/>
              <a:t>Partial Summary: Cyphers</a:t>
            </a:r>
            <a:endParaRPr lang="en-GB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15568" y="1168400"/>
            <a:ext cx="7609332" cy="5422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dirty="0" smtClean="0"/>
              <a:t>Substitution cipher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One-to-one mapping of alphabets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Randomised or shifted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Easily cryptoanalysed using frequency analysis</a:t>
            </a:r>
          </a:p>
          <a:p>
            <a:pPr marL="402336" lvl="1" indent="0">
              <a:lnSpc>
                <a:spcPct val="80000"/>
              </a:lnSpc>
              <a:buNone/>
            </a:pPr>
            <a:endParaRPr lang="en-NZ" dirty="0" smtClean="0"/>
          </a:p>
          <a:p>
            <a:pPr>
              <a:lnSpc>
                <a:spcPct val="80000"/>
              </a:lnSpc>
            </a:pPr>
            <a:r>
              <a:rPr lang="en-NZ" dirty="0" smtClean="0"/>
              <a:t>Polyalphabetic substitution cipher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One-to-many mapping of alphabets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By guessing key length correctly can treat as several subtitution cipher problems</a:t>
            </a:r>
          </a:p>
          <a:p>
            <a:pPr marL="82296" indent="0">
              <a:lnSpc>
                <a:spcPct val="80000"/>
              </a:lnSpc>
              <a:buNone/>
            </a:pPr>
            <a:endParaRPr lang="en-NZ" dirty="0"/>
          </a:p>
          <a:p>
            <a:pPr>
              <a:lnSpc>
                <a:spcPct val="80000"/>
              </a:lnSpc>
            </a:pPr>
            <a:r>
              <a:rPr lang="en-NZ" dirty="0" smtClean="0"/>
              <a:t>One Time Pad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Random keys - </a:t>
            </a:r>
            <a:r>
              <a:rPr lang="en-NZ" dirty="0"/>
              <a:t>d</a:t>
            </a:r>
            <a:r>
              <a:rPr lang="en-NZ" dirty="0" smtClean="0"/>
              <a:t>ifficult key coordination.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Does not guarentee message integrety (still single char).  </a:t>
            </a:r>
          </a:p>
          <a:p>
            <a:pPr lvl="1">
              <a:lnSpc>
                <a:spcPct val="80000"/>
              </a:lnSpc>
            </a:pPr>
            <a:endParaRPr lang="en-NZ" dirty="0" smtClean="0"/>
          </a:p>
          <a:p>
            <a:pPr lvl="1">
              <a:lnSpc>
                <a:spcPct val="80000"/>
              </a:lnSpc>
            </a:pPr>
            <a:endParaRPr lang="en-NZ" dirty="0" smtClean="0"/>
          </a:p>
          <a:p>
            <a:pPr lvl="1">
              <a:lnSpc>
                <a:spcPct val="80000"/>
              </a:lnSpc>
            </a:pPr>
            <a:endParaRPr lang="en-NZ" dirty="0" smtClean="0"/>
          </a:p>
          <a:p>
            <a:pPr>
              <a:lnSpc>
                <a:spcPct val="80000"/>
              </a:lnSpc>
            </a:pPr>
            <a:endParaRPr lang="en-N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 Cyphers</a:t>
            </a:r>
            <a:endParaRPr lang="en-AU" dirty="0"/>
          </a:p>
        </p:txBody>
      </p:sp>
      <p:sp>
        <p:nvSpPr>
          <p:cNvPr id="73" name="Content Placeholder 7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3500"/>
          </a:xfrm>
        </p:spPr>
        <p:txBody>
          <a:bodyPr>
            <a:noAutofit/>
          </a:bodyPr>
          <a:lstStyle/>
          <a:p>
            <a:r>
              <a:rPr lang="en-AU" sz="1800" dirty="0" smtClean="0">
                <a:latin typeface="Arial" pitchFamily="-106" charset="0"/>
              </a:rPr>
              <a:t>A problem with character substitution cyphers was that each character stands alone allowing straightforward statistical analysis.</a:t>
            </a:r>
          </a:p>
          <a:p>
            <a:r>
              <a:rPr lang="en-AU" sz="1800" dirty="0" smtClean="0">
                <a:latin typeface="Arial" pitchFamily="-106" charset="0"/>
              </a:rPr>
              <a:t>Ideally we should “scramble” information from adjacent letters, words and phrases to remove this operation.</a:t>
            </a:r>
          </a:p>
          <a:p>
            <a:r>
              <a:rPr lang="en-AU" sz="1800" dirty="0" smtClean="0">
                <a:latin typeface="Arial" pitchFamily="-106" charset="0"/>
              </a:rPr>
              <a:t>This can be demonstrated by the general concept of </a:t>
            </a:r>
            <a:r>
              <a:rPr lang="en-AU" sz="1800" dirty="0">
                <a:latin typeface="Arial" pitchFamily="-106" charset="0"/>
              </a:rPr>
              <a:t>b</a:t>
            </a:r>
            <a:r>
              <a:rPr lang="en-AU" sz="1800" dirty="0" smtClean="0">
                <a:latin typeface="Arial" pitchFamily="-106" charset="0"/>
              </a:rPr>
              <a:t>lock cyphers.  A block cypher is a pipeline of two types of transformations:</a:t>
            </a:r>
            <a:endParaRPr lang="en-AU" sz="500" dirty="0" smtClean="0">
              <a:latin typeface="Arial" pitchFamily="-106" charset="0"/>
            </a:endParaRPr>
          </a:p>
          <a:p>
            <a:pPr>
              <a:buNone/>
            </a:pPr>
            <a:r>
              <a:rPr lang="en-AU" sz="500" dirty="0" smtClean="0">
                <a:latin typeface="Arial" pitchFamily="-106" charset="0"/>
              </a:rPr>
              <a:t>	</a:t>
            </a:r>
          </a:p>
          <a:p>
            <a:pPr lvl="1"/>
            <a:r>
              <a:rPr lang="en-AU" sz="1400" b="1" dirty="0" smtClean="0">
                <a:latin typeface="Arial" pitchFamily="-106" charset="0"/>
              </a:rPr>
              <a:t>P-box.</a:t>
            </a:r>
            <a:r>
              <a:rPr lang="en-AU" sz="1400" dirty="0" smtClean="0">
                <a:latin typeface="Arial" pitchFamily="-106" charset="0"/>
              </a:rPr>
              <a:t>  The P-box is a permutation taking some number of bits in and rearranging them.</a:t>
            </a:r>
            <a:endParaRPr lang="en-AU" sz="100" dirty="0" smtClean="0">
              <a:latin typeface="Arial" pitchFamily="-106" charset="0"/>
            </a:endParaRPr>
          </a:p>
          <a:p>
            <a:pPr lvl="1">
              <a:buNone/>
            </a:pPr>
            <a:r>
              <a:rPr lang="en-AU" sz="100" dirty="0" smtClean="0">
                <a:latin typeface="Arial" pitchFamily="-106" charset="0"/>
              </a:rPr>
              <a:t> </a:t>
            </a:r>
            <a:r>
              <a:rPr lang="en-AU" sz="600" dirty="0" smtClean="0">
                <a:latin typeface="Arial" pitchFamily="-106" charset="0"/>
              </a:rPr>
              <a:t> </a:t>
            </a:r>
          </a:p>
          <a:p>
            <a:pPr lvl="1"/>
            <a:r>
              <a:rPr lang="en-AU" sz="1400" b="1" dirty="0" smtClean="0">
                <a:latin typeface="Arial" pitchFamily="-106" charset="0"/>
              </a:rPr>
              <a:t>S-box.</a:t>
            </a:r>
            <a:r>
              <a:rPr lang="en-AU" sz="1400" dirty="0" smtClean="0">
                <a:latin typeface="Arial" pitchFamily="-106" charset="0"/>
              </a:rPr>
              <a:t>  The S-box is a substitution.  The substitution may be done efficiently by expanding an </a:t>
            </a:r>
            <a:r>
              <a:rPr lang="en-AU" sz="1400" dirty="0" err="1" smtClean="0">
                <a:latin typeface="Arial" pitchFamily="-106" charset="0"/>
              </a:rPr>
              <a:t>n</a:t>
            </a:r>
            <a:r>
              <a:rPr lang="en-AU" sz="1400" dirty="0" smtClean="0">
                <a:latin typeface="Arial" pitchFamily="-106" charset="0"/>
              </a:rPr>
              <a:t> bit input into 2</a:t>
            </a:r>
            <a:r>
              <a:rPr lang="en-AU" sz="1400" baseline="30000" dirty="0" smtClean="0">
                <a:latin typeface="Arial" pitchFamily="-106" charset="0"/>
              </a:rPr>
              <a:t>n</a:t>
            </a:r>
            <a:r>
              <a:rPr lang="en-AU" sz="1400" dirty="0" smtClean="0">
                <a:latin typeface="Arial" pitchFamily="-106" charset="0"/>
              </a:rPr>
              <a:t> lines that are zero except for the line representing the number.  This is permuted using a P-box and the output (again a single line is a one) is encoded back into </a:t>
            </a:r>
            <a:r>
              <a:rPr lang="en-AU" sz="1400" dirty="0" err="1" smtClean="0">
                <a:latin typeface="Arial" pitchFamily="-106" charset="0"/>
              </a:rPr>
              <a:t>n</a:t>
            </a:r>
            <a:r>
              <a:rPr lang="en-AU" sz="1400" dirty="0" smtClean="0">
                <a:latin typeface="Arial" pitchFamily="-106" charset="0"/>
              </a:rPr>
              <a:t> bits.</a:t>
            </a:r>
          </a:p>
          <a:p>
            <a:pPr lvl="1"/>
            <a:endParaRPr lang="en-AU" sz="1400" dirty="0" smtClean="0">
              <a:latin typeface="Arial" pitchFamily="-106" charset="0"/>
            </a:endParaRPr>
          </a:p>
          <a:p>
            <a:r>
              <a:rPr lang="en-AU" sz="1800" dirty="0" smtClean="0">
                <a:latin typeface="Arial" pitchFamily="-106" charset="0"/>
              </a:rPr>
              <a:t>Both of these are simple operations.  The effectiveness comes when they are chained together.</a:t>
            </a:r>
          </a:p>
          <a:p>
            <a:r>
              <a:rPr lang="en-AU" sz="1800" dirty="0" smtClean="0">
                <a:latin typeface="Arial" pitchFamily="-106" charset="0"/>
              </a:rPr>
              <a:t>Main advantage (and disadvantage) can be computed in HW.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>
                <a:latin typeface="Tahoma" charset="0"/>
              </a:rPr>
              <a:t>Permutation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628900" y="1676400"/>
            <a:ext cx="40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644775" y="22399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2644775" y="27733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644775" y="33829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5521325" y="1676400"/>
            <a:ext cx="40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5537200" y="22399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5537200" y="27733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5537200" y="3382963"/>
            <a:ext cx="40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2300" name="Line 11"/>
          <p:cNvSpPr>
            <a:spLocks noChangeShapeType="1"/>
          </p:cNvSpPr>
          <p:nvPr/>
        </p:nvSpPr>
        <p:spPr bwMode="auto">
          <a:xfrm>
            <a:off x="3105150" y="1981200"/>
            <a:ext cx="2432050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1" name="Line 12"/>
          <p:cNvSpPr>
            <a:spLocks noChangeShapeType="1"/>
          </p:cNvSpPr>
          <p:nvPr/>
        </p:nvSpPr>
        <p:spPr bwMode="auto">
          <a:xfrm>
            <a:off x="3086100" y="2514600"/>
            <a:ext cx="2451100" cy="1143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2" name="Line 13"/>
          <p:cNvSpPr>
            <a:spLocks noChangeShapeType="1"/>
          </p:cNvSpPr>
          <p:nvPr/>
        </p:nvSpPr>
        <p:spPr bwMode="auto">
          <a:xfrm flipV="1">
            <a:off x="3162300" y="1981200"/>
            <a:ext cx="2359025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V="1">
            <a:off x="3162300" y="3048000"/>
            <a:ext cx="2359025" cy="609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2705100" y="39624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CODE becomes DCEO</a:t>
            </a:r>
          </a:p>
        </p:txBody>
      </p:sp>
      <p:sp>
        <p:nvSpPr>
          <p:cNvPr id="1230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79500" y="4800600"/>
            <a:ext cx="7835900" cy="1752600"/>
          </a:xfrm>
          <a:noFill/>
        </p:spPr>
        <p:txBody>
          <a:bodyPr lIns="92075" tIns="46038" rIns="92075" bIns="46038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ahoma" charset="0"/>
              </a:rPr>
              <a:t>For N-bit input, N! possible permutations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ahoma" charset="0"/>
              </a:rPr>
              <a:t>Idea: split plaintext into blocks, for each block use secret key to pick a permutation, rinse and repeat</a:t>
            </a:r>
          </a:p>
          <a:p>
            <a:pPr lvl="1">
              <a:lnSpc>
                <a:spcPct val="110000"/>
              </a:lnSpc>
            </a:pPr>
            <a:r>
              <a:rPr lang="en-US" sz="1800" dirty="0">
                <a:latin typeface="Tahoma" charset="0"/>
              </a:rPr>
              <a:t>Without the key, permutation </a:t>
            </a:r>
            <a:r>
              <a:rPr lang="en-US" sz="1800" dirty="0" smtClean="0">
                <a:latin typeface="Tahoma" charset="0"/>
              </a:rPr>
              <a:t>should “look random”</a:t>
            </a:r>
            <a:endParaRPr lang="en-US" sz="1800" dirty="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Block Cyphers</a:t>
            </a:r>
            <a:endParaRPr lang="en-AU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4892675" y="2651125"/>
            <a:ext cx="609600" cy="22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Line 5"/>
          <p:cNvSpPr>
            <a:spLocks noChangeShapeType="1"/>
          </p:cNvSpPr>
          <p:nvPr/>
        </p:nvSpPr>
        <p:spPr bwMode="auto">
          <a:xfrm flipH="1">
            <a:off x="4664075" y="2879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 flipH="1">
            <a:off x="4664075" y="3140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 flipH="1">
            <a:off x="4664075" y="3402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Line 8"/>
          <p:cNvSpPr>
            <a:spLocks noChangeShapeType="1"/>
          </p:cNvSpPr>
          <p:nvPr/>
        </p:nvSpPr>
        <p:spPr bwMode="auto">
          <a:xfrm flipH="1">
            <a:off x="4664075" y="3662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Line 9"/>
          <p:cNvSpPr>
            <a:spLocks noChangeShapeType="1"/>
          </p:cNvSpPr>
          <p:nvPr/>
        </p:nvSpPr>
        <p:spPr bwMode="auto">
          <a:xfrm flipH="1">
            <a:off x="4664075" y="3924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Line 11"/>
          <p:cNvSpPr>
            <a:spLocks noChangeShapeType="1"/>
          </p:cNvSpPr>
          <p:nvPr/>
        </p:nvSpPr>
        <p:spPr bwMode="auto">
          <a:xfrm flipH="1">
            <a:off x="4664075" y="4446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Line 12"/>
          <p:cNvSpPr>
            <a:spLocks noChangeShapeType="1"/>
          </p:cNvSpPr>
          <p:nvPr/>
        </p:nvSpPr>
        <p:spPr bwMode="auto">
          <a:xfrm flipH="1">
            <a:off x="4664075" y="4708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13"/>
          <p:cNvSpPr>
            <a:spLocks noChangeShapeType="1"/>
          </p:cNvSpPr>
          <p:nvPr/>
        </p:nvSpPr>
        <p:spPr bwMode="auto">
          <a:xfrm flipH="1">
            <a:off x="5502275" y="2879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Line 14"/>
          <p:cNvSpPr>
            <a:spLocks noChangeShapeType="1"/>
          </p:cNvSpPr>
          <p:nvPr/>
        </p:nvSpPr>
        <p:spPr bwMode="auto">
          <a:xfrm flipH="1">
            <a:off x="5502275" y="3140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Line 15"/>
          <p:cNvSpPr>
            <a:spLocks noChangeShapeType="1"/>
          </p:cNvSpPr>
          <p:nvPr/>
        </p:nvSpPr>
        <p:spPr bwMode="auto">
          <a:xfrm flipH="1">
            <a:off x="5502275" y="3402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3" name="Line 16"/>
          <p:cNvSpPr>
            <a:spLocks noChangeShapeType="1"/>
          </p:cNvSpPr>
          <p:nvPr/>
        </p:nvSpPr>
        <p:spPr bwMode="auto">
          <a:xfrm flipH="1">
            <a:off x="5502275" y="3662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4" name="Line 17"/>
          <p:cNvSpPr>
            <a:spLocks noChangeShapeType="1"/>
          </p:cNvSpPr>
          <p:nvPr/>
        </p:nvSpPr>
        <p:spPr bwMode="auto">
          <a:xfrm flipH="1">
            <a:off x="5502275" y="3924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5" name="Line 18"/>
          <p:cNvSpPr>
            <a:spLocks noChangeShapeType="1"/>
          </p:cNvSpPr>
          <p:nvPr/>
        </p:nvSpPr>
        <p:spPr bwMode="auto">
          <a:xfrm flipH="1">
            <a:off x="5502275" y="41846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6" name="Line 19"/>
          <p:cNvSpPr>
            <a:spLocks noChangeShapeType="1"/>
          </p:cNvSpPr>
          <p:nvPr/>
        </p:nvSpPr>
        <p:spPr bwMode="auto">
          <a:xfrm flipH="1">
            <a:off x="5502275" y="4446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8" name="Line 21"/>
          <p:cNvSpPr>
            <a:spLocks noChangeShapeType="1"/>
          </p:cNvSpPr>
          <p:nvPr/>
        </p:nvSpPr>
        <p:spPr bwMode="auto">
          <a:xfrm>
            <a:off x="4892675" y="28797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9" name="Line 22"/>
          <p:cNvSpPr>
            <a:spLocks noChangeShapeType="1"/>
          </p:cNvSpPr>
          <p:nvPr/>
        </p:nvSpPr>
        <p:spPr bwMode="auto">
          <a:xfrm>
            <a:off x="4892675" y="31083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0" name="Line 23"/>
          <p:cNvSpPr>
            <a:spLocks noChangeShapeType="1"/>
          </p:cNvSpPr>
          <p:nvPr/>
        </p:nvSpPr>
        <p:spPr bwMode="auto">
          <a:xfrm>
            <a:off x="4892675" y="34131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1" name="Line 24"/>
          <p:cNvSpPr>
            <a:spLocks noChangeShapeType="1"/>
          </p:cNvSpPr>
          <p:nvPr/>
        </p:nvSpPr>
        <p:spPr bwMode="auto">
          <a:xfrm flipV="1">
            <a:off x="4892675" y="28797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2" name="Line 25"/>
          <p:cNvSpPr>
            <a:spLocks noChangeShapeType="1"/>
          </p:cNvSpPr>
          <p:nvPr/>
        </p:nvSpPr>
        <p:spPr bwMode="auto">
          <a:xfrm>
            <a:off x="4892675" y="39465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4664075" y="4175125"/>
            <a:ext cx="1066800" cy="533400"/>
            <a:chOff x="4664075" y="4175125"/>
            <a:chExt cx="1066800" cy="533400"/>
          </a:xfrm>
        </p:grpSpPr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H="1">
              <a:off x="4664075" y="4184650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7" name="Line 20"/>
            <p:cNvSpPr>
              <a:spLocks noChangeShapeType="1"/>
            </p:cNvSpPr>
            <p:nvPr/>
          </p:nvSpPr>
          <p:spPr bwMode="auto">
            <a:xfrm flipH="1">
              <a:off x="5502275" y="47085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3" name="Line 26"/>
            <p:cNvSpPr>
              <a:spLocks noChangeShapeType="1"/>
            </p:cNvSpPr>
            <p:nvPr/>
          </p:nvSpPr>
          <p:spPr bwMode="auto">
            <a:xfrm>
              <a:off x="4892675" y="4175125"/>
              <a:ext cx="609600" cy="53340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64" name="Line 27"/>
          <p:cNvSpPr>
            <a:spLocks noChangeShapeType="1"/>
          </p:cNvSpPr>
          <p:nvPr/>
        </p:nvSpPr>
        <p:spPr bwMode="auto">
          <a:xfrm flipV="1">
            <a:off x="4892675" y="3108325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Line 28"/>
          <p:cNvSpPr>
            <a:spLocks noChangeShapeType="1"/>
          </p:cNvSpPr>
          <p:nvPr/>
        </p:nvSpPr>
        <p:spPr bwMode="auto">
          <a:xfrm flipV="1">
            <a:off x="4892675" y="3641725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6" name="Rectangle 29"/>
          <p:cNvSpPr>
            <a:spLocks noChangeArrowheads="1"/>
          </p:cNvSpPr>
          <p:nvPr/>
        </p:nvSpPr>
        <p:spPr bwMode="auto">
          <a:xfrm rot="16200000">
            <a:off x="3292475" y="3565525"/>
            <a:ext cx="2286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AU" baseline="0">
                <a:solidFill>
                  <a:schemeClr val="bg1"/>
                </a:solidFill>
                <a:latin typeface="Arial" pitchFamily="-106" charset="0"/>
              </a:rPr>
              <a:t>3 to 8 decoder</a:t>
            </a:r>
            <a:endParaRPr kumimoji="0" lang="en-AU" baseline="0">
              <a:latin typeface="Arial" pitchFamily="-106" charset="0"/>
            </a:endParaRPr>
          </a:p>
        </p:txBody>
      </p:sp>
      <p:sp>
        <p:nvSpPr>
          <p:cNvPr id="65567" name="Rectangle 30"/>
          <p:cNvSpPr>
            <a:spLocks noChangeArrowheads="1"/>
          </p:cNvSpPr>
          <p:nvPr/>
        </p:nvSpPr>
        <p:spPr bwMode="auto">
          <a:xfrm rot="16200000">
            <a:off x="4816475" y="3565525"/>
            <a:ext cx="228600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AU" baseline="0" dirty="0">
                <a:solidFill>
                  <a:schemeClr val="bg1"/>
                </a:solidFill>
                <a:latin typeface="Arial" pitchFamily="-106" charset="0"/>
              </a:rPr>
              <a:t>8 to 3 encoder</a:t>
            </a:r>
            <a:endParaRPr kumimoji="0" lang="en-AU" baseline="0" dirty="0">
              <a:latin typeface="Arial" pitchFamily="-106" charset="0"/>
            </a:endParaRPr>
          </a:p>
        </p:txBody>
      </p:sp>
      <p:sp>
        <p:nvSpPr>
          <p:cNvPr id="65569" name="Line 32"/>
          <p:cNvSpPr>
            <a:spLocks noChangeShapeType="1"/>
          </p:cNvSpPr>
          <p:nvPr/>
        </p:nvSpPr>
        <p:spPr bwMode="auto">
          <a:xfrm flipH="1">
            <a:off x="3978275" y="3717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Text Box 37"/>
          <p:cNvSpPr txBox="1">
            <a:spLocks noChangeArrowheads="1"/>
          </p:cNvSpPr>
          <p:nvPr/>
        </p:nvSpPr>
        <p:spPr bwMode="auto">
          <a:xfrm>
            <a:off x="4799013" y="222567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AU" baseline="0">
                <a:latin typeface="Arial" pitchFamily="-106" charset="0"/>
              </a:rPr>
              <a:t>S-box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597275" y="2955925"/>
            <a:ext cx="609600" cy="1524000"/>
            <a:chOff x="3597275" y="2955925"/>
            <a:chExt cx="609600" cy="1524000"/>
          </a:xfrm>
        </p:grpSpPr>
        <p:sp>
          <p:nvSpPr>
            <p:cNvPr id="65568" name="Line 31"/>
            <p:cNvSpPr>
              <a:spLocks noChangeShapeType="1"/>
            </p:cNvSpPr>
            <p:nvPr/>
          </p:nvSpPr>
          <p:spPr bwMode="auto">
            <a:xfrm flipH="1">
              <a:off x="3978275" y="31845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0" name="Line 33"/>
            <p:cNvSpPr>
              <a:spLocks noChangeShapeType="1"/>
            </p:cNvSpPr>
            <p:nvPr/>
          </p:nvSpPr>
          <p:spPr bwMode="auto">
            <a:xfrm flipH="1">
              <a:off x="3978275" y="42513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597275" y="2955925"/>
              <a:ext cx="369888" cy="1524000"/>
              <a:chOff x="3597275" y="2955925"/>
              <a:chExt cx="369888" cy="1524000"/>
            </a:xfrm>
          </p:grpSpPr>
          <p:sp>
            <p:nvSpPr>
              <p:cNvPr id="65575" name="Text Box 38"/>
              <p:cNvSpPr txBox="1">
                <a:spLocks noChangeArrowheads="1"/>
              </p:cNvSpPr>
              <p:nvPr/>
            </p:nvSpPr>
            <p:spPr bwMode="auto">
              <a:xfrm>
                <a:off x="3597275" y="2955925"/>
                <a:ext cx="3206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r>
                  <a:rPr kumimoji="0" lang="en-US" sz="2400" baseline="0">
                    <a:latin typeface="Comic Sans MS" pitchFamily="-106" charset="0"/>
                  </a:rPr>
                  <a:t>1</a:t>
                </a:r>
              </a:p>
            </p:txBody>
          </p:sp>
          <p:sp>
            <p:nvSpPr>
              <p:cNvPr id="65576" name="Text Box 39"/>
              <p:cNvSpPr txBox="1">
                <a:spLocks noChangeArrowheads="1"/>
              </p:cNvSpPr>
              <p:nvPr/>
            </p:nvSpPr>
            <p:spPr bwMode="auto">
              <a:xfrm>
                <a:off x="3597275" y="4022725"/>
                <a:ext cx="3206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r>
                  <a:rPr kumimoji="0" lang="en-US" sz="2400" baseline="0">
                    <a:latin typeface="Comic Sans MS" pitchFamily="-106" charset="0"/>
                  </a:rPr>
                  <a:t>1</a:t>
                </a:r>
              </a:p>
            </p:txBody>
          </p:sp>
          <p:sp>
            <p:nvSpPr>
              <p:cNvPr id="65577" name="Text Box 40"/>
              <p:cNvSpPr txBox="1">
                <a:spLocks noChangeArrowheads="1"/>
              </p:cNvSpPr>
              <p:nvPr/>
            </p:nvSpPr>
            <p:spPr bwMode="auto">
              <a:xfrm>
                <a:off x="3597275" y="3489325"/>
                <a:ext cx="3698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  <a:buFontTx/>
                  <a:buNone/>
                </a:pPr>
                <a:r>
                  <a:rPr kumimoji="0" lang="en-US" sz="2400" baseline="0">
                    <a:latin typeface="Comic Sans MS" pitchFamily="-106" charset="0"/>
                  </a:rPr>
                  <a:t>0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6188075" y="2955925"/>
            <a:ext cx="549275" cy="1524000"/>
            <a:chOff x="6188075" y="2955925"/>
            <a:chExt cx="549275" cy="1524000"/>
          </a:xfrm>
        </p:grpSpPr>
        <p:sp>
          <p:nvSpPr>
            <p:cNvPr id="65571" name="Line 34"/>
            <p:cNvSpPr>
              <a:spLocks noChangeShapeType="1"/>
            </p:cNvSpPr>
            <p:nvPr/>
          </p:nvSpPr>
          <p:spPr bwMode="auto">
            <a:xfrm flipH="1">
              <a:off x="6188075" y="31845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2" name="Line 35"/>
            <p:cNvSpPr>
              <a:spLocks noChangeShapeType="1"/>
            </p:cNvSpPr>
            <p:nvPr/>
          </p:nvSpPr>
          <p:spPr bwMode="auto">
            <a:xfrm flipH="1">
              <a:off x="6188075" y="37179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3" name="Line 36"/>
            <p:cNvSpPr>
              <a:spLocks noChangeShapeType="1"/>
            </p:cNvSpPr>
            <p:nvPr/>
          </p:nvSpPr>
          <p:spPr bwMode="auto">
            <a:xfrm flipH="1">
              <a:off x="6188075" y="4251325"/>
              <a:ext cx="228600" cy="0"/>
            </a:xfrm>
            <a:prstGeom prst="line">
              <a:avLst/>
            </a:prstGeom>
            <a:noFill/>
            <a:ln w="66675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8" name="Text Box 41"/>
            <p:cNvSpPr txBox="1">
              <a:spLocks noChangeArrowheads="1"/>
            </p:cNvSpPr>
            <p:nvPr/>
          </p:nvSpPr>
          <p:spPr bwMode="auto">
            <a:xfrm>
              <a:off x="6416675" y="2955925"/>
              <a:ext cx="320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kumimoji="0" lang="en-US" sz="2400" baseline="0">
                  <a:latin typeface="Comic Sans MS" pitchFamily="-106" charset="0"/>
                </a:rPr>
                <a:t>1</a:t>
              </a:r>
            </a:p>
          </p:txBody>
        </p:sp>
        <p:sp>
          <p:nvSpPr>
            <p:cNvPr id="65579" name="Text Box 42"/>
            <p:cNvSpPr txBox="1">
              <a:spLocks noChangeArrowheads="1"/>
            </p:cNvSpPr>
            <p:nvPr/>
          </p:nvSpPr>
          <p:spPr bwMode="auto">
            <a:xfrm>
              <a:off x="6416675" y="4022725"/>
              <a:ext cx="320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kumimoji="0" lang="en-US" sz="2400" baseline="0">
                  <a:latin typeface="Comic Sans MS" pitchFamily="-106" charset="0"/>
                </a:rPr>
                <a:t>1</a:t>
              </a:r>
            </a:p>
          </p:txBody>
        </p:sp>
        <p:sp>
          <p:nvSpPr>
            <p:cNvPr id="65580" name="Text Box 43"/>
            <p:cNvSpPr txBox="1">
              <a:spLocks noChangeArrowheads="1"/>
            </p:cNvSpPr>
            <p:nvPr/>
          </p:nvSpPr>
          <p:spPr bwMode="auto">
            <a:xfrm>
              <a:off x="6416675" y="3489325"/>
              <a:ext cx="320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  <a:buFontTx/>
                <a:buNone/>
              </a:pPr>
              <a:r>
                <a:rPr kumimoji="0" lang="en-US" sz="2400" baseline="0">
                  <a:latin typeface="Comic Sans MS" pitchFamily="-106" charset="0"/>
                </a:rPr>
                <a:t>1</a:t>
              </a:r>
            </a:p>
          </p:txBody>
        </p:sp>
      </p:grpSp>
      <p:sp>
        <p:nvSpPr>
          <p:cNvPr id="65584" name="Rectangle 46"/>
          <p:cNvSpPr>
            <a:spLocks noChangeArrowheads="1"/>
          </p:cNvSpPr>
          <p:nvPr/>
        </p:nvSpPr>
        <p:spPr bwMode="auto">
          <a:xfrm>
            <a:off x="2530475" y="2651125"/>
            <a:ext cx="609600" cy="22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5" name="Line 47"/>
          <p:cNvSpPr>
            <a:spLocks noChangeShapeType="1"/>
          </p:cNvSpPr>
          <p:nvPr/>
        </p:nvSpPr>
        <p:spPr bwMode="auto">
          <a:xfrm flipH="1">
            <a:off x="2301875" y="2879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6" name="Line 48"/>
          <p:cNvSpPr>
            <a:spLocks noChangeShapeType="1"/>
          </p:cNvSpPr>
          <p:nvPr/>
        </p:nvSpPr>
        <p:spPr bwMode="auto">
          <a:xfrm flipH="1">
            <a:off x="2301875" y="3140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7" name="Line 49"/>
          <p:cNvSpPr>
            <a:spLocks noChangeShapeType="1"/>
          </p:cNvSpPr>
          <p:nvPr/>
        </p:nvSpPr>
        <p:spPr bwMode="auto">
          <a:xfrm flipH="1">
            <a:off x="2301875" y="3402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8" name="Line 50"/>
          <p:cNvSpPr>
            <a:spLocks noChangeShapeType="1"/>
          </p:cNvSpPr>
          <p:nvPr/>
        </p:nvSpPr>
        <p:spPr bwMode="auto">
          <a:xfrm flipH="1">
            <a:off x="2301875" y="3662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9" name="Line 51"/>
          <p:cNvSpPr>
            <a:spLocks noChangeShapeType="1"/>
          </p:cNvSpPr>
          <p:nvPr/>
        </p:nvSpPr>
        <p:spPr bwMode="auto">
          <a:xfrm flipH="1">
            <a:off x="2301875" y="3924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0" name="Line 52"/>
          <p:cNvSpPr>
            <a:spLocks noChangeShapeType="1"/>
          </p:cNvSpPr>
          <p:nvPr/>
        </p:nvSpPr>
        <p:spPr bwMode="auto">
          <a:xfrm flipH="1">
            <a:off x="2301875" y="41846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1" name="Line 53"/>
          <p:cNvSpPr>
            <a:spLocks noChangeShapeType="1"/>
          </p:cNvSpPr>
          <p:nvPr/>
        </p:nvSpPr>
        <p:spPr bwMode="auto">
          <a:xfrm flipH="1">
            <a:off x="2301875" y="4446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2" name="Line 54"/>
          <p:cNvSpPr>
            <a:spLocks noChangeShapeType="1"/>
          </p:cNvSpPr>
          <p:nvPr/>
        </p:nvSpPr>
        <p:spPr bwMode="auto">
          <a:xfrm flipH="1">
            <a:off x="2301875" y="4708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3" name="Line 55"/>
          <p:cNvSpPr>
            <a:spLocks noChangeShapeType="1"/>
          </p:cNvSpPr>
          <p:nvPr/>
        </p:nvSpPr>
        <p:spPr bwMode="auto">
          <a:xfrm flipH="1">
            <a:off x="3140075" y="2879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4" name="Line 56"/>
          <p:cNvSpPr>
            <a:spLocks noChangeShapeType="1"/>
          </p:cNvSpPr>
          <p:nvPr/>
        </p:nvSpPr>
        <p:spPr bwMode="auto">
          <a:xfrm flipH="1">
            <a:off x="3140075" y="3140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5" name="Line 57"/>
          <p:cNvSpPr>
            <a:spLocks noChangeShapeType="1"/>
          </p:cNvSpPr>
          <p:nvPr/>
        </p:nvSpPr>
        <p:spPr bwMode="auto">
          <a:xfrm flipH="1">
            <a:off x="3140075" y="340201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6" name="Line 58"/>
          <p:cNvSpPr>
            <a:spLocks noChangeShapeType="1"/>
          </p:cNvSpPr>
          <p:nvPr/>
        </p:nvSpPr>
        <p:spPr bwMode="auto">
          <a:xfrm flipH="1">
            <a:off x="3140075" y="3662363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7" name="Line 59"/>
          <p:cNvSpPr>
            <a:spLocks noChangeShapeType="1"/>
          </p:cNvSpPr>
          <p:nvPr/>
        </p:nvSpPr>
        <p:spPr bwMode="auto">
          <a:xfrm flipH="1">
            <a:off x="3140075" y="39243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8" name="Line 60"/>
          <p:cNvSpPr>
            <a:spLocks noChangeShapeType="1"/>
          </p:cNvSpPr>
          <p:nvPr/>
        </p:nvSpPr>
        <p:spPr bwMode="auto">
          <a:xfrm flipH="1">
            <a:off x="3140075" y="41846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99" name="Line 61"/>
          <p:cNvSpPr>
            <a:spLocks noChangeShapeType="1"/>
          </p:cNvSpPr>
          <p:nvPr/>
        </p:nvSpPr>
        <p:spPr bwMode="auto">
          <a:xfrm flipH="1">
            <a:off x="3140075" y="444658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0" name="Line 62"/>
          <p:cNvSpPr>
            <a:spLocks noChangeShapeType="1"/>
          </p:cNvSpPr>
          <p:nvPr/>
        </p:nvSpPr>
        <p:spPr bwMode="auto">
          <a:xfrm flipH="1">
            <a:off x="3140075" y="4708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1" name="Line 63"/>
          <p:cNvSpPr>
            <a:spLocks noChangeShapeType="1"/>
          </p:cNvSpPr>
          <p:nvPr/>
        </p:nvSpPr>
        <p:spPr bwMode="auto">
          <a:xfrm>
            <a:off x="2530475" y="28797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Line 64"/>
          <p:cNvSpPr>
            <a:spLocks noChangeShapeType="1"/>
          </p:cNvSpPr>
          <p:nvPr/>
        </p:nvSpPr>
        <p:spPr bwMode="auto">
          <a:xfrm>
            <a:off x="2530475" y="3108325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Line 65"/>
          <p:cNvSpPr>
            <a:spLocks noChangeShapeType="1"/>
          </p:cNvSpPr>
          <p:nvPr/>
        </p:nvSpPr>
        <p:spPr bwMode="auto">
          <a:xfrm>
            <a:off x="2530475" y="34131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Line 66"/>
          <p:cNvSpPr>
            <a:spLocks noChangeShapeType="1"/>
          </p:cNvSpPr>
          <p:nvPr/>
        </p:nvSpPr>
        <p:spPr bwMode="auto">
          <a:xfrm flipV="1">
            <a:off x="2530475" y="2879725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Line 67"/>
          <p:cNvSpPr>
            <a:spLocks noChangeShapeType="1"/>
          </p:cNvSpPr>
          <p:nvPr/>
        </p:nvSpPr>
        <p:spPr bwMode="auto">
          <a:xfrm>
            <a:off x="2530475" y="39465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Line 68"/>
          <p:cNvSpPr>
            <a:spLocks noChangeShapeType="1"/>
          </p:cNvSpPr>
          <p:nvPr/>
        </p:nvSpPr>
        <p:spPr bwMode="auto">
          <a:xfrm>
            <a:off x="2530475" y="41751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Line 69"/>
          <p:cNvSpPr>
            <a:spLocks noChangeShapeType="1"/>
          </p:cNvSpPr>
          <p:nvPr/>
        </p:nvSpPr>
        <p:spPr bwMode="auto">
          <a:xfrm flipV="1">
            <a:off x="2530475" y="3108325"/>
            <a:ext cx="60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Line 70"/>
          <p:cNvSpPr>
            <a:spLocks noChangeShapeType="1"/>
          </p:cNvSpPr>
          <p:nvPr/>
        </p:nvSpPr>
        <p:spPr bwMode="auto">
          <a:xfrm flipV="1">
            <a:off x="2530475" y="3641725"/>
            <a:ext cx="609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83" name="Text Box 71"/>
          <p:cNvSpPr txBox="1">
            <a:spLocks noChangeArrowheads="1"/>
          </p:cNvSpPr>
          <p:nvPr/>
        </p:nvSpPr>
        <p:spPr bwMode="auto">
          <a:xfrm>
            <a:off x="2436813" y="2225675"/>
            <a:ext cx="84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AU" baseline="0">
                <a:latin typeface="Arial" pitchFamily="-106" charset="0"/>
              </a:rPr>
              <a:t>P-box</a:t>
            </a:r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 flipH="1">
            <a:off x="3978275" y="3184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3978275" y="4251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 flipH="1">
            <a:off x="6188075" y="4251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18"/>
          <p:cNvSpPr>
            <a:spLocks noChangeShapeType="1"/>
          </p:cNvSpPr>
          <p:nvPr/>
        </p:nvSpPr>
        <p:spPr bwMode="auto">
          <a:xfrm flipH="1">
            <a:off x="6188075" y="3717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 flipH="1">
            <a:off x="6188075" y="3200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ooter Placeholder 8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2819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28600"/>
            <a:ext cx="8509000" cy="9144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>
                <a:latin typeface="Tahoma" charset="0"/>
              </a:rPr>
              <a:t>Block Cipher Operation (Simplified)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308101" y="1524000"/>
            <a:ext cx="2692400" cy="45720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Block of plaintext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358901" y="24384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2044701" y="24384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2730501" y="24384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3441701" y="24384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1358901" y="32766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2044701" y="32766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2730501" y="32766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4" name="Rectangle 11"/>
          <p:cNvSpPr>
            <a:spLocks noChangeArrowheads="1"/>
          </p:cNvSpPr>
          <p:nvPr/>
        </p:nvSpPr>
        <p:spPr bwMode="auto">
          <a:xfrm>
            <a:off x="3441701" y="32766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5" name="Rectangle 12"/>
          <p:cNvSpPr>
            <a:spLocks noChangeArrowheads="1"/>
          </p:cNvSpPr>
          <p:nvPr/>
        </p:nvSpPr>
        <p:spPr bwMode="auto">
          <a:xfrm>
            <a:off x="1358901" y="48768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6" name="Rectangle 13"/>
          <p:cNvSpPr>
            <a:spLocks noChangeArrowheads="1"/>
          </p:cNvSpPr>
          <p:nvPr/>
        </p:nvSpPr>
        <p:spPr bwMode="auto">
          <a:xfrm>
            <a:off x="2044701" y="48768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7" name="Rectangle 14"/>
          <p:cNvSpPr>
            <a:spLocks noChangeArrowheads="1"/>
          </p:cNvSpPr>
          <p:nvPr/>
        </p:nvSpPr>
        <p:spPr bwMode="auto">
          <a:xfrm>
            <a:off x="2730501" y="48768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3441701" y="4876800"/>
            <a:ext cx="5080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3329" name="Rectangle 16"/>
          <p:cNvSpPr>
            <a:spLocks noChangeArrowheads="1"/>
          </p:cNvSpPr>
          <p:nvPr/>
        </p:nvSpPr>
        <p:spPr bwMode="auto">
          <a:xfrm>
            <a:off x="4483101" y="1676400"/>
            <a:ext cx="10160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>
                <a:solidFill>
                  <a:schemeClr val="tx1"/>
                </a:solidFill>
              </a:rPr>
              <a:t>Key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58901" y="1905000"/>
            <a:ext cx="3124200" cy="533400"/>
            <a:chOff x="576" y="1344"/>
            <a:chExt cx="1968" cy="336"/>
          </a:xfrm>
        </p:grpSpPr>
        <p:sp>
          <p:nvSpPr>
            <p:cNvPr id="13385" name="Line 18"/>
            <p:cNvSpPr>
              <a:spLocks noChangeShapeType="1"/>
            </p:cNvSpPr>
            <p:nvPr/>
          </p:nvSpPr>
          <p:spPr bwMode="auto">
            <a:xfrm>
              <a:off x="576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86" name="Line 19"/>
            <p:cNvSpPr>
              <a:spLocks noChangeShapeType="1"/>
            </p:cNvSpPr>
            <p:nvPr/>
          </p:nvSpPr>
          <p:spPr bwMode="auto">
            <a:xfrm>
              <a:off x="768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87" name="Line 20"/>
            <p:cNvSpPr>
              <a:spLocks noChangeShapeType="1"/>
            </p:cNvSpPr>
            <p:nvPr/>
          </p:nvSpPr>
          <p:spPr bwMode="auto">
            <a:xfrm>
              <a:off x="864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88" name="Line 21"/>
            <p:cNvSpPr>
              <a:spLocks noChangeShapeType="1"/>
            </p:cNvSpPr>
            <p:nvPr/>
          </p:nvSpPr>
          <p:spPr bwMode="auto">
            <a:xfrm>
              <a:off x="1008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89" name="Line 22"/>
            <p:cNvSpPr>
              <a:spLocks noChangeShapeType="1"/>
            </p:cNvSpPr>
            <p:nvPr/>
          </p:nvSpPr>
          <p:spPr bwMode="auto">
            <a:xfrm>
              <a:off x="1104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0" name="Line 23"/>
            <p:cNvSpPr>
              <a:spLocks noChangeShapeType="1"/>
            </p:cNvSpPr>
            <p:nvPr/>
          </p:nvSpPr>
          <p:spPr bwMode="auto">
            <a:xfrm>
              <a:off x="1296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1" name="Line 24"/>
            <p:cNvSpPr>
              <a:spLocks noChangeShapeType="1"/>
            </p:cNvSpPr>
            <p:nvPr/>
          </p:nvSpPr>
          <p:spPr bwMode="auto">
            <a:xfrm>
              <a:off x="1440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2" name="Line 25"/>
            <p:cNvSpPr>
              <a:spLocks noChangeShapeType="1"/>
            </p:cNvSpPr>
            <p:nvPr/>
          </p:nvSpPr>
          <p:spPr bwMode="auto">
            <a:xfrm>
              <a:off x="1536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3" name="Line 26"/>
            <p:cNvSpPr>
              <a:spLocks noChangeShapeType="1"/>
            </p:cNvSpPr>
            <p:nvPr/>
          </p:nvSpPr>
          <p:spPr bwMode="auto">
            <a:xfrm>
              <a:off x="1632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4" name="Line 27"/>
            <p:cNvSpPr>
              <a:spLocks noChangeShapeType="1"/>
            </p:cNvSpPr>
            <p:nvPr/>
          </p:nvSpPr>
          <p:spPr bwMode="auto">
            <a:xfrm>
              <a:off x="2016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5" name="Line 28"/>
            <p:cNvSpPr>
              <a:spLocks noChangeShapeType="1"/>
            </p:cNvSpPr>
            <p:nvPr/>
          </p:nvSpPr>
          <p:spPr bwMode="auto">
            <a:xfrm>
              <a:off x="2112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6" name="Line 29"/>
            <p:cNvSpPr>
              <a:spLocks noChangeShapeType="1"/>
            </p:cNvSpPr>
            <p:nvPr/>
          </p:nvSpPr>
          <p:spPr bwMode="auto">
            <a:xfrm>
              <a:off x="2208" y="1392"/>
              <a:ext cx="0" cy="288"/>
            </a:xfrm>
            <a:prstGeom prst="line">
              <a:avLst/>
            </a:pr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7" name="Freeform 30"/>
            <p:cNvSpPr>
              <a:spLocks/>
            </p:cNvSpPr>
            <p:nvPr/>
          </p:nvSpPr>
          <p:spPr bwMode="auto">
            <a:xfrm>
              <a:off x="1920" y="1344"/>
              <a:ext cx="624" cy="336"/>
            </a:xfrm>
            <a:custGeom>
              <a:avLst/>
              <a:gdLst>
                <a:gd name="T0" fmla="*/ 624 w 624"/>
                <a:gd name="T1" fmla="*/ 0 h 336"/>
                <a:gd name="T2" fmla="*/ 432 w 624"/>
                <a:gd name="T3" fmla="*/ 0 h 336"/>
                <a:gd name="T4" fmla="*/ 432 w 624"/>
                <a:gd name="T5" fmla="*/ 192 h 336"/>
                <a:gd name="T6" fmla="*/ 0 w 624"/>
                <a:gd name="T7" fmla="*/ 192 h 336"/>
                <a:gd name="T8" fmla="*/ 0 w 624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336"/>
                <a:gd name="T17" fmla="*/ 624 w 624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336">
                  <a:moveTo>
                    <a:pt x="624" y="0"/>
                  </a:moveTo>
                  <a:lnTo>
                    <a:pt x="432" y="0"/>
                  </a:lnTo>
                  <a:lnTo>
                    <a:pt x="432" y="192"/>
                  </a:lnTo>
                  <a:lnTo>
                    <a:pt x="0" y="192"/>
                  </a:lnTo>
                  <a:lnTo>
                    <a:pt x="0" y="336"/>
                  </a:lnTo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8" name="Freeform 31"/>
            <p:cNvSpPr>
              <a:spLocks/>
            </p:cNvSpPr>
            <p:nvPr/>
          </p:nvSpPr>
          <p:spPr bwMode="auto">
            <a:xfrm>
              <a:off x="1728" y="1536"/>
              <a:ext cx="432" cy="144"/>
            </a:xfrm>
            <a:custGeom>
              <a:avLst/>
              <a:gdLst>
                <a:gd name="T0" fmla="*/ 432 w 432"/>
                <a:gd name="T1" fmla="*/ 0 h 144"/>
                <a:gd name="T2" fmla="*/ 0 w 432"/>
                <a:gd name="T3" fmla="*/ 0 h 144"/>
                <a:gd name="T4" fmla="*/ 0 w 432"/>
                <a:gd name="T5" fmla="*/ 144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432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399" name="Freeform 32"/>
            <p:cNvSpPr>
              <a:spLocks/>
            </p:cNvSpPr>
            <p:nvPr/>
          </p:nvSpPr>
          <p:spPr bwMode="auto">
            <a:xfrm>
              <a:off x="1200" y="1536"/>
              <a:ext cx="517" cy="144"/>
            </a:xfrm>
            <a:custGeom>
              <a:avLst/>
              <a:gdLst>
                <a:gd name="T0" fmla="*/ 517 w 517"/>
                <a:gd name="T1" fmla="*/ 0 h 144"/>
                <a:gd name="T2" fmla="*/ 0 w 517"/>
                <a:gd name="T3" fmla="*/ 0 h 144"/>
                <a:gd name="T4" fmla="*/ 0 w 517"/>
                <a:gd name="T5" fmla="*/ 144 h 144"/>
                <a:gd name="T6" fmla="*/ 0 60000 65536"/>
                <a:gd name="T7" fmla="*/ 0 60000 65536"/>
                <a:gd name="T8" fmla="*/ 0 60000 65536"/>
                <a:gd name="T9" fmla="*/ 0 w 517"/>
                <a:gd name="T10" fmla="*/ 0 h 144"/>
                <a:gd name="T11" fmla="*/ 517 w 517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7" h="144">
                  <a:moveTo>
                    <a:pt x="517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400" name="Freeform 33"/>
            <p:cNvSpPr>
              <a:spLocks/>
            </p:cNvSpPr>
            <p:nvPr/>
          </p:nvSpPr>
          <p:spPr bwMode="auto">
            <a:xfrm>
              <a:off x="672" y="1536"/>
              <a:ext cx="517" cy="144"/>
            </a:xfrm>
            <a:custGeom>
              <a:avLst/>
              <a:gdLst>
                <a:gd name="T0" fmla="*/ 517 w 517"/>
                <a:gd name="T1" fmla="*/ 0 h 144"/>
                <a:gd name="T2" fmla="*/ 0 w 517"/>
                <a:gd name="T3" fmla="*/ 0 h 144"/>
                <a:gd name="T4" fmla="*/ 0 w 517"/>
                <a:gd name="T5" fmla="*/ 144 h 144"/>
                <a:gd name="T6" fmla="*/ 0 60000 65536"/>
                <a:gd name="T7" fmla="*/ 0 60000 65536"/>
                <a:gd name="T8" fmla="*/ 0 60000 65536"/>
                <a:gd name="T9" fmla="*/ 0 w 517"/>
                <a:gd name="T10" fmla="*/ 0 h 144"/>
                <a:gd name="T11" fmla="*/ 517 w 517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7" h="144">
                  <a:moveTo>
                    <a:pt x="517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chemeClr val="accent3">
                  <a:lumMod val="75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088546" name="AutoShape 34"/>
          <p:cNvSpPr>
            <a:spLocks noChangeArrowheads="1"/>
          </p:cNvSpPr>
          <p:nvPr/>
        </p:nvSpPr>
        <p:spPr bwMode="auto">
          <a:xfrm>
            <a:off x="5549901" y="2438400"/>
            <a:ext cx="2743200" cy="609600"/>
          </a:xfrm>
          <a:prstGeom prst="wedgeRectCallout">
            <a:avLst>
              <a:gd name="adj1" fmla="val -50407"/>
              <a:gd name="adj2" fmla="val -9296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Add some secret key bits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to provide </a:t>
            </a:r>
            <a:r>
              <a:rPr lang="en-US" sz="1800" u="sng">
                <a:solidFill>
                  <a:srgbClr val="000000"/>
                </a:solidFill>
              </a:rPr>
              <a:t>confusion</a:t>
            </a:r>
          </a:p>
        </p:txBody>
      </p:sp>
      <p:sp>
        <p:nvSpPr>
          <p:cNvPr id="1088547" name="AutoShape 35"/>
          <p:cNvSpPr>
            <a:spLocks noChangeArrowheads="1"/>
          </p:cNvSpPr>
          <p:nvPr/>
        </p:nvSpPr>
        <p:spPr bwMode="auto">
          <a:xfrm>
            <a:off x="5016501" y="3352800"/>
            <a:ext cx="2667000" cy="2057400"/>
          </a:xfrm>
          <a:prstGeom prst="wedgeRectCallout">
            <a:avLst>
              <a:gd name="adj1" fmla="val -89583"/>
              <a:gd name="adj2" fmla="val -83718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Each S-box transforms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its input bits in a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“</a:t>
            </a:r>
            <a:r>
              <a:rPr lang="en-US" sz="1800">
                <a:solidFill>
                  <a:srgbClr val="000000"/>
                </a:solidFill>
              </a:rPr>
              <a:t>random-looking</a:t>
            </a:r>
            <a:r>
              <a:rPr lang="ja-JP" altLang="en-US" sz="1800">
                <a:solidFill>
                  <a:srgbClr val="000000"/>
                </a:solidFill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way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to provide </a:t>
            </a:r>
            <a:r>
              <a:rPr lang="en-US" sz="1800" u="sng">
                <a:solidFill>
                  <a:srgbClr val="000000"/>
                </a:solidFill>
              </a:rPr>
              <a:t>diffusion</a:t>
            </a:r>
            <a:r>
              <a:rPr lang="en-US" sz="1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(spread plaintext bits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throughout ciphertext)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435101" y="2138363"/>
            <a:ext cx="3100388" cy="1138237"/>
            <a:chOff x="624" y="1491"/>
            <a:chExt cx="1953" cy="717"/>
          </a:xfrm>
        </p:grpSpPr>
        <p:sp>
          <p:nvSpPr>
            <p:cNvPr id="13370" name="Freeform 37"/>
            <p:cNvSpPr>
              <a:spLocks/>
            </p:cNvSpPr>
            <p:nvPr/>
          </p:nvSpPr>
          <p:spPr bwMode="auto">
            <a:xfrm>
              <a:off x="2124" y="1491"/>
              <a:ext cx="453" cy="699"/>
            </a:xfrm>
            <a:custGeom>
              <a:avLst/>
              <a:gdLst>
                <a:gd name="T0" fmla="*/ 453 w 453"/>
                <a:gd name="T1" fmla="*/ 0 h 699"/>
                <a:gd name="T2" fmla="*/ 453 w 453"/>
                <a:gd name="T3" fmla="*/ 576 h 699"/>
                <a:gd name="T4" fmla="*/ 228 w 453"/>
                <a:gd name="T5" fmla="*/ 573 h 699"/>
                <a:gd name="T6" fmla="*/ 0 w 453"/>
                <a:gd name="T7" fmla="*/ 573 h 699"/>
                <a:gd name="T8" fmla="*/ 3 w 453"/>
                <a:gd name="T9" fmla="*/ 699 h 6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3"/>
                <a:gd name="T16" fmla="*/ 0 h 699"/>
                <a:gd name="T17" fmla="*/ 453 w 453"/>
                <a:gd name="T18" fmla="*/ 699 h 6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3" h="699">
                  <a:moveTo>
                    <a:pt x="453" y="0"/>
                  </a:moveTo>
                  <a:lnTo>
                    <a:pt x="453" y="576"/>
                  </a:lnTo>
                  <a:lnTo>
                    <a:pt x="228" y="573"/>
                  </a:lnTo>
                  <a:lnTo>
                    <a:pt x="0" y="573"/>
                  </a:lnTo>
                  <a:lnTo>
                    <a:pt x="3" y="699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1" name="Freeform 38"/>
            <p:cNvSpPr>
              <a:spLocks/>
            </p:cNvSpPr>
            <p:nvPr/>
          </p:nvSpPr>
          <p:spPr bwMode="auto">
            <a:xfrm>
              <a:off x="1104" y="2064"/>
              <a:ext cx="528" cy="144"/>
            </a:xfrm>
            <a:custGeom>
              <a:avLst/>
              <a:gdLst>
                <a:gd name="T0" fmla="*/ 528 w 528"/>
                <a:gd name="T1" fmla="*/ 0 h 144"/>
                <a:gd name="T2" fmla="*/ 0 w 528"/>
                <a:gd name="T3" fmla="*/ 0 h 144"/>
                <a:gd name="T4" fmla="*/ 0 w 528"/>
                <a:gd name="T5" fmla="*/ 144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528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2" name="Freeform 39"/>
            <p:cNvSpPr>
              <a:spLocks/>
            </p:cNvSpPr>
            <p:nvPr/>
          </p:nvSpPr>
          <p:spPr bwMode="auto">
            <a:xfrm>
              <a:off x="624" y="2064"/>
              <a:ext cx="483" cy="144"/>
            </a:xfrm>
            <a:custGeom>
              <a:avLst/>
              <a:gdLst>
                <a:gd name="T0" fmla="*/ 483 w 483"/>
                <a:gd name="T1" fmla="*/ 0 h 144"/>
                <a:gd name="T2" fmla="*/ 0 w 483"/>
                <a:gd name="T3" fmla="*/ 0 h 144"/>
                <a:gd name="T4" fmla="*/ 0 w 483"/>
                <a:gd name="T5" fmla="*/ 144 h 144"/>
                <a:gd name="T6" fmla="*/ 0 60000 65536"/>
                <a:gd name="T7" fmla="*/ 0 60000 65536"/>
                <a:gd name="T8" fmla="*/ 0 60000 65536"/>
                <a:gd name="T9" fmla="*/ 0 w 483"/>
                <a:gd name="T10" fmla="*/ 0 h 144"/>
                <a:gd name="T11" fmla="*/ 483 w 483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3" h="144">
                  <a:moveTo>
                    <a:pt x="483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3" name="Freeform 40"/>
            <p:cNvSpPr>
              <a:spLocks/>
            </p:cNvSpPr>
            <p:nvPr/>
          </p:nvSpPr>
          <p:spPr bwMode="auto">
            <a:xfrm>
              <a:off x="1635" y="2064"/>
              <a:ext cx="492" cy="135"/>
            </a:xfrm>
            <a:custGeom>
              <a:avLst/>
              <a:gdLst>
                <a:gd name="T0" fmla="*/ 492 w 492"/>
                <a:gd name="T1" fmla="*/ 0 h 135"/>
                <a:gd name="T2" fmla="*/ 3 w 492"/>
                <a:gd name="T3" fmla="*/ 0 h 135"/>
                <a:gd name="T4" fmla="*/ 0 w 492"/>
                <a:gd name="T5" fmla="*/ 135 h 135"/>
                <a:gd name="T6" fmla="*/ 0 60000 65536"/>
                <a:gd name="T7" fmla="*/ 0 60000 65536"/>
                <a:gd name="T8" fmla="*/ 0 60000 65536"/>
                <a:gd name="T9" fmla="*/ 0 w 492"/>
                <a:gd name="T10" fmla="*/ 0 h 135"/>
                <a:gd name="T11" fmla="*/ 492 w 492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2" h="135">
                  <a:moveTo>
                    <a:pt x="492" y="0"/>
                  </a:moveTo>
                  <a:lnTo>
                    <a:pt x="3" y="0"/>
                  </a:lnTo>
                  <a:lnTo>
                    <a:pt x="0" y="135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4" name="Freeform 41"/>
            <p:cNvSpPr>
              <a:spLocks/>
            </p:cNvSpPr>
            <p:nvPr/>
          </p:nvSpPr>
          <p:spPr bwMode="auto">
            <a:xfrm>
              <a:off x="735" y="1968"/>
              <a:ext cx="1302" cy="228"/>
            </a:xfrm>
            <a:custGeom>
              <a:avLst/>
              <a:gdLst>
                <a:gd name="T0" fmla="*/ 0 w 1302"/>
                <a:gd name="T1" fmla="*/ 0 h 228"/>
                <a:gd name="T2" fmla="*/ 0 w 1302"/>
                <a:gd name="T3" fmla="*/ 69 h 228"/>
                <a:gd name="T4" fmla="*/ 1299 w 1302"/>
                <a:gd name="T5" fmla="*/ 72 h 228"/>
                <a:gd name="T6" fmla="*/ 1302 w 1302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2"/>
                <a:gd name="T13" fmla="*/ 0 h 228"/>
                <a:gd name="T14" fmla="*/ 1302 w 1302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2" h="228">
                  <a:moveTo>
                    <a:pt x="0" y="0"/>
                  </a:moveTo>
                  <a:lnTo>
                    <a:pt x="0" y="69"/>
                  </a:lnTo>
                  <a:lnTo>
                    <a:pt x="1299" y="72"/>
                  </a:lnTo>
                  <a:lnTo>
                    <a:pt x="1302" y="228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5" name="Freeform 42"/>
            <p:cNvSpPr>
              <a:spLocks/>
            </p:cNvSpPr>
            <p:nvPr/>
          </p:nvSpPr>
          <p:spPr bwMode="auto">
            <a:xfrm>
              <a:off x="624" y="1968"/>
              <a:ext cx="1119" cy="231"/>
            </a:xfrm>
            <a:custGeom>
              <a:avLst/>
              <a:gdLst>
                <a:gd name="T0" fmla="*/ 0 w 1119"/>
                <a:gd name="T1" fmla="*/ 0 h 231"/>
                <a:gd name="T2" fmla="*/ 0 w 1119"/>
                <a:gd name="T3" fmla="*/ 69 h 231"/>
                <a:gd name="T4" fmla="*/ 1119 w 1119"/>
                <a:gd name="T5" fmla="*/ 69 h 231"/>
                <a:gd name="T6" fmla="*/ 1116 w 1119"/>
                <a:gd name="T7" fmla="*/ 231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231"/>
                <a:gd name="T14" fmla="*/ 1119 w 1119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231">
                  <a:moveTo>
                    <a:pt x="0" y="0"/>
                  </a:moveTo>
                  <a:lnTo>
                    <a:pt x="0" y="69"/>
                  </a:lnTo>
                  <a:lnTo>
                    <a:pt x="1119" y="69"/>
                  </a:lnTo>
                  <a:lnTo>
                    <a:pt x="1116" y="231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6" name="Freeform 43"/>
            <p:cNvSpPr>
              <a:spLocks/>
            </p:cNvSpPr>
            <p:nvPr/>
          </p:nvSpPr>
          <p:spPr bwMode="auto">
            <a:xfrm>
              <a:off x="828" y="1968"/>
              <a:ext cx="69" cy="234"/>
            </a:xfrm>
            <a:custGeom>
              <a:avLst/>
              <a:gdLst>
                <a:gd name="T0" fmla="*/ 0 w 69"/>
                <a:gd name="T1" fmla="*/ 0 h 234"/>
                <a:gd name="T2" fmla="*/ 0 w 69"/>
                <a:gd name="T3" fmla="*/ 69 h 234"/>
                <a:gd name="T4" fmla="*/ 69 w 69"/>
                <a:gd name="T5" fmla="*/ 69 h 234"/>
                <a:gd name="T6" fmla="*/ 69 w 69"/>
                <a:gd name="T7" fmla="*/ 234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4"/>
                <a:gd name="T14" fmla="*/ 69 w 69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4">
                  <a:moveTo>
                    <a:pt x="0" y="0"/>
                  </a:moveTo>
                  <a:lnTo>
                    <a:pt x="0" y="69"/>
                  </a:lnTo>
                  <a:lnTo>
                    <a:pt x="69" y="69"/>
                  </a:lnTo>
                  <a:lnTo>
                    <a:pt x="69" y="23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7" name="Freeform 44"/>
            <p:cNvSpPr>
              <a:spLocks/>
            </p:cNvSpPr>
            <p:nvPr/>
          </p:nvSpPr>
          <p:spPr bwMode="auto">
            <a:xfrm>
              <a:off x="672" y="1968"/>
              <a:ext cx="531" cy="237"/>
            </a:xfrm>
            <a:custGeom>
              <a:avLst/>
              <a:gdLst>
                <a:gd name="T0" fmla="*/ 0 w 531"/>
                <a:gd name="T1" fmla="*/ 0 h 237"/>
                <a:gd name="T2" fmla="*/ 0 w 531"/>
                <a:gd name="T3" fmla="*/ 69 h 237"/>
                <a:gd name="T4" fmla="*/ 528 w 531"/>
                <a:gd name="T5" fmla="*/ 69 h 237"/>
                <a:gd name="T6" fmla="*/ 531 w 531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"/>
                <a:gd name="T13" fmla="*/ 0 h 237"/>
                <a:gd name="T14" fmla="*/ 531 w 531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" h="237">
                  <a:moveTo>
                    <a:pt x="0" y="0"/>
                  </a:moveTo>
                  <a:lnTo>
                    <a:pt x="0" y="69"/>
                  </a:lnTo>
                  <a:lnTo>
                    <a:pt x="528" y="69"/>
                  </a:lnTo>
                  <a:lnTo>
                    <a:pt x="531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8" name="Freeform 45"/>
            <p:cNvSpPr>
              <a:spLocks/>
            </p:cNvSpPr>
            <p:nvPr/>
          </p:nvSpPr>
          <p:spPr bwMode="auto">
            <a:xfrm>
              <a:off x="1050" y="1968"/>
              <a:ext cx="510" cy="231"/>
            </a:xfrm>
            <a:custGeom>
              <a:avLst/>
              <a:gdLst>
                <a:gd name="T0" fmla="*/ 0 w 510"/>
                <a:gd name="T1" fmla="*/ 0 h 231"/>
                <a:gd name="T2" fmla="*/ 0 w 510"/>
                <a:gd name="T3" fmla="*/ 42 h 231"/>
                <a:gd name="T4" fmla="*/ 510 w 510"/>
                <a:gd name="T5" fmla="*/ 42 h 231"/>
                <a:gd name="T6" fmla="*/ 507 w 510"/>
                <a:gd name="T7" fmla="*/ 231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231"/>
                <a:gd name="T14" fmla="*/ 510 w 510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231">
                  <a:moveTo>
                    <a:pt x="0" y="0"/>
                  </a:moveTo>
                  <a:lnTo>
                    <a:pt x="0" y="42"/>
                  </a:lnTo>
                  <a:lnTo>
                    <a:pt x="510" y="42"/>
                  </a:lnTo>
                  <a:lnTo>
                    <a:pt x="507" y="231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79" name="Freeform 46"/>
            <p:cNvSpPr>
              <a:spLocks/>
            </p:cNvSpPr>
            <p:nvPr/>
          </p:nvSpPr>
          <p:spPr bwMode="auto">
            <a:xfrm>
              <a:off x="1146" y="1968"/>
              <a:ext cx="771" cy="228"/>
            </a:xfrm>
            <a:custGeom>
              <a:avLst/>
              <a:gdLst>
                <a:gd name="T0" fmla="*/ 0 w 771"/>
                <a:gd name="T1" fmla="*/ 0 h 228"/>
                <a:gd name="T2" fmla="*/ 0 w 771"/>
                <a:gd name="T3" fmla="*/ 42 h 228"/>
                <a:gd name="T4" fmla="*/ 765 w 771"/>
                <a:gd name="T5" fmla="*/ 42 h 228"/>
                <a:gd name="T6" fmla="*/ 771 w 771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228"/>
                <a:gd name="T14" fmla="*/ 771 w 771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228">
                  <a:moveTo>
                    <a:pt x="0" y="0"/>
                  </a:moveTo>
                  <a:lnTo>
                    <a:pt x="0" y="42"/>
                  </a:lnTo>
                  <a:lnTo>
                    <a:pt x="765" y="42"/>
                  </a:lnTo>
                  <a:lnTo>
                    <a:pt x="771" y="228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80" name="Freeform 47"/>
            <p:cNvSpPr>
              <a:spLocks/>
            </p:cNvSpPr>
            <p:nvPr/>
          </p:nvSpPr>
          <p:spPr bwMode="auto">
            <a:xfrm>
              <a:off x="1242" y="1968"/>
              <a:ext cx="63" cy="237"/>
            </a:xfrm>
            <a:custGeom>
              <a:avLst/>
              <a:gdLst>
                <a:gd name="T0" fmla="*/ 0 w 63"/>
                <a:gd name="T1" fmla="*/ 0 h 237"/>
                <a:gd name="T2" fmla="*/ 0 w 63"/>
                <a:gd name="T3" fmla="*/ 42 h 237"/>
                <a:gd name="T4" fmla="*/ 63 w 63"/>
                <a:gd name="T5" fmla="*/ 42 h 237"/>
                <a:gd name="T6" fmla="*/ 63 w 63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37"/>
                <a:gd name="T14" fmla="*/ 63 w 63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37">
                  <a:moveTo>
                    <a:pt x="0" y="0"/>
                  </a:moveTo>
                  <a:lnTo>
                    <a:pt x="0" y="42"/>
                  </a:lnTo>
                  <a:lnTo>
                    <a:pt x="63" y="42"/>
                  </a:lnTo>
                  <a:lnTo>
                    <a:pt x="63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81" name="Freeform 48"/>
            <p:cNvSpPr>
              <a:spLocks/>
            </p:cNvSpPr>
            <p:nvPr/>
          </p:nvSpPr>
          <p:spPr bwMode="auto">
            <a:xfrm>
              <a:off x="783" y="1968"/>
              <a:ext cx="513" cy="234"/>
            </a:xfrm>
            <a:custGeom>
              <a:avLst/>
              <a:gdLst>
                <a:gd name="T0" fmla="*/ 513 w 513"/>
                <a:gd name="T1" fmla="*/ 0 h 234"/>
                <a:gd name="T2" fmla="*/ 513 w 513"/>
                <a:gd name="T3" fmla="*/ 42 h 234"/>
                <a:gd name="T4" fmla="*/ 0 w 513"/>
                <a:gd name="T5" fmla="*/ 42 h 234"/>
                <a:gd name="T6" fmla="*/ 0 w 513"/>
                <a:gd name="T7" fmla="*/ 234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3"/>
                <a:gd name="T13" fmla="*/ 0 h 234"/>
                <a:gd name="T14" fmla="*/ 513 w 513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3" h="234">
                  <a:moveTo>
                    <a:pt x="513" y="0"/>
                  </a:moveTo>
                  <a:lnTo>
                    <a:pt x="513" y="42"/>
                  </a:lnTo>
                  <a:lnTo>
                    <a:pt x="0" y="42"/>
                  </a:lnTo>
                  <a:lnTo>
                    <a:pt x="0" y="23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82" name="Freeform 49"/>
            <p:cNvSpPr>
              <a:spLocks/>
            </p:cNvSpPr>
            <p:nvPr/>
          </p:nvSpPr>
          <p:spPr bwMode="auto">
            <a:xfrm>
              <a:off x="705" y="1968"/>
              <a:ext cx="783" cy="237"/>
            </a:xfrm>
            <a:custGeom>
              <a:avLst/>
              <a:gdLst>
                <a:gd name="T0" fmla="*/ 783 w 783"/>
                <a:gd name="T1" fmla="*/ 0 h 237"/>
                <a:gd name="T2" fmla="*/ 783 w 783"/>
                <a:gd name="T3" fmla="*/ 42 h 237"/>
                <a:gd name="T4" fmla="*/ 3 w 783"/>
                <a:gd name="T5" fmla="*/ 39 h 237"/>
                <a:gd name="T6" fmla="*/ 0 w 783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"/>
                <a:gd name="T13" fmla="*/ 0 h 237"/>
                <a:gd name="T14" fmla="*/ 783 w 783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" h="237">
                  <a:moveTo>
                    <a:pt x="783" y="0"/>
                  </a:moveTo>
                  <a:lnTo>
                    <a:pt x="783" y="42"/>
                  </a:lnTo>
                  <a:lnTo>
                    <a:pt x="3" y="39"/>
                  </a:lnTo>
                  <a:lnTo>
                    <a:pt x="0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83" name="Freeform 50"/>
            <p:cNvSpPr>
              <a:spLocks/>
            </p:cNvSpPr>
            <p:nvPr/>
          </p:nvSpPr>
          <p:spPr bwMode="auto">
            <a:xfrm>
              <a:off x="1041" y="1974"/>
              <a:ext cx="954" cy="228"/>
            </a:xfrm>
            <a:custGeom>
              <a:avLst/>
              <a:gdLst>
                <a:gd name="T0" fmla="*/ 954 w 954"/>
                <a:gd name="T1" fmla="*/ 0 h 228"/>
                <a:gd name="T2" fmla="*/ 954 w 954"/>
                <a:gd name="T3" fmla="*/ 108 h 228"/>
                <a:gd name="T4" fmla="*/ 0 w 954"/>
                <a:gd name="T5" fmla="*/ 108 h 228"/>
                <a:gd name="T6" fmla="*/ 0 w 954"/>
                <a:gd name="T7" fmla="*/ 228 h 228"/>
                <a:gd name="T8" fmla="*/ 0 w 954"/>
                <a:gd name="T9" fmla="*/ 225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4"/>
                <a:gd name="T16" fmla="*/ 0 h 228"/>
                <a:gd name="T17" fmla="*/ 954 w 954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4" h="228">
                  <a:moveTo>
                    <a:pt x="954" y="0"/>
                  </a:moveTo>
                  <a:lnTo>
                    <a:pt x="954" y="108"/>
                  </a:lnTo>
                  <a:lnTo>
                    <a:pt x="0" y="108"/>
                  </a:lnTo>
                  <a:lnTo>
                    <a:pt x="0" y="228"/>
                  </a:lnTo>
                  <a:lnTo>
                    <a:pt x="0" y="225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13384" name="Freeform 51"/>
            <p:cNvSpPr>
              <a:spLocks/>
            </p:cNvSpPr>
            <p:nvPr/>
          </p:nvSpPr>
          <p:spPr bwMode="auto">
            <a:xfrm>
              <a:off x="1488" y="1971"/>
              <a:ext cx="618" cy="225"/>
            </a:xfrm>
            <a:custGeom>
              <a:avLst/>
              <a:gdLst>
                <a:gd name="T0" fmla="*/ 618 w 618"/>
                <a:gd name="T1" fmla="*/ 0 h 225"/>
                <a:gd name="T2" fmla="*/ 618 w 618"/>
                <a:gd name="T3" fmla="*/ 114 h 225"/>
                <a:gd name="T4" fmla="*/ 0 w 618"/>
                <a:gd name="T5" fmla="*/ 105 h 225"/>
                <a:gd name="T6" fmla="*/ 0 w 618"/>
                <a:gd name="T7" fmla="*/ 225 h 225"/>
                <a:gd name="T8" fmla="*/ 0 w 618"/>
                <a:gd name="T9" fmla="*/ 22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225"/>
                <a:gd name="T17" fmla="*/ 618 w 61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225">
                  <a:moveTo>
                    <a:pt x="618" y="0"/>
                  </a:moveTo>
                  <a:lnTo>
                    <a:pt x="618" y="114"/>
                  </a:lnTo>
                  <a:lnTo>
                    <a:pt x="0" y="105"/>
                  </a:lnTo>
                  <a:lnTo>
                    <a:pt x="0" y="225"/>
                  </a:lnTo>
                  <a:lnTo>
                    <a:pt x="0" y="222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1411289" y="2151063"/>
            <a:ext cx="3230562" cy="2392362"/>
            <a:chOff x="609" y="1499"/>
            <a:chExt cx="2035" cy="1507"/>
          </a:xfrm>
        </p:grpSpPr>
        <p:sp>
          <p:nvSpPr>
            <p:cNvPr id="13354" name="Freeform 53"/>
            <p:cNvSpPr>
              <a:spLocks/>
            </p:cNvSpPr>
            <p:nvPr/>
          </p:nvSpPr>
          <p:spPr bwMode="auto">
            <a:xfrm>
              <a:off x="1089" y="2592"/>
              <a:ext cx="528" cy="144"/>
            </a:xfrm>
            <a:custGeom>
              <a:avLst/>
              <a:gdLst>
                <a:gd name="T0" fmla="*/ 528 w 528"/>
                <a:gd name="T1" fmla="*/ 0 h 144"/>
                <a:gd name="T2" fmla="*/ 0 w 528"/>
                <a:gd name="T3" fmla="*/ 0 h 144"/>
                <a:gd name="T4" fmla="*/ 0 w 528"/>
                <a:gd name="T5" fmla="*/ 144 h 144"/>
                <a:gd name="T6" fmla="*/ 0 60000 65536"/>
                <a:gd name="T7" fmla="*/ 0 60000 65536"/>
                <a:gd name="T8" fmla="*/ 0 60000 65536"/>
                <a:gd name="T9" fmla="*/ 0 w 528"/>
                <a:gd name="T10" fmla="*/ 0 h 144"/>
                <a:gd name="T11" fmla="*/ 528 w 528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44">
                  <a:moveTo>
                    <a:pt x="528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5" name="Freeform 54"/>
            <p:cNvSpPr>
              <a:spLocks/>
            </p:cNvSpPr>
            <p:nvPr/>
          </p:nvSpPr>
          <p:spPr bwMode="auto">
            <a:xfrm>
              <a:off x="609" y="2592"/>
              <a:ext cx="483" cy="144"/>
            </a:xfrm>
            <a:custGeom>
              <a:avLst/>
              <a:gdLst>
                <a:gd name="T0" fmla="*/ 483 w 483"/>
                <a:gd name="T1" fmla="*/ 0 h 144"/>
                <a:gd name="T2" fmla="*/ 0 w 483"/>
                <a:gd name="T3" fmla="*/ 0 h 144"/>
                <a:gd name="T4" fmla="*/ 0 w 483"/>
                <a:gd name="T5" fmla="*/ 144 h 144"/>
                <a:gd name="T6" fmla="*/ 0 60000 65536"/>
                <a:gd name="T7" fmla="*/ 0 60000 65536"/>
                <a:gd name="T8" fmla="*/ 0 60000 65536"/>
                <a:gd name="T9" fmla="*/ 0 w 483"/>
                <a:gd name="T10" fmla="*/ 0 h 144"/>
                <a:gd name="T11" fmla="*/ 483 w 483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3" h="144">
                  <a:moveTo>
                    <a:pt x="483" y="0"/>
                  </a:move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6" name="Freeform 55"/>
            <p:cNvSpPr>
              <a:spLocks/>
            </p:cNvSpPr>
            <p:nvPr/>
          </p:nvSpPr>
          <p:spPr bwMode="auto">
            <a:xfrm>
              <a:off x="1620" y="2592"/>
              <a:ext cx="492" cy="135"/>
            </a:xfrm>
            <a:custGeom>
              <a:avLst/>
              <a:gdLst>
                <a:gd name="T0" fmla="*/ 492 w 492"/>
                <a:gd name="T1" fmla="*/ 0 h 135"/>
                <a:gd name="T2" fmla="*/ 3 w 492"/>
                <a:gd name="T3" fmla="*/ 0 h 135"/>
                <a:gd name="T4" fmla="*/ 0 w 492"/>
                <a:gd name="T5" fmla="*/ 135 h 135"/>
                <a:gd name="T6" fmla="*/ 0 60000 65536"/>
                <a:gd name="T7" fmla="*/ 0 60000 65536"/>
                <a:gd name="T8" fmla="*/ 0 60000 65536"/>
                <a:gd name="T9" fmla="*/ 0 w 492"/>
                <a:gd name="T10" fmla="*/ 0 h 135"/>
                <a:gd name="T11" fmla="*/ 492 w 492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2" h="135">
                  <a:moveTo>
                    <a:pt x="492" y="0"/>
                  </a:moveTo>
                  <a:lnTo>
                    <a:pt x="3" y="0"/>
                  </a:lnTo>
                  <a:lnTo>
                    <a:pt x="0" y="135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7" name="Freeform 56"/>
            <p:cNvSpPr>
              <a:spLocks/>
            </p:cNvSpPr>
            <p:nvPr/>
          </p:nvSpPr>
          <p:spPr bwMode="auto">
            <a:xfrm>
              <a:off x="720" y="2496"/>
              <a:ext cx="1302" cy="228"/>
            </a:xfrm>
            <a:custGeom>
              <a:avLst/>
              <a:gdLst>
                <a:gd name="T0" fmla="*/ 0 w 1302"/>
                <a:gd name="T1" fmla="*/ 0 h 228"/>
                <a:gd name="T2" fmla="*/ 0 w 1302"/>
                <a:gd name="T3" fmla="*/ 69 h 228"/>
                <a:gd name="T4" fmla="*/ 1299 w 1302"/>
                <a:gd name="T5" fmla="*/ 72 h 228"/>
                <a:gd name="T6" fmla="*/ 1302 w 1302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2"/>
                <a:gd name="T13" fmla="*/ 0 h 228"/>
                <a:gd name="T14" fmla="*/ 1302 w 1302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2" h="228">
                  <a:moveTo>
                    <a:pt x="0" y="0"/>
                  </a:moveTo>
                  <a:lnTo>
                    <a:pt x="0" y="69"/>
                  </a:lnTo>
                  <a:lnTo>
                    <a:pt x="1299" y="72"/>
                  </a:lnTo>
                  <a:lnTo>
                    <a:pt x="1302" y="228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8" name="Freeform 57"/>
            <p:cNvSpPr>
              <a:spLocks/>
            </p:cNvSpPr>
            <p:nvPr/>
          </p:nvSpPr>
          <p:spPr bwMode="auto">
            <a:xfrm>
              <a:off x="609" y="2496"/>
              <a:ext cx="1119" cy="231"/>
            </a:xfrm>
            <a:custGeom>
              <a:avLst/>
              <a:gdLst>
                <a:gd name="T0" fmla="*/ 0 w 1119"/>
                <a:gd name="T1" fmla="*/ 0 h 231"/>
                <a:gd name="T2" fmla="*/ 0 w 1119"/>
                <a:gd name="T3" fmla="*/ 69 h 231"/>
                <a:gd name="T4" fmla="*/ 1119 w 1119"/>
                <a:gd name="T5" fmla="*/ 69 h 231"/>
                <a:gd name="T6" fmla="*/ 1116 w 1119"/>
                <a:gd name="T7" fmla="*/ 231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9"/>
                <a:gd name="T13" fmla="*/ 0 h 231"/>
                <a:gd name="T14" fmla="*/ 1119 w 1119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9" h="231">
                  <a:moveTo>
                    <a:pt x="0" y="0"/>
                  </a:moveTo>
                  <a:lnTo>
                    <a:pt x="0" y="69"/>
                  </a:lnTo>
                  <a:lnTo>
                    <a:pt x="1119" y="69"/>
                  </a:lnTo>
                  <a:lnTo>
                    <a:pt x="1116" y="231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9" name="Freeform 58"/>
            <p:cNvSpPr>
              <a:spLocks/>
            </p:cNvSpPr>
            <p:nvPr/>
          </p:nvSpPr>
          <p:spPr bwMode="auto">
            <a:xfrm>
              <a:off x="813" y="2496"/>
              <a:ext cx="69" cy="234"/>
            </a:xfrm>
            <a:custGeom>
              <a:avLst/>
              <a:gdLst>
                <a:gd name="T0" fmla="*/ 0 w 69"/>
                <a:gd name="T1" fmla="*/ 0 h 234"/>
                <a:gd name="T2" fmla="*/ 0 w 69"/>
                <a:gd name="T3" fmla="*/ 69 h 234"/>
                <a:gd name="T4" fmla="*/ 69 w 69"/>
                <a:gd name="T5" fmla="*/ 69 h 234"/>
                <a:gd name="T6" fmla="*/ 69 w 69"/>
                <a:gd name="T7" fmla="*/ 234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34"/>
                <a:gd name="T14" fmla="*/ 69 w 69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34">
                  <a:moveTo>
                    <a:pt x="0" y="0"/>
                  </a:moveTo>
                  <a:lnTo>
                    <a:pt x="0" y="69"/>
                  </a:lnTo>
                  <a:lnTo>
                    <a:pt x="69" y="69"/>
                  </a:lnTo>
                  <a:lnTo>
                    <a:pt x="69" y="23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0" name="Freeform 59"/>
            <p:cNvSpPr>
              <a:spLocks/>
            </p:cNvSpPr>
            <p:nvPr/>
          </p:nvSpPr>
          <p:spPr bwMode="auto">
            <a:xfrm>
              <a:off x="657" y="2496"/>
              <a:ext cx="531" cy="237"/>
            </a:xfrm>
            <a:custGeom>
              <a:avLst/>
              <a:gdLst>
                <a:gd name="T0" fmla="*/ 0 w 531"/>
                <a:gd name="T1" fmla="*/ 0 h 237"/>
                <a:gd name="T2" fmla="*/ 0 w 531"/>
                <a:gd name="T3" fmla="*/ 69 h 237"/>
                <a:gd name="T4" fmla="*/ 528 w 531"/>
                <a:gd name="T5" fmla="*/ 69 h 237"/>
                <a:gd name="T6" fmla="*/ 531 w 531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1"/>
                <a:gd name="T13" fmla="*/ 0 h 237"/>
                <a:gd name="T14" fmla="*/ 531 w 531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1" h="237">
                  <a:moveTo>
                    <a:pt x="0" y="0"/>
                  </a:moveTo>
                  <a:lnTo>
                    <a:pt x="0" y="69"/>
                  </a:lnTo>
                  <a:lnTo>
                    <a:pt x="528" y="69"/>
                  </a:lnTo>
                  <a:lnTo>
                    <a:pt x="531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1" name="Freeform 60"/>
            <p:cNvSpPr>
              <a:spLocks/>
            </p:cNvSpPr>
            <p:nvPr/>
          </p:nvSpPr>
          <p:spPr bwMode="auto">
            <a:xfrm>
              <a:off x="1035" y="2496"/>
              <a:ext cx="510" cy="231"/>
            </a:xfrm>
            <a:custGeom>
              <a:avLst/>
              <a:gdLst>
                <a:gd name="T0" fmla="*/ 0 w 510"/>
                <a:gd name="T1" fmla="*/ 0 h 231"/>
                <a:gd name="T2" fmla="*/ 0 w 510"/>
                <a:gd name="T3" fmla="*/ 42 h 231"/>
                <a:gd name="T4" fmla="*/ 510 w 510"/>
                <a:gd name="T5" fmla="*/ 42 h 231"/>
                <a:gd name="T6" fmla="*/ 507 w 510"/>
                <a:gd name="T7" fmla="*/ 231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0"/>
                <a:gd name="T13" fmla="*/ 0 h 231"/>
                <a:gd name="T14" fmla="*/ 510 w 510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0" h="231">
                  <a:moveTo>
                    <a:pt x="0" y="0"/>
                  </a:moveTo>
                  <a:lnTo>
                    <a:pt x="0" y="42"/>
                  </a:lnTo>
                  <a:lnTo>
                    <a:pt x="510" y="42"/>
                  </a:lnTo>
                  <a:lnTo>
                    <a:pt x="507" y="231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2" name="Freeform 61"/>
            <p:cNvSpPr>
              <a:spLocks/>
            </p:cNvSpPr>
            <p:nvPr/>
          </p:nvSpPr>
          <p:spPr bwMode="auto">
            <a:xfrm>
              <a:off x="1131" y="2496"/>
              <a:ext cx="771" cy="228"/>
            </a:xfrm>
            <a:custGeom>
              <a:avLst/>
              <a:gdLst>
                <a:gd name="T0" fmla="*/ 0 w 771"/>
                <a:gd name="T1" fmla="*/ 0 h 228"/>
                <a:gd name="T2" fmla="*/ 0 w 771"/>
                <a:gd name="T3" fmla="*/ 42 h 228"/>
                <a:gd name="T4" fmla="*/ 765 w 771"/>
                <a:gd name="T5" fmla="*/ 42 h 228"/>
                <a:gd name="T6" fmla="*/ 771 w 771"/>
                <a:gd name="T7" fmla="*/ 228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228"/>
                <a:gd name="T14" fmla="*/ 771 w 771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228">
                  <a:moveTo>
                    <a:pt x="0" y="0"/>
                  </a:moveTo>
                  <a:lnTo>
                    <a:pt x="0" y="42"/>
                  </a:lnTo>
                  <a:lnTo>
                    <a:pt x="765" y="42"/>
                  </a:lnTo>
                  <a:lnTo>
                    <a:pt x="771" y="228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3" name="Freeform 62"/>
            <p:cNvSpPr>
              <a:spLocks/>
            </p:cNvSpPr>
            <p:nvPr/>
          </p:nvSpPr>
          <p:spPr bwMode="auto">
            <a:xfrm>
              <a:off x="1227" y="2496"/>
              <a:ext cx="63" cy="237"/>
            </a:xfrm>
            <a:custGeom>
              <a:avLst/>
              <a:gdLst>
                <a:gd name="T0" fmla="*/ 0 w 63"/>
                <a:gd name="T1" fmla="*/ 0 h 237"/>
                <a:gd name="T2" fmla="*/ 0 w 63"/>
                <a:gd name="T3" fmla="*/ 42 h 237"/>
                <a:gd name="T4" fmla="*/ 63 w 63"/>
                <a:gd name="T5" fmla="*/ 42 h 237"/>
                <a:gd name="T6" fmla="*/ 63 w 63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37"/>
                <a:gd name="T14" fmla="*/ 63 w 63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37">
                  <a:moveTo>
                    <a:pt x="0" y="0"/>
                  </a:moveTo>
                  <a:lnTo>
                    <a:pt x="0" y="42"/>
                  </a:lnTo>
                  <a:lnTo>
                    <a:pt x="63" y="42"/>
                  </a:lnTo>
                  <a:lnTo>
                    <a:pt x="63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4" name="Freeform 63"/>
            <p:cNvSpPr>
              <a:spLocks/>
            </p:cNvSpPr>
            <p:nvPr/>
          </p:nvSpPr>
          <p:spPr bwMode="auto">
            <a:xfrm>
              <a:off x="768" y="2496"/>
              <a:ext cx="513" cy="234"/>
            </a:xfrm>
            <a:custGeom>
              <a:avLst/>
              <a:gdLst>
                <a:gd name="T0" fmla="*/ 513 w 513"/>
                <a:gd name="T1" fmla="*/ 0 h 234"/>
                <a:gd name="T2" fmla="*/ 513 w 513"/>
                <a:gd name="T3" fmla="*/ 42 h 234"/>
                <a:gd name="T4" fmla="*/ 0 w 513"/>
                <a:gd name="T5" fmla="*/ 42 h 234"/>
                <a:gd name="T6" fmla="*/ 0 w 513"/>
                <a:gd name="T7" fmla="*/ 234 h 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3"/>
                <a:gd name="T13" fmla="*/ 0 h 234"/>
                <a:gd name="T14" fmla="*/ 513 w 513"/>
                <a:gd name="T15" fmla="*/ 234 h 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3" h="234">
                  <a:moveTo>
                    <a:pt x="513" y="0"/>
                  </a:moveTo>
                  <a:lnTo>
                    <a:pt x="513" y="42"/>
                  </a:lnTo>
                  <a:lnTo>
                    <a:pt x="0" y="42"/>
                  </a:lnTo>
                  <a:lnTo>
                    <a:pt x="0" y="234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5" name="Freeform 64"/>
            <p:cNvSpPr>
              <a:spLocks/>
            </p:cNvSpPr>
            <p:nvPr/>
          </p:nvSpPr>
          <p:spPr bwMode="auto">
            <a:xfrm>
              <a:off x="690" y="2496"/>
              <a:ext cx="783" cy="237"/>
            </a:xfrm>
            <a:custGeom>
              <a:avLst/>
              <a:gdLst>
                <a:gd name="T0" fmla="*/ 783 w 783"/>
                <a:gd name="T1" fmla="*/ 0 h 237"/>
                <a:gd name="T2" fmla="*/ 783 w 783"/>
                <a:gd name="T3" fmla="*/ 42 h 237"/>
                <a:gd name="T4" fmla="*/ 3 w 783"/>
                <a:gd name="T5" fmla="*/ 39 h 237"/>
                <a:gd name="T6" fmla="*/ 0 w 783"/>
                <a:gd name="T7" fmla="*/ 237 h 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"/>
                <a:gd name="T13" fmla="*/ 0 h 237"/>
                <a:gd name="T14" fmla="*/ 783 w 783"/>
                <a:gd name="T15" fmla="*/ 237 h 2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" h="237">
                  <a:moveTo>
                    <a:pt x="783" y="0"/>
                  </a:moveTo>
                  <a:lnTo>
                    <a:pt x="783" y="42"/>
                  </a:lnTo>
                  <a:lnTo>
                    <a:pt x="3" y="39"/>
                  </a:lnTo>
                  <a:lnTo>
                    <a:pt x="0" y="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6" name="Freeform 65"/>
            <p:cNvSpPr>
              <a:spLocks/>
            </p:cNvSpPr>
            <p:nvPr/>
          </p:nvSpPr>
          <p:spPr bwMode="auto">
            <a:xfrm>
              <a:off x="1026" y="2502"/>
              <a:ext cx="954" cy="228"/>
            </a:xfrm>
            <a:custGeom>
              <a:avLst/>
              <a:gdLst>
                <a:gd name="T0" fmla="*/ 954 w 954"/>
                <a:gd name="T1" fmla="*/ 0 h 228"/>
                <a:gd name="T2" fmla="*/ 954 w 954"/>
                <a:gd name="T3" fmla="*/ 108 h 228"/>
                <a:gd name="T4" fmla="*/ 0 w 954"/>
                <a:gd name="T5" fmla="*/ 108 h 228"/>
                <a:gd name="T6" fmla="*/ 0 w 954"/>
                <a:gd name="T7" fmla="*/ 228 h 228"/>
                <a:gd name="T8" fmla="*/ 0 w 954"/>
                <a:gd name="T9" fmla="*/ 225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4"/>
                <a:gd name="T16" fmla="*/ 0 h 228"/>
                <a:gd name="T17" fmla="*/ 954 w 954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4" h="228">
                  <a:moveTo>
                    <a:pt x="954" y="0"/>
                  </a:moveTo>
                  <a:lnTo>
                    <a:pt x="954" y="108"/>
                  </a:lnTo>
                  <a:lnTo>
                    <a:pt x="0" y="108"/>
                  </a:lnTo>
                  <a:lnTo>
                    <a:pt x="0" y="228"/>
                  </a:lnTo>
                  <a:lnTo>
                    <a:pt x="0" y="225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7" name="Freeform 66"/>
            <p:cNvSpPr>
              <a:spLocks/>
            </p:cNvSpPr>
            <p:nvPr/>
          </p:nvSpPr>
          <p:spPr bwMode="auto">
            <a:xfrm>
              <a:off x="1473" y="2499"/>
              <a:ext cx="618" cy="225"/>
            </a:xfrm>
            <a:custGeom>
              <a:avLst/>
              <a:gdLst>
                <a:gd name="T0" fmla="*/ 618 w 618"/>
                <a:gd name="T1" fmla="*/ 0 h 225"/>
                <a:gd name="T2" fmla="*/ 618 w 618"/>
                <a:gd name="T3" fmla="*/ 114 h 225"/>
                <a:gd name="T4" fmla="*/ 0 w 618"/>
                <a:gd name="T5" fmla="*/ 105 h 225"/>
                <a:gd name="T6" fmla="*/ 0 w 618"/>
                <a:gd name="T7" fmla="*/ 225 h 225"/>
                <a:gd name="T8" fmla="*/ 0 w 618"/>
                <a:gd name="T9" fmla="*/ 222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8"/>
                <a:gd name="T16" fmla="*/ 0 h 225"/>
                <a:gd name="T17" fmla="*/ 618 w 61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8" h="225">
                  <a:moveTo>
                    <a:pt x="618" y="0"/>
                  </a:moveTo>
                  <a:lnTo>
                    <a:pt x="618" y="114"/>
                  </a:lnTo>
                  <a:lnTo>
                    <a:pt x="0" y="105"/>
                  </a:lnTo>
                  <a:lnTo>
                    <a:pt x="0" y="225"/>
                  </a:lnTo>
                  <a:lnTo>
                    <a:pt x="0" y="222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8" name="Freeform 67"/>
            <p:cNvSpPr>
              <a:spLocks/>
            </p:cNvSpPr>
            <p:nvPr/>
          </p:nvSpPr>
          <p:spPr bwMode="auto">
            <a:xfrm>
              <a:off x="2187" y="1499"/>
              <a:ext cx="457" cy="1237"/>
            </a:xfrm>
            <a:custGeom>
              <a:avLst/>
              <a:gdLst>
                <a:gd name="T0" fmla="*/ 457 w 457"/>
                <a:gd name="T1" fmla="*/ 0 h 1237"/>
                <a:gd name="T2" fmla="*/ 453 w 457"/>
                <a:gd name="T3" fmla="*/ 1114 h 1237"/>
                <a:gd name="T4" fmla="*/ 228 w 457"/>
                <a:gd name="T5" fmla="*/ 1111 h 1237"/>
                <a:gd name="T6" fmla="*/ 0 w 457"/>
                <a:gd name="T7" fmla="*/ 1111 h 1237"/>
                <a:gd name="T8" fmla="*/ 3 w 457"/>
                <a:gd name="T9" fmla="*/ 1237 h 1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1237"/>
                <a:gd name="T17" fmla="*/ 457 w 457"/>
                <a:gd name="T18" fmla="*/ 1237 h 1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1237">
                  <a:moveTo>
                    <a:pt x="457" y="0"/>
                  </a:moveTo>
                  <a:lnTo>
                    <a:pt x="453" y="1114"/>
                  </a:lnTo>
                  <a:lnTo>
                    <a:pt x="228" y="1111"/>
                  </a:lnTo>
                  <a:lnTo>
                    <a:pt x="0" y="1111"/>
                  </a:lnTo>
                  <a:lnTo>
                    <a:pt x="3" y="1237"/>
                  </a:lnTo>
                </a:path>
              </a:pathLst>
            </a:cu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69" name="Text Box 68"/>
            <p:cNvSpPr txBox="1">
              <a:spLocks noChangeArrowheads="1"/>
            </p:cNvSpPr>
            <p:nvPr/>
          </p:nvSpPr>
          <p:spPr bwMode="auto">
            <a:xfrm>
              <a:off x="758" y="2832"/>
              <a:ext cx="1547" cy="17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400">
                  <a:solidFill>
                    <a:schemeClr val="bg2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70000"/>
                </a:lnSpc>
                <a:buFontTx/>
                <a:buNone/>
              </a:pPr>
              <a:r>
                <a:rPr lang="en-US" sz="1600">
                  <a:solidFill>
                    <a:srgbClr val="922223"/>
                  </a:solidFill>
                </a:rPr>
                <a:t>repeat for several rounds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282701" y="5334000"/>
            <a:ext cx="2819400" cy="914400"/>
            <a:chOff x="528" y="3504"/>
            <a:chExt cx="1776" cy="576"/>
          </a:xfrm>
        </p:grpSpPr>
        <p:sp>
          <p:nvSpPr>
            <p:cNvPr id="13337" name="Rectangle 70"/>
            <p:cNvSpPr>
              <a:spLocks noChangeArrowheads="1"/>
            </p:cNvSpPr>
            <p:nvPr/>
          </p:nvSpPr>
          <p:spPr bwMode="auto">
            <a:xfrm>
              <a:off x="528" y="3792"/>
              <a:ext cx="1776" cy="288"/>
            </a:xfrm>
            <a:prstGeom prst="rect">
              <a:avLst/>
            </a:prstGeom>
            <a:noFill/>
            <a:ln w="28575">
              <a:solidFill>
                <a:srgbClr val="9222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buFontTx/>
                <a:buNone/>
              </a:pPr>
              <a:r>
                <a:rPr lang="en-US">
                  <a:solidFill>
                    <a:srgbClr val="922223"/>
                  </a:solidFill>
                </a:rPr>
                <a:t>Block of ciphertext</a:t>
              </a:r>
            </a:p>
          </p:txBody>
        </p:sp>
        <p:sp>
          <p:nvSpPr>
            <p:cNvPr id="13338" name="Line 71"/>
            <p:cNvSpPr>
              <a:spLocks noChangeShapeType="1"/>
            </p:cNvSpPr>
            <p:nvPr/>
          </p:nvSpPr>
          <p:spPr bwMode="auto">
            <a:xfrm>
              <a:off x="576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39" name="Line 72"/>
            <p:cNvSpPr>
              <a:spLocks noChangeShapeType="1"/>
            </p:cNvSpPr>
            <p:nvPr/>
          </p:nvSpPr>
          <p:spPr bwMode="auto">
            <a:xfrm>
              <a:off x="768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0" name="Line 73"/>
            <p:cNvSpPr>
              <a:spLocks noChangeShapeType="1"/>
            </p:cNvSpPr>
            <p:nvPr/>
          </p:nvSpPr>
          <p:spPr bwMode="auto">
            <a:xfrm>
              <a:off x="864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1" name="Line 74"/>
            <p:cNvSpPr>
              <a:spLocks noChangeShapeType="1"/>
            </p:cNvSpPr>
            <p:nvPr/>
          </p:nvSpPr>
          <p:spPr bwMode="auto">
            <a:xfrm>
              <a:off x="1008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2" name="Line 75"/>
            <p:cNvSpPr>
              <a:spLocks noChangeShapeType="1"/>
            </p:cNvSpPr>
            <p:nvPr/>
          </p:nvSpPr>
          <p:spPr bwMode="auto">
            <a:xfrm>
              <a:off x="1104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3" name="Line 76"/>
            <p:cNvSpPr>
              <a:spLocks noChangeShapeType="1"/>
            </p:cNvSpPr>
            <p:nvPr/>
          </p:nvSpPr>
          <p:spPr bwMode="auto">
            <a:xfrm>
              <a:off x="1296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4" name="Line 77"/>
            <p:cNvSpPr>
              <a:spLocks noChangeShapeType="1"/>
            </p:cNvSpPr>
            <p:nvPr/>
          </p:nvSpPr>
          <p:spPr bwMode="auto">
            <a:xfrm>
              <a:off x="1440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5" name="Line 78"/>
            <p:cNvSpPr>
              <a:spLocks noChangeShapeType="1"/>
            </p:cNvSpPr>
            <p:nvPr/>
          </p:nvSpPr>
          <p:spPr bwMode="auto">
            <a:xfrm>
              <a:off x="1536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6" name="Line 79"/>
            <p:cNvSpPr>
              <a:spLocks noChangeShapeType="1"/>
            </p:cNvSpPr>
            <p:nvPr/>
          </p:nvSpPr>
          <p:spPr bwMode="auto">
            <a:xfrm>
              <a:off x="1632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7" name="Line 80"/>
            <p:cNvSpPr>
              <a:spLocks noChangeShapeType="1"/>
            </p:cNvSpPr>
            <p:nvPr/>
          </p:nvSpPr>
          <p:spPr bwMode="auto">
            <a:xfrm>
              <a:off x="2016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8" name="Line 81"/>
            <p:cNvSpPr>
              <a:spLocks noChangeShapeType="1"/>
            </p:cNvSpPr>
            <p:nvPr/>
          </p:nvSpPr>
          <p:spPr bwMode="auto">
            <a:xfrm>
              <a:off x="2112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49" name="Line 82"/>
            <p:cNvSpPr>
              <a:spLocks noChangeShapeType="1"/>
            </p:cNvSpPr>
            <p:nvPr/>
          </p:nvSpPr>
          <p:spPr bwMode="auto">
            <a:xfrm>
              <a:off x="2208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0" name="Line 83"/>
            <p:cNvSpPr>
              <a:spLocks noChangeShapeType="1"/>
            </p:cNvSpPr>
            <p:nvPr/>
          </p:nvSpPr>
          <p:spPr bwMode="auto">
            <a:xfrm>
              <a:off x="672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1" name="Line 84"/>
            <p:cNvSpPr>
              <a:spLocks noChangeShapeType="1"/>
            </p:cNvSpPr>
            <p:nvPr/>
          </p:nvSpPr>
          <p:spPr bwMode="auto">
            <a:xfrm>
              <a:off x="1200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2" name="Line 85"/>
            <p:cNvSpPr>
              <a:spLocks noChangeShapeType="1"/>
            </p:cNvSpPr>
            <p:nvPr/>
          </p:nvSpPr>
          <p:spPr bwMode="auto">
            <a:xfrm>
              <a:off x="1728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  <p:sp>
          <p:nvSpPr>
            <p:cNvPr id="13353" name="Line 86"/>
            <p:cNvSpPr>
              <a:spLocks noChangeShapeType="1"/>
            </p:cNvSpPr>
            <p:nvPr/>
          </p:nvSpPr>
          <p:spPr bwMode="auto">
            <a:xfrm>
              <a:off x="1920" y="3504"/>
              <a:ext cx="0" cy="288"/>
            </a:xfrm>
            <a:prstGeom prst="line">
              <a:avLst/>
            </a:prstGeom>
            <a:noFill/>
            <a:ln w="19050">
              <a:solidFill>
                <a:srgbClr val="922223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NZ">
                <a:solidFill>
                  <a:srgbClr val="922223"/>
                </a:solidFill>
              </a:endParaRPr>
            </a:p>
          </p:txBody>
        </p:sp>
      </p:grpSp>
      <p:sp>
        <p:nvSpPr>
          <p:cNvPr id="1088599" name="Text Box 87"/>
          <p:cNvSpPr txBox="1">
            <a:spLocks noChangeArrowheads="1"/>
          </p:cNvSpPr>
          <p:nvPr/>
        </p:nvSpPr>
        <p:spPr bwMode="auto">
          <a:xfrm>
            <a:off x="4988984" y="5575300"/>
            <a:ext cx="4144434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922223"/>
                </a:solidFill>
              </a:rPr>
              <a:t>Procedure must be reversible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rgbClr val="922223"/>
                </a:solidFill>
              </a:rPr>
              <a:t>(for decryption)</a:t>
            </a:r>
            <a:endParaRPr lang="en-US" sz="2000" dirty="0">
              <a:solidFill>
                <a:srgbClr val="92222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99102" y="1219200"/>
            <a:ext cx="354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https://youtu.be/-Gk9kaFoBxU?t=3s</a:t>
            </a:r>
          </a:p>
        </p:txBody>
      </p:sp>
    </p:spTree>
    <p:extLst>
      <p:ext uri="{BB962C8B-B14F-4D97-AF65-F5344CB8AC3E}">
        <p14:creationId xmlns:p14="http://schemas.microsoft.com/office/powerpoint/2010/main" val="99068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46" grpId="0" animBg="1"/>
      <p:bldP spid="1088547" grpId="0" animBg="1"/>
      <p:bldP spid="10885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DES</a:t>
            </a:r>
            <a:r>
              <a:rPr lang="en-US" sz="4400" dirty="0">
                <a:latin typeface="Tahoma" charset="0"/>
              </a:rPr>
              <a:t>: Data Encryption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ahoma" charset="0"/>
              </a:rPr>
              <a:t>Invented </a:t>
            </a:r>
            <a:r>
              <a:rPr lang="en-US" sz="2400" dirty="0">
                <a:latin typeface="Tahoma" charset="0"/>
              </a:rPr>
              <a:t>by IBM, issued as federal standard in 1977</a:t>
            </a:r>
          </a:p>
          <a:p>
            <a:r>
              <a:rPr lang="en-US" sz="2400" dirty="0">
                <a:latin typeface="Tahoma" charset="0"/>
              </a:rPr>
              <a:t>64-bit blocks, 56-bit key + 8 bits for parity</a:t>
            </a:r>
          </a:p>
          <a:p>
            <a:r>
              <a:rPr lang="en-US" sz="2400" dirty="0">
                <a:latin typeface="Tahoma" charset="0"/>
              </a:rPr>
              <a:t>Very widely used (usually as 3DES) until recently</a:t>
            </a:r>
          </a:p>
          <a:p>
            <a:pPr lvl="1"/>
            <a:r>
              <a:rPr lang="en-US" sz="2200" dirty="0">
                <a:latin typeface="Tahoma" charset="0"/>
              </a:rPr>
              <a:t>3DES: DES + inverse DES + DES (with 2 or 3 different keys</a:t>
            </a:r>
            <a:r>
              <a:rPr lang="en-US" sz="2200" dirty="0" smtClean="0">
                <a:latin typeface="Tahoma" charset="0"/>
              </a:rPr>
              <a:t>)</a:t>
            </a:r>
          </a:p>
          <a:p>
            <a:pPr lvl="1"/>
            <a:r>
              <a:rPr lang="en-US" sz="2200" dirty="0" smtClean="0">
                <a:latin typeface="Tahoma" charset="0"/>
              </a:rPr>
              <a:t>Replaced in 2001 with AES (128 bit Advanced ES)</a:t>
            </a:r>
          </a:p>
          <a:p>
            <a:r>
              <a:rPr lang="en-US" sz="2600" dirty="0" smtClean="0">
                <a:latin typeface="Tahoma" charset="0"/>
              </a:rPr>
              <a:t>Uses block ciphers as basic building blocks</a:t>
            </a:r>
            <a:endParaRPr lang="en-US" sz="2200" dirty="0">
              <a:latin typeface="Tahoma" charset="0"/>
            </a:endParaRPr>
          </a:p>
          <a:p>
            <a:pPr lvl="1"/>
            <a:endParaRPr lang="en-US" sz="2200" dirty="0">
              <a:latin typeface="Tahoma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7/3/01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DEScription</a:t>
            </a:r>
            <a:r>
              <a:rPr lang="en-US" altLang="en-US" dirty="0"/>
              <a:t>:  </a:t>
            </a:r>
            <a:r>
              <a:rPr lang="en-US" altLang="en-US" dirty="0" smtClean="0"/>
              <a:t>Overview</a:t>
            </a:r>
            <a:r>
              <a:rPr lang="en-US" altLang="en-US" sz="3000" baseline="30000" dirty="0" smtClean="0"/>
              <a:t>1</a:t>
            </a:r>
            <a:endParaRPr lang="en-US" altLang="en-US" sz="3000" baseline="30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Block cipher:  64 bits at a time</a:t>
            </a:r>
          </a:p>
          <a:p>
            <a:r>
              <a:rPr lang="en-US" altLang="en-US" sz="2800" dirty="0"/>
              <a:t>Initial permutation rearranges 64 bits (no cryptographic effect)</a:t>
            </a:r>
          </a:p>
          <a:p>
            <a:r>
              <a:rPr lang="en-US" altLang="en-US" sz="2800" dirty="0"/>
              <a:t>Encoding is in 16 rounds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49" y="6611779"/>
            <a:ext cx="44743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000" baseline="30000" dirty="0" smtClean="0"/>
              <a:t>1</a:t>
            </a:r>
            <a:r>
              <a:rPr lang="en-US" altLang="en-US" sz="1000" dirty="0" smtClean="0"/>
              <a:t>: by Sandy </a:t>
            </a:r>
            <a:r>
              <a:rPr lang="en-US" altLang="en-US" sz="1000" dirty="0" err="1" smtClean="0"/>
              <a:t>Kutin</a:t>
            </a:r>
            <a:r>
              <a:rPr lang="en-US" altLang="en-US" sz="1000" dirty="0" smtClean="0"/>
              <a:t>, </a:t>
            </a:r>
            <a:r>
              <a:rPr lang="en-US" sz="1000" dirty="0" err="1"/>
              <a:t>people.cs.uchicago.edu</a:t>
            </a:r>
            <a:r>
              <a:rPr lang="en-US" sz="1000" dirty="0"/>
              <a:t>/~</a:t>
            </a:r>
            <a:r>
              <a:rPr lang="en-US" sz="1000" dirty="0" err="1"/>
              <a:t>kutin</a:t>
            </a:r>
            <a:r>
              <a:rPr lang="en-US" sz="1000" dirty="0"/>
              <a:t>/CSPP532/7-3-01/week3-notes.ppt</a:t>
            </a:r>
            <a:endParaRPr lang="en-US" alt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2317750"/>
            <a:ext cx="4868786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7/3/01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DEScription:  One 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64 bits divided into left, right halves</a:t>
            </a:r>
          </a:p>
          <a:p>
            <a:r>
              <a:rPr lang="en-US" altLang="en-US" sz="2800"/>
              <a:t>Right half goes through function f, mixed with key</a:t>
            </a:r>
          </a:p>
          <a:p>
            <a:r>
              <a:rPr lang="en-US" altLang="en-US" sz="2800"/>
              <a:t>Right half added to left half</a:t>
            </a:r>
          </a:p>
          <a:p>
            <a:r>
              <a:rPr lang="en-US" altLang="en-US" sz="2800"/>
              <a:t>Halves swapped (except in last round)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6096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L</a:t>
            </a:r>
            <a:r>
              <a:rPr kumimoji="0" lang="en-US" altLang="en-US" baseline="-25000">
                <a:latin typeface="Times" charset="0"/>
              </a:rPr>
              <a:t>i-1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7315200" y="1981200"/>
            <a:ext cx="6270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R</a:t>
            </a:r>
            <a:r>
              <a:rPr kumimoji="0" lang="en-US" altLang="en-US" baseline="-25000">
                <a:latin typeface="Times" charset="0"/>
              </a:rPr>
              <a:t>i-1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029200" y="5334000"/>
            <a:ext cx="43973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L</a:t>
            </a:r>
            <a:r>
              <a:rPr kumimoji="0" lang="en-US" altLang="en-US" baseline="-25000">
                <a:latin typeface="Times" charset="0"/>
              </a:rPr>
              <a:t>i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7391400" y="5334000"/>
            <a:ext cx="4572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R</a:t>
            </a:r>
            <a:r>
              <a:rPr kumimoji="0" lang="en-US" altLang="en-US" baseline="-25000">
                <a:latin typeface="Times" charset="0"/>
              </a:rPr>
              <a:t>i</a:t>
            </a:r>
          </a:p>
        </p:txBody>
      </p:sp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5105400" y="3200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152400" imgH="152400" progId="Equation.3">
                  <p:embed/>
                </p:oleObj>
              </mc:Choice>
              <mc:Fallback>
                <p:oleObj name="Equation" r:id="rId3" imgW="152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7391400" y="3352800"/>
            <a:ext cx="381000" cy="3810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5334000" y="24384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86400" y="3657600"/>
            <a:ext cx="19050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5486400" y="3657600"/>
            <a:ext cx="190500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40" name="Line 24"/>
          <p:cNvSpPr>
            <a:spLocks noChangeShapeType="1"/>
          </p:cNvSpPr>
          <p:nvPr/>
        </p:nvSpPr>
        <p:spPr bwMode="auto">
          <a:xfrm>
            <a:off x="7620000" y="24384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0441" name="Object 25"/>
          <p:cNvGraphicFramePr>
            <a:graphicFrameLocks noChangeAspect="1"/>
          </p:cNvGraphicFramePr>
          <p:nvPr/>
        </p:nvGraphicFramePr>
        <p:xfrm>
          <a:off x="6248400" y="3276600"/>
          <a:ext cx="390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3905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2" name="Oval 26"/>
          <p:cNvSpPr>
            <a:spLocks noChangeArrowheads="1"/>
          </p:cNvSpPr>
          <p:nvPr/>
        </p:nvSpPr>
        <p:spPr bwMode="auto">
          <a:xfrm>
            <a:off x="6172200" y="3276600"/>
            <a:ext cx="533400" cy="533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43" name="Line 27"/>
          <p:cNvSpPr>
            <a:spLocks noChangeShapeType="1"/>
          </p:cNvSpPr>
          <p:nvPr/>
        </p:nvSpPr>
        <p:spPr bwMode="auto">
          <a:xfrm flipH="1">
            <a:off x="6705600" y="35052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445" name="Line 29"/>
          <p:cNvSpPr>
            <a:spLocks noChangeShapeType="1"/>
          </p:cNvSpPr>
          <p:nvPr/>
        </p:nvSpPr>
        <p:spPr bwMode="auto">
          <a:xfrm flipH="1">
            <a:off x="5562600" y="35052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7/3/01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i="1" dirty="0" smtClean="0"/>
              <a:t>F</a:t>
            </a:r>
            <a:r>
              <a:rPr lang="en-US" altLang="en-US" dirty="0" smtClean="0"/>
              <a:t> Function</a:t>
            </a:r>
            <a:endParaRPr lang="en-US" alt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Expand right side from 32 to 48 bits (some get reused)</a:t>
            </a:r>
          </a:p>
          <a:p>
            <a:r>
              <a:rPr lang="en-US" altLang="en-US" sz="2800"/>
              <a:t>Add 48 bits of key (chosen by schedule)</a:t>
            </a:r>
          </a:p>
          <a:p>
            <a:r>
              <a:rPr lang="en-US" altLang="en-US" sz="2800"/>
              <a:t>S-boxes:  each set of 6 bits reduced to 4</a:t>
            </a:r>
          </a:p>
          <a:p>
            <a:r>
              <a:rPr lang="en-US" altLang="en-US" sz="2800"/>
              <a:t>P-box permutes 32 bits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536700"/>
            <a:ext cx="4441500" cy="4800600"/>
          </a:xfrm>
          <a:prstGeom prst="rect">
            <a:avLst/>
          </a:prstGeom>
        </p:spPr>
      </p:pic>
      <p:sp>
        <p:nvSpPr>
          <p:cNvPr id="3" name="Double Brace 2"/>
          <p:cNvSpPr/>
          <p:nvPr/>
        </p:nvSpPr>
        <p:spPr>
          <a:xfrm>
            <a:off x="7404100" y="3975100"/>
            <a:ext cx="1739900" cy="4826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Confusion:</a:t>
            </a:r>
            <a:br>
              <a:rPr lang="en-US" sz="1400" dirty="0" smtClean="0"/>
            </a:br>
            <a:r>
              <a:rPr lang="en-GB" sz="1400" dirty="0" smtClean="0"/>
              <a:t>6 bits * 8 s-Boxes </a:t>
            </a:r>
            <a:r>
              <a:rPr lang="en-GB" sz="1400" dirty="0" smtClean="0">
                <a:sym typeface="Wingdings"/>
              </a:rPr>
              <a:t> 8 * 4 bit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15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7/3/01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1143000"/>
          </a:xfrm>
          <a:noFill/>
          <a:ln/>
        </p:spPr>
        <p:txBody>
          <a:bodyPr/>
          <a:lstStyle/>
          <a:p>
            <a:r>
              <a:rPr lang="en-US" altLang="en-US"/>
              <a:t>DESign Principles:  Inverses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457200" y="1885950"/>
            <a:ext cx="4013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z"/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y"/>
              <a:defRPr kumimoji="1"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charset="2"/>
              <a:buChar char="x"/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Equations for round i: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In other words: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r>
              <a:rPr lang="en-US" altLang="en-US"/>
              <a:t>So decryption is the same as encryption</a:t>
            </a:r>
          </a:p>
          <a:p>
            <a:r>
              <a:rPr lang="en-US" altLang="en-US"/>
              <a:t>Last round, no swap: really is the same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105400" y="1981200"/>
            <a:ext cx="6096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L</a:t>
            </a:r>
            <a:r>
              <a:rPr kumimoji="0" lang="en-US" altLang="en-US" baseline="-25000">
                <a:latin typeface="Times" charset="0"/>
              </a:rPr>
              <a:t>i-1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315200" y="1981200"/>
            <a:ext cx="627063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R</a:t>
            </a:r>
            <a:r>
              <a:rPr kumimoji="0" lang="en-US" altLang="en-US" baseline="-25000">
                <a:latin typeface="Times" charset="0"/>
              </a:rPr>
              <a:t>i-1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029200" y="5334000"/>
            <a:ext cx="439738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L</a:t>
            </a:r>
            <a:r>
              <a:rPr kumimoji="0" lang="en-US" altLang="en-US" baseline="-25000">
                <a:latin typeface="Times" charset="0"/>
              </a:rPr>
              <a:t>i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391400" y="5334000"/>
            <a:ext cx="457200" cy="4699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en-US">
                <a:latin typeface="Times" charset="0"/>
              </a:rPr>
              <a:t>R</a:t>
            </a:r>
            <a:r>
              <a:rPr kumimoji="0" lang="en-US" altLang="en-US" baseline="-25000">
                <a:latin typeface="Times" charset="0"/>
              </a:rPr>
              <a:t>i</a:t>
            </a:r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105400" y="32004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Equation" r:id="rId3" imgW="152400" imgH="152400" progId="Equation.3">
                  <p:embed/>
                </p:oleObj>
              </mc:Choice>
              <mc:Fallback>
                <p:oleObj name="Equation" r:id="rId3" imgW="152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7391400" y="3352800"/>
            <a:ext cx="381000" cy="3810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5334000" y="24384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>
            <a:off x="5486400" y="3657600"/>
            <a:ext cx="19050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 flipH="1">
            <a:off x="5486400" y="3657600"/>
            <a:ext cx="1905000" cy="1600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7620000" y="2438400"/>
            <a:ext cx="0" cy="914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3503" name="Object 15"/>
          <p:cNvGraphicFramePr>
            <a:graphicFrameLocks noChangeAspect="1"/>
          </p:cNvGraphicFramePr>
          <p:nvPr/>
        </p:nvGraphicFramePr>
        <p:xfrm>
          <a:off x="6248400" y="3276600"/>
          <a:ext cx="39052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39052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6172200" y="3276600"/>
            <a:ext cx="533400" cy="533400"/>
          </a:xfrm>
          <a:prstGeom prst="ellips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6705600" y="3505200"/>
            <a:ext cx="685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>
            <a:off x="5562600" y="3505200"/>
            <a:ext cx="609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1371600" y="2438400"/>
          <a:ext cx="1181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Equation" r:id="rId7" imgW="533400" imgH="190500" progId="Equation.3">
                  <p:embed/>
                </p:oleObj>
              </mc:Choice>
              <mc:Fallback>
                <p:oleObj name="Equation" r:id="rId7" imgW="533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1181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1306513" y="2855913"/>
          <a:ext cx="253206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9" imgW="1143000" imgH="228600" progId="Equation.3">
                  <p:embed/>
                </p:oleObj>
              </mc:Choice>
              <mc:Fallback>
                <p:oleObj name="Equation" r:id="rId9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2855913"/>
                        <a:ext cx="253206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1371600" y="3810000"/>
          <a:ext cx="1181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11" imgW="533400" imgH="190500" progId="Equation.3">
                  <p:embed/>
                </p:oleObj>
              </mc:Choice>
              <mc:Fallback>
                <p:oleObj name="Equation" r:id="rId11" imgW="533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11811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10" name="Object 22"/>
          <p:cNvGraphicFramePr>
            <a:graphicFrameLocks noChangeAspect="1"/>
          </p:cNvGraphicFramePr>
          <p:nvPr/>
        </p:nvGraphicFramePr>
        <p:xfrm>
          <a:off x="1371600" y="4191000"/>
          <a:ext cx="2306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3" imgW="1041400" imgH="228600" progId="Equation.3">
                  <p:embed/>
                </p:oleObj>
              </mc:Choice>
              <mc:Fallback>
                <p:oleObj name="Equation" r:id="rId13" imgW="10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2306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1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568" y="152400"/>
            <a:ext cx="7498080" cy="1143000"/>
          </a:xfrm>
        </p:spPr>
        <p:txBody>
          <a:bodyPr/>
          <a:lstStyle/>
          <a:p>
            <a:r>
              <a:rPr lang="en-NZ" dirty="0" smtClean="0"/>
              <a:t>Summary: Cyphers</a:t>
            </a:r>
            <a:endParaRPr lang="en-GB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15568" y="1168400"/>
            <a:ext cx="7609332" cy="5422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NZ" dirty="0" smtClean="0"/>
              <a:t>Substitution cipher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One-to-one mapping of alphabets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Randomised or shifted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Easily cryptoanalysed using frequency analysis</a:t>
            </a:r>
          </a:p>
          <a:p>
            <a:pPr>
              <a:lnSpc>
                <a:spcPct val="80000"/>
              </a:lnSpc>
            </a:pPr>
            <a:r>
              <a:rPr lang="en-NZ" dirty="0" smtClean="0"/>
              <a:t>Polyalphabetic substitution cipher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One-to-many mapping of alphabets</a:t>
            </a:r>
          </a:p>
          <a:p>
            <a:pPr lvl="1">
              <a:lnSpc>
                <a:spcPct val="80000"/>
              </a:lnSpc>
            </a:pPr>
            <a:r>
              <a:rPr lang="en-NZ" dirty="0" smtClean="0"/>
              <a:t>By guessing key length correctly can treat as several subtitution cipher problems</a:t>
            </a:r>
          </a:p>
          <a:p>
            <a:pPr>
              <a:lnSpc>
                <a:spcPct val="80000"/>
              </a:lnSpc>
            </a:pPr>
            <a:endParaRPr lang="en-NZ" dirty="0" smtClean="0"/>
          </a:p>
          <a:p>
            <a:pPr>
              <a:lnSpc>
                <a:spcPct val="80000"/>
              </a:lnSpc>
            </a:pPr>
            <a:r>
              <a:rPr lang="en-NZ" dirty="0" smtClean="0"/>
              <a:t>These ciphers are no longer used by themselves, however used as part of modern cipher systems (for example, DES).</a:t>
            </a:r>
          </a:p>
          <a:p>
            <a:pPr lvl="1">
              <a:lnSpc>
                <a:spcPct val="80000"/>
              </a:lnSpc>
            </a:pPr>
            <a:endParaRPr lang="en-NZ" dirty="0" smtClean="0"/>
          </a:p>
          <a:p>
            <a:pPr lvl="1">
              <a:lnSpc>
                <a:spcPct val="80000"/>
              </a:lnSpc>
            </a:pPr>
            <a:endParaRPr lang="en-NZ" dirty="0" smtClean="0"/>
          </a:p>
          <a:p>
            <a:pPr>
              <a:lnSpc>
                <a:spcPct val="80000"/>
              </a:lnSpc>
            </a:pPr>
            <a:endParaRPr lang="en-N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i="1" dirty="0" smtClean="0"/>
              <a:t>Problem </a:t>
            </a:r>
            <a:r>
              <a:rPr lang="en-NZ" dirty="0" smtClean="0"/>
              <a:t>of Keys</a:t>
            </a:r>
            <a:endParaRPr lang="en-GB" dirty="0"/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/>
              <a:t>Symmetric </a:t>
            </a:r>
            <a:r>
              <a:rPr lang="en-AU" sz="2800" dirty="0" smtClean="0"/>
              <a:t>encryption (such as DES and AES) requires </a:t>
            </a:r>
            <a:r>
              <a:rPr lang="en-AU" sz="2800" dirty="0"/>
              <a:t>key exchange - parties must</a:t>
            </a:r>
            <a:r>
              <a:rPr lang="en-AU" sz="2800" dirty="0" smtClean="0"/>
              <a:t> ‘know’ </a:t>
            </a:r>
            <a:r>
              <a:rPr lang="en-AU" sz="2800" dirty="0"/>
              <a:t>each other ahead of </a:t>
            </a:r>
            <a:r>
              <a:rPr lang="en-AU" sz="2800" dirty="0" smtClean="0"/>
              <a:t>time.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In the 1970s COMSEC was responsible for transporting </a:t>
            </a:r>
            <a:r>
              <a:rPr lang="en-AU" sz="2800" i="1" dirty="0" smtClean="0"/>
              <a:t>tons </a:t>
            </a:r>
            <a:r>
              <a:rPr lang="en-AU" sz="2800" dirty="0" smtClean="0"/>
              <a:t>of keys each day.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Based on the growth of computing since this time, this would probably mean around a million tons worth of keys would need transported each day.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Logistically, commercially and environmentally infeasible.</a:t>
            </a:r>
            <a:endParaRPr lang="en-AU" sz="2800" dirty="0"/>
          </a:p>
          <a:p>
            <a:pPr>
              <a:lnSpc>
                <a:spcPct val="90000"/>
              </a:lnSpc>
            </a:pPr>
            <a:endParaRPr lang="en-AU" sz="2800" dirty="0" smtClean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Gratuitous image of Internet Growth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853" b="5853"/>
          <a:stretch>
            <a:fillRect/>
          </a:stretch>
        </p:blipFill>
        <p:spPr/>
      </p:pic>
      <p:sp>
        <p:nvSpPr>
          <p:cNvPr id="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15200" cy="838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Use a Trusted Intermediary </a:t>
            </a:r>
            <a:endParaRPr lang="en-US" sz="4400" dirty="0"/>
          </a:p>
        </p:txBody>
      </p:sp>
      <p:sp>
        <p:nvSpPr>
          <p:cNvPr id="17479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1295400" y="1600200"/>
            <a:ext cx="7340600" cy="3771900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COMSEC acted as a ‘trusted’ intermediary </a:t>
            </a:r>
          </a:p>
          <a:p>
            <a:pPr lvl="1"/>
            <a:r>
              <a:rPr lang="en-AU" dirty="0" smtClean="0"/>
              <a:t>2 </a:t>
            </a:r>
            <a:r>
              <a:rPr lang="en-AU" dirty="0"/>
              <a:t>parties wishing to communicate had to rely on </a:t>
            </a:r>
            <a:r>
              <a:rPr lang="en-AU" dirty="0" smtClean="0"/>
              <a:t>COMSEC as a ‘trusted</a:t>
            </a:r>
            <a:r>
              <a:rPr lang="en-AU" dirty="0"/>
              <a:t>’ third party to deliver their keys</a:t>
            </a:r>
            <a:r>
              <a:rPr lang="en-AU" dirty="0" smtClean="0"/>
              <a:t>.</a:t>
            </a:r>
          </a:p>
          <a:p>
            <a:pPr lvl="1"/>
            <a:r>
              <a:rPr lang="en-AU" dirty="0"/>
              <a:t>This involved physical key </a:t>
            </a:r>
            <a:r>
              <a:rPr lang="en-AU" dirty="0" smtClean="0"/>
              <a:t>transport of paper keys</a:t>
            </a:r>
            <a:r>
              <a:rPr lang="en-AU" dirty="0" smtClean="0"/>
              <a:t>.</a:t>
            </a:r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How do two unfamiliar entities establish shared secret key, digitally, over a </a:t>
            </a:r>
            <a:r>
              <a:rPr lang="en-US" dirty="0" smtClean="0">
                <a:solidFill>
                  <a:schemeClr val="accent3"/>
                </a:solidFill>
              </a:rPr>
              <a:t>network</a:t>
            </a: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4" name="Date Placeholder 23"/>
          <p:cNvSpPr txBox="1">
            <a:spLocks/>
          </p:cNvSpPr>
          <p:nvPr/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365760" indent="-283464" algn="r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mi-NZ" smtClean="0"/>
              <a:t>© 2011-13,  Kris Bubendorfer</a:t>
            </a:r>
            <a:endParaRPr lang="en-US" dirty="0"/>
          </a:p>
        </p:txBody>
      </p:sp>
      <p:sp>
        <p:nvSpPr>
          <p:cNvPr id="5" name="Footer Placeholder 9"/>
          <p:cNvSpPr txBox="1">
            <a:spLocks/>
          </p:cNvSpPr>
          <p:nvPr/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1200" kern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r>
              <a:rPr lang="en-US" smtClean="0"/>
              <a:t>NWEN 243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21001" y="55245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i="1" dirty="0"/>
              <a:t>A trusted </a:t>
            </a:r>
            <a:r>
              <a:rPr lang="en-US" i="1" dirty="0"/>
              <a:t>key distribution center (KDC) acting as intermediary between entities, a digital analogue to COMSEC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8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72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Key Distribution Center (KDC)</a:t>
            </a:r>
            <a:endParaRPr lang="en-US" sz="2800" dirty="0"/>
          </a:p>
        </p:txBody>
      </p:sp>
      <p:sp>
        <p:nvSpPr>
          <p:cNvPr id="17489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417638"/>
            <a:ext cx="7790688" cy="4648200"/>
          </a:xfrm>
        </p:spPr>
        <p:txBody>
          <a:bodyPr>
            <a:normAutofit/>
          </a:bodyPr>
          <a:lstStyle/>
          <a:p>
            <a:r>
              <a:rPr lang="en-US" sz="2400" dirty="0"/>
              <a:t>Alice, Bob need </a:t>
            </a:r>
            <a:r>
              <a:rPr lang="en-US" sz="2400" dirty="0" smtClean="0"/>
              <a:t>a shared </a:t>
            </a:r>
            <a:r>
              <a:rPr lang="en-US" sz="2400" dirty="0"/>
              <a:t>symmetric key.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KDC:</a:t>
            </a:r>
            <a:r>
              <a:rPr lang="en-US" sz="2400" dirty="0"/>
              <a:t> server shares</a:t>
            </a:r>
            <a:r>
              <a:rPr lang="en-US" sz="2400" dirty="0" smtClean="0"/>
              <a:t> a different </a:t>
            </a:r>
            <a:r>
              <a:rPr lang="en-US" sz="2400" dirty="0"/>
              <a:t>secret key with </a:t>
            </a:r>
            <a:r>
              <a:rPr lang="en-US" sz="2400" i="1" dirty="0"/>
              <a:t>each </a:t>
            </a:r>
            <a:r>
              <a:rPr lang="en-US" sz="2400" dirty="0"/>
              <a:t>registered user (many users)</a:t>
            </a:r>
          </a:p>
          <a:p>
            <a:r>
              <a:rPr lang="en-US" sz="2400" dirty="0"/>
              <a:t>Alice, Bob know</a:t>
            </a:r>
            <a:r>
              <a:rPr lang="en-US" sz="2400" dirty="0" smtClean="0"/>
              <a:t> symmetric </a:t>
            </a:r>
            <a:r>
              <a:rPr lang="en-US" sz="2400" dirty="0"/>
              <a:t>keys, K</a:t>
            </a:r>
            <a:r>
              <a:rPr lang="en-US" sz="2400" baseline="-25000" dirty="0"/>
              <a:t>A-KDC</a:t>
            </a:r>
            <a:r>
              <a:rPr lang="en-US" sz="2400" dirty="0"/>
              <a:t> K</a:t>
            </a:r>
            <a:r>
              <a:rPr lang="en-US" sz="2400" baseline="-25000" dirty="0"/>
              <a:t>B-KDC </a:t>
            </a:r>
            <a:r>
              <a:rPr lang="en-US" sz="2400" dirty="0"/>
              <a:t>, for communicating with KDC.</a:t>
            </a:r>
            <a:r>
              <a:rPr lang="en-US" sz="2800" dirty="0"/>
              <a:t>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910264" y="3903663"/>
            <a:ext cx="3038475" cy="2306637"/>
            <a:chOff x="5910264" y="3903663"/>
            <a:chExt cx="3038475" cy="2306637"/>
          </a:xfrm>
        </p:grpSpPr>
        <p:sp>
          <p:nvSpPr>
            <p:cNvPr id="1748994" name="Oval 2"/>
            <p:cNvSpPr>
              <a:spLocks noChangeArrowheads="1"/>
            </p:cNvSpPr>
            <p:nvPr/>
          </p:nvSpPr>
          <p:spPr bwMode="auto">
            <a:xfrm>
              <a:off x="5910264" y="3903663"/>
              <a:ext cx="3038475" cy="230663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8997" name="Picture 5" descr="j0175664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2532" y="4657966"/>
              <a:ext cx="1201737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6567489" y="5681663"/>
            <a:ext cx="1068387" cy="431801"/>
            <a:chOff x="6567489" y="5681663"/>
            <a:chExt cx="1068387" cy="431801"/>
          </a:xfrm>
        </p:grpSpPr>
        <p:pic>
          <p:nvPicPr>
            <p:cNvPr id="1748999" name="Picture 7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6883401" y="5681663"/>
              <a:ext cx="44926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00" name="Text Box 8"/>
            <p:cNvSpPr txBox="1">
              <a:spLocks noChangeArrowheads="1"/>
            </p:cNvSpPr>
            <p:nvPr/>
          </p:nvSpPr>
          <p:spPr bwMode="auto">
            <a:xfrm>
              <a:off x="6567489" y="5743576"/>
              <a:ext cx="1068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B-KDC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747001" y="4456114"/>
            <a:ext cx="1068388" cy="431801"/>
            <a:chOff x="7747001" y="4456114"/>
            <a:chExt cx="1068388" cy="431801"/>
          </a:xfrm>
        </p:grpSpPr>
        <p:pic>
          <p:nvPicPr>
            <p:cNvPr id="1749002" name="Picture 10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8062914" y="4456114"/>
              <a:ext cx="449263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03" name="Text Box 11"/>
            <p:cNvSpPr txBox="1">
              <a:spLocks noChangeArrowheads="1"/>
            </p:cNvSpPr>
            <p:nvPr/>
          </p:nvSpPr>
          <p:spPr bwMode="auto">
            <a:xfrm>
              <a:off x="7747001" y="4518027"/>
              <a:ext cx="1068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X-</a:t>
              </a:r>
              <a:r>
                <a:rPr kumimoji="0" lang="en-US" baseline="-25000" dirty="0" smtClean="0"/>
                <a:t>KDC</a:t>
              </a:r>
              <a:endParaRPr kumimoji="0" lang="en-US" baseline="-250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673976" y="4916488"/>
            <a:ext cx="1068388" cy="431801"/>
            <a:chOff x="7673976" y="4916488"/>
            <a:chExt cx="1068388" cy="431801"/>
          </a:xfrm>
        </p:grpSpPr>
        <p:pic>
          <p:nvPicPr>
            <p:cNvPr id="1749005" name="Picture 13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7989889" y="4916488"/>
              <a:ext cx="449263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06" name="Text Box 14"/>
            <p:cNvSpPr txBox="1">
              <a:spLocks noChangeArrowheads="1"/>
            </p:cNvSpPr>
            <p:nvPr/>
          </p:nvSpPr>
          <p:spPr bwMode="auto">
            <a:xfrm>
              <a:off x="7673976" y="4978401"/>
              <a:ext cx="10683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Y-KDC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405689" y="5394326"/>
            <a:ext cx="1068387" cy="431801"/>
            <a:chOff x="7405689" y="5394326"/>
            <a:chExt cx="1068387" cy="431801"/>
          </a:xfrm>
        </p:grpSpPr>
        <p:pic>
          <p:nvPicPr>
            <p:cNvPr id="1749008" name="Picture 16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7721601" y="5394326"/>
              <a:ext cx="44926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09" name="Text Box 17"/>
            <p:cNvSpPr txBox="1">
              <a:spLocks noChangeArrowheads="1"/>
            </p:cNvSpPr>
            <p:nvPr/>
          </p:nvSpPr>
          <p:spPr bwMode="auto">
            <a:xfrm>
              <a:off x="7405689" y="5456239"/>
              <a:ext cx="1068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Z-KDC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05639" y="4148138"/>
            <a:ext cx="1068387" cy="431801"/>
            <a:chOff x="7005639" y="4148138"/>
            <a:chExt cx="1068387" cy="431801"/>
          </a:xfrm>
        </p:grpSpPr>
        <p:pic>
          <p:nvPicPr>
            <p:cNvPr id="1749011" name="Picture 19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7321551" y="4148138"/>
              <a:ext cx="44926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12" name="Text Box 20"/>
            <p:cNvSpPr txBox="1">
              <a:spLocks noChangeArrowheads="1"/>
            </p:cNvSpPr>
            <p:nvPr/>
          </p:nvSpPr>
          <p:spPr bwMode="auto">
            <a:xfrm>
              <a:off x="7005639" y="4210051"/>
              <a:ext cx="1068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P-KDC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53164" y="4252913"/>
            <a:ext cx="1068387" cy="431801"/>
            <a:chOff x="6253164" y="4252913"/>
            <a:chExt cx="1068387" cy="431801"/>
          </a:xfrm>
        </p:grpSpPr>
        <p:pic>
          <p:nvPicPr>
            <p:cNvPr id="1749026" name="Picture 34" descr="BS00768_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6569076" y="4252913"/>
              <a:ext cx="449262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9027" name="Text Box 35"/>
            <p:cNvSpPr txBox="1">
              <a:spLocks noChangeArrowheads="1"/>
            </p:cNvSpPr>
            <p:nvPr/>
          </p:nvSpPr>
          <p:spPr bwMode="auto">
            <a:xfrm>
              <a:off x="6253164" y="4314826"/>
              <a:ext cx="106838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kumimoji="0" lang="en-US" baseline="0" dirty="0"/>
                <a:t>K</a:t>
              </a:r>
              <a:r>
                <a:rPr kumimoji="0" lang="en-US" baseline="-25000" dirty="0"/>
                <a:t>A-KDC</a:t>
              </a:r>
            </a:p>
          </p:txBody>
        </p:sp>
      </p:grpSp>
      <p:sp>
        <p:nvSpPr>
          <p:cNvPr id="1749033" name="Text Box 41"/>
          <p:cNvSpPr txBox="1">
            <a:spLocks noChangeArrowheads="1"/>
          </p:cNvSpPr>
          <p:nvPr/>
        </p:nvSpPr>
        <p:spPr bwMode="auto">
          <a:xfrm>
            <a:off x="8121651" y="3698875"/>
            <a:ext cx="672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baseline="0" dirty="0"/>
              <a:t>KDC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905001" y="4823963"/>
            <a:ext cx="2352679" cy="1690239"/>
            <a:chOff x="1905001" y="4823963"/>
            <a:chExt cx="2352679" cy="1690239"/>
          </a:xfrm>
        </p:grpSpPr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189292" y="5584137"/>
              <a:ext cx="1068388" cy="523875"/>
              <a:chOff x="4006" y="2431"/>
              <a:chExt cx="673" cy="330"/>
            </a:xfrm>
          </p:grpSpPr>
          <p:pic>
            <p:nvPicPr>
              <p:cNvPr id="1749022" name="Picture 30" descr="BS00768_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 flipV="1">
                <a:off x="4205" y="2431"/>
                <a:ext cx="283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9023" name="Text Box 31"/>
              <p:cNvSpPr txBox="1">
                <a:spLocks noChangeArrowheads="1"/>
              </p:cNvSpPr>
              <p:nvPr/>
            </p:nvSpPr>
            <p:spPr bwMode="auto">
              <a:xfrm>
                <a:off x="4006" y="2470"/>
                <a:ext cx="6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sz="2400" baseline="0" dirty="0"/>
                  <a:t>K</a:t>
                </a:r>
                <a:r>
                  <a:rPr kumimoji="0" lang="en-US" sz="2400" baseline="-25000" dirty="0"/>
                  <a:t>A-KDC</a:t>
                </a: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1" y="4823963"/>
              <a:ext cx="1323216" cy="1690239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3228216" y="3582228"/>
            <a:ext cx="2547042" cy="1465196"/>
            <a:chOff x="3228216" y="3582228"/>
            <a:chExt cx="2547042" cy="1465196"/>
          </a:xfrm>
        </p:grpSpPr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4706870" y="4175501"/>
              <a:ext cx="1068388" cy="523875"/>
              <a:chOff x="4117" y="2317"/>
              <a:chExt cx="673" cy="330"/>
            </a:xfrm>
          </p:grpSpPr>
          <p:pic>
            <p:nvPicPr>
              <p:cNvPr id="1749016" name="Picture 24" descr="BS00768_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 flipV="1">
                <a:off x="4316" y="2317"/>
                <a:ext cx="283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9017" name="Text Box 25"/>
              <p:cNvSpPr txBox="1">
                <a:spLocks noChangeArrowheads="1"/>
              </p:cNvSpPr>
              <p:nvPr/>
            </p:nvSpPr>
            <p:spPr bwMode="auto">
              <a:xfrm>
                <a:off x="4117" y="2356"/>
                <a:ext cx="6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kumimoji="0" lang="en-US" sz="2400" baseline="0" dirty="0" smtClean="0"/>
                  <a:t>K</a:t>
                </a:r>
                <a:r>
                  <a:rPr kumimoji="0" lang="en-US" sz="2400" baseline="-25000" dirty="0" smtClean="0"/>
                  <a:t>B-KDC</a:t>
                </a:r>
                <a:endParaRPr kumimoji="0" lang="en-US" sz="3200" baseline="-25000" dirty="0"/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8216" y="3582228"/>
              <a:ext cx="1465196" cy="1465196"/>
            </a:xfrm>
            <a:prstGeom prst="rect">
              <a:avLst/>
            </a:prstGeom>
          </p:spPr>
        </p:pic>
      </p:grpSp>
      <p:sp>
        <p:nvSpPr>
          <p:cNvPr id="38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39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0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+mn-lt"/>
              </a:rPr>
              <a:t>Key Distribution Center (KDC)</a:t>
            </a:r>
            <a:endParaRPr lang="en-US" sz="2400">
              <a:latin typeface="+mn-lt"/>
            </a:endParaRPr>
          </a:p>
        </p:txBody>
      </p:sp>
      <p:pic>
        <p:nvPicPr>
          <p:cNvPr id="1750019" name="Picture 3" descr="j0175664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52213" y="2316589"/>
            <a:ext cx="1265238" cy="954087"/>
          </a:xfrm>
          <a:noFill/>
          <a:ln/>
        </p:spPr>
      </p:pic>
      <p:sp>
        <p:nvSpPr>
          <p:cNvPr id="1750025" name="Text Box 9"/>
          <p:cNvSpPr txBox="1">
            <a:spLocks noChangeArrowheads="1"/>
          </p:cNvSpPr>
          <p:nvPr/>
        </p:nvSpPr>
        <p:spPr bwMode="auto">
          <a:xfrm>
            <a:off x="934275" y="3731863"/>
            <a:ext cx="1223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baseline="0" dirty="0"/>
              <a:t>Alice</a:t>
            </a:r>
            <a:endParaRPr kumimoji="0" lang="en-US" baseline="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en-US" baseline="0" dirty="0" smtClean="0"/>
              <a:t>Learns SK</a:t>
            </a:r>
            <a:r>
              <a:rPr kumimoji="0" lang="en-US" baseline="-25000" dirty="0" smtClean="0"/>
              <a:t>1</a:t>
            </a:r>
            <a:endParaRPr kumimoji="0" lang="en-US" baseline="-25000" dirty="0"/>
          </a:p>
        </p:txBody>
      </p:sp>
      <p:sp>
        <p:nvSpPr>
          <p:cNvPr id="1750026" name="Text Box 10"/>
          <p:cNvSpPr txBox="1">
            <a:spLocks noChangeArrowheads="1"/>
          </p:cNvSpPr>
          <p:nvPr/>
        </p:nvSpPr>
        <p:spPr bwMode="auto">
          <a:xfrm>
            <a:off x="7068376" y="3621514"/>
            <a:ext cx="2075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baseline="0" dirty="0"/>
              <a:t>Bob</a:t>
            </a:r>
            <a:r>
              <a:rPr kumimoji="0" lang="en-US" baseline="0" dirty="0" smtClean="0"/>
              <a:t> learns  </a:t>
            </a:r>
            <a:r>
              <a:rPr lang="en-US" dirty="0" smtClean="0"/>
              <a:t>SK</a:t>
            </a:r>
            <a:r>
              <a:rPr kumimoji="0" lang="en-US" baseline="-25000" dirty="0" smtClean="0"/>
              <a:t>1</a:t>
            </a:r>
            <a:r>
              <a:rPr kumimoji="0" lang="en-US" baseline="0" dirty="0" smtClean="0"/>
              <a:t> &amp; communicates </a:t>
            </a:r>
            <a:r>
              <a:rPr kumimoji="0" lang="en-US" baseline="0" dirty="0"/>
              <a:t>with Alice</a:t>
            </a:r>
          </a:p>
        </p:txBody>
      </p:sp>
      <p:sp>
        <p:nvSpPr>
          <p:cNvPr id="1750027" name="Line 11"/>
          <p:cNvSpPr>
            <a:spLocks noChangeShapeType="1"/>
          </p:cNvSpPr>
          <p:nvPr/>
        </p:nvSpPr>
        <p:spPr bwMode="auto">
          <a:xfrm>
            <a:off x="1732788" y="4985176"/>
            <a:ext cx="59642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028" name="Text Box 12"/>
          <p:cNvSpPr txBox="1">
            <a:spLocks noChangeArrowheads="1"/>
          </p:cNvSpPr>
          <p:nvPr/>
        </p:nvSpPr>
        <p:spPr bwMode="auto">
          <a:xfrm>
            <a:off x="1303369" y="5474552"/>
            <a:ext cx="6897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sz="2400" baseline="0" dirty="0"/>
              <a:t>Alice and Bob</a:t>
            </a:r>
            <a:r>
              <a:rPr kumimoji="0" lang="en-US" sz="2400" baseline="0" dirty="0" smtClean="0"/>
              <a:t> learn the </a:t>
            </a:r>
            <a:r>
              <a:rPr lang="en-US" sz="2400" dirty="0" smtClean="0"/>
              <a:t>SK</a:t>
            </a:r>
            <a:r>
              <a:rPr kumimoji="0" lang="en-US" sz="2400" baseline="-25000" dirty="0" smtClean="0"/>
              <a:t>1</a:t>
            </a:r>
            <a:r>
              <a:rPr kumimoji="0" lang="en-US" sz="2400" baseline="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session key) </a:t>
            </a:r>
            <a:r>
              <a:rPr kumimoji="0" lang="en-US" sz="2400" baseline="0" dirty="0" smtClean="0"/>
              <a:t>and ‘authenticate’ a</a:t>
            </a:r>
            <a:r>
              <a:rPr lang="en-US" sz="2400" baseline="0" dirty="0" smtClean="0"/>
              <a:t>t</a:t>
            </a:r>
            <a:r>
              <a:rPr lang="en-US" sz="2400" dirty="0" smtClean="0"/>
              <a:t> the same time. </a:t>
            </a:r>
            <a:endParaRPr kumimoji="0" lang="en-US" sz="2400" baseline="0" dirty="0"/>
          </a:p>
        </p:txBody>
      </p:sp>
      <p:sp>
        <p:nvSpPr>
          <p:cNvPr id="1750029" name="Text Box 13"/>
          <p:cNvSpPr txBox="1">
            <a:spLocks noChangeArrowheads="1"/>
          </p:cNvSpPr>
          <p:nvPr/>
        </p:nvSpPr>
        <p:spPr bwMode="auto">
          <a:xfrm>
            <a:off x="1206500" y="1287463"/>
            <a:ext cx="7727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kumimoji="0" lang="en-US" sz="2400" baseline="0" dirty="0" smtClean="0"/>
              <a:t>How </a:t>
            </a:r>
            <a:r>
              <a:rPr kumimoji="0" lang="en-US" sz="2400" baseline="0" dirty="0"/>
              <a:t>does</a:t>
            </a:r>
            <a:r>
              <a:rPr kumimoji="0" lang="en-US" sz="2400" baseline="0" dirty="0" smtClean="0"/>
              <a:t> the KDC </a:t>
            </a:r>
            <a:r>
              <a:rPr lang="en-US" sz="2400" dirty="0" smtClean="0"/>
              <a:t>enable</a:t>
            </a:r>
            <a:r>
              <a:rPr kumimoji="0" lang="en-US" sz="2400" baseline="0" dirty="0" smtClean="0"/>
              <a:t> </a:t>
            </a:r>
            <a:r>
              <a:rPr kumimoji="0" lang="en-US" sz="2400" baseline="0" dirty="0"/>
              <a:t>Alice</a:t>
            </a:r>
            <a:r>
              <a:rPr kumimoji="0" lang="en-US" sz="2400" baseline="0" dirty="0" smtClean="0"/>
              <a:t> and Bob to </a:t>
            </a:r>
            <a:r>
              <a:rPr kumimoji="0" lang="en-US" sz="2400" baseline="0" dirty="0"/>
              <a:t>determine</a:t>
            </a:r>
            <a:r>
              <a:rPr kumimoji="0" lang="en-US" sz="2400" baseline="0" dirty="0" smtClean="0"/>
              <a:t> a</a:t>
            </a:r>
            <a:r>
              <a:rPr kumimoji="0" lang="en-US" sz="2400" dirty="0" smtClean="0"/>
              <a:t> </a:t>
            </a:r>
            <a:r>
              <a:rPr kumimoji="0" lang="en-US" sz="2400" baseline="0" dirty="0" smtClean="0"/>
              <a:t>shared </a:t>
            </a:r>
            <a:r>
              <a:rPr kumimoji="0" lang="en-US" sz="2400" baseline="0" dirty="0"/>
              <a:t>symmetric secret key to </a:t>
            </a:r>
            <a:r>
              <a:rPr kumimoji="0" lang="en-US" sz="2400" baseline="0" dirty="0" smtClean="0"/>
              <a:t>communicate?</a:t>
            </a:r>
            <a:endParaRPr kumimoji="0" lang="en-US" sz="2400" baseline="0" dirty="0"/>
          </a:p>
        </p:txBody>
      </p:sp>
      <p:sp>
        <p:nvSpPr>
          <p:cNvPr id="1750030" name="Text Box 14"/>
          <p:cNvSpPr txBox="1">
            <a:spLocks noChangeArrowheads="1"/>
          </p:cNvSpPr>
          <p:nvPr/>
        </p:nvSpPr>
        <p:spPr bwMode="auto">
          <a:xfrm>
            <a:off x="6087301" y="2353696"/>
            <a:ext cx="1487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kumimoji="0" lang="en-US" baseline="0" dirty="0"/>
              <a:t>KDC generates  </a:t>
            </a:r>
            <a:r>
              <a:rPr kumimoji="0" lang="en-US" baseline="0" dirty="0" smtClean="0"/>
              <a:t>SK</a:t>
            </a:r>
            <a:r>
              <a:rPr kumimoji="0" lang="en-US" baseline="-25000" dirty="0" smtClean="0"/>
              <a:t>1</a:t>
            </a:r>
            <a:endParaRPr kumimoji="0" lang="en-US" baseline="-25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23338" y="4294614"/>
            <a:ext cx="4745038" cy="545246"/>
            <a:chOff x="2323338" y="4294614"/>
            <a:chExt cx="4745038" cy="545246"/>
          </a:xfrm>
        </p:grpSpPr>
        <p:sp>
          <p:nvSpPr>
            <p:cNvPr id="1750024" name="Line 8"/>
            <p:cNvSpPr>
              <a:spLocks noChangeShapeType="1"/>
            </p:cNvSpPr>
            <p:nvPr/>
          </p:nvSpPr>
          <p:spPr bwMode="auto">
            <a:xfrm>
              <a:off x="2323338" y="4294614"/>
              <a:ext cx="474503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31" name="Text Box 15"/>
            <p:cNvSpPr txBox="1">
              <a:spLocks noChangeArrowheads="1"/>
            </p:cNvSpPr>
            <p:nvPr/>
          </p:nvSpPr>
          <p:spPr bwMode="auto">
            <a:xfrm>
              <a:off x="3740182" y="4378195"/>
              <a:ext cx="202406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K</a:t>
              </a:r>
              <a:r>
                <a:rPr kumimoji="0" lang="en-US" sz="2400" baseline="-25000" dirty="0">
                  <a:ea typeface="Arial Unicode MS" charset="0"/>
                  <a:cs typeface="Arial Unicode MS" charset="0"/>
                </a:rPr>
                <a:t>B-KDC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(A</a:t>
              </a:r>
              <a:r>
                <a:rPr kumimoji="0" lang="en-US" sz="2400" baseline="0" dirty="0" smtClean="0">
                  <a:ea typeface="Arial Unicode MS" charset="0"/>
                  <a:cs typeface="Arial Unicode MS" charset="0"/>
                </a:rPr>
                <a:t>,SK</a:t>
              </a:r>
              <a:r>
                <a:rPr kumimoji="0" lang="en-US" sz="2400" baseline="-25000" dirty="0" smtClean="0">
                  <a:ea typeface="Arial Unicode MS" charset="0"/>
                  <a:cs typeface="Arial Unicode MS" charset="0"/>
                </a:rPr>
                <a:t>1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)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58238" y="2422306"/>
            <a:ext cx="2249488" cy="522933"/>
            <a:chOff x="2158238" y="2422306"/>
            <a:chExt cx="2249488" cy="522933"/>
          </a:xfrm>
        </p:grpSpPr>
        <p:sp>
          <p:nvSpPr>
            <p:cNvPr id="1750022" name="Line 6"/>
            <p:cNvSpPr>
              <a:spLocks noChangeShapeType="1"/>
            </p:cNvSpPr>
            <p:nvPr/>
          </p:nvSpPr>
          <p:spPr bwMode="auto">
            <a:xfrm>
              <a:off x="2158238" y="2945239"/>
              <a:ext cx="224948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32" name="Text Box 16"/>
            <p:cNvSpPr txBox="1">
              <a:spLocks noChangeArrowheads="1"/>
            </p:cNvSpPr>
            <p:nvPr/>
          </p:nvSpPr>
          <p:spPr bwMode="auto">
            <a:xfrm>
              <a:off x="2413174" y="2422306"/>
              <a:ext cx="1716088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K</a:t>
              </a:r>
              <a:r>
                <a:rPr kumimoji="0" lang="en-US" sz="2400" baseline="-25000" dirty="0">
                  <a:ea typeface="Arial Unicode MS" charset="0"/>
                  <a:cs typeface="Arial Unicode MS" charset="0"/>
                </a:rPr>
                <a:t>A-KDC</a:t>
              </a:r>
              <a:r>
                <a:rPr kumimoji="0" lang="en-US" sz="2400" baseline="0" dirty="0" smtClean="0">
                  <a:ea typeface="Arial Unicode MS" charset="0"/>
                  <a:cs typeface="Arial Unicode MS" charset="0"/>
                </a:rPr>
                <a:t>(B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02651" y="3277026"/>
            <a:ext cx="4710112" cy="630238"/>
            <a:chOff x="1902651" y="3277026"/>
            <a:chExt cx="4710112" cy="630238"/>
          </a:xfrm>
        </p:grpSpPr>
        <p:sp>
          <p:nvSpPr>
            <p:cNvPr id="1750023" name="Line 7"/>
            <p:cNvSpPr>
              <a:spLocks noChangeShapeType="1"/>
            </p:cNvSpPr>
            <p:nvPr/>
          </p:nvSpPr>
          <p:spPr bwMode="auto">
            <a:xfrm flipH="1">
              <a:off x="1902651" y="3277026"/>
              <a:ext cx="2601912" cy="63023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0033" name="Text Box 17"/>
            <p:cNvSpPr txBox="1">
              <a:spLocks noChangeArrowheads="1"/>
            </p:cNvSpPr>
            <p:nvPr/>
          </p:nvSpPr>
          <p:spPr bwMode="auto">
            <a:xfrm>
              <a:off x="2396363" y="3390681"/>
              <a:ext cx="421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K</a:t>
              </a:r>
              <a:r>
                <a:rPr kumimoji="0" lang="en-US" sz="2400" baseline="-25000" dirty="0">
                  <a:ea typeface="Arial Unicode MS" charset="0"/>
                  <a:cs typeface="Arial Unicode MS" charset="0"/>
                </a:rPr>
                <a:t>A-KDC</a:t>
              </a:r>
              <a:r>
                <a:rPr kumimoji="0" lang="en-US" sz="2400" baseline="0" dirty="0" smtClean="0">
                  <a:ea typeface="Arial Unicode MS" charset="0"/>
                  <a:cs typeface="Arial Unicode MS" charset="0"/>
                </a:rPr>
                <a:t>(SK</a:t>
              </a:r>
              <a:r>
                <a:rPr kumimoji="0" lang="en-US" sz="2400" baseline="-25000" dirty="0" smtClean="0">
                  <a:ea typeface="Arial Unicode MS" charset="0"/>
                  <a:cs typeface="Arial Unicode MS" charset="0"/>
                </a:rPr>
                <a:t>1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, K</a:t>
              </a:r>
              <a:r>
                <a:rPr kumimoji="0" lang="en-US" sz="2400" baseline="-25000" dirty="0">
                  <a:ea typeface="Arial Unicode MS" charset="0"/>
                  <a:cs typeface="Arial Unicode MS" charset="0"/>
                </a:rPr>
                <a:t>B-KDC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(A</a:t>
              </a:r>
              <a:r>
                <a:rPr kumimoji="0" lang="en-US" sz="2400" baseline="0" dirty="0" smtClean="0">
                  <a:ea typeface="Arial Unicode MS" charset="0"/>
                  <a:cs typeface="Arial Unicode MS" charset="0"/>
                </a:rPr>
                <a:t>,SK</a:t>
              </a:r>
              <a:r>
                <a:rPr kumimoji="0" lang="en-US" sz="2400" baseline="-25000" dirty="0" smtClean="0">
                  <a:ea typeface="Arial Unicode MS" charset="0"/>
                  <a:cs typeface="Arial Unicode MS" charset="0"/>
                </a:rPr>
                <a:t>1</a:t>
              </a:r>
              <a:r>
                <a:rPr kumimoji="0" lang="en-US" sz="2400" baseline="0" dirty="0">
                  <a:ea typeface="Arial Unicode MS" charset="0"/>
                  <a:cs typeface="Arial Unicode MS" charset="0"/>
                </a:rPr>
                <a:t>) 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65" y="2118460"/>
            <a:ext cx="1465196" cy="14651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776" y="2248326"/>
            <a:ext cx="1161398" cy="1483537"/>
          </a:xfrm>
          <a:prstGeom prst="rect">
            <a:avLst/>
          </a:prstGeom>
        </p:spPr>
      </p:pic>
      <p:sp>
        <p:nvSpPr>
          <p:cNvPr id="21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2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50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025" grpId="0"/>
      <p:bldP spid="1750026" grpId="0"/>
      <p:bldP spid="1750027" grpId="0" animBg="1"/>
      <p:bldP spid="1750028" grpId="0"/>
      <p:bldP spid="17500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i="1" dirty="0" smtClean="0"/>
              <a:t>Problem </a:t>
            </a:r>
            <a:r>
              <a:rPr lang="en-NZ" dirty="0" smtClean="0"/>
              <a:t>of Keys and KDCs</a:t>
            </a:r>
            <a:endParaRPr lang="en-GB" dirty="0"/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800" dirty="0" smtClean="0"/>
              <a:t>The KDC must be online,  to initiate the conversation.</a:t>
            </a:r>
          </a:p>
          <a:p>
            <a:pPr>
              <a:lnSpc>
                <a:spcPct val="90000"/>
              </a:lnSpc>
            </a:pPr>
            <a:r>
              <a:rPr lang="en-NZ" sz="2800" dirty="0" smtClean="0"/>
              <a:t>If the service is down, Alice and Bob cannot communicate.</a:t>
            </a:r>
          </a:p>
          <a:p>
            <a:pPr>
              <a:lnSpc>
                <a:spcPct val="90000"/>
              </a:lnSpc>
            </a:pPr>
            <a:r>
              <a:rPr lang="en-NZ" sz="2800" dirty="0" smtClean="0"/>
              <a:t>The KDC knows SK, so it can read Alices and Bob’s communications directly.</a:t>
            </a:r>
          </a:p>
          <a:p>
            <a:pPr marL="82296" indent="0">
              <a:lnSpc>
                <a:spcPct val="90000"/>
              </a:lnSpc>
              <a:buNone/>
            </a:pPr>
            <a:endParaRPr lang="en-NZ" sz="2800" dirty="0" smtClean="0"/>
          </a:p>
          <a:p>
            <a:pPr>
              <a:lnSpc>
                <a:spcPct val="90000"/>
              </a:lnSpc>
            </a:pPr>
            <a:r>
              <a:rPr lang="en-NZ" sz="2800" dirty="0" smtClean="0"/>
              <a:t>An idea, what if we can avoid using a trusted 3</a:t>
            </a:r>
            <a:r>
              <a:rPr lang="en-NZ" sz="2800" baseline="30000" dirty="0" smtClean="0"/>
              <a:t>rd</a:t>
            </a:r>
            <a:r>
              <a:rPr lang="en-NZ" sz="2800" dirty="0" smtClean="0"/>
              <a:t> party at all?  What if we can do this ofline?</a:t>
            </a:r>
          </a:p>
          <a:p>
            <a:pPr lvl="1">
              <a:lnSpc>
                <a:spcPct val="90000"/>
              </a:lnSpc>
            </a:pPr>
            <a:r>
              <a:rPr lang="en-NZ" sz="2000" dirty="0" smtClean="0"/>
              <a:t>For a long period of time solving the key-distribution problem was the ‘Holy-Grail’ of cryptography (aka, impossible).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Now for a slightly different Scenario.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We have been talking about securing 1 to 1 communications.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the secrets we have looked at involve 2-parties:</a:t>
            </a:r>
          </a:p>
          <a:p>
            <a:pPr lvl="1"/>
            <a:r>
              <a:rPr lang="en-US" sz="2000" dirty="0"/>
              <a:t>Sam and Alice share a key (secret) and are able to communicate.</a:t>
            </a:r>
          </a:p>
          <a:p>
            <a:pPr lvl="1"/>
            <a:r>
              <a:rPr lang="en-US" sz="2000" dirty="0"/>
              <a:t>Alice can read everything written using the shared secret, and </a:t>
            </a:r>
          </a:p>
          <a:p>
            <a:pPr lvl="1"/>
            <a:r>
              <a:rPr lang="en-US" sz="2000" dirty="0"/>
              <a:t>Bob can read everything written using the shared secret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But of course security also applies to systems,</a:t>
            </a:r>
            <a:r>
              <a:rPr lang="en-US" sz="2000" dirty="0"/>
              <a:t> </a:t>
            </a:r>
            <a:r>
              <a:rPr lang="en-US" sz="2000" dirty="0" smtClean="0"/>
              <a:t>access, rights and authority.</a:t>
            </a:r>
          </a:p>
          <a:p>
            <a:pPr lvl="1"/>
            <a:r>
              <a:rPr lang="en-US" sz="2000" dirty="0" smtClean="0"/>
              <a:t>You are used to the idea that passwords are used to control access.</a:t>
            </a:r>
          </a:p>
          <a:p>
            <a:pPr lvl="1"/>
            <a:r>
              <a:rPr lang="en-US" sz="2000" dirty="0" smtClean="0"/>
              <a:t>Identity (usually demonstrated by knowledge of a password (secret)), represents rights and authority.</a:t>
            </a:r>
          </a:p>
          <a:p>
            <a:pPr lvl="1"/>
            <a:r>
              <a:rPr lang="en-US" sz="2000" dirty="0" smtClean="0"/>
              <a:t>Access and identity are usually tied together </a:t>
            </a:r>
            <a:r>
              <a:rPr lang="en-US" sz="2000" dirty="0"/>
              <a:t>in this way</a:t>
            </a:r>
            <a:r>
              <a:rPr lang="en-US" sz="2000" dirty="0" smtClean="0"/>
              <a:t>.  But this is misleading (see NWEN 304).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roblem with Bank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Imagine a vault that can only be opened using a secret code.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Our bank has </a:t>
            </a:r>
            <a:r>
              <a:rPr lang="en-US" sz="2400" i="1" dirty="0" smtClean="0"/>
              <a:t>n</a:t>
            </a:r>
            <a:r>
              <a:rPr lang="en-US" sz="2400" dirty="0" smtClean="0"/>
              <a:t> managers who need to be able to open the vault. </a:t>
            </a:r>
          </a:p>
          <a:p>
            <a:r>
              <a:rPr lang="en-US" sz="2400" b="1" dirty="0" smtClean="0"/>
              <a:t>Solution</a:t>
            </a:r>
            <a:r>
              <a:rPr lang="en-US" sz="2400" dirty="0" smtClean="0"/>
              <a:t>: give the secret code (</a:t>
            </a:r>
            <a:r>
              <a:rPr lang="en-US" sz="2400" i="1" dirty="0" smtClean="0"/>
              <a:t>S</a:t>
            </a:r>
            <a:r>
              <a:rPr lang="en-US" sz="2400" dirty="0" smtClean="0"/>
              <a:t>) to all</a:t>
            </a:r>
            <a:r>
              <a:rPr lang="en-US" sz="2400" i="1" dirty="0" smtClean="0"/>
              <a:t> n</a:t>
            </a:r>
            <a:r>
              <a:rPr lang="en-US" sz="2400" dirty="0" smtClean="0"/>
              <a:t> managers.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50" y="2222500"/>
            <a:ext cx="3980949" cy="2463800"/>
          </a:xfrm>
          <a:prstGeom prst="rect">
            <a:avLst/>
          </a:prstGeom>
        </p:spPr>
      </p:pic>
      <p:sp>
        <p:nvSpPr>
          <p:cNvPr id="5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1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</a:t>
            </a:r>
            <a:r>
              <a:rPr lang="en-US" dirty="0" smtClean="0"/>
              <a:t>roblem with Bank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500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RESULT</a:t>
            </a:r>
            <a:r>
              <a:rPr lang="en-US" sz="2000" dirty="0" smtClean="0"/>
              <a:t>: this is dangerous, as the security of the vault may be vulnerable if one of the managers is compromised.</a:t>
            </a:r>
          </a:p>
        </p:txBody>
      </p:sp>
      <p:pic>
        <p:nvPicPr>
          <p:cNvPr id="6" name="Off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3800" y="2197862"/>
            <a:ext cx="4572000" cy="340283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308608" y="6057900"/>
            <a:ext cx="7949692" cy="508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</a:t>
            </a:r>
            <a:r>
              <a:rPr lang="en-US" sz="2800" i="1" dirty="0" smtClean="0"/>
              <a:t>general </a:t>
            </a:r>
            <a:r>
              <a:rPr lang="en-US" sz="2800" dirty="0" smtClean="0"/>
              <a:t>problem is called secret sharing.</a:t>
            </a:r>
            <a:r>
              <a:rPr lang="en-US" sz="1800" dirty="0" smtClean="0"/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08608" y="5664200"/>
            <a:ext cx="6247892" cy="5334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This is called a 1 out-of n scheme.</a:t>
            </a:r>
            <a:endParaRPr lang="en-US" sz="1600" dirty="0" smtClean="0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5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n:n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508" y="1308100"/>
            <a:ext cx="7498080" cy="22225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 managers are required to open the vault.</a:t>
            </a:r>
          </a:p>
          <a:p>
            <a:pPr lvl="1"/>
            <a:r>
              <a:rPr lang="en-US" sz="2000" b="1" dirty="0" smtClean="0"/>
              <a:t>Solution</a:t>
            </a:r>
            <a:r>
              <a:rPr lang="en-US" sz="2000" dirty="0" smtClean="0"/>
              <a:t>:  give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to manager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to the manager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etc.</a:t>
            </a:r>
          </a:p>
          <a:p>
            <a:pPr lvl="1" algn="ctr">
              <a:buNone/>
            </a:pPr>
            <a:r>
              <a:rPr lang="en-US" sz="2000" dirty="0" smtClean="0"/>
              <a:t>		</a:t>
            </a:r>
            <a:r>
              <a:rPr lang="en-US" sz="2000" i="1" dirty="0" err="1" smtClean="0"/>
              <a:t>secret(S</a:t>
            </a:r>
            <a:r>
              <a:rPr lang="en-US" sz="2000" i="1" dirty="0" smtClean="0"/>
              <a:t>) = S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⊕ S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⊕ · · · ⊕ </a:t>
            </a:r>
            <a:r>
              <a:rPr lang="en-US" sz="2000" i="1" dirty="0" err="1" smtClean="0"/>
              <a:t>S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 </a:t>
            </a:r>
          </a:p>
          <a:p>
            <a:pPr lvl="1"/>
            <a:r>
              <a:rPr lang="en-US" sz="2000" dirty="0" smtClean="0"/>
              <a:t>the vault cannot be opened when fewer than </a:t>
            </a:r>
            <a:r>
              <a:rPr lang="en-US" sz="2000" i="1" dirty="0" smtClean="0"/>
              <a:t>n </a:t>
            </a:r>
            <a:r>
              <a:rPr lang="en-US" sz="2000" dirty="0" smtClean="0"/>
              <a:t>managers are present.</a:t>
            </a:r>
            <a:r>
              <a:rPr lang="en-US" sz="2400" dirty="0" smtClean="0"/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3508" y="6134100"/>
            <a:ext cx="7498080" cy="5842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This is the principle of </a:t>
            </a:r>
            <a:r>
              <a:rPr lang="en-US" sz="2400" b="1" i="1" dirty="0" smtClean="0"/>
              <a:t>separation of duties</a:t>
            </a:r>
            <a:r>
              <a:rPr lang="en-US" sz="2400" dirty="0" smtClean="0"/>
              <a:t>. </a:t>
            </a:r>
          </a:p>
        </p:txBody>
      </p:sp>
      <p:pic>
        <p:nvPicPr>
          <p:cNvPr id="10" name="Titan Nuclear Missile launch sequenc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5200" y="3240881"/>
            <a:ext cx="5143500" cy="2893219"/>
          </a:xfrm>
          <a:prstGeom prst="rect">
            <a:avLst/>
          </a:prstGeom>
        </p:spPr>
      </p:pic>
      <p:sp>
        <p:nvSpPr>
          <p:cNvPr id="6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0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Secure?</a:t>
            </a:r>
            <a:endParaRPr lang="en-AU" dirty="0"/>
          </a:p>
        </p:txBody>
      </p:sp>
      <p:sp>
        <p:nvSpPr>
          <p:cNvPr id="5120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 smtClean="0"/>
              <a:t>Cyphertext</a:t>
            </a:r>
            <a:r>
              <a:rPr lang="en-AU" dirty="0" smtClean="0"/>
              <a:t> only attack:</a:t>
            </a:r>
          </a:p>
          <a:p>
            <a:pPr lvl="1"/>
            <a:r>
              <a:rPr lang="en-AU" dirty="0" smtClean="0">
                <a:latin typeface="Arial" pitchFamily="-106" charset="0"/>
              </a:rPr>
              <a:t> involves analysing only unknown text.</a:t>
            </a:r>
            <a:endParaRPr lang="en-AU" dirty="0" smtClean="0"/>
          </a:p>
          <a:p>
            <a:r>
              <a:rPr lang="en-AU" dirty="0" smtClean="0"/>
              <a:t>Known plaintext attack (see cribs): </a:t>
            </a:r>
          </a:p>
          <a:p>
            <a:pPr lvl="1"/>
            <a:r>
              <a:rPr lang="en-AU" dirty="0" smtClean="0">
                <a:latin typeface="Arial" pitchFamily="-106" charset="0"/>
              </a:rPr>
              <a:t> occurs when some or all words are known, e.g. “Hello”, “Dear” or “Wellington”.</a:t>
            </a:r>
            <a:endParaRPr lang="en-AU" dirty="0" smtClean="0"/>
          </a:p>
          <a:p>
            <a:r>
              <a:rPr lang="en-AU" dirty="0" smtClean="0"/>
              <a:t>Chosen plaintext attack:</a:t>
            </a:r>
            <a:r>
              <a:rPr lang="en-AU" dirty="0" smtClean="0">
                <a:latin typeface="Arial" pitchFamily="-106" charset="0"/>
              </a:rPr>
              <a:t> </a:t>
            </a:r>
          </a:p>
          <a:p>
            <a:pPr lvl="1"/>
            <a:r>
              <a:rPr lang="en-AU" dirty="0" smtClean="0">
                <a:latin typeface="Arial" pitchFamily="-106" charset="0"/>
              </a:rPr>
              <a:t>when the cryptanalyst manages to cause some text of his/her choice to be encrypted.</a:t>
            </a:r>
          </a:p>
          <a:p>
            <a:pPr lvl="1"/>
            <a:endParaRPr lang="en-AU" dirty="0" smtClean="0">
              <a:latin typeface="Arial" pitchFamily="-106" charset="0"/>
            </a:endParaRPr>
          </a:p>
          <a:p>
            <a:r>
              <a:rPr lang="en-AU" dirty="0" smtClean="0">
                <a:latin typeface="Arial" pitchFamily="-106" charset="0"/>
              </a:rPr>
              <a:t>A secure system is secure against </a:t>
            </a:r>
            <a:r>
              <a:rPr lang="en-AU" b="1" dirty="0" smtClean="0">
                <a:latin typeface="Arial" pitchFamily="-106" charset="0"/>
              </a:rPr>
              <a:t>chosen plaintext</a:t>
            </a:r>
            <a:r>
              <a:rPr lang="en-AU" dirty="0" smtClean="0">
                <a:latin typeface="Arial" pitchFamily="-106" charset="0"/>
              </a:rPr>
              <a:t>.</a:t>
            </a:r>
          </a:p>
          <a:p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n:n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RESULT</a:t>
            </a:r>
            <a:r>
              <a:rPr lang="en-US" sz="2000" dirty="0" smtClean="0"/>
              <a:t>:  this is overly restrictive, e.g., if one of the managers has been killed, say, hit by a bus, then the vault cannot be opened.  Ever.</a:t>
            </a:r>
          </a:p>
          <a:p>
            <a:pPr lvl="1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238500"/>
            <a:ext cx="2278379" cy="2164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3942" y="2838450"/>
            <a:ext cx="2159000" cy="3467100"/>
          </a:xfrm>
          <a:prstGeom prst="rect">
            <a:avLst/>
          </a:prstGeom>
        </p:spPr>
      </p:pic>
      <p:sp>
        <p:nvSpPr>
          <p:cNvPr id="8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8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(2:n)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How about a compromise?</a:t>
            </a:r>
          </a:p>
          <a:p>
            <a:r>
              <a:rPr lang="en-US" dirty="0" smtClean="0"/>
              <a:t>We want a scheme such that any two of the </a:t>
            </a:r>
            <a:r>
              <a:rPr lang="en-US" dirty="0" err="1" smtClean="0"/>
              <a:t>n</a:t>
            </a:r>
            <a:r>
              <a:rPr lang="en-US" dirty="0" smtClean="0"/>
              <a:t> managers can open the vault, but any one manager cannot open the vault by himself.</a:t>
            </a:r>
          </a:p>
          <a:p>
            <a:r>
              <a:rPr lang="en-US" dirty="0" smtClean="0"/>
              <a:t>This makes it harder to </a:t>
            </a:r>
            <a:r>
              <a:rPr lang="en-US" b="1" i="1" dirty="0" smtClean="0"/>
              <a:t>subvert</a:t>
            </a:r>
            <a:r>
              <a:rPr lang="en-US" dirty="0" smtClean="0"/>
              <a:t> the managers as in 1:n, and is much less restrictive than </a:t>
            </a:r>
            <a:r>
              <a:rPr lang="en-US" dirty="0" err="1" smtClean="0"/>
              <a:t>n:n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IDEA</a:t>
            </a:r>
            <a:r>
              <a:rPr lang="en-US" dirty="0" smtClean="0"/>
              <a:t>: we can use a line:</a:t>
            </a:r>
          </a:p>
          <a:p>
            <a:pPr algn="ctr">
              <a:buNone/>
            </a:pPr>
            <a:r>
              <a:rPr lang="en-US" sz="4364" i="1" dirty="0" smtClean="0"/>
              <a:t> </a:t>
            </a:r>
            <a:r>
              <a:rPr lang="en-US" sz="4364" i="1" dirty="0" err="1" smtClean="0"/>
              <a:t>f(x</a:t>
            </a:r>
            <a:r>
              <a:rPr lang="en-US" sz="4364" i="1" dirty="0" smtClean="0"/>
              <a:t>) = </a:t>
            </a:r>
            <a:r>
              <a:rPr lang="en-US" sz="4364" i="1" dirty="0" err="1" smtClean="0"/>
              <a:t>mx</a:t>
            </a:r>
            <a:r>
              <a:rPr lang="en-US" sz="4364" i="1" dirty="0" smtClean="0"/>
              <a:t> + </a:t>
            </a:r>
            <a:r>
              <a:rPr lang="en-US" sz="4364" i="1" dirty="0" err="1" smtClean="0"/>
              <a:t>s</a:t>
            </a:r>
            <a:endParaRPr lang="en-US" sz="4364" i="1" dirty="0" smtClean="0"/>
          </a:p>
          <a:p>
            <a:r>
              <a:rPr lang="en-US" dirty="0" smtClean="0"/>
              <a:t>The principle is to use the </a:t>
            </a:r>
            <a:r>
              <a:rPr lang="en-US" dirty="0" err="1" smtClean="0"/>
              <a:t>y</a:t>
            </a:r>
            <a:r>
              <a:rPr lang="en-US" dirty="0" smtClean="0"/>
              <a:t>-intercept as our secret (S).</a:t>
            </a:r>
          </a:p>
          <a:p>
            <a:r>
              <a:rPr lang="en-US" dirty="0" smtClean="0"/>
              <a:t>We calculate a point (or key share) for each </a:t>
            </a:r>
            <a:r>
              <a:rPr lang="en-US" i="1" dirty="0" err="1" smtClean="0"/>
              <a:t>manager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 = f(</a:t>
            </a:r>
            <a:r>
              <a:rPr lang="en-US" i="1" dirty="0" err="1" smtClean="0"/>
              <a:t>i</a:t>
            </a:r>
            <a:r>
              <a:rPr lang="en-US" i="1" dirty="0" smtClean="0"/>
              <a:t>). 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0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for Y (S)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6089" y="1876899"/>
            <a:ext cx="3355009" cy="1712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15288" y="2636090"/>
            <a:ext cx="3733800" cy="214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25448" y="1670350"/>
            <a:ext cx="3733800" cy="20865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435609" y="1660188"/>
            <a:ext cx="3084443" cy="2514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/>
        </p:nvGraphicFramePr>
        <p:xfrm>
          <a:off x="1740408" y="1927701"/>
          <a:ext cx="3246783" cy="1926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/>
          <p:cNvCxnSpPr/>
          <p:nvPr/>
        </p:nvCxnSpPr>
        <p:spPr>
          <a:xfrm rot="10800000" flipV="1">
            <a:off x="4328161" y="3779520"/>
            <a:ext cx="4612640" cy="21132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13680" y="3251201"/>
            <a:ext cx="264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if we know 2 points…</a:t>
            </a:r>
            <a:endParaRPr lang="en-US" dirty="0"/>
          </a:p>
        </p:txBody>
      </p:sp>
      <p:graphicFrame>
        <p:nvGraphicFramePr>
          <p:cNvPr id="27" name="Chart 26"/>
          <p:cNvGraphicFramePr/>
          <p:nvPr/>
        </p:nvGraphicFramePr>
        <p:xfrm>
          <a:off x="4714240" y="3901440"/>
          <a:ext cx="4023360" cy="231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36"/>
          <p:cNvGrpSpPr/>
          <p:nvPr/>
        </p:nvGrpSpPr>
        <p:grpSpPr>
          <a:xfrm>
            <a:off x="2448561" y="1544320"/>
            <a:ext cx="1736248" cy="1046480"/>
            <a:chOff x="2448560" y="1544320"/>
            <a:chExt cx="1736248" cy="1046480"/>
          </a:xfrm>
        </p:grpSpPr>
        <p:sp>
          <p:nvSpPr>
            <p:cNvPr id="35" name="TextBox 34"/>
            <p:cNvSpPr txBox="1"/>
            <p:nvPr/>
          </p:nvSpPr>
          <p:spPr>
            <a:xfrm>
              <a:off x="2448560" y="1544320"/>
              <a:ext cx="1736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 manager 4</a:t>
              </a:r>
              <a:endParaRPr lang="en-US" dirty="0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3108960" y="1930400"/>
              <a:ext cx="152400" cy="660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5679441" y="3647440"/>
            <a:ext cx="1736248" cy="1046480"/>
            <a:chOff x="2448560" y="1544320"/>
            <a:chExt cx="1736248" cy="1046480"/>
          </a:xfrm>
        </p:grpSpPr>
        <p:sp>
          <p:nvSpPr>
            <p:cNvPr id="39" name="TextBox 38"/>
            <p:cNvSpPr txBox="1"/>
            <p:nvPr/>
          </p:nvSpPr>
          <p:spPr>
            <a:xfrm>
              <a:off x="2448560" y="1544320"/>
              <a:ext cx="1736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 manager 4</a:t>
              </a:r>
              <a:endParaRPr lang="en-US" dirty="0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3108960" y="1930400"/>
              <a:ext cx="152400" cy="660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0"/>
          <p:cNvGrpSpPr/>
          <p:nvPr/>
        </p:nvGrpSpPr>
        <p:grpSpPr>
          <a:xfrm>
            <a:off x="7081521" y="2966720"/>
            <a:ext cx="1736373" cy="1046480"/>
            <a:chOff x="2448560" y="1544320"/>
            <a:chExt cx="1736372" cy="1046480"/>
          </a:xfrm>
        </p:grpSpPr>
        <p:sp>
          <p:nvSpPr>
            <p:cNvPr id="42" name="TextBox 41"/>
            <p:cNvSpPr txBox="1"/>
            <p:nvPr/>
          </p:nvSpPr>
          <p:spPr>
            <a:xfrm>
              <a:off x="2448560" y="1544320"/>
              <a:ext cx="1736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Share manager 7</a:t>
              </a:r>
              <a:endParaRPr lang="en-US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3108960" y="1930400"/>
              <a:ext cx="152400" cy="660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3149601" y="5171440"/>
            <a:ext cx="1788160" cy="386080"/>
            <a:chOff x="3149600" y="5171440"/>
            <a:chExt cx="1788160" cy="386080"/>
          </a:xfrm>
        </p:grpSpPr>
        <p:sp>
          <p:nvSpPr>
            <p:cNvPr id="45" name="TextBox 44"/>
            <p:cNvSpPr txBox="1"/>
            <p:nvPr/>
          </p:nvSpPr>
          <p:spPr>
            <a:xfrm>
              <a:off x="3149600" y="5171440"/>
              <a:ext cx="29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47" name="Right Arrow 46"/>
            <p:cNvSpPr/>
            <p:nvPr/>
          </p:nvSpPr>
          <p:spPr>
            <a:xfrm rot="326929">
              <a:off x="3444240" y="5415280"/>
              <a:ext cx="1493520" cy="1422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65750" y="1107212"/>
            <a:ext cx="320675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RESULT: </a:t>
            </a:r>
            <a:r>
              <a:rPr lang="en-US" dirty="0" smtClean="0"/>
              <a:t>if we only know one point, then we learn nothing as there are an infinite number of possible solutions for 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4250" y="5409337"/>
            <a:ext cx="2921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RESULT</a:t>
            </a:r>
            <a:r>
              <a:rPr lang="en-US" b="1" dirty="0"/>
              <a:t>: </a:t>
            </a:r>
            <a:r>
              <a:rPr lang="en-US" dirty="0"/>
              <a:t>if we know 2 points, then we can completely solve for the y-intercept and therefore </a:t>
            </a:r>
            <a:r>
              <a:rPr lang="en-US" i="1" dirty="0"/>
              <a:t>S.</a:t>
            </a:r>
          </a:p>
        </p:txBody>
      </p:sp>
      <p:sp>
        <p:nvSpPr>
          <p:cNvPr id="28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29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5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Graphic spid="27" grpId="0">
        <p:bldAsOne/>
      </p:bldGraphic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m:n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576312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How can we </a:t>
            </a:r>
            <a:r>
              <a:rPr lang="en-US" sz="2000" i="1" dirty="0" smtClean="0"/>
              <a:t>generalize </a:t>
            </a:r>
            <a:r>
              <a:rPr lang="en-US" sz="2000" dirty="0" smtClean="0"/>
              <a:t>this?</a:t>
            </a:r>
          </a:p>
          <a:p>
            <a:r>
              <a:rPr lang="en-US" sz="2000" dirty="0" smtClean="0"/>
              <a:t> We now want a scheme such that any 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</a:t>
            </a:r>
            <a:r>
              <a:rPr lang="en-US" sz="2000" dirty="0" smtClean="0"/>
              <a:t>of the </a:t>
            </a:r>
            <a:r>
              <a:rPr lang="en-US" sz="2000" i="1" dirty="0" err="1" smtClean="0"/>
              <a:t>n</a:t>
            </a:r>
            <a:r>
              <a:rPr lang="en-US" sz="2000" i="1" dirty="0" smtClean="0"/>
              <a:t> </a:t>
            </a:r>
            <a:r>
              <a:rPr lang="en-US" sz="2000" dirty="0" smtClean="0"/>
              <a:t>managers can open the vault, but any collection of managers fewer than 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</a:t>
            </a:r>
            <a:r>
              <a:rPr lang="en-US" sz="2000" dirty="0" smtClean="0"/>
              <a:t>cannot, i.e., 3 from 5 managers, 2 cannot open it, but 3 can.</a:t>
            </a:r>
          </a:p>
          <a:p>
            <a:r>
              <a:rPr lang="en-US" sz="2000" b="1" dirty="0" smtClean="0"/>
              <a:t>IDEA</a:t>
            </a:r>
            <a:r>
              <a:rPr lang="en-US" sz="2000" dirty="0" smtClean="0"/>
              <a:t>: (Shamir) we can use a polynomial of the form:</a:t>
            </a:r>
          </a:p>
          <a:p>
            <a:endParaRPr lang="en-US" sz="900" dirty="0" smtClean="0"/>
          </a:p>
          <a:p>
            <a:pPr algn="ctr">
              <a:buNone/>
            </a:pPr>
            <a:r>
              <a:rPr lang="en-US" sz="2800" i="1" dirty="0" smtClean="0"/>
              <a:t> </a:t>
            </a:r>
            <a:r>
              <a:rPr lang="en-US" sz="2800" i="1" dirty="0" err="1" smtClean="0"/>
              <a:t>f(x</a:t>
            </a:r>
            <a:r>
              <a:rPr lang="en-US" sz="2800" i="1" dirty="0" smtClean="0"/>
              <a:t>) = </a:t>
            </a:r>
            <a:r>
              <a:rPr lang="en-US" sz="2800" i="1" dirty="0" err="1" smtClean="0"/>
              <a:t>c</a:t>
            </a:r>
            <a:r>
              <a:rPr lang="en-US" sz="2800" i="1" baseline="-25000" dirty="0" err="1" smtClean="0"/>
              <a:t>n</a:t>
            </a:r>
            <a:r>
              <a:rPr lang="en-US" sz="2800" i="1" dirty="0" err="1" smtClean="0"/>
              <a:t>x</a:t>
            </a:r>
            <a:r>
              <a:rPr lang="en-US" sz="2800" i="1" baseline="30000" dirty="0" err="1" smtClean="0"/>
              <a:t>n</a:t>
            </a:r>
            <a:r>
              <a:rPr lang="en-US" sz="2800" i="1" dirty="0" smtClean="0"/>
              <a:t> + … + c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x</a:t>
            </a:r>
            <a:r>
              <a:rPr lang="en-US" sz="2800" i="1" baseline="30000" dirty="0" smtClean="0"/>
              <a:t>2</a:t>
            </a:r>
            <a:r>
              <a:rPr lang="en-US" sz="2800" i="1" dirty="0" smtClean="0"/>
              <a:t> + c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x + S</a:t>
            </a:r>
          </a:p>
          <a:p>
            <a:pPr algn="ctr">
              <a:buNone/>
            </a:pPr>
            <a:endParaRPr lang="en-US" sz="1050" i="1" dirty="0" smtClean="0"/>
          </a:p>
          <a:p>
            <a:r>
              <a:rPr lang="en-US" sz="2000" dirty="0" smtClean="0"/>
              <a:t>Shamir’s algorithm is based on the fact that a polynomial of degree </a:t>
            </a:r>
            <a:r>
              <a:rPr lang="en-US" sz="2000" i="1" dirty="0" smtClean="0"/>
              <a:t>k</a:t>
            </a:r>
            <a:r>
              <a:rPr lang="en-US" sz="2000" dirty="0" smtClean="0"/>
              <a:t> can be uniquely identified by </a:t>
            </a:r>
            <a:r>
              <a:rPr lang="en-US" sz="2000" i="1" dirty="0" smtClean="0"/>
              <a:t>k+1 </a:t>
            </a:r>
            <a:r>
              <a:rPr lang="en-US" sz="2000" dirty="0" smtClean="0"/>
              <a:t>points:</a:t>
            </a:r>
          </a:p>
          <a:p>
            <a:pPr>
              <a:buNone/>
            </a:pPr>
            <a:endParaRPr lang="en-US" sz="600" dirty="0" smtClean="0"/>
          </a:p>
          <a:p>
            <a:pPr lvl="1"/>
            <a:r>
              <a:rPr lang="en-US" sz="1600" dirty="0" smtClean="0"/>
              <a:t>A line </a:t>
            </a:r>
            <a:r>
              <a:rPr lang="en-US" sz="1600" i="1" dirty="0" err="1" smtClean="0"/>
              <a:t>f(x</a:t>
            </a:r>
            <a:r>
              <a:rPr lang="en-US" sz="1600" i="1" dirty="0" smtClean="0"/>
              <a:t>) = </a:t>
            </a:r>
            <a:r>
              <a:rPr lang="en-US" sz="1600" i="1" dirty="0" err="1" smtClean="0"/>
              <a:t>mx</a:t>
            </a:r>
            <a:r>
              <a:rPr lang="en-US" sz="1600" i="1" dirty="0" smtClean="0"/>
              <a:t> + </a:t>
            </a:r>
            <a:r>
              <a:rPr lang="en-US" sz="1600" i="1" dirty="0" err="1" smtClean="0"/>
              <a:t>s</a:t>
            </a:r>
            <a:r>
              <a:rPr lang="en-US" sz="1600" i="1" dirty="0" smtClean="0"/>
              <a:t> </a:t>
            </a:r>
            <a:r>
              <a:rPr lang="en-US" sz="1600" dirty="0" smtClean="0"/>
              <a:t>(degree 1) can be identified by 2 points.</a:t>
            </a:r>
          </a:p>
          <a:p>
            <a:pPr lvl="1"/>
            <a:r>
              <a:rPr lang="en-US" sz="1600" dirty="0" smtClean="0"/>
              <a:t>A parabola </a:t>
            </a:r>
            <a:r>
              <a:rPr lang="en-US" sz="1600" i="1" dirty="0" err="1" smtClean="0"/>
              <a:t>f(x</a:t>
            </a:r>
            <a:r>
              <a:rPr lang="en-US" sz="1600" i="1" dirty="0" smtClean="0"/>
              <a:t>) = c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x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+ c</a:t>
            </a:r>
            <a:r>
              <a:rPr lang="en-US" sz="1600" i="1" baseline="-25000" dirty="0" smtClean="0"/>
              <a:t>1</a:t>
            </a:r>
            <a:r>
              <a:rPr lang="en-US" sz="1600" i="1" dirty="0" smtClean="0"/>
              <a:t>x + </a:t>
            </a:r>
            <a:r>
              <a:rPr lang="en-US" sz="1600" i="1" dirty="0" err="1" smtClean="0"/>
              <a:t>s</a:t>
            </a:r>
            <a:r>
              <a:rPr lang="en-US" sz="1600" i="1" dirty="0" smtClean="0"/>
              <a:t> </a:t>
            </a:r>
            <a:r>
              <a:rPr lang="en-US" sz="1600" dirty="0" smtClean="0"/>
              <a:t>(degree 2) can be identified by 3 points.</a:t>
            </a:r>
          </a:p>
          <a:p>
            <a:pPr lvl="1"/>
            <a:r>
              <a:rPr lang="en-US" sz="1600" i="1" dirty="0" smtClean="0"/>
              <a:t>f(x) = c</a:t>
            </a:r>
            <a:r>
              <a:rPr lang="en-US" sz="1600" i="1" baseline="-25000" dirty="0" smtClean="0"/>
              <a:t>3</a:t>
            </a:r>
            <a:r>
              <a:rPr lang="en-US" sz="1600" i="1" dirty="0" smtClean="0"/>
              <a:t>x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 + c</a:t>
            </a:r>
            <a:r>
              <a:rPr lang="en-US" sz="1600" i="1" baseline="-25000" dirty="0" smtClean="0"/>
              <a:t>2</a:t>
            </a:r>
            <a:r>
              <a:rPr lang="en-US" sz="1600" i="1" dirty="0" smtClean="0"/>
              <a:t>x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 + c</a:t>
            </a:r>
            <a:r>
              <a:rPr lang="en-US" sz="1600" i="1" baseline="-25000" dirty="0" smtClean="0"/>
              <a:t>1</a:t>
            </a:r>
            <a:r>
              <a:rPr lang="en-US" sz="1600" i="1" dirty="0" smtClean="0"/>
              <a:t>x + s </a:t>
            </a:r>
            <a:r>
              <a:rPr lang="en-US" sz="1600" dirty="0" smtClean="0"/>
              <a:t>(degree 3) can be identified by 4 points.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0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m:n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Here you can see the degree 2 parabola has infinite solutions when only 2 points are defined.</a:t>
            </a:r>
          </a:p>
          <a:p>
            <a:r>
              <a:rPr lang="en-US" sz="2000" dirty="0" smtClean="0"/>
              <a:t>With 3 points the curve is uniquely identified, and we can now work backwards to reconstruct the polynomial equation.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180081" y="3596640"/>
          <a:ext cx="3911600" cy="230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Freeform 14"/>
          <p:cNvSpPr/>
          <p:nvPr/>
        </p:nvSpPr>
        <p:spPr>
          <a:xfrm rot="20609712">
            <a:off x="4363532" y="3680988"/>
            <a:ext cx="2121112" cy="2033693"/>
          </a:xfrm>
          <a:custGeom>
            <a:avLst/>
            <a:gdLst>
              <a:gd name="connsiteX0" fmla="*/ 77893 w 1276773"/>
              <a:gd name="connsiteY0" fmla="*/ 0 h 2033693"/>
              <a:gd name="connsiteX1" fmla="*/ 199813 w 1276773"/>
              <a:gd name="connsiteY1" fmla="*/ 2001520 h 2033693"/>
              <a:gd name="connsiteX2" fmla="*/ 1276773 w 1276773"/>
              <a:gd name="connsiteY2" fmla="*/ 193040 h 203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6773" h="2033693">
                <a:moveTo>
                  <a:pt x="77893" y="0"/>
                </a:moveTo>
                <a:cubicBezTo>
                  <a:pt x="38946" y="984673"/>
                  <a:pt x="0" y="1969347"/>
                  <a:pt x="199813" y="2001520"/>
                </a:cubicBezTo>
                <a:cubicBezTo>
                  <a:pt x="399626" y="2033693"/>
                  <a:pt x="1073573" y="494453"/>
                  <a:pt x="1276773" y="19304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221480" y="4409440"/>
            <a:ext cx="1615440" cy="1534160"/>
          </a:xfrm>
          <a:custGeom>
            <a:avLst/>
            <a:gdLst>
              <a:gd name="connsiteX0" fmla="*/ 0 w 1615440"/>
              <a:gd name="connsiteY0" fmla="*/ 1473200 h 1534160"/>
              <a:gd name="connsiteX1" fmla="*/ 873760 w 1615440"/>
              <a:gd name="connsiteY1" fmla="*/ 10160 h 1534160"/>
              <a:gd name="connsiteX2" fmla="*/ 1615440 w 1615440"/>
              <a:gd name="connsiteY2" fmla="*/ 1534160 h 153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5440" h="1534160">
                <a:moveTo>
                  <a:pt x="0" y="1473200"/>
                </a:moveTo>
                <a:cubicBezTo>
                  <a:pt x="302260" y="736600"/>
                  <a:pt x="604520" y="0"/>
                  <a:pt x="873760" y="10160"/>
                </a:cubicBezTo>
                <a:cubicBezTo>
                  <a:pt x="1143000" y="20320"/>
                  <a:pt x="1474893" y="1268307"/>
                  <a:pt x="1615440" y="15341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4514850" y="5101592"/>
            <a:ext cx="1038860" cy="69849"/>
            <a:chOff x="4514850" y="5101590"/>
            <a:chExt cx="1038860" cy="69849"/>
          </a:xfrm>
        </p:grpSpPr>
        <p:sp>
          <p:nvSpPr>
            <p:cNvPr id="9" name="Oval 8"/>
            <p:cNvSpPr/>
            <p:nvPr/>
          </p:nvSpPr>
          <p:spPr>
            <a:xfrm>
              <a:off x="5492750" y="5101590"/>
              <a:ext cx="60960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514850" y="5125720"/>
              <a:ext cx="60960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6121400" y="4212592"/>
            <a:ext cx="60960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5" grpId="0" animBg="1"/>
      <p:bldP spid="16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m:n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7343267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The details…</a:t>
            </a:r>
          </a:p>
          <a:p>
            <a:r>
              <a:rPr lang="en-US" sz="2000" dirty="0" smtClean="0"/>
              <a:t>We construct a polynomial </a:t>
            </a:r>
            <a:r>
              <a:rPr lang="en-US" sz="2000" i="1" dirty="0" err="1" smtClean="0"/>
              <a:t>f(x</a:t>
            </a:r>
            <a:r>
              <a:rPr lang="en-US" sz="2000" i="1" dirty="0" smtClean="0"/>
              <a:t>) </a:t>
            </a:r>
            <a:r>
              <a:rPr lang="en-US" sz="2000" dirty="0" smtClean="0"/>
              <a:t>of degree </a:t>
            </a:r>
            <a:r>
              <a:rPr lang="en-US" sz="2000" i="1" dirty="0" smtClean="0"/>
              <a:t>m-1</a:t>
            </a:r>
            <a:r>
              <a:rPr lang="en-US" sz="2000" dirty="0" smtClean="0"/>
              <a:t> using </a:t>
            </a:r>
            <a:r>
              <a:rPr lang="en-US" sz="2000" i="1" dirty="0" smtClean="0"/>
              <a:t>m-1 </a:t>
            </a:r>
            <a:r>
              <a:rPr lang="en-US" sz="2000" b="1" dirty="0" smtClean="0"/>
              <a:t>random </a:t>
            </a:r>
            <a:r>
              <a:rPr lang="en-US" sz="2000" dirty="0" err="1" smtClean="0"/>
              <a:t>coefﬁcients</a:t>
            </a:r>
            <a:r>
              <a:rPr lang="en-US" sz="2000" dirty="0" smtClean="0"/>
              <a:t> and the secret </a:t>
            </a:r>
            <a:r>
              <a:rPr lang="en-US" sz="2000" i="1" dirty="0" smtClean="0"/>
              <a:t>S</a:t>
            </a:r>
            <a:r>
              <a:rPr lang="en-US" sz="2000" dirty="0" smtClean="0"/>
              <a:t> as the constant. </a:t>
            </a:r>
          </a:p>
          <a:p>
            <a:r>
              <a:rPr lang="en-US" sz="2000" dirty="0" smtClean="0"/>
              <a:t>We then pick 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n-US" sz="2000" b="1" dirty="0" smtClean="0"/>
              <a:t>random</a:t>
            </a:r>
            <a:r>
              <a:rPr lang="en-US" sz="2000" dirty="0" smtClean="0"/>
              <a:t> </a:t>
            </a:r>
            <a:r>
              <a:rPr lang="en-US" sz="2000" i="1" dirty="0" smtClean="0"/>
              <a:t>x</a:t>
            </a:r>
            <a:r>
              <a:rPr lang="en-US" sz="2000" dirty="0" smtClean="0"/>
              <a:t> values and solve the polynomial creating </a:t>
            </a:r>
            <a:r>
              <a:rPr lang="en-US" sz="2000" i="1" dirty="0" smtClean="0"/>
              <a:t>n</a:t>
            </a:r>
            <a:r>
              <a:rPr lang="en-US" sz="2000" dirty="0" smtClean="0"/>
              <a:t> points (or key shares) of the form (</a:t>
            </a:r>
            <a:r>
              <a:rPr lang="en-US" sz="2000" dirty="0" err="1" smtClean="0"/>
              <a:t>xi,yi</a:t>
            </a:r>
            <a:r>
              <a:rPr lang="en-US" sz="2000" dirty="0" smtClean="0"/>
              <a:t>) for the managers.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38555788"/>
              </p:ext>
            </p:extLst>
          </p:nvPr>
        </p:nvGraphicFramePr>
        <p:xfrm>
          <a:off x="3100706" y="3834765"/>
          <a:ext cx="3911600" cy="230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miley Face 7"/>
          <p:cNvSpPr/>
          <p:nvPr/>
        </p:nvSpPr>
        <p:spPr>
          <a:xfrm>
            <a:off x="5969000" y="42386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5685971" y="4735739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261757" y="52800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572329" y="42640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103257" y="3937454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3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0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 Sharing (</a:t>
            </a:r>
            <a:r>
              <a:rPr lang="en-US" dirty="0" err="1" smtClean="0"/>
              <a:t>m:n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7" y="1447800"/>
            <a:ext cx="7343267" cy="4800600"/>
          </a:xfrm>
        </p:spPr>
        <p:txBody>
          <a:bodyPr>
            <a:noAutofit/>
          </a:bodyPr>
          <a:lstStyle/>
          <a:p>
            <a:r>
              <a:rPr lang="en-US" sz="1800" dirty="0"/>
              <a:t>To retrieve the value </a:t>
            </a:r>
            <a:r>
              <a:rPr lang="en-US" sz="1800" i="1" dirty="0"/>
              <a:t>S</a:t>
            </a:r>
            <a:r>
              <a:rPr lang="en-US" sz="1800" dirty="0"/>
              <a:t>, we need to know at least </a:t>
            </a:r>
            <a:r>
              <a:rPr lang="en-US" sz="1800" i="1" dirty="0"/>
              <a:t>m</a:t>
            </a:r>
            <a:r>
              <a:rPr lang="en-US" sz="1800" dirty="0"/>
              <a:t> of the n shares (in any </a:t>
            </a:r>
            <a:r>
              <a:rPr lang="en-US" sz="1800" dirty="0" smtClean="0"/>
              <a:t>combination, say 3 of 5) </a:t>
            </a:r>
            <a:r>
              <a:rPr lang="en-US" sz="1800" dirty="0"/>
              <a:t>and,</a:t>
            </a:r>
          </a:p>
          <a:p>
            <a:r>
              <a:rPr lang="en-US" sz="1800" dirty="0"/>
              <a:t>We reconstruct the coefﬁcients </a:t>
            </a:r>
            <a:r>
              <a:rPr lang="en-US" sz="1800" dirty="0" smtClean="0"/>
              <a:t>for the </a:t>
            </a:r>
            <a:r>
              <a:rPr lang="en-US" sz="1800" dirty="0"/>
              <a:t>equation using Lagrange interpolation (see http://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Lagrange_polynomial</a:t>
            </a:r>
            <a:r>
              <a:rPr lang="en-US" sz="1800" dirty="0"/>
              <a:t>).</a:t>
            </a:r>
          </a:p>
          <a:p>
            <a:r>
              <a:rPr lang="en-US" sz="1800" i="1" dirty="0"/>
              <a:t>Obviously </a:t>
            </a:r>
            <a:r>
              <a:rPr lang="en-US" sz="1800" dirty="0"/>
              <a:t>we pick big numbers to make brute forcing the solution hard.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93147851"/>
              </p:ext>
            </p:extLst>
          </p:nvPr>
        </p:nvGraphicFramePr>
        <p:xfrm>
          <a:off x="3100706" y="3834765"/>
          <a:ext cx="3911600" cy="230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miley Face 7"/>
          <p:cNvSpPr/>
          <p:nvPr/>
        </p:nvSpPr>
        <p:spPr>
          <a:xfrm>
            <a:off x="5969000" y="42386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5685971" y="4735739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4261757" y="52800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572329" y="4264025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6103257" y="3937454"/>
            <a:ext cx="142875" cy="142875"/>
          </a:xfrm>
          <a:prstGeom prst="smileyFace">
            <a:avLst/>
          </a:prstGeom>
          <a:solidFill>
            <a:srgbClr val="FFE66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3" name="Smiley Face 12"/>
          <p:cNvSpPr/>
          <p:nvPr/>
        </p:nvSpPr>
        <p:spPr>
          <a:xfrm>
            <a:off x="5976257" y="4236811"/>
            <a:ext cx="142875" cy="142875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4" name="Smiley Face 13"/>
          <p:cNvSpPr/>
          <p:nvPr/>
        </p:nvSpPr>
        <p:spPr>
          <a:xfrm>
            <a:off x="4269014" y="5278211"/>
            <a:ext cx="142875" cy="142875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6110514" y="3935640"/>
            <a:ext cx="142875" cy="142875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E667"/>
              </a:solidFill>
            </a:endParaRPr>
          </a:p>
        </p:txBody>
      </p:sp>
      <p:grpSp>
        <p:nvGrpSpPr>
          <p:cNvPr id="16" name="Group 47"/>
          <p:cNvGrpSpPr/>
          <p:nvPr/>
        </p:nvGrpSpPr>
        <p:grpSpPr>
          <a:xfrm>
            <a:off x="1571173" y="3493226"/>
            <a:ext cx="1788160" cy="386080"/>
            <a:chOff x="3149600" y="5171440"/>
            <a:chExt cx="1788160" cy="386080"/>
          </a:xfrm>
        </p:grpSpPr>
        <p:sp>
          <p:nvSpPr>
            <p:cNvPr id="17" name="TextBox 16"/>
            <p:cNvSpPr txBox="1"/>
            <p:nvPr/>
          </p:nvSpPr>
          <p:spPr>
            <a:xfrm>
              <a:off x="3149600" y="5171440"/>
              <a:ext cx="290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 rot="326929">
              <a:off x="3444240" y="5415280"/>
              <a:ext cx="1493520" cy="1422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2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9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Concerns	</a:t>
            </a:r>
            <a:endParaRPr lang="en-GB" dirty="0"/>
          </a:p>
        </p:txBody>
      </p:sp>
      <p:sp>
        <p:nvSpPr>
          <p:cNvPr id="1753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95400" y="1524000"/>
            <a:ext cx="3840480" cy="466344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NZ" dirty="0" smtClean="0"/>
              <a:t>Even though modern encryption is enormously strong a Cryptanalyists can still deploy </a:t>
            </a:r>
            <a:r>
              <a:rPr lang="en-NZ" i="1" dirty="0" smtClean="0"/>
              <a:t>Pinches</a:t>
            </a:r>
            <a:r>
              <a:rPr lang="en-NZ" dirty="0" smtClean="0"/>
              <a:t>: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Remote reading monitor signals (tempest)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Keyboard dongles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Viruses, Trojans,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Backdoors (mandated or otherwise)</a:t>
            </a:r>
          </a:p>
          <a:p>
            <a:pPr lvl="1">
              <a:lnSpc>
                <a:spcPct val="110000"/>
              </a:lnSpc>
            </a:pPr>
            <a:r>
              <a:rPr lang="en-NZ" dirty="0" smtClean="0"/>
              <a:t>and Traffic anaysis.</a:t>
            </a:r>
          </a:p>
          <a:p>
            <a:pPr>
              <a:lnSpc>
                <a:spcPct val="110000"/>
              </a:lnSpc>
            </a:pPr>
            <a:r>
              <a:rPr lang="en-NZ" dirty="0" smtClean="0"/>
              <a:t>These are much easier ways to hack into secure communications.</a:t>
            </a:r>
          </a:p>
          <a:p>
            <a:pPr lvl="1">
              <a:lnSpc>
                <a:spcPct val="110000"/>
              </a:lnSpc>
            </a:pPr>
            <a:endParaRPr lang="en-NZ" dirty="0"/>
          </a:p>
        </p:txBody>
      </p:sp>
      <p:pic>
        <p:nvPicPr>
          <p:cNvPr id="1753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619250"/>
            <a:ext cx="3281362" cy="4191000"/>
          </a:xfrm>
          <a:prstGeom prst="rect">
            <a:avLst/>
          </a:prstGeom>
          <a:noFill/>
        </p:spPr>
      </p:pic>
      <p:sp>
        <p:nvSpPr>
          <p:cNvPr id="5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82296" indent="0">
              <a:buNone/>
            </a:pPr>
            <a:r>
              <a:rPr lang="en-AU" smtClean="0"/>
              <a:t>© 2011-15,  Kris Bubendorfer</a:t>
            </a:r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NWEN 243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3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568" y="274638"/>
            <a:ext cx="7498080" cy="1143000"/>
          </a:xfrm>
        </p:spPr>
        <p:txBody>
          <a:bodyPr/>
          <a:lstStyle/>
          <a:p>
            <a:r>
              <a:rPr lang="en-US" dirty="0" err="1">
                <a:latin typeface="Tahoma" charset="0"/>
              </a:rPr>
              <a:t>Kerckhoffs's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Principle</a:t>
            </a:r>
            <a:endParaRPr lang="en-US" dirty="0">
              <a:latin typeface="Tahoma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1600200"/>
            <a:ext cx="5889625" cy="3352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AU" dirty="0">
                <a:latin typeface="+mj-lt"/>
              </a:rPr>
              <a:t>Assume </a:t>
            </a:r>
            <a:r>
              <a:rPr lang="en-AU" dirty="0" smtClean="0">
                <a:latin typeface="+mj-lt"/>
              </a:rPr>
              <a:t>a published algorithm </a:t>
            </a:r>
          </a:p>
          <a:p>
            <a:pPr>
              <a:buNone/>
            </a:pPr>
            <a:r>
              <a:rPr lang="en-AU" dirty="0">
                <a:latin typeface="+mj-lt"/>
              </a:rPr>
              <a:t>	</a:t>
            </a:r>
            <a:r>
              <a:rPr lang="en-AU" dirty="0" err="1" smtClean="0">
                <a:latin typeface="+mj-lt"/>
              </a:rPr>
              <a:t>Kerckhoff’s</a:t>
            </a:r>
            <a:r>
              <a:rPr lang="en-AU" dirty="0" smtClean="0">
                <a:latin typeface="+mj-lt"/>
              </a:rPr>
              <a:t> </a:t>
            </a:r>
            <a:r>
              <a:rPr lang="en-AU" dirty="0">
                <a:latin typeface="+mj-lt"/>
              </a:rPr>
              <a:t>principle (1883):</a:t>
            </a:r>
          </a:p>
          <a:p>
            <a:pPr lvl="1">
              <a:buNone/>
            </a:pPr>
            <a:r>
              <a:rPr lang="en-AU" dirty="0">
                <a:latin typeface="+mj-lt"/>
              </a:rPr>
              <a:t> </a:t>
            </a:r>
          </a:p>
          <a:p>
            <a:pPr lvl="1">
              <a:buNone/>
            </a:pPr>
            <a:r>
              <a:rPr lang="en-AU" i="1" dirty="0">
                <a:latin typeface="+mj-lt"/>
              </a:rPr>
              <a:t>“All algorithms must be public; only the keys are secret</a:t>
            </a:r>
            <a:r>
              <a:rPr lang="en-AU" i="1" dirty="0" smtClean="0">
                <a:latin typeface="+mj-lt"/>
              </a:rPr>
              <a:t>”</a:t>
            </a:r>
            <a:endParaRPr lang="en-AU" i="1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An </a:t>
            </a:r>
            <a:r>
              <a:rPr lang="en-US" sz="2400" dirty="0">
                <a:latin typeface="+mj-lt"/>
              </a:rPr>
              <a:t>encryption scheme should be secure even if enemy knows everything about it </a:t>
            </a:r>
            <a:r>
              <a:rPr lang="en-US" sz="2400" b="1" dirty="0">
                <a:latin typeface="+mj-lt"/>
              </a:rPr>
              <a:t>except</a:t>
            </a:r>
            <a:r>
              <a:rPr lang="en-US" sz="2400" dirty="0">
                <a:latin typeface="+mj-lt"/>
              </a:rPr>
              <a:t> the key</a:t>
            </a:r>
          </a:p>
          <a:p>
            <a:pPr lvl="1"/>
            <a:r>
              <a:rPr lang="en-US" sz="2000" dirty="0">
                <a:latin typeface="+mj-lt"/>
              </a:rPr>
              <a:t>Attacker knows all </a:t>
            </a:r>
            <a:r>
              <a:rPr lang="en-US" sz="2000" dirty="0" smtClean="0">
                <a:latin typeface="+mj-lt"/>
              </a:rPr>
              <a:t>algorithms, has all cypher-texts</a:t>
            </a:r>
            <a:endParaRPr lang="en-US" sz="20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Attacker does not know random </a:t>
            </a:r>
            <a:r>
              <a:rPr lang="en-US" sz="2000" dirty="0" smtClean="0">
                <a:latin typeface="+mj-lt"/>
              </a:rPr>
              <a:t>numbers</a:t>
            </a:r>
          </a:p>
          <a:p>
            <a:pPr marL="402336" lvl="1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Do not rely on secrecy of the algorithms (</a:t>
            </a:r>
            <a:r>
              <a:rPr lang="ja-JP" altLang="en-US" sz="2400" dirty="0">
                <a:latin typeface="+mj-lt"/>
              </a:rPr>
              <a:t>“</a:t>
            </a:r>
            <a:r>
              <a:rPr lang="en-US" sz="2400" dirty="0">
                <a:latin typeface="+mj-lt"/>
              </a:rPr>
              <a:t>security by obscurity</a:t>
            </a:r>
            <a:r>
              <a:rPr lang="ja-JP" altLang="en-US" sz="2400" dirty="0">
                <a:latin typeface="+mj-lt"/>
              </a:rPr>
              <a:t>”</a:t>
            </a:r>
            <a:r>
              <a:rPr lang="en-US" sz="2400" dirty="0">
                <a:latin typeface="+mj-lt"/>
              </a:rPr>
              <a:t>)</a:t>
            </a:r>
          </a:p>
          <a:p>
            <a:pPr>
              <a:buFont typeface="Monotype Sorts" charset="0"/>
              <a:buNone/>
            </a:pP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149" name="Picture 2" descr="File:Kerkhof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3238500"/>
            <a:ext cx="22383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5184776"/>
            <a:ext cx="3606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Easy lesson: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use a good random number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generator!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2616200" y="4178300"/>
            <a:ext cx="1092200" cy="11811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016001" y="6411724"/>
            <a:ext cx="8054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Jean-Guillaume-Hubert-Victor-François-Alexandre-Auguste Kerckhoffs von Nieuwenhof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Randomness Matters!</a:t>
            </a:r>
          </a:p>
        </p:txBody>
      </p:sp>
      <p:pic>
        <p:nvPicPr>
          <p:cNvPr id="7172" name="Picture 11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533525"/>
            <a:ext cx="6069854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2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56" y="5122863"/>
            <a:ext cx="553533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13"/>
          <p:cNvSpPr>
            <a:spLocks noChangeArrowheads="1"/>
          </p:cNvSpPr>
          <p:nvPr/>
        </p:nvSpPr>
        <p:spPr bwMode="auto">
          <a:xfrm>
            <a:off x="1745488" y="25908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175" name="Rounded Rectangle 14"/>
          <p:cNvSpPr>
            <a:spLocks noChangeArrowheads="1"/>
          </p:cNvSpPr>
          <p:nvPr/>
        </p:nvSpPr>
        <p:spPr bwMode="auto">
          <a:xfrm>
            <a:off x="3193288" y="4081463"/>
            <a:ext cx="25908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8146296" y="3431786"/>
            <a:ext cx="32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1079500" y="6487468"/>
            <a:ext cx="17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Vitaly</a:t>
            </a:r>
            <a:r>
              <a:rPr lang="en-US" sz="1200" dirty="0"/>
              <a:t> </a:t>
            </a:r>
            <a:r>
              <a:rPr lang="en-US" sz="1200" dirty="0" err="1"/>
              <a:t>Shmatikov</a:t>
            </a:r>
            <a:endParaRPr lang="en-US" sz="1200" dirty="0"/>
          </a:p>
          <a:p>
            <a:endParaRPr lang="en-NZ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9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charset="0"/>
              </a:rPr>
              <a:t>One-Time Pad (</a:t>
            </a:r>
            <a:r>
              <a:rPr lang="en-US" dirty="0" err="1">
                <a:latin typeface="Tahoma" charset="0"/>
              </a:rPr>
              <a:t>Vernam</a:t>
            </a:r>
            <a:r>
              <a:rPr lang="en-US" dirty="0">
                <a:latin typeface="Tahoma" charset="0"/>
              </a:rPr>
              <a:t> Cipher)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568" y="1417638"/>
            <a:ext cx="7818120" cy="5122862"/>
          </a:xfrm>
        </p:spPr>
        <p:txBody>
          <a:bodyPr>
            <a:noAutofit/>
          </a:bodyPr>
          <a:lstStyle/>
          <a:p>
            <a:r>
              <a:rPr lang="en-NZ" sz="2400" dirty="0"/>
              <a:t>First described by Frank Miller in </a:t>
            </a:r>
            <a:r>
              <a:rPr lang="en-NZ" sz="2400" dirty="0" smtClean="0"/>
              <a:t>1882 </a:t>
            </a:r>
          </a:p>
          <a:p>
            <a:r>
              <a:rPr lang="en-NZ" sz="2400" dirty="0" smtClean="0"/>
              <a:t>the </a:t>
            </a:r>
            <a:r>
              <a:rPr lang="en-NZ" sz="2400" dirty="0"/>
              <a:t>one-time pad was re-invented in 1917 and patented a couple of years later. </a:t>
            </a:r>
            <a:endParaRPr lang="en-NZ" sz="2400" dirty="0" smtClean="0"/>
          </a:p>
          <a:p>
            <a:r>
              <a:rPr lang="en-NZ" sz="2400" dirty="0" smtClean="0"/>
              <a:t>It </a:t>
            </a:r>
            <a:r>
              <a:rPr lang="en-NZ" sz="2400" dirty="0"/>
              <a:t>is derived from the Vernam cipher, named after Gilbert Vernam, one of its inventors. </a:t>
            </a:r>
            <a:endParaRPr lang="en-NZ" sz="2400" dirty="0" smtClean="0"/>
          </a:p>
          <a:p>
            <a:r>
              <a:rPr lang="en-NZ" sz="2400" dirty="0" smtClean="0"/>
              <a:t>Vernam's </a:t>
            </a:r>
            <a:r>
              <a:rPr lang="en-NZ" sz="2400" dirty="0"/>
              <a:t>system was a cipher that combined a message with a key read from a punched tape</a:t>
            </a:r>
            <a:r>
              <a:rPr lang="en-NZ" sz="2400" dirty="0" smtClean="0"/>
              <a:t>.</a:t>
            </a:r>
          </a:p>
          <a:p>
            <a:pPr lvl="1"/>
            <a:r>
              <a:rPr lang="en-NZ" sz="2000" dirty="0" smtClean="0"/>
              <a:t> </a:t>
            </a:r>
            <a:r>
              <a:rPr lang="en-NZ" sz="2000" dirty="0"/>
              <a:t>In its original form, Vernam's system was vulnerable because the key tape was a loop, which was reused whenever the loop made a full cycle. </a:t>
            </a:r>
            <a:endParaRPr lang="en-NZ" sz="2000" dirty="0" smtClean="0"/>
          </a:p>
          <a:p>
            <a:pPr lvl="1"/>
            <a:r>
              <a:rPr lang="en-NZ" sz="2000" dirty="0" smtClean="0"/>
              <a:t>One</a:t>
            </a:r>
            <a:r>
              <a:rPr lang="en-NZ" sz="2000" dirty="0"/>
              <a:t>-time use came a little later when Joseph Mauborgne recognized that if the key tape were totally random, cryptanalysis would be impossible</a:t>
            </a:r>
            <a:r>
              <a:rPr lang="en-NZ" sz="2000" dirty="0" smtClean="0"/>
              <a:t>.   </a:t>
            </a:r>
            <a:endParaRPr lang="en-NZ" sz="2000" dirty="0"/>
          </a:p>
        </p:txBody>
      </p:sp>
      <p:pic>
        <p:nvPicPr>
          <p:cNvPr id="5" name="Picture 59" descr="http://w12.middlebury.edu/INTD1065A/Lecture%20%20folder/Lecture_28_Folder/vern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800"/>
            <a:ext cx="1435608" cy="197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74638"/>
            <a:ext cx="7828788" cy="11430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>
                <a:latin typeface="Tahoma" charset="0"/>
              </a:rPr>
              <a:t>One-Time </a:t>
            </a:r>
            <a:r>
              <a:rPr lang="en-US" dirty="0" smtClean="0">
                <a:latin typeface="Tahoma" charset="0"/>
              </a:rPr>
              <a:t>Pad</a:t>
            </a:r>
            <a:endParaRPr lang="en-US" dirty="0">
              <a:latin typeface="Tahoma" charset="0"/>
            </a:endParaRPr>
          </a:p>
        </p:txBody>
      </p:sp>
      <p:grpSp>
        <p:nvGrpSpPr>
          <p:cNvPr id="8198" name="Group 5"/>
          <p:cNvGrpSpPr>
            <a:grpSpLocks noChangeAspect="1"/>
          </p:cNvGrpSpPr>
          <p:nvPr/>
        </p:nvGrpSpPr>
        <p:grpSpPr bwMode="auto">
          <a:xfrm>
            <a:off x="1762126" y="2819400"/>
            <a:ext cx="657225" cy="322263"/>
            <a:chOff x="1410" y="2496"/>
            <a:chExt cx="414" cy="203"/>
          </a:xfrm>
        </p:grpSpPr>
        <p:sp>
          <p:nvSpPr>
            <p:cNvPr id="8235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10" y="2496"/>
              <a:ext cx="41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6" name="Freeform 7"/>
            <p:cNvSpPr>
              <a:spLocks/>
            </p:cNvSpPr>
            <p:nvPr/>
          </p:nvSpPr>
          <p:spPr bwMode="auto">
            <a:xfrm>
              <a:off x="1723" y="2615"/>
              <a:ext cx="72" cy="75"/>
            </a:xfrm>
            <a:custGeom>
              <a:avLst/>
              <a:gdLst>
                <a:gd name="T0" fmla="*/ 0 w 579"/>
                <a:gd name="T1" fmla="*/ 0 h 605"/>
                <a:gd name="T2" fmla="*/ 0 w 579"/>
                <a:gd name="T3" fmla="*/ 1 h 605"/>
                <a:gd name="T4" fmla="*/ 0 w 579"/>
                <a:gd name="T5" fmla="*/ 1 h 605"/>
                <a:gd name="T6" fmla="*/ 0 w 579"/>
                <a:gd name="T7" fmla="*/ 1 h 605"/>
                <a:gd name="T8" fmla="*/ 1 w 579"/>
                <a:gd name="T9" fmla="*/ 1 h 605"/>
                <a:gd name="T10" fmla="*/ 1 w 579"/>
                <a:gd name="T11" fmla="*/ 0 h 605"/>
                <a:gd name="T12" fmla="*/ 0 w 579"/>
                <a:gd name="T13" fmla="*/ 0 h 605"/>
                <a:gd name="T14" fmla="*/ 0 w 579"/>
                <a:gd name="T15" fmla="*/ 0 h 6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9"/>
                <a:gd name="T25" fmla="*/ 0 h 605"/>
                <a:gd name="T26" fmla="*/ 579 w 579"/>
                <a:gd name="T27" fmla="*/ 605 h 6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9" h="605">
                  <a:moveTo>
                    <a:pt x="136" y="12"/>
                  </a:moveTo>
                  <a:lnTo>
                    <a:pt x="136" y="309"/>
                  </a:lnTo>
                  <a:lnTo>
                    <a:pt x="0" y="314"/>
                  </a:lnTo>
                  <a:lnTo>
                    <a:pt x="12" y="605"/>
                  </a:lnTo>
                  <a:lnTo>
                    <a:pt x="567" y="599"/>
                  </a:lnTo>
                  <a:lnTo>
                    <a:pt x="579" y="0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7" name="Freeform 8"/>
            <p:cNvSpPr>
              <a:spLocks/>
            </p:cNvSpPr>
            <p:nvPr/>
          </p:nvSpPr>
          <p:spPr bwMode="auto">
            <a:xfrm>
              <a:off x="1739" y="2618"/>
              <a:ext cx="54" cy="30"/>
            </a:xfrm>
            <a:custGeom>
              <a:avLst/>
              <a:gdLst>
                <a:gd name="T0" fmla="*/ 0 w 437"/>
                <a:gd name="T1" fmla="*/ 0 h 243"/>
                <a:gd name="T2" fmla="*/ 0 w 437"/>
                <a:gd name="T3" fmla="*/ 0 h 243"/>
                <a:gd name="T4" fmla="*/ 1 w 437"/>
                <a:gd name="T5" fmla="*/ 0 h 243"/>
                <a:gd name="T6" fmla="*/ 1 w 437"/>
                <a:gd name="T7" fmla="*/ 0 h 243"/>
                <a:gd name="T8" fmla="*/ 0 w 437"/>
                <a:gd name="T9" fmla="*/ 0 h 243"/>
                <a:gd name="T10" fmla="*/ 0 w 43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"/>
                <a:gd name="T19" fmla="*/ 0 h 243"/>
                <a:gd name="T20" fmla="*/ 437 w 43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" h="243">
                  <a:moveTo>
                    <a:pt x="0" y="18"/>
                  </a:moveTo>
                  <a:lnTo>
                    <a:pt x="35" y="243"/>
                  </a:lnTo>
                  <a:lnTo>
                    <a:pt x="437" y="243"/>
                  </a:lnTo>
                  <a:lnTo>
                    <a:pt x="39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8" name="Freeform 9"/>
            <p:cNvSpPr>
              <a:spLocks/>
            </p:cNvSpPr>
            <p:nvPr/>
          </p:nvSpPr>
          <p:spPr bwMode="auto">
            <a:xfrm>
              <a:off x="1724" y="2669"/>
              <a:ext cx="72" cy="17"/>
            </a:xfrm>
            <a:custGeom>
              <a:avLst/>
              <a:gdLst>
                <a:gd name="T0" fmla="*/ 0 w 573"/>
                <a:gd name="T1" fmla="*/ 0 h 136"/>
                <a:gd name="T2" fmla="*/ 1 w 573"/>
                <a:gd name="T3" fmla="*/ 0 h 136"/>
                <a:gd name="T4" fmla="*/ 1 w 573"/>
                <a:gd name="T5" fmla="*/ 0 h 136"/>
                <a:gd name="T6" fmla="*/ 0 w 573"/>
                <a:gd name="T7" fmla="*/ 0 h 136"/>
                <a:gd name="T8" fmla="*/ 0 w 573"/>
                <a:gd name="T9" fmla="*/ 0 h 136"/>
                <a:gd name="T10" fmla="*/ 0 w 573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3"/>
                <a:gd name="T19" fmla="*/ 0 h 136"/>
                <a:gd name="T20" fmla="*/ 573 w 573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3" h="136">
                  <a:moveTo>
                    <a:pt x="24" y="0"/>
                  </a:moveTo>
                  <a:lnTo>
                    <a:pt x="573" y="0"/>
                  </a:lnTo>
                  <a:lnTo>
                    <a:pt x="555" y="136"/>
                  </a:lnTo>
                  <a:lnTo>
                    <a:pt x="0" y="1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9" name="Freeform 10"/>
            <p:cNvSpPr>
              <a:spLocks/>
            </p:cNvSpPr>
            <p:nvPr/>
          </p:nvSpPr>
          <p:spPr bwMode="auto">
            <a:xfrm>
              <a:off x="1446" y="2508"/>
              <a:ext cx="67" cy="40"/>
            </a:xfrm>
            <a:custGeom>
              <a:avLst/>
              <a:gdLst>
                <a:gd name="T0" fmla="*/ 0 w 537"/>
                <a:gd name="T1" fmla="*/ 0 h 326"/>
                <a:gd name="T2" fmla="*/ 0 w 537"/>
                <a:gd name="T3" fmla="*/ 1 h 326"/>
                <a:gd name="T4" fmla="*/ 1 w 537"/>
                <a:gd name="T5" fmla="*/ 0 h 326"/>
                <a:gd name="T6" fmla="*/ 1 w 537"/>
                <a:gd name="T7" fmla="*/ 0 h 326"/>
                <a:gd name="T8" fmla="*/ 0 w 537"/>
                <a:gd name="T9" fmla="*/ 0 h 326"/>
                <a:gd name="T10" fmla="*/ 0 w 537"/>
                <a:gd name="T11" fmla="*/ 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7"/>
                <a:gd name="T19" fmla="*/ 0 h 326"/>
                <a:gd name="T20" fmla="*/ 537 w 537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7" h="326">
                  <a:moveTo>
                    <a:pt x="0" y="0"/>
                  </a:moveTo>
                  <a:lnTo>
                    <a:pt x="0" y="326"/>
                  </a:lnTo>
                  <a:lnTo>
                    <a:pt x="537" y="296"/>
                  </a:lnTo>
                  <a:lnTo>
                    <a:pt x="50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0" name="Freeform 11"/>
            <p:cNvSpPr>
              <a:spLocks/>
            </p:cNvSpPr>
            <p:nvPr/>
          </p:nvSpPr>
          <p:spPr bwMode="auto">
            <a:xfrm>
              <a:off x="1418" y="2505"/>
              <a:ext cx="378" cy="181"/>
            </a:xfrm>
            <a:custGeom>
              <a:avLst/>
              <a:gdLst>
                <a:gd name="T0" fmla="*/ 0 w 3031"/>
                <a:gd name="T1" fmla="*/ 0 h 1448"/>
                <a:gd name="T2" fmla="*/ 0 w 3031"/>
                <a:gd name="T3" fmla="*/ 3 h 1448"/>
                <a:gd name="T4" fmla="*/ 2 w 3031"/>
                <a:gd name="T5" fmla="*/ 3 h 1448"/>
                <a:gd name="T6" fmla="*/ 2 w 3031"/>
                <a:gd name="T7" fmla="*/ 2 h 1448"/>
                <a:gd name="T8" fmla="*/ 6 w 3031"/>
                <a:gd name="T9" fmla="*/ 2 h 1448"/>
                <a:gd name="T10" fmla="*/ 6 w 3031"/>
                <a:gd name="T11" fmla="*/ 1 h 1448"/>
                <a:gd name="T12" fmla="*/ 2 w 3031"/>
                <a:gd name="T13" fmla="*/ 1 h 1448"/>
                <a:gd name="T14" fmla="*/ 2 w 3031"/>
                <a:gd name="T15" fmla="*/ 0 h 1448"/>
                <a:gd name="T16" fmla="*/ 1 w 3031"/>
                <a:gd name="T17" fmla="*/ 0 h 1448"/>
                <a:gd name="T18" fmla="*/ 1 w 3031"/>
                <a:gd name="T19" fmla="*/ 2 h 1448"/>
                <a:gd name="T20" fmla="*/ 1 w 3031"/>
                <a:gd name="T21" fmla="*/ 2 h 1448"/>
                <a:gd name="T22" fmla="*/ 1 w 3031"/>
                <a:gd name="T23" fmla="*/ 1 h 1448"/>
                <a:gd name="T24" fmla="*/ 0 w 3031"/>
                <a:gd name="T25" fmla="*/ 0 h 1448"/>
                <a:gd name="T26" fmla="*/ 0 w 3031"/>
                <a:gd name="T27" fmla="*/ 0 h 1448"/>
                <a:gd name="T28" fmla="*/ 0 w 3031"/>
                <a:gd name="T29" fmla="*/ 0 h 14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1"/>
                <a:gd name="T46" fmla="*/ 0 h 1448"/>
                <a:gd name="T47" fmla="*/ 3031 w 3031"/>
                <a:gd name="T48" fmla="*/ 1448 h 14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1" h="1448">
                  <a:moveTo>
                    <a:pt x="24" y="0"/>
                  </a:moveTo>
                  <a:lnTo>
                    <a:pt x="0" y="1424"/>
                  </a:lnTo>
                  <a:lnTo>
                    <a:pt x="845" y="1448"/>
                  </a:lnTo>
                  <a:lnTo>
                    <a:pt x="868" y="897"/>
                  </a:lnTo>
                  <a:lnTo>
                    <a:pt x="3013" y="873"/>
                  </a:lnTo>
                  <a:lnTo>
                    <a:pt x="3031" y="594"/>
                  </a:lnTo>
                  <a:lnTo>
                    <a:pt x="863" y="582"/>
                  </a:lnTo>
                  <a:lnTo>
                    <a:pt x="851" y="7"/>
                  </a:lnTo>
                  <a:lnTo>
                    <a:pt x="597" y="19"/>
                  </a:lnTo>
                  <a:lnTo>
                    <a:pt x="574" y="1175"/>
                  </a:lnTo>
                  <a:lnTo>
                    <a:pt x="308" y="1170"/>
                  </a:lnTo>
                  <a:lnTo>
                    <a:pt x="296" y="286"/>
                  </a:lnTo>
                  <a:lnTo>
                    <a:pt x="28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1" name="Freeform 12"/>
            <p:cNvSpPr>
              <a:spLocks/>
            </p:cNvSpPr>
            <p:nvPr/>
          </p:nvSpPr>
          <p:spPr bwMode="auto">
            <a:xfrm>
              <a:off x="1506" y="2510"/>
              <a:ext cx="19" cy="79"/>
            </a:xfrm>
            <a:custGeom>
              <a:avLst/>
              <a:gdLst>
                <a:gd name="T0" fmla="*/ 0 w 154"/>
                <a:gd name="T1" fmla="*/ 0 h 634"/>
                <a:gd name="T2" fmla="*/ 0 w 154"/>
                <a:gd name="T3" fmla="*/ 0 h 634"/>
                <a:gd name="T4" fmla="*/ 0 w 154"/>
                <a:gd name="T5" fmla="*/ 1 h 634"/>
                <a:gd name="T6" fmla="*/ 0 w 154"/>
                <a:gd name="T7" fmla="*/ 1 h 634"/>
                <a:gd name="T8" fmla="*/ 0 w 154"/>
                <a:gd name="T9" fmla="*/ 0 h 634"/>
                <a:gd name="T10" fmla="*/ 0 w 154"/>
                <a:gd name="T11" fmla="*/ 0 h 634"/>
                <a:gd name="T12" fmla="*/ 0 w 154"/>
                <a:gd name="T13" fmla="*/ 0 h 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634"/>
                <a:gd name="T23" fmla="*/ 154 w 154"/>
                <a:gd name="T24" fmla="*/ 634 h 6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634">
                  <a:moveTo>
                    <a:pt x="88" y="47"/>
                  </a:moveTo>
                  <a:lnTo>
                    <a:pt x="0" y="124"/>
                  </a:lnTo>
                  <a:lnTo>
                    <a:pt x="6" y="634"/>
                  </a:lnTo>
                  <a:lnTo>
                    <a:pt x="154" y="623"/>
                  </a:lnTo>
                  <a:lnTo>
                    <a:pt x="148" y="0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2" name="Freeform 13"/>
            <p:cNvSpPr>
              <a:spLocks/>
            </p:cNvSpPr>
            <p:nvPr/>
          </p:nvSpPr>
          <p:spPr bwMode="auto">
            <a:xfrm>
              <a:off x="1436" y="2526"/>
              <a:ext cx="71" cy="143"/>
            </a:xfrm>
            <a:custGeom>
              <a:avLst/>
              <a:gdLst>
                <a:gd name="T0" fmla="*/ 0 w 567"/>
                <a:gd name="T1" fmla="*/ 0 h 1151"/>
                <a:gd name="T2" fmla="*/ 0 w 567"/>
                <a:gd name="T3" fmla="*/ 2 h 1151"/>
                <a:gd name="T4" fmla="*/ 0 w 567"/>
                <a:gd name="T5" fmla="*/ 2 h 1151"/>
                <a:gd name="T6" fmla="*/ 0 w 567"/>
                <a:gd name="T7" fmla="*/ 0 h 1151"/>
                <a:gd name="T8" fmla="*/ 1 w 567"/>
                <a:gd name="T9" fmla="*/ 0 h 1151"/>
                <a:gd name="T10" fmla="*/ 1 w 567"/>
                <a:gd name="T11" fmla="*/ 0 h 1151"/>
                <a:gd name="T12" fmla="*/ 0 w 567"/>
                <a:gd name="T13" fmla="*/ 0 h 1151"/>
                <a:gd name="T14" fmla="*/ 0 w 567"/>
                <a:gd name="T15" fmla="*/ 0 h 1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7"/>
                <a:gd name="T25" fmla="*/ 0 h 1151"/>
                <a:gd name="T26" fmla="*/ 567 w 567"/>
                <a:gd name="T27" fmla="*/ 1151 h 1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7" h="1151">
                  <a:moveTo>
                    <a:pt x="0" y="18"/>
                  </a:moveTo>
                  <a:lnTo>
                    <a:pt x="0" y="1151"/>
                  </a:lnTo>
                  <a:lnTo>
                    <a:pt x="89" y="1074"/>
                  </a:lnTo>
                  <a:lnTo>
                    <a:pt x="124" y="118"/>
                  </a:lnTo>
                  <a:lnTo>
                    <a:pt x="490" y="101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3" name="Freeform 14"/>
            <p:cNvSpPr>
              <a:spLocks/>
            </p:cNvSpPr>
            <p:nvPr/>
          </p:nvSpPr>
          <p:spPr bwMode="auto">
            <a:xfrm>
              <a:off x="1422" y="2598"/>
              <a:ext cx="373" cy="85"/>
            </a:xfrm>
            <a:custGeom>
              <a:avLst/>
              <a:gdLst>
                <a:gd name="T0" fmla="*/ 1 w 2983"/>
                <a:gd name="T1" fmla="*/ 0 h 682"/>
                <a:gd name="T2" fmla="*/ 1 w 2983"/>
                <a:gd name="T3" fmla="*/ 1 h 682"/>
                <a:gd name="T4" fmla="*/ 0 w 2983"/>
                <a:gd name="T5" fmla="*/ 1 h 682"/>
                <a:gd name="T6" fmla="*/ 0 w 2983"/>
                <a:gd name="T7" fmla="*/ 1 h 682"/>
                <a:gd name="T8" fmla="*/ 2 w 2983"/>
                <a:gd name="T9" fmla="*/ 1 h 682"/>
                <a:gd name="T10" fmla="*/ 2 w 2983"/>
                <a:gd name="T11" fmla="*/ 0 h 682"/>
                <a:gd name="T12" fmla="*/ 6 w 2983"/>
                <a:gd name="T13" fmla="*/ 0 h 682"/>
                <a:gd name="T14" fmla="*/ 6 w 2983"/>
                <a:gd name="T15" fmla="*/ 0 h 682"/>
                <a:gd name="T16" fmla="*/ 1 w 2983"/>
                <a:gd name="T17" fmla="*/ 0 h 682"/>
                <a:gd name="T18" fmla="*/ 1 w 2983"/>
                <a:gd name="T19" fmla="*/ 0 h 6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3"/>
                <a:gd name="T31" fmla="*/ 0 h 682"/>
                <a:gd name="T32" fmla="*/ 2983 w 2983"/>
                <a:gd name="T33" fmla="*/ 682 h 6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3" h="682">
                  <a:moveTo>
                    <a:pt x="690" y="0"/>
                  </a:moveTo>
                  <a:lnTo>
                    <a:pt x="690" y="570"/>
                  </a:lnTo>
                  <a:lnTo>
                    <a:pt x="123" y="564"/>
                  </a:lnTo>
                  <a:lnTo>
                    <a:pt x="0" y="665"/>
                  </a:lnTo>
                  <a:lnTo>
                    <a:pt x="821" y="682"/>
                  </a:lnTo>
                  <a:lnTo>
                    <a:pt x="844" y="137"/>
                  </a:lnTo>
                  <a:lnTo>
                    <a:pt x="2948" y="137"/>
                  </a:lnTo>
                  <a:lnTo>
                    <a:pt x="2983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4" name="Freeform 15"/>
            <p:cNvSpPr>
              <a:spLocks/>
            </p:cNvSpPr>
            <p:nvPr/>
          </p:nvSpPr>
          <p:spPr bwMode="auto">
            <a:xfrm>
              <a:off x="1517" y="2571"/>
              <a:ext cx="304" cy="89"/>
            </a:xfrm>
            <a:custGeom>
              <a:avLst/>
              <a:gdLst>
                <a:gd name="T0" fmla="*/ 0 w 2432"/>
                <a:gd name="T1" fmla="*/ 0 h 719"/>
                <a:gd name="T2" fmla="*/ 5 w 2432"/>
                <a:gd name="T3" fmla="*/ 0 h 719"/>
                <a:gd name="T4" fmla="*/ 5 w 2432"/>
                <a:gd name="T5" fmla="*/ 0 h 719"/>
                <a:gd name="T6" fmla="*/ 5 w 2432"/>
                <a:gd name="T7" fmla="*/ 1 h 719"/>
                <a:gd name="T8" fmla="*/ 5 w 2432"/>
                <a:gd name="T9" fmla="*/ 1 h 719"/>
                <a:gd name="T10" fmla="*/ 3 w 2432"/>
                <a:gd name="T11" fmla="*/ 1 h 719"/>
                <a:gd name="T12" fmla="*/ 3 w 2432"/>
                <a:gd name="T13" fmla="*/ 1 h 719"/>
                <a:gd name="T14" fmla="*/ 4 w 2432"/>
                <a:gd name="T15" fmla="*/ 1 h 719"/>
                <a:gd name="T16" fmla="*/ 4 w 2432"/>
                <a:gd name="T17" fmla="*/ 1 h 719"/>
                <a:gd name="T18" fmla="*/ 4 w 2432"/>
                <a:gd name="T19" fmla="*/ 1 h 719"/>
                <a:gd name="T20" fmla="*/ 4 w 2432"/>
                <a:gd name="T21" fmla="*/ 0 h 719"/>
                <a:gd name="T22" fmla="*/ 4 w 2432"/>
                <a:gd name="T23" fmla="*/ 0 h 719"/>
                <a:gd name="T24" fmla="*/ 4 w 2432"/>
                <a:gd name="T25" fmla="*/ 0 h 719"/>
                <a:gd name="T26" fmla="*/ 0 w 2432"/>
                <a:gd name="T27" fmla="*/ 0 h 719"/>
                <a:gd name="T28" fmla="*/ 0 w 2432"/>
                <a:gd name="T29" fmla="*/ 0 h 719"/>
                <a:gd name="T30" fmla="*/ 0 w 2432"/>
                <a:gd name="T31" fmla="*/ 0 h 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2"/>
                <a:gd name="T49" fmla="*/ 0 h 719"/>
                <a:gd name="T50" fmla="*/ 2432 w 2432"/>
                <a:gd name="T51" fmla="*/ 719 h 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2" h="719">
                  <a:moveTo>
                    <a:pt x="0" y="0"/>
                  </a:moveTo>
                  <a:lnTo>
                    <a:pt x="2288" y="0"/>
                  </a:lnTo>
                  <a:lnTo>
                    <a:pt x="2432" y="215"/>
                  </a:lnTo>
                  <a:lnTo>
                    <a:pt x="2288" y="431"/>
                  </a:lnTo>
                  <a:lnTo>
                    <a:pt x="2288" y="719"/>
                  </a:lnTo>
                  <a:lnTo>
                    <a:pt x="1717" y="719"/>
                  </a:lnTo>
                  <a:lnTo>
                    <a:pt x="1717" y="575"/>
                  </a:lnTo>
                  <a:lnTo>
                    <a:pt x="2145" y="575"/>
                  </a:lnTo>
                  <a:lnTo>
                    <a:pt x="2145" y="431"/>
                  </a:lnTo>
                  <a:lnTo>
                    <a:pt x="1860" y="431"/>
                  </a:lnTo>
                  <a:lnTo>
                    <a:pt x="1860" y="288"/>
                  </a:lnTo>
                  <a:lnTo>
                    <a:pt x="2145" y="288"/>
                  </a:lnTo>
                  <a:lnTo>
                    <a:pt x="2145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5" name="Freeform 16"/>
            <p:cNvSpPr>
              <a:spLocks/>
            </p:cNvSpPr>
            <p:nvPr/>
          </p:nvSpPr>
          <p:spPr bwMode="auto">
            <a:xfrm>
              <a:off x="1517" y="2606"/>
              <a:ext cx="215" cy="18"/>
            </a:xfrm>
            <a:custGeom>
              <a:avLst/>
              <a:gdLst>
                <a:gd name="T0" fmla="*/ 0 w 1717"/>
                <a:gd name="T1" fmla="*/ 0 h 143"/>
                <a:gd name="T2" fmla="*/ 3 w 1717"/>
                <a:gd name="T3" fmla="*/ 0 h 143"/>
                <a:gd name="T4" fmla="*/ 3 w 1717"/>
                <a:gd name="T5" fmla="*/ 0 h 143"/>
                <a:gd name="T6" fmla="*/ 0 w 1717"/>
                <a:gd name="T7" fmla="*/ 0 h 143"/>
                <a:gd name="T8" fmla="*/ 0 w 1717"/>
                <a:gd name="T9" fmla="*/ 0 h 143"/>
                <a:gd name="T10" fmla="*/ 0 w 1717"/>
                <a:gd name="T11" fmla="*/ 0 h 143"/>
                <a:gd name="T12" fmla="*/ 0 w 171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7"/>
                <a:gd name="T22" fmla="*/ 0 h 143"/>
                <a:gd name="T23" fmla="*/ 1717 w 1717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7" h="143">
                  <a:moveTo>
                    <a:pt x="143" y="0"/>
                  </a:moveTo>
                  <a:lnTo>
                    <a:pt x="1717" y="0"/>
                  </a:lnTo>
                  <a:lnTo>
                    <a:pt x="1717" y="143"/>
                  </a:lnTo>
                  <a:lnTo>
                    <a:pt x="107" y="143"/>
                  </a:lnTo>
                  <a:lnTo>
                    <a:pt x="0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6" name="Freeform 17"/>
            <p:cNvSpPr>
              <a:spLocks/>
            </p:cNvSpPr>
            <p:nvPr/>
          </p:nvSpPr>
          <p:spPr bwMode="auto">
            <a:xfrm>
              <a:off x="1410" y="2499"/>
              <a:ext cx="125" cy="197"/>
            </a:xfrm>
            <a:custGeom>
              <a:avLst/>
              <a:gdLst>
                <a:gd name="T0" fmla="*/ 0 w 1001"/>
                <a:gd name="T1" fmla="*/ 0 h 1580"/>
                <a:gd name="T2" fmla="*/ 0 w 1001"/>
                <a:gd name="T3" fmla="*/ 3 h 1580"/>
                <a:gd name="T4" fmla="*/ 2 w 1001"/>
                <a:gd name="T5" fmla="*/ 3 h 1580"/>
                <a:gd name="T6" fmla="*/ 2 w 1001"/>
                <a:gd name="T7" fmla="*/ 2 h 1580"/>
                <a:gd name="T8" fmla="*/ 2 w 1001"/>
                <a:gd name="T9" fmla="*/ 2 h 1580"/>
                <a:gd name="T10" fmla="*/ 2 w 1001"/>
                <a:gd name="T11" fmla="*/ 3 h 1580"/>
                <a:gd name="T12" fmla="*/ 0 w 1001"/>
                <a:gd name="T13" fmla="*/ 3 h 1580"/>
                <a:gd name="T14" fmla="*/ 0 w 1001"/>
                <a:gd name="T15" fmla="*/ 0 h 1580"/>
                <a:gd name="T16" fmla="*/ 2 w 1001"/>
                <a:gd name="T17" fmla="*/ 0 h 1580"/>
                <a:gd name="T18" fmla="*/ 2 w 1001"/>
                <a:gd name="T19" fmla="*/ 0 h 1580"/>
                <a:gd name="T20" fmla="*/ 0 w 1001"/>
                <a:gd name="T21" fmla="*/ 0 h 1580"/>
                <a:gd name="T22" fmla="*/ 0 w 1001"/>
                <a:gd name="T23" fmla="*/ 0 h 1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1"/>
                <a:gd name="T37" fmla="*/ 0 h 1580"/>
                <a:gd name="T38" fmla="*/ 1001 w 1001"/>
                <a:gd name="T39" fmla="*/ 1580 h 15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1" h="1580">
                  <a:moveTo>
                    <a:pt x="0" y="0"/>
                  </a:moveTo>
                  <a:lnTo>
                    <a:pt x="0" y="1580"/>
                  </a:lnTo>
                  <a:lnTo>
                    <a:pt x="1001" y="1580"/>
                  </a:lnTo>
                  <a:lnTo>
                    <a:pt x="1001" y="862"/>
                  </a:lnTo>
                  <a:lnTo>
                    <a:pt x="858" y="862"/>
                  </a:lnTo>
                  <a:lnTo>
                    <a:pt x="858" y="1436"/>
                  </a:lnTo>
                  <a:lnTo>
                    <a:pt x="143" y="1436"/>
                  </a:lnTo>
                  <a:lnTo>
                    <a:pt x="143" y="143"/>
                  </a:lnTo>
                  <a:lnTo>
                    <a:pt x="1001" y="143"/>
                  </a:lnTo>
                  <a:lnTo>
                    <a:pt x="10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7" name="Freeform 18"/>
            <p:cNvSpPr>
              <a:spLocks/>
            </p:cNvSpPr>
            <p:nvPr/>
          </p:nvSpPr>
          <p:spPr bwMode="auto">
            <a:xfrm>
              <a:off x="1446" y="2535"/>
              <a:ext cx="53" cy="125"/>
            </a:xfrm>
            <a:custGeom>
              <a:avLst/>
              <a:gdLst>
                <a:gd name="T0" fmla="*/ 0 w 428"/>
                <a:gd name="T1" fmla="*/ 0 h 1007"/>
                <a:gd name="T2" fmla="*/ 0 w 428"/>
                <a:gd name="T3" fmla="*/ 2 h 1007"/>
                <a:gd name="T4" fmla="*/ 1 w 428"/>
                <a:gd name="T5" fmla="*/ 2 h 1007"/>
                <a:gd name="T6" fmla="*/ 1 w 428"/>
                <a:gd name="T7" fmla="*/ 0 h 1007"/>
                <a:gd name="T8" fmla="*/ 0 w 428"/>
                <a:gd name="T9" fmla="*/ 0 h 1007"/>
                <a:gd name="T10" fmla="*/ 0 w 428"/>
                <a:gd name="T11" fmla="*/ 2 h 1007"/>
                <a:gd name="T12" fmla="*/ 0 w 428"/>
                <a:gd name="T13" fmla="*/ 2 h 1007"/>
                <a:gd name="T14" fmla="*/ 0 w 428"/>
                <a:gd name="T15" fmla="*/ 0 h 1007"/>
                <a:gd name="T16" fmla="*/ 0 w 428"/>
                <a:gd name="T17" fmla="*/ 0 h 1007"/>
                <a:gd name="T18" fmla="*/ 0 w 428"/>
                <a:gd name="T19" fmla="*/ 0 h 10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1007"/>
                <a:gd name="T32" fmla="*/ 428 w 428"/>
                <a:gd name="T33" fmla="*/ 1007 h 10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1007">
                  <a:moveTo>
                    <a:pt x="0" y="0"/>
                  </a:moveTo>
                  <a:lnTo>
                    <a:pt x="0" y="1007"/>
                  </a:lnTo>
                  <a:lnTo>
                    <a:pt x="428" y="1007"/>
                  </a:lnTo>
                  <a:lnTo>
                    <a:pt x="428" y="0"/>
                  </a:lnTo>
                  <a:lnTo>
                    <a:pt x="285" y="0"/>
                  </a:lnTo>
                  <a:lnTo>
                    <a:pt x="285" y="863"/>
                  </a:lnTo>
                  <a:lnTo>
                    <a:pt x="143" y="863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8" name="Freeform 19"/>
            <p:cNvSpPr>
              <a:spLocks/>
            </p:cNvSpPr>
            <p:nvPr/>
          </p:nvSpPr>
          <p:spPr bwMode="auto">
            <a:xfrm>
              <a:off x="1446" y="2535"/>
              <a:ext cx="53" cy="18"/>
            </a:xfrm>
            <a:custGeom>
              <a:avLst/>
              <a:gdLst>
                <a:gd name="T0" fmla="*/ 0 w 428"/>
                <a:gd name="T1" fmla="*/ 0 h 145"/>
                <a:gd name="T2" fmla="*/ 1 w 428"/>
                <a:gd name="T3" fmla="*/ 0 h 145"/>
                <a:gd name="T4" fmla="*/ 1 w 428"/>
                <a:gd name="T5" fmla="*/ 0 h 145"/>
                <a:gd name="T6" fmla="*/ 0 w 428"/>
                <a:gd name="T7" fmla="*/ 0 h 145"/>
                <a:gd name="T8" fmla="*/ 0 w 428"/>
                <a:gd name="T9" fmla="*/ 0 h 145"/>
                <a:gd name="T10" fmla="*/ 0 w 428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145"/>
                <a:gd name="T20" fmla="*/ 428 w 428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145">
                  <a:moveTo>
                    <a:pt x="0" y="145"/>
                  </a:moveTo>
                  <a:lnTo>
                    <a:pt x="428" y="145"/>
                  </a:lnTo>
                  <a:lnTo>
                    <a:pt x="428" y="0"/>
                  </a:lnTo>
                  <a:lnTo>
                    <a:pt x="0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49" name="Freeform 20"/>
            <p:cNvSpPr>
              <a:spLocks/>
            </p:cNvSpPr>
            <p:nvPr/>
          </p:nvSpPr>
          <p:spPr bwMode="auto">
            <a:xfrm>
              <a:off x="1517" y="2499"/>
              <a:ext cx="18" cy="90"/>
            </a:xfrm>
            <a:custGeom>
              <a:avLst/>
              <a:gdLst>
                <a:gd name="T0" fmla="*/ 0 w 143"/>
                <a:gd name="T1" fmla="*/ 0 h 718"/>
                <a:gd name="T2" fmla="*/ 0 w 143"/>
                <a:gd name="T3" fmla="*/ 1 h 718"/>
                <a:gd name="T4" fmla="*/ 0 w 143"/>
                <a:gd name="T5" fmla="*/ 1 h 718"/>
                <a:gd name="T6" fmla="*/ 0 w 143"/>
                <a:gd name="T7" fmla="*/ 0 h 718"/>
                <a:gd name="T8" fmla="*/ 0 w 143"/>
                <a:gd name="T9" fmla="*/ 0 h 718"/>
                <a:gd name="T10" fmla="*/ 0 w 143"/>
                <a:gd name="T11" fmla="*/ 0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718"/>
                <a:gd name="T20" fmla="*/ 143 w 143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718">
                  <a:moveTo>
                    <a:pt x="0" y="0"/>
                  </a:moveTo>
                  <a:lnTo>
                    <a:pt x="0" y="718"/>
                  </a:lnTo>
                  <a:lnTo>
                    <a:pt x="143" y="718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50" name="Freeform 21"/>
            <p:cNvSpPr>
              <a:spLocks/>
            </p:cNvSpPr>
            <p:nvPr/>
          </p:nvSpPr>
          <p:spPr bwMode="auto">
            <a:xfrm>
              <a:off x="1714" y="2606"/>
              <a:ext cx="89" cy="90"/>
            </a:xfrm>
            <a:custGeom>
              <a:avLst/>
              <a:gdLst>
                <a:gd name="T0" fmla="*/ 0 w 714"/>
                <a:gd name="T1" fmla="*/ 1 h 718"/>
                <a:gd name="T2" fmla="*/ 0 w 714"/>
                <a:gd name="T3" fmla="*/ 1 h 718"/>
                <a:gd name="T4" fmla="*/ 1 w 714"/>
                <a:gd name="T5" fmla="*/ 1 h 718"/>
                <a:gd name="T6" fmla="*/ 1 w 714"/>
                <a:gd name="T7" fmla="*/ 1 h 718"/>
                <a:gd name="T8" fmla="*/ 1 w 714"/>
                <a:gd name="T9" fmla="*/ 1 h 718"/>
                <a:gd name="T10" fmla="*/ 1 w 714"/>
                <a:gd name="T11" fmla="*/ 1 h 718"/>
                <a:gd name="T12" fmla="*/ 0 w 714"/>
                <a:gd name="T13" fmla="*/ 1 h 718"/>
                <a:gd name="T14" fmla="*/ 0 w 714"/>
                <a:gd name="T15" fmla="*/ 1 h 718"/>
                <a:gd name="T16" fmla="*/ 0 w 714"/>
                <a:gd name="T17" fmla="*/ 1 h 718"/>
                <a:gd name="T18" fmla="*/ 0 w 714"/>
                <a:gd name="T19" fmla="*/ 0 h 718"/>
                <a:gd name="T20" fmla="*/ 0 w 714"/>
                <a:gd name="T21" fmla="*/ 0 h 718"/>
                <a:gd name="T22" fmla="*/ 0 w 714"/>
                <a:gd name="T23" fmla="*/ 1 h 718"/>
                <a:gd name="T24" fmla="*/ 0 w 714"/>
                <a:gd name="T25" fmla="*/ 1 h 718"/>
                <a:gd name="T26" fmla="*/ 0 w 714"/>
                <a:gd name="T27" fmla="*/ 1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4"/>
                <a:gd name="T43" fmla="*/ 0 h 718"/>
                <a:gd name="T44" fmla="*/ 714 w 714"/>
                <a:gd name="T45" fmla="*/ 718 h 7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4" h="718">
                  <a:moveTo>
                    <a:pt x="0" y="287"/>
                  </a:moveTo>
                  <a:lnTo>
                    <a:pt x="0" y="718"/>
                  </a:lnTo>
                  <a:lnTo>
                    <a:pt x="714" y="718"/>
                  </a:lnTo>
                  <a:lnTo>
                    <a:pt x="714" y="287"/>
                  </a:lnTo>
                  <a:lnTo>
                    <a:pt x="571" y="287"/>
                  </a:lnTo>
                  <a:lnTo>
                    <a:pt x="571" y="574"/>
                  </a:lnTo>
                  <a:lnTo>
                    <a:pt x="143" y="574"/>
                  </a:lnTo>
                  <a:lnTo>
                    <a:pt x="143" y="431"/>
                  </a:lnTo>
                  <a:lnTo>
                    <a:pt x="286" y="431"/>
                  </a:lnTo>
                  <a:lnTo>
                    <a:pt x="286" y="0"/>
                  </a:lnTo>
                  <a:lnTo>
                    <a:pt x="143" y="0"/>
                  </a:lnTo>
                  <a:lnTo>
                    <a:pt x="143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199" name="Text Box 22"/>
          <p:cNvSpPr txBox="1">
            <a:spLocks noChangeArrowheads="1"/>
          </p:cNvSpPr>
          <p:nvPr/>
        </p:nvSpPr>
        <p:spPr bwMode="auto">
          <a:xfrm>
            <a:off x="2343151" y="22240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/>
              <a:t>= 10111101…</a:t>
            </a:r>
          </a:p>
        </p:txBody>
      </p:sp>
      <p:sp>
        <p:nvSpPr>
          <p:cNvPr id="8200" name="AutoShape 23"/>
          <p:cNvSpPr>
            <a:spLocks noChangeArrowheads="1"/>
          </p:cNvSpPr>
          <p:nvPr/>
        </p:nvSpPr>
        <p:spPr bwMode="auto">
          <a:xfrm>
            <a:off x="1809751" y="2198688"/>
            <a:ext cx="482600" cy="506412"/>
          </a:xfrm>
          <a:prstGeom prst="foldedCorner">
            <a:avLst>
              <a:gd name="adj" fmla="val 29713"/>
            </a:avLst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buFontTx/>
              <a:buNone/>
            </a:pPr>
            <a:r>
              <a:rPr lang="en-US" sz="1600" dirty="0"/>
              <a:t>-----</a:t>
            </a:r>
          </a:p>
          <a:p>
            <a:pPr algn="ctr">
              <a:lnSpc>
                <a:spcPct val="20000"/>
              </a:lnSpc>
              <a:buFontTx/>
              <a:buNone/>
            </a:pPr>
            <a:r>
              <a:rPr lang="en-US" sz="1600" dirty="0"/>
              <a:t>-----</a:t>
            </a:r>
          </a:p>
          <a:p>
            <a:pPr algn="ctr">
              <a:lnSpc>
                <a:spcPct val="30000"/>
              </a:lnSpc>
              <a:buFontTx/>
              <a:buNone/>
            </a:pPr>
            <a:r>
              <a:rPr lang="en-US" sz="1600" dirty="0"/>
              <a:t>-----</a:t>
            </a:r>
          </a:p>
        </p:txBody>
      </p:sp>
      <p:sp>
        <p:nvSpPr>
          <p:cNvPr id="8201" name="Text Box 24"/>
          <p:cNvSpPr txBox="1">
            <a:spLocks noChangeArrowheads="1"/>
          </p:cNvSpPr>
          <p:nvPr/>
        </p:nvSpPr>
        <p:spPr bwMode="auto">
          <a:xfrm>
            <a:off x="2359026" y="2828925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>
                <a:solidFill>
                  <a:srgbClr val="CC6600"/>
                </a:solidFill>
              </a:rPr>
              <a:t>= 00110010…</a:t>
            </a:r>
          </a:p>
        </p:txBody>
      </p: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4248151" y="2514600"/>
            <a:ext cx="144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/>
              <a:t> 10001111…</a:t>
            </a:r>
          </a:p>
        </p:txBody>
      </p:sp>
      <p:sp>
        <p:nvSpPr>
          <p:cNvPr id="8203" name="Text Box 26"/>
          <p:cNvSpPr txBox="1">
            <a:spLocks noChangeArrowheads="1"/>
          </p:cNvSpPr>
          <p:nvPr/>
        </p:nvSpPr>
        <p:spPr bwMode="auto">
          <a:xfrm>
            <a:off x="3502026" y="236220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600"/>
              <a:t> </a:t>
            </a:r>
            <a:r>
              <a:rPr lang="en-US" sz="3600">
                <a:sym typeface="Symbol" charset="0"/>
              </a:rPr>
              <a:t></a:t>
            </a:r>
          </a:p>
        </p:txBody>
      </p:sp>
      <p:sp>
        <p:nvSpPr>
          <p:cNvPr id="8204" name="Text Box 27"/>
          <p:cNvSpPr txBox="1">
            <a:spLocks noChangeArrowheads="1"/>
          </p:cNvSpPr>
          <p:nvPr/>
        </p:nvSpPr>
        <p:spPr bwMode="auto">
          <a:xfrm>
            <a:off x="6683376" y="28336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 dirty="0">
                <a:solidFill>
                  <a:srgbClr val="CC6600"/>
                </a:solidFill>
              </a:rPr>
              <a:t>00110010… =</a:t>
            </a:r>
          </a:p>
        </p:txBody>
      </p:sp>
      <p:sp>
        <p:nvSpPr>
          <p:cNvPr id="8205" name="Line 28"/>
          <p:cNvSpPr>
            <a:spLocks noChangeShapeType="1"/>
          </p:cNvSpPr>
          <p:nvPr/>
        </p:nvSpPr>
        <p:spPr bwMode="auto">
          <a:xfrm>
            <a:off x="3333751" y="2524125"/>
            <a:ext cx="381000" cy="1809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6" name="Line 29"/>
          <p:cNvSpPr>
            <a:spLocks noChangeShapeType="1"/>
          </p:cNvSpPr>
          <p:nvPr/>
        </p:nvSpPr>
        <p:spPr bwMode="auto">
          <a:xfrm flipV="1">
            <a:off x="3333751" y="2743200"/>
            <a:ext cx="381000" cy="1238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7" name="Line 30"/>
          <p:cNvSpPr>
            <a:spLocks noChangeShapeType="1"/>
          </p:cNvSpPr>
          <p:nvPr/>
        </p:nvSpPr>
        <p:spPr bwMode="auto">
          <a:xfrm>
            <a:off x="4095751" y="2676525"/>
            <a:ext cx="306387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08" name="AutoShape 31"/>
          <p:cNvSpPr>
            <a:spLocks noChangeArrowheads="1"/>
          </p:cNvSpPr>
          <p:nvPr/>
        </p:nvSpPr>
        <p:spPr bwMode="auto">
          <a:xfrm>
            <a:off x="5691188" y="2268538"/>
            <a:ext cx="538163" cy="779462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8209" name="Text Box 32"/>
          <p:cNvSpPr txBox="1">
            <a:spLocks noChangeArrowheads="1"/>
          </p:cNvSpPr>
          <p:nvPr/>
        </p:nvSpPr>
        <p:spPr bwMode="auto">
          <a:xfrm>
            <a:off x="6076951" y="228600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3600"/>
              <a:t> </a:t>
            </a:r>
            <a:r>
              <a:rPr lang="en-US" sz="3600">
                <a:sym typeface="Symbol" charset="0"/>
              </a:rPr>
              <a:t></a:t>
            </a:r>
          </a:p>
        </p:txBody>
      </p:sp>
      <p:sp>
        <p:nvSpPr>
          <p:cNvPr id="8210" name="Line 33"/>
          <p:cNvSpPr>
            <a:spLocks noChangeShapeType="1"/>
          </p:cNvSpPr>
          <p:nvPr/>
        </p:nvSpPr>
        <p:spPr bwMode="auto">
          <a:xfrm flipH="1" flipV="1">
            <a:off x="6683376" y="2743200"/>
            <a:ext cx="307975" cy="1238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1" name="Text Box 34"/>
          <p:cNvSpPr txBox="1">
            <a:spLocks noChangeArrowheads="1"/>
          </p:cNvSpPr>
          <p:nvPr/>
        </p:nvSpPr>
        <p:spPr bwMode="auto">
          <a:xfrm>
            <a:off x="6457951" y="2057400"/>
            <a:ext cx="1589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800"/>
              <a:t>   10111101…</a:t>
            </a:r>
          </a:p>
        </p:txBody>
      </p:sp>
      <p:sp>
        <p:nvSpPr>
          <p:cNvPr id="8212" name="Line 35"/>
          <p:cNvSpPr>
            <a:spLocks noChangeShapeType="1"/>
          </p:cNvSpPr>
          <p:nvPr/>
        </p:nvSpPr>
        <p:spPr bwMode="auto">
          <a:xfrm flipV="1">
            <a:off x="6610351" y="2362200"/>
            <a:ext cx="381000" cy="1238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13" name="AutoShape 36"/>
          <p:cNvSpPr>
            <a:spLocks noChangeArrowheads="1"/>
          </p:cNvSpPr>
          <p:nvPr/>
        </p:nvSpPr>
        <p:spPr bwMode="auto">
          <a:xfrm>
            <a:off x="971551" y="3429000"/>
            <a:ext cx="2895600" cy="609600"/>
          </a:xfrm>
          <a:prstGeom prst="wedgeRectCallout">
            <a:avLst>
              <a:gd name="adj1" fmla="val -769"/>
              <a:gd name="adj2" fmla="val -9296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Key is a random bit sequence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as long as the plaintext</a:t>
            </a:r>
          </a:p>
        </p:txBody>
      </p:sp>
      <p:sp>
        <p:nvSpPr>
          <p:cNvPr id="8214" name="AutoShape 37"/>
          <p:cNvSpPr>
            <a:spLocks noChangeArrowheads="1"/>
          </p:cNvSpPr>
          <p:nvPr/>
        </p:nvSpPr>
        <p:spPr bwMode="auto">
          <a:xfrm>
            <a:off x="2754313" y="4267200"/>
            <a:ext cx="2743200" cy="838200"/>
          </a:xfrm>
          <a:prstGeom prst="wedgeRectCallout">
            <a:avLst>
              <a:gd name="adj1" fmla="val 4227"/>
              <a:gd name="adj2" fmla="val -197347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Encrypt by bitwise XOR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plaintext and key: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ciphertext = </a:t>
            </a:r>
            <a:r>
              <a:rPr lang="en-US" sz="1600">
                <a:solidFill>
                  <a:schemeClr val="tx2"/>
                </a:solidFill>
              </a:rPr>
              <a:t>plaintext </a:t>
            </a:r>
            <a:r>
              <a:rPr lang="en-US" sz="1600">
                <a:solidFill>
                  <a:schemeClr val="tx2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2"/>
                </a:solidFill>
              </a:rPr>
              <a:t> key</a:t>
            </a:r>
          </a:p>
        </p:txBody>
      </p:sp>
      <p:sp>
        <p:nvSpPr>
          <p:cNvPr id="8215" name="AutoShape 38"/>
          <p:cNvSpPr>
            <a:spLocks noChangeArrowheads="1"/>
          </p:cNvSpPr>
          <p:nvPr/>
        </p:nvSpPr>
        <p:spPr bwMode="auto">
          <a:xfrm>
            <a:off x="5837238" y="3581400"/>
            <a:ext cx="2936875" cy="1600200"/>
          </a:xfrm>
          <a:prstGeom prst="wedgeRectCallout">
            <a:avLst>
              <a:gd name="adj1" fmla="val -24380"/>
              <a:gd name="adj2" fmla="val -9236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Decrypt by bitwise XOR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ciphertext and key: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2"/>
                </a:solidFill>
              </a:rPr>
              <a:t>ciphertext </a:t>
            </a:r>
            <a:r>
              <a:rPr lang="en-US" sz="1600">
                <a:solidFill>
                  <a:schemeClr val="tx2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2"/>
                </a:solidFill>
              </a:rPr>
              <a:t> key</a:t>
            </a:r>
            <a:r>
              <a:rPr lang="en-US" sz="1600">
                <a:solidFill>
                  <a:schemeClr val="tx1"/>
                </a:solidFill>
              </a:rPr>
              <a:t> =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(plaintext </a:t>
            </a:r>
            <a:r>
              <a:rPr lang="en-US" sz="1600">
                <a:solidFill>
                  <a:schemeClr val="tx1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1"/>
                </a:solidFill>
              </a:rPr>
              <a:t> key) </a:t>
            </a:r>
            <a:r>
              <a:rPr lang="en-US" sz="1600">
                <a:solidFill>
                  <a:schemeClr val="tx1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1"/>
                </a:solidFill>
              </a:rPr>
              <a:t> key 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plaintext </a:t>
            </a:r>
            <a:r>
              <a:rPr lang="en-US" sz="1600">
                <a:solidFill>
                  <a:schemeClr val="tx1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1"/>
                </a:solidFill>
              </a:rPr>
              <a:t> (key </a:t>
            </a:r>
            <a:r>
              <a:rPr lang="en-US" sz="1600">
                <a:solidFill>
                  <a:schemeClr val="tx1"/>
                </a:solidFill>
                <a:sym typeface="Symbol" charset="0"/>
              </a:rPr>
              <a:t></a:t>
            </a:r>
            <a:r>
              <a:rPr lang="en-US" sz="1600">
                <a:solidFill>
                  <a:schemeClr val="tx1"/>
                </a:solidFill>
              </a:rPr>
              <a:t> key) 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plaintext </a:t>
            </a:r>
          </a:p>
        </p:txBody>
      </p:sp>
      <p:sp>
        <p:nvSpPr>
          <p:cNvPr id="8216" name="Text Box 39"/>
          <p:cNvSpPr txBox="1">
            <a:spLocks noChangeArrowheads="1"/>
          </p:cNvSpPr>
          <p:nvPr/>
        </p:nvSpPr>
        <p:spPr bwMode="auto">
          <a:xfrm>
            <a:off x="1104900" y="5441950"/>
            <a:ext cx="7581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bg2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sz="2000" i="1" dirty="0">
                <a:solidFill>
                  <a:schemeClr val="tx1"/>
                </a:solidFill>
              </a:rPr>
              <a:t>Cipher achieves </a:t>
            </a:r>
            <a:r>
              <a:rPr lang="en-US" sz="2000" i="1" dirty="0">
                <a:solidFill>
                  <a:schemeClr val="tx2"/>
                </a:solidFill>
              </a:rPr>
              <a:t>perfect secrecy</a:t>
            </a:r>
            <a:r>
              <a:rPr lang="en-US" sz="2000" i="1" dirty="0">
                <a:solidFill>
                  <a:schemeClr val="tx1"/>
                </a:solidFill>
              </a:rPr>
              <a:t> if and only if </a:t>
            </a:r>
            <a:r>
              <a:rPr lang="en-US" sz="2000" i="1" dirty="0" smtClean="0">
                <a:solidFill>
                  <a:schemeClr val="tx1"/>
                </a:solidFill>
              </a:rPr>
              <a:t>there </a:t>
            </a:r>
            <a:r>
              <a:rPr lang="en-US" sz="2000" i="1" dirty="0">
                <a:solidFill>
                  <a:schemeClr val="tx1"/>
                </a:solidFill>
              </a:rPr>
              <a:t>are as many possible keys as possible plaintexts, </a:t>
            </a:r>
            <a:r>
              <a:rPr lang="en-US" sz="2000" i="1" dirty="0" smtClean="0">
                <a:solidFill>
                  <a:schemeClr val="tx1"/>
                </a:solidFill>
              </a:rPr>
              <a:t>and every </a:t>
            </a:r>
            <a:r>
              <a:rPr lang="en-US" sz="2000" i="1" dirty="0">
                <a:solidFill>
                  <a:schemeClr val="tx1"/>
                </a:solidFill>
              </a:rPr>
              <a:t>key is equally 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likely.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(</a:t>
            </a:r>
            <a:r>
              <a:rPr lang="en-US" sz="1800" i="1" dirty="0">
                <a:solidFill>
                  <a:schemeClr val="tx1"/>
                </a:solidFill>
              </a:rPr>
              <a:t>Claude Shannon, 1949)</a:t>
            </a:r>
          </a:p>
        </p:txBody>
      </p:sp>
      <p:grpSp>
        <p:nvGrpSpPr>
          <p:cNvPr id="8217" name="Group 40"/>
          <p:cNvGrpSpPr>
            <a:grpSpLocks noChangeAspect="1"/>
          </p:cNvGrpSpPr>
          <p:nvPr/>
        </p:nvGrpSpPr>
        <p:grpSpPr bwMode="auto">
          <a:xfrm>
            <a:off x="8269288" y="2878138"/>
            <a:ext cx="657225" cy="322262"/>
            <a:chOff x="1410" y="2496"/>
            <a:chExt cx="414" cy="203"/>
          </a:xfrm>
        </p:grpSpPr>
        <p:sp>
          <p:nvSpPr>
            <p:cNvPr id="821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410" y="2496"/>
              <a:ext cx="41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0" name="Freeform 42"/>
            <p:cNvSpPr>
              <a:spLocks/>
            </p:cNvSpPr>
            <p:nvPr/>
          </p:nvSpPr>
          <p:spPr bwMode="auto">
            <a:xfrm>
              <a:off x="1723" y="2615"/>
              <a:ext cx="72" cy="75"/>
            </a:xfrm>
            <a:custGeom>
              <a:avLst/>
              <a:gdLst>
                <a:gd name="T0" fmla="*/ 0 w 579"/>
                <a:gd name="T1" fmla="*/ 0 h 605"/>
                <a:gd name="T2" fmla="*/ 0 w 579"/>
                <a:gd name="T3" fmla="*/ 1 h 605"/>
                <a:gd name="T4" fmla="*/ 0 w 579"/>
                <a:gd name="T5" fmla="*/ 1 h 605"/>
                <a:gd name="T6" fmla="*/ 0 w 579"/>
                <a:gd name="T7" fmla="*/ 1 h 605"/>
                <a:gd name="T8" fmla="*/ 1 w 579"/>
                <a:gd name="T9" fmla="*/ 1 h 605"/>
                <a:gd name="T10" fmla="*/ 1 w 579"/>
                <a:gd name="T11" fmla="*/ 0 h 605"/>
                <a:gd name="T12" fmla="*/ 0 w 579"/>
                <a:gd name="T13" fmla="*/ 0 h 605"/>
                <a:gd name="T14" fmla="*/ 0 w 579"/>
                <a:gd name="T15" fmla="*/ 0 h 6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9"/>
                <a:gd name="T25" fmla="*/ 0 h 605"/>
                <a:gd name="T26" fmla="*/ 579 w 579"/>
                <a:gd name="T27" fmla="*/ 605 h 6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9" h="605">
                  <a:moveTo>
                    <a:pt x="136" y="12"/>
                  </a:moveTo>
                  <a:lnTo>
                    <a:pt x="136" y="309"/>
                  </a:lnTo>
                  <a:lnTo>
                    <a:pt x="0" y="314"/>
                  </a:lnTo>
                  <a:lnTo>
                    <a:pt x="12" y="605"/>
                  </a:lnTo>
                  <a:lnTo>
                    <a:pt x="567" y="599"/>
                  </a:lnTo>
                  <a:lnTo>
                    <a:pt x="579" y="0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1" name="Freeform 43"/>
            <p:cNvSpPr>
              <a:spLocks/>
            </p:cNvSpPr>
            <p:nvPr/>
          </p:nvSpPr>
          <p:spPr bwMode="auto">
            <a:xfrm>
              <a:off x="1739" y="2618"/>
              <a:ext cx="54" cy="30"/>
            </a:xfrm>
            <a:custGeom>
              <a:avLst/>
              <a:gdLst>
                <a:gd name="T0" fmla="*/ 0 w 437"/>
                <a:gd name="T1" fmla="*/ 0 h 243"/>
                <a:gd name="T2" fmla="*/ 0 w 437"/>
                <a:gd name="T3" fmla="*/ 0 h 243"/>
                <a:gd name="T4" fmla="*/ 1 w 437"/>
                <a:gd name="T5" fmla="*/ 0 h 243"/>
                <a:gd name="T6" fmla="*/ 1 w 437"/>
                <a:gd name="T7" fmla="*/ 0 h 243"/>
                <a:gd name="T8" fmla="*/ 0 w 437"/>
                <a:gd name="T9" fmla="*/ 0 h 243"/>
                <a:gd name="T10" fmla="*/ 0 w 437"/>
                <a:gd name="T11" fmla="*/ 0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"/>
                <a:gd name="T19" fmla="*/ 0 h 243"/>
                <a:gd name="T20" fmla="*/ 437 w 437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" h="243">
                  <a:moveTo>
                    <a:pt x="0" y="18"/>
                  </a:moveTo>
                  <a:lnTo>
                    <a:pt x="35" y="243"/>
                  </a:lnTo>
                  <a:lnTo>
                    <a:pt x="437" y="243"/>
                  </a:lnTo>
                  <a:lnTo>
                    <a:pt x="39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2" name="Freeform 44"/>
            <p:cNvSpPr>
              <a:spLocks/>
            </p:cNvSpPr>
            <p:nvPr/>
          </p:nvSpPr>
          <p:spPr bwMode="auto">
            <a:xfrm>
              <a:off x="1724" y="2669"/>
              <a:ext cx="72" cy="17"/>
            </a:xfrm>
            <a:custGeom>
              <a:avLst/>
              <a:gdLst>
                <a:gd name="T0" fmla="*/ 0 w 573"/>
                <a:gd name="T1" fmla="*/ 0 h 136"/>
                <a:gd name="T2" fmla="*/ 1 w 573"/>
                <a:gd name="T3" fmla="*/ 0 h 136"/>
                <a:gd name="T4" fmla="*/ 1 w 573"/>
                <a:gd name="T5" fmla="*/ 0 h 136"/>
                <a:gd name="T6" fmla="*/ 0 w 573"/>
                <a:gd name="T7" fmla="*/ 0 h 136"/>
                <a:gd name="T8" fmla="*/ 0 w 573"/>
                <a:gd name="T9" fmla="*/ 0 h 136"/>
                <a:gd name="T10" fmla="*/ 0 w 573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3"/>
                <a:gd name="T19" fmla="*/ 0 h 136"/>
                <a:gd name="T20" fmla="*/ 573 w 573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3" h="136">
                  <a:moveTo>
                    <a:pt x="24" y="0"/>
                  </a:moveTo>
                  <a:lnTo>
                    <a:pt x="573" y="0"/>
                  </a:lnTo>
                  <a:lnTo>
                    <a:pt x="555" y="136"/>
                  </a:lnTo>
                  <a:lnTo>
                    <a:pt x="0" y="1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3" name="Freeform 45"/>
            <p:cNvSpPr>
              <a:spLocks/>
            </p:cNvSpPr>
            <p:nvPr/>
          </p:nvSpPr>
          <p:spPr bwMode="auto">
            <a:xfrm>
              <a:off x="1446" y="2508"/>
              <a:ext cx="67" cy="40"/>
            </a:xfrm>
            <a:custGeom>
              <a:avLst/>
              <a:gdLst>
                <a:gd name="T0" fmla="*/ 0 w 537"/>
                <a:gd name="T1" fmla="*/ 0 h 326"/>
                <a:gd name="T2" fmla="*/ 0 w 537"/>
                <a:gd name="T3" fmla="*/ 1 h 326"/>
                <a:gd name="T4" fmla="*/ 1 w 537"/>
                <a:gd name="T5" fmla="*/ 0 h 326"/>
                <a:gd name="T6" fmla="*/ 1 w 537"/>
                <a:gd name="T7" fmla="*/ 0 h 326"/>
                <a:gd name="T8" fmla="*/ 0 w 537"/>
                <a:gd name="T9" fmla="*/ 0 h 326"/>
                <a:gd name="T10" fmla="*/ 0 w 537"/>
                <a:gd name="T11" fmla="*/ 0 h 3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7"/>
                <a:gd name="T19" fmla="*/ 0 h 326"/>
                <a:gd name="T20" fmla="*/ 537 w 537"/>
                <a:gd name="T21" fmla="*/ 326 h 3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7" h="326">
                  <a:moveTo>
                    <a:pt x="0" y="0"/>
                  </a:moveTo>
                  <a:lnTo>
                    <a:pt x="0" y="326"/>
                  </a:lnTo>
                  <a:lnTo>
                    <a:pt x="537" y="296"/>
                  </a:lnTo>
                  <a:lnTo>
                    <a:pt x="501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4" name="Freeform 46"/>
            <p:cNvSpPr>
              <a:spLocks/>
            </p:cNvSpPr>
            <p:nvPr/>
          </p:nvSpPr>
          <p:spPr bwMode="auto">
            <a:xfrm>
              <a:off x="1418" y="2505"/>
              <a:ext cx="378" cy="181"/>
            </a:xfrm>
            <a:custGeom>
              <a:avLst/>
              <a:gdLst>
                <a:gd name="T0" fmla="*/ 0 w 3031"/>
                <a:gd name="T1" fmla="*/ 0 h 1448"/>
                <a:gd name="T2" fmla="*/ 0 w 3031"/>
                <a:gd name="T3" fmla="*/ 3 h 1448"/>
                <a:gd name="T4" fmla="*/ 2 w 3031"/>
                <a:gd name="T5" fmla="*/ 3 h 1448"/>
                <a:gd name="T6" fmla="*/ 2 w 3031"/>
                <a:gd name="T7" fmla="*/ 2 h 1448"/>
                <a:gd name="T8" fmla="*/ 6 w 3031"/>
                <a:gd name="T9" fmla="*/ 2 h 1448"/>
                <a:gd name="T10" fmla="*/ 6 w 3031"/>
                <a:gd name="T11" fmla="*/ 1 h 1448"/>
                <a:gd name="T12" fmla="*/ 2 w 3031"/>
                <a:gd name="T13" fmla="*/ 1 h 1448"/>
                <a:gd name="T14" fmla="*/ 2 w 3031"/>
                <a:gd name="T15" fmla="*/ 0 h 1448"/>
                <a:gd name="T16" fmla="*/ 1 w 3031"/>
                <a:gd name="T17" fmla="*/ 0 h 1448"/>
                <a:gd name="T18" fmla="*/ 1 w 3031"/>
                <a:gd name="T19" fmla="*/ 2 h 1448"/>
                <a:gd name="T20" fmla="*/ 1 w 3031"/>
                <a:gd name="T21" fmla="*/ 2 h 1448"/>
                <a:gd name="T22" fmla="*/ 1 w 3031"/>
                <a:gd name="T23" fmla="*/ 1 h 1448"/>
                <a:gd name="T24" fmla="*/ 0 w 3031"/>
                <a:gd name="T25" fmla="*/ 0 h 1448"/>
                <a:gd name="T26" fmla="*/ 0 w 3031"/>
                <a:gd name="T27" fmla="*/ 0 h 1448"/>
                <a:gd name="T28" fmla="*/ 0 w 3031"/>
                <a:gd name="T29" fmla="*/ 0 h 14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31"/>
                <a:gd name="T46" fmla="*/ 0 h 1448"/>
                <a:gd name="T47" fmla="*/ 3031 w 3031"/>
                <a:gd name="T48" fmla="*/ 1448 h 14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31" h="1448">
                  <a:moveTo>
                    <a:pt x="24" y="0"/>
                  </a:moveTo>
                  <a:lnTo>
                    <a:pt x="0" y="1424"/>
                  </a:lnTo>
                  <a:lnTo>
                    <a:pt x="845" y="1448"/>
                  </a:lnTo>
                  <a:lnTo>
                    <a:pt x="868" y="897"/>
                  </a:lnTo>
                  <a:lnTo>
                    <a:pt x="3013" y="873"/>
                  </a:lnTo>
                  <a:lnTo>
                    <a:pt x="3031" y="594"/>
                  </a:lnTo>
                  <a:lnTo>
                    <a:pt x="863" y="582"/>
                  </a:lnTo>
                  <a:lnTo>
                    <a:pt x="851" y="7"/>
                  </a:lnTo>
                  <a:lnTo>
                    <a:pt x="597" y="19"/>
                  </a:lnTo>
                  <a:lnTo>
                    <a:pt x="574" y="1175"/>
                  </a:lnTo>
                  <a:lnTo>
                    <a:pt x="308" y="1170"/>
                  </a:lnTo>
                  <a:lnTo>
                    <a:pt x="296" y="286"/>
                  </a:lnTo>
                  <a:lnTo>
                    <a:pt x="284" y="1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5" name="Freeform 47"/>
            <p:cNvSpPr>
              <a:spLocks/>
            </p:cNvSpPr>
            <p:nvPr/>
          </p:nvSpPr>
          <p:spPr bwMode="auto">
            <a:xfrm>
              <a:off x="1506" y="2510"/>
              <a:ext cx="19" cy="79"/>
            </a:xfrm>
            <a:custGeom>
              <a:avLst/>
              <a:gdLst>
                <a:gd name="T0" fmla="*/ 0 w 154"/>
                <a:gd name="T1" fmla="*/ 0 h 634"/>
                <a:gd name="T2" fmla="*/ 0 w 154"/>
                <a:gd name="T3" fmla="*/ 0 h 634"/>
                <a:gd name="T4" fmla="*/ 0 w 154"/>
                <a:gd name="T5" fmla="*/ 1 h 634"/>
                <a:gd name="T6" fmla="*/ 0 w 154"/>
                <a:gd name="T7" fmla="*/ 1 h 634"/>
                <a:gd name="T8" fmla="*/ 0 w 154"/>
                <a:gd name="T9" fmla="*/ 0 h 634"/>
                <a:gd name="T10" fmla="*/ 0 w 154"/>
                <a:gd name="T11" fmla="*/ 0 h 634"/>
                <a:gd name="T12" fmla="*/ 0 w 154"/>
                <a:gd name="T13" fmla="*/ 0 h 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634"/>
                <a:gd name="T23" fmla="*/ 154 w 154"/>
                <a:gd name="T24" fmla="*/ 634 h 6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634">
                  <a:moveTo>
                    <a:pt x="88" y="47"/>
                  </a:moveTo>
                  <a:lnTo>
                    <a:pt x="0" y="124"/>
                  </a:lnTo>
                  <a:lnTo>
                    <a:pt x="6" y="634"/>
                  </a:lnTo>
                  <a:lnTo>
                    <a:pt x="154" y="623"/>
                  </a:lnTo>
                  <a:lnTo>
                    <a:pt x="148" y="0"/>
                  </a:lnTo>
                  <a:lnTo>
                    <a:pt x="88" y="4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6" name="Freeform 48"/>
            <p:cNvSpPr>
              <a:spLocks/>
            </p:cNvSpPr>
            <p:nvPr/>
          </p:nvSpPr>
          <p:spPr bwMode="auto">
            <a:xfrm>
              <a:off x="1436" y="2526"/>
              <a:ext cx="71" cy="143"/>
            </a:xfrm>
            <a:custGeom>
              <a:avLst/>
              <a:gdLst>
                <a:gd name="T0" fmla="*/ 0 w 567"/>
                <a:gd name="T1" fmla="*/ 0 h 1151"/>
                <a:gd name="T2" fmla="*/ 0 w 567"/>
                <a:gd name="T3" fmla="*/ 2 h 1151"/>
                <a:gd name="T4" fmla="*/ 0 w 567"/>
                <a:gd name="T5" fmla="*/ 2 h 1151"/>
                <a:gd name="T6" fmla="*/ 0 w 567"/>
                <a:gd name="T7" fmla="*/ 0 h 1151"/>
                <a:gd name="T8" fmla="*/ 1 w 567"/>
                <a:gd name="T9" fmla="*/ 0 h 1151"/>
                <a:gd name="T10" fmla="*/ 1 w 567"/>
                <a:gd name="T11" fmla="*/ 0 h 1151"/>
                <a:gd name="T12" fmla="*/ 0 w 567"/>
                <a:gd name="T13" fmla="*/ 0 h 1151"/>
                <a:gd name="T14" fmla="*/ 0 w 567"/>
                <a:gd name="T15" fmla="*/ 0 h 1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7"/>
                <a:gd name="T25" fmla="*/ 0 h 1151"/>
                <a:gd name="T26" fmla="*/ 567 w 567"/>
                <a:gd name="T27" fmla="*/ 1151 h 1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7" h="1151">
                  <a:moveTo>
                    <a:pt x="0" y="18"/>
                  </a:moveTo>
                  <a:lnTo>
                    <a:pt x="0" y="1151"/>
                  </a:lnTo>
                  <a:lnTo>
                    <a:pt x="89" y="1074"/>
                  </a:lnTo>
                  <a:lnTo>
                    <a:pt x="124" y="118"/>
                  </a:lnTo>
                  <a:lnTo>
                    <a:pt x="490" y="101"/>
                  </a:lnTo>
                  <a:lnTo>
                    <a:pt x="567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7" name="Freeform 49"/>
            <p:cNvSpPr>
              <a:spLocks/>
            </p:cNvSpPr>
            <p:nvPr/>
          </p:nvSpPr>
          <p:spPr bwMode="auto">
            <a:xfrm>
              <a:off x="1422" y="2598"/>
              <a:ext cx="373" cy="85"/>
            </a:xfrm>
            <a:custGeom>
              <a:avLst/>
              <a:gdLst>
                <a:gd name="T0" fmla="*/ 1 w 2983"/>
                <a:gd name="T1" fmla="*/ 0 h 682"/>
                <a:gd name="T2" fmla="*/ 1 w 2983"/>
                <a:gd name="T3" fmla="*/ 1 h 682"/>
                <a:gd name="T4" fmla="*/ 0 w 2983"/>
                <a:gd name="T5" fmla="*/ 1 h 682"/>
                <a:gd name="T6" fmla="*/ 0 w 2983"/>
                <a:gd name="T7" fmla="*/ 1 h 682"/>
                <a:gd name="T8" fmla="*/ 2 w 2983"/>
                <a:gd name="T9" fmla="*/ 1 h 682"/>
                <a:gd name="T10" fmla="*/ 2 w 2983"/>
                <a:gd name="T11" fmla="*/ 0 h 682"/>
                <a:gd name="T12" fmla="*/ 6 w 2983"/>
                <a:gd name="T13" fmla="*/ 0 h 682"/>
                <a:gd name="T14" fmla="*/ 6 w 2983"/>
                <a:gd name="T15" fmla="*/ 0 h 682"/>
                <a:gd name="T16" fmla="*/ 1 w 2983"/>
                <a:gd name="T17" fmla="*/ 0 h 682"/>
                <a:gd name="T18" fmla="*/ 1 w 2983"/>
                <a:gd name="T19" fmla="*/ 0 h 6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83"/>
                <a:gd name="T31" fmla="*/ 0 h 682"/>
                <a:gd name="T32" fmla="*/ 2983 w 2983"/>
                <a:gd name="T33" fmla="*/ 682 h 6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83" h="682">
                  <a:moveTo>
                    <a:pt x="690" y="0"/>
                  </a:moveTo>
                  <a:lnTo>
                    <a:pt x="690" y="570"/>
                  </a:lnTo>
                  <a:lnTo>
                    <a:pt x="123" y="564"/>
                  </a:lnTo>
                  <a:lnTo>
                    <a:pt x="0" y="665"/>
                  </a:lnTo>
                  <a:lnTo>
                    <a:pt x="821" y="682"/>
                  </a:lnTo>
                  <a:lnTo>
                    <a:pt x="844" y="137"/>
                  </a:lnTo>
                  <a:lnTo>
                    <a:pt x="2948" y="137"/>
                  </a:lnTo>
                  <a:lnTo>
                    <a:pt x="2983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8" name="Freeform 50"/>
            <p:cNvSpPr>
              <a:spLocks/>
            </p:cNvSpPr>
            <p:nvPr/>
          </p:nvSpPr>
          <p:spPr bwMode="auto">
            <a:xfrm>
              <a:off x="1517" y="2571"/>
              <a:ext cx="304" cy="89"/>
            </a:xfrm>
            <a:custGeom>
              <a:avLst/>
              <a:gdLst>
                <a:gd name="T0" fmla="*/ 0 w 2432"/>
                <a:gd name="T1" fmla="*/ 0 h 719"/>
                <a:gd name="T2" fmla="*/ 5 w 2432"/>
                <a:gd name="T3" fmla="*/ 0 h 719"/>
                <a:gd name="T4" fmla="*/ 5 w 2432"/>
                <a:gd name="T5" fmla="*/ 0 h 719"/>
                <a:gd name="T6" fmla="*/ 5 w 2432"/>
                <a:gd name="T7" fmla="*/ 1 h 719"/>
                <a:gd name="T8" fmla="*/ 5 w 2432"/>
                <a:gd name="T9" fmla="*/ 1 h 719"/>
                <a:gd name="T10" fmla="*/ 3 w 2432"/>
                <a:gd name="T11" fmla="*/ 1 h 719"/>
                <a:gd name="T12" fmla="*/ 3 w 2432"/>
                <a:gd name="T13" fmla="*/ 1 h 719"/>
                <a:gd name="T14" fmla="*/ 4 w 2432"/>
                <a:gd name="T15" fmla="*/ 1 h 719"/>
                <a:gd name="T16" fmla="*/ 4 w 2432"/>
                <a:gd name="T17" fmla="*/ 1 h 719"/>
                <a:gd name="T18" fmla="*/ 4 w 2432"/>
                <a:gd name="T19" fmla="*/ 1 h 719"/>
                <a:gd name="T20" fmla="*/ 4 w 2432"/>
                <a:gd name="T21" fmla="*/ 0 h 719"/>
                <a:gd name="T22" fmla="*/ 4 w 2432"/>
                <a:gd name="T23" fmla="*/ 0 h 719"/>
                <a:gd name="T24" fmla="*/ 4 w 2432"/>
                <a:gd name="T25" fmla="*/ 0 h 719"/>
                <a:gd name="T26" fmla="*/ 0 w 2432"/>
                <a:gd name="T27" fmla="*/ 0 h 719"/>
                <a:gd name="T28" fmla="*/ 0 w 2432"/>
                <a:gd name="T29" fmla="*/ 0 h 719"/>
                <a:gd name="T30" fmla="*/ 0 w 2432"/>
                <a:gd name="T31" fmla="*/ 0 h 7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32"/>
                <a:gd name="T49" fmla="*/ 0 h 719"/>
                <a:gd name="T50" fmla="*/ 2432 w 2432"/>
                <a:gd name="T51" fmla="*/ 719 h 7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32" h="719">
                  <a:moveTo>
                    <a:pt x="0" y="0"/>
                  </a:moveTo>
                  <a:lnTo>
                    <a:pt x="2288" y="0"/>
                  </a:lnTo>
                  <a:lnTo>
                    <a:pt x="2432" y="215"/>
                  </a:lnTo>
                  <a:lnTo>
                    <a:pt x="2288" y="431"/>
                  </a:lnTo>
                  <a:lnTo>
                    <a:pt x="2288" y="719"/>
                  </a:lnTo>
                  <a:lnTo>
                    <a:pt x="1717" y="719"/>
                  </a:lnTo>
                  <a:lnTo>
                    <a:pt x="1717" y="575"/>
                  </a:lnTo>
                  <a:lnTo>
                    <a:pt x="2145" y="575"/>
                  </a:lnTo>
                  <a:lnTo>
                    <a:pt x="2145" y="431"/>
                  </a:lnTo>
                  <a:lnTo>
                    <a:pt x="1860" y="431"/>
                  </a:lnTo>
                  <a:lnTo>
                    <a:pt x="1860" y="288"/>
                  </a:lnTo>
                  <a:lnTo>
                    <a:pt x="2145" y="288"/>
                  </a:lnTo>
                  <a:lnTo>
                    <a:pt x="2145" y="144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29" name="Freeform 51"/>
            <p:cNvSpPr>
              <a:spLocks/>
            </p:cNvSpPr>
            <p:nvPr/>
          </p:nvSpPr>
          <p:spPr bwMode="auto">
            <a:xfrm>
              <a:off x="1517" y="2606"/>
              <a:ext cx="215" cy="18"/>
            </a:xfrm>
            <a:custGeom>
              <a:avLst/>
              <a:gdLst>
                <a:gd name="T0" fmla="*/ 0 w 1717"/>
                <a:gd name="T1" fmla="*/ 0 h 143"/>
                <a:gd name="T2" fmla="*/ 3 w 1717"/>
                <a:gd name="T3" fmla="*/ 0 h 143"/>
                <a:gd name="T4" fmla="*/ 3 w 1717"/>
                <a:gd name="T5" fmla="*/ 0 h 143"/>
                <a:gd name="T6" fmla="*/ 0 w 1717"/>
                <a:gd name="T7" fmla="*/ 0 h 143"/>
                <a:gd name="T8" fmla="*/ 0 w 1717"/>
                <a:gd name="T9" fmla="*/ 0 h 143"/>
                <a:gd name="T10" fmla="*/ 0 w 1717"/>
                <a:gd name="T11" fmla="*/ 0 h 143"/>
                <a:gd name="T12" fmla="*/ 0 w 1717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7"/>
                <a:gd name="T22" fmla="*/ 0 h 143"/>
                <a:gd name="T23" fmla="*/ 1717 w 1717"/>
                <a:gd name="T24" fmla="*/ 143 h 1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7" h="143">
                  <a:moveTo>
                    <a:pt x="143" y="0"/>
                  </a:moveTo>
                  <a:lnTo>
                    <a:pt x="1717" y="0"/>
                  </a:lnTo>
                  <a:lnTo>
                    <a:pt x="1717" y="143"/>
                  </a:lnTo>
                  <a:lnTo>
                    <a:pt x="107" y="143"/>
                  </a:lnTo>
                  <a:lnTo>
                    <a:pt x="0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0" name="Freeform 52"/>
            <p:cNvSpPr>
              <a:spLocks/>
            </p:cNvSpPr>
            <p:nvPr/>
          </p:nvSpPr>
          <p:spPr bwMode="auto">
            <a:xfrm>
              <a:off x="1410" y="2499"/>
              <a:ext cx="125" cy="197"/>
            </a:xfrm>
            <a:custGeom>
              <a:avLst/>
              <a:gdLst>
                <a:gd name="T0" fmla="*/ 0 w 1001"/>
                <a:gd name="T1" fmla="*/ 0 h 1580"/>
                <a:gd name="T2" fmla="*/ 0 w 1001"/>
                <a:gd name="T3" fmla="*/ 3 h 1580"/>
                <a:gd name="T4" fmla="*/ 2 w 1001"/>
                <a:gd name="T5" fmla="*/ 3 h 1580"/>
                <a:gd name="T6" fmla="*/ 2 w 1001"/>
                <a:gd name="T7" fmla="*/ 2 h 1580"/>
                <a:gd name="T8" fmla="*/ 2 w 1001"/>
                <a:gd name="T9" fmla="*/ 2 h 1580"/>
                <a:gd name="T10" fmla="*/ 2 w 1001"/>
                <a:gd name="T11" fmla="*/ 3 h 1580"/>
                <a:gd name="T12" fmla="*/ 0 w 1001"/>
                <a:gd name="T13" fmla="*/ 3 h 1580"/>
                <a:gd name="T14" fmla="*/ 0 w 1001"/>
                <a:gd name="T15" fmla="*/ 0 h 1580"/>
                <a:gd name="T16" fmla="*/ 2 w 1001"/>
                <a:gd name="T17" fmla="*/ 0 h 1580"/>
                <a:gd name="T18" fmla="*/ 2 w 1001"/>
                <a:gd name="T19" fmla="*/ 0 h 1580"/>
                <a:gd name="T20" fmla="*/ 0 w 1001"/>
                <a:gd name="T21" fmla="*/ 0 h 1580"/>
                <a:gd name="T22" fmla="*/ 0 w 1001"/>
                <a:gd name="T23" fmla="*/ 0 h 15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1"/>
                <a:gd name="T37" fmla="*/ 0 h 1580"/>
                <a:gd name="T38" fmla="*/ 1001 w 1001"/>
                <a:gd name="T39" fmla="*/ 1580 h 15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1" h="1580">
                  <a:moveTo>
                    <a:pt x="0" y="0"/>
                  </a:moveTo>
                  <a:lnTo>
                    <a:pt x="0" y="1580"/>
                  </a:lnTo>
                  <a:lnTo>
                    <a:pt x="1001" y="1580"/>
                  </a:lnTo>
                  <a:lnTo>
                    <a:pt x="1001" y="862"/>
                  </a:lnTo>
                  <a:lnTo>
                    <a:pt x="858" y="862"/>
                  </a:lnTo>
                  <a:lnTo>
                    <a:pt x="858" y="1436"/>
                  </a:lnTo>
                  <a:lnTo>
                    <a:pt x="143" y="1436"/>
                  </a:lnTo>
                  <a:lnTo>
                    <a:pt x="143" y="143"/>
                  </a:lnTo>
                  <a:lnTo>
                    <a:pt x="1001" y="143"/>
                  </a:lnTo>
                  <a:lnTo>
                    <a:pt x="10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1" name="Freeform 53"/>
            <p:cNvSpPr>
              <a:spLocks/>
            </p:cNvSpPr>
            <p:nvPr/>
          </p:nvSpPr>
          <p:spPr bwMode="auto">
            <a:xfrm>
              <a:off x="1446" y="2535"/>
              <a:ext cx="53" cy="125"/>
            </a:xfrm>
            <a:custGeom>
              <a:avLst/>
              <a:gdLst>
                <a:gd name="T0" fmla="*/ 0 w 428"/>
                <a:gd name="T1" fmla="*/ 0 h 1007"/>
                <a:gd name="T2" fmla="*/ 0 w 428"/>
                <a:gd name="T3" fmla="*/ 2 h 1007"/>
                <a:gd name="T4" fmla="*/ 1 w 428"/>
                <a:gd name="T5" fmla="*/ 2 h 1007"/>
                <a:gd name="T6" fmla="*/ 1 w 428"/>
                <a:gd name="T7" fmla="*/ 0 h 1007"/>
                <a:gd name="T8" fmla="*/ 0 w 428"/>
                <a:gd name="T9" fmla="*/ 0 h 1007"/>
                <a:gd name="T10" fmla="*/ 0 w 428"/>
                <a:gd name="T11" fmla="*/ 2 h 1007"/>
                <a:gd name="T12" fmla="*/ 0 w 428"/>
                <a:gd name="T13" fmla="*/ 2 h 1007"/>
                <a:gd name="T14" fmla="*/ 0 w 428"/>
                <a:gd name="T15" fmla="*/ 0 h 1007"/>
                <a:gd name="T16" fmla="*/ 0 w 428"/>
                <a:gd name="T17" fmla="*/ 0 h 1007"/>
                <a:gd name="T18" fmla="*/ 0 w 428"/>
                <a:gd name="T19" fmla="*/ 0 h 10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1007"/>
                <a:gd name="T32" fmla="*/ 428 w 428"/>
                <a:gd name="T33" fmla="*/ 1007 h 10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1007">
                  <a:moveTo>
                    <a:pt x="0" y="0"/>
                  </a:moveTo>
                  <a:lnTo>
                    <a:pt x="0" y="1007"/>
                  </a:lnTo>
                  <a:lnTo>
                    <a:pt x="428" y="1007"/>
                  </a:lnTo>
                  <a:lnTo>
                    <a:pt x="428" y="0"/>
                  </a:lnTo>
                  <a:lnTo>
                    <a:pt x="285" y="0"/>
                  </a:lnTo>
                  <a:lnTo>
                    <a:pt x="285" y="863"/>
                  </a:lnTo>
                  <a:lnTo>
                    <a:pt x="143" y="863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2" name="Freeform 54"/>
            <p:cNvSpPr>
              <a:spLocks/>
            </p:cNvSpPr>
            <p:nvPr/>
          </p:nvSpPr>
          <p:spPr bwMode="auto">
            <a:xfrm>
              <a:off x="1446" y="2535"/>
              <a:ext cx="53" cy="18"/>
            </a:xfrm>
            <a:custGeom>
              <a:avLst/>
              <a:gdLst>
                <a:gd name="T0" fmla="*/ 0 w 428"/>
                <a:gd name="T1" fmla="*/ 0 h 145"/>
                <a:gd name="T2" fmla="*/ 1 w 428"/>
                <a:gd name="T3" fmla="*/ 0 h 145"/>
                <a:gd name="T4" fmla="*/ 1 w 428"/>
                <a:gd name="T5" fmla="*/ 0 h 145"/>
                <a:gd name="T6" fmla="*/ 0 w 428"/>
                <a:gd name="T7" fmla="*/ 0 h 145"/>
                <a:gd name="T8" fmla="*/ 0 w 428"/>
                <a:gd name="T9" fmla="*/ 0 h 145"/>
                <a:gd name="T10" fmla="*/ 0 w 428"/>
                <a:gd name="T11" fmla="*/ 0 h 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145"/>
                <a:gd name="T20" fmla="*/ 428 w 428"/>
                <a:gd name="T21" fmla="*/ 145 h 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145">
                  <a:moveTo>
                    <a:pt x="0" y="145"/>
                  </a:moveTo>
                  <a:lnTo>
                    <a:pt x="428" y="145"/>
                  </a:lnTo>
                  <a:lnTo>
                    <a:pt x="428" y="0"/>
                  </a:lnTo>
                  <a:lnTo>
                    <a:pt x="0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3" name="Freeform 55"/>
            <p:cNvSpPr>
              <a:spLocks/>
            </p:cNvSpPr>
            <p:nvPr/>
          </p:nvSpPr>
          <p:spPr bwMode="auto">
            <a:xfrm>
              <a:off x="1517" y="2499"/>
              <a:ext cx="18" cy="90"/>
            </a:xfrm>
            <a:custGeom>
              <a:avLst/>
              <a:gdLst>
                <a:gd name="T0" fmla="*/ 0 w 143"/>
                <a:gd name="T1" fmla="*/ 0 h 718"/>
                <a:gd name="T2" fmla="*/ 0 w 143"/>
                <a:gd name="T3" fmla="*/ 1 h 718"/>
                <a:gd name="T4" fmla="*/ 0 w 143"/>
                <a:gd name="T5" fmla="*/ 1 h 718"/>
                <a:gd name="T6" fmla="*/ 0 w 143"/>
                <a:gd name="T7" fmla="*/ 0 h 718"/>
                <a:gd name="T8" fmla="*/ 0 w 143"/>
                <a:gd name="T9" fmla="*/ 0 h 718"/>
                <a:gd name="T10" fmla="*/ 0 w 143"/>
                <a:gd name="T11" fmla="*/ 0 h 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718"/>
                <a:gd name="T20" fmla="*/ 143 w 143"/>
                <a:gd name="T21" fmla="*/ 718 h 7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718">
                  <a:moveTo>
                    <a:pt x="0" y="0"/>
                  </a:moveTo>
                  <a:lnTo>
                    <a:pt x="0" y="718"/>
                  </a:lnTo>
                  <a:lnTo>
                    <a:pt x="143" y="718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  <p:sp>
          <p:nvSpPr>
            <p:cNvPr id="8234" name="Freeform 56"/>
            <p:cNvSpPr>
              <a:spLocks/>
            </p:cNvSpPr>
            <p:nvPr/>
          </p:nvSpPr>
          <p:spPr bwMode="auto">
            <a:xfrm>
              <a:off x="1714" y="2606"/>
              <a:ext cx="89" cy="90"/>
            </a:xfrm>
            <a:custGeom>
              <a:avLst/>
              <a:gdLst>
                <a:gd name="T0" fmla="*/ 0 w 714"/>
                <a:gd name="T1" fmla="*/ 1 h 718"/>
                <a:gd name="T2" fmla="*/ 0 w 714"/>
                <a:gd name="T3" fmla="*/ 1 h 718"/>
                <a:gd name="T4" fmla="*/ 1 w 714"/>
                <a:gd name="T5" fmla="*/ 1 h 718"/>
                <a:gd name="T6" fmla="*/ 1 w 714"/>
                <a:gd name="T7" fmla="*/ 1 h 718"/>
                <a:gd name="T8" fmla="*/ 1 w 714"/>
                <a:gd name="T9" fmla="*/ 1 h 718"/>
                <a:gd name="T10" fmla="*/ 1 w 714"/>
                <a:gd name="T11" fmla="*/ 1 h 718"/>
                <a:gd name="T12" fmla="*/ 0 w 714"/>
                <a:gd name="T13" fmla="*/ 1 h 718"/>
                <a:gd name="T14" fmla="*/ 0 w 714"/>
                <a:gd name="T15" fmla="*/ 1 h 718"/>
                <a:gd name="T16" fmla="*/ 0 w 714"/>
                <a:gd name="T17" fmla="*/ 1 h 718"/>
                <a:gd name="T18" fmla="*/ 0 w 714"/>
                <a:gd name="T19" fmla="*/ 0 h 718"/>
                <a:gd name="T20" fmla="*/ 0 w 714"/>
                <a:gd name="T21" fmla="*/ 0 h 718"/>
                <a:gd name="T22" fmla="*/ 0 w 714"/>
                <a:gd name="T23" fmla="*/ 1 h 718"/>
                <a:gd name="T24" fmla="*/ 0 w 714"/>
                <a:gd name="T25" fmla="*/ 1 h 718"/>
                <a:gd name="T26" fmla="*/ 0 w 714"/>
                <a:gd name="T27" fmla="*/ 1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14"/>
                <a:gd name="T43" fmla="*/ 0 h 718"/>
                <a:gd name="T44" fmla="*/ 714 w 714"/>
                <a:gd name="T45" fmla="*/ 718 h 7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14" h="718">
                  <a:moveTo>
                    <a:pt x="0" y="287"/>
                  </a:moveTo>
                  <a:lnTo>
                    <a:pt x="0" y="718"/>
                  </a:lnTo>
                  <a:lnTo>
                    <a:pt x="714" y="718"/>
                  </a:lnTo>
                  <a:lnTo>
                    <a:pt x="714" y="287"/>
                  </a:lnTo>
                  <a:lnTo>
                    <a:pt x="571" y="287"/>
                  </a:lnTo>
                  <a:lnTo>
                    <a:pt x="571" y="574"/>
                  </a:lnTo>
                  <a:lnTo>
                    <a:pt x="143" y="574"/>
                  </a:lnTo>
                  <a:lnTo>
                    <a:pt x="143" y="431"/>
                  </a:lnTo>
                  <a:lnTo>
                    <a:pt x="286" y="431"/>
                  </a:lnTo>
                  <a:lnTo>
                    <a:pt x="286" y="0"/>
                  </a:lnTo>
                  <a:lnTo>
                    <a:pt x="143" y="0"/>
                  </a:lnTo>
                  <a:lnTo>
                    <a:pt x="143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79500" y="6487468"/>
            <a:ext cx="17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Vitaly</a:t>
            </a:r>
            <a:r>
              <a:rPr lang="en-US" sz="1200" dirty="0"/>
              <a:t> </a:t>
            </a:r>
            <a:r>
              <a:rPr lang="en-US" sz="1200" dirty="0" err="1"/>
              <a:t>Shmatikov</a:t>
            </a:r>
            <a:endParaRPr lang="en-US" sz="1200" dirty="0"/>
          </a:p>
          <a:p>
            <a:endParaRPr lang="en-NZ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 animBg="1"/>
      <p:bldP spid="8201" grpId="0"/>
      <p:bldP spid="8202" grpId="0"/>
      <p:bldP spid="8203" grpId="0"/>
      <p:bldP spid="8204" grpId="0"/>
      <p:bldP spid="8205" grpId="0" animBg="1"/>
      <p:bldP spid="8206" grpId="0" animBg="1"/>
      <p:bldP spid="8207" grpId="0" animBg="1"/>
      <p:bldP spid="8208" grpId="0" animBg="1"/>
      <p:bldP spid="8209" grpId="0"/>
      <p:bldP spid="8210" grpId="0" animBg="1"/>
      <p:bldP spid="8211" grpId="0"/>
      <p:bldP spid="8212" grpId="0" animBg="1"/>
      <p:bldP spid="8213" grpId="0" animBg="1"/>
      <p:bldP spid="8214" grpId="0" animBg="1"/>
      <p:bldP spid="82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>
                <a:latin typeface="Tahoma" charset="0"/>
              </a:rPr>
              <a:t>Advantages of One-Time Pad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7962900" cy="4876800"/>
          </a:xfrm>
          <a:noFill/>
        </p:spPr>
        <p:txBody>
          <a:bodyPr lIns="92075" tIns="46038" rIns="92075" bIns="46038">
            <a:normAutofit fontScale="85000" lnSpcReduction="10000"/>
          </a:bodyPr>
          <a:lstStyle/>
          <a:p>
            <a:r>
              <a:rPr lang="en-US" dirty="0">
                <a:latin typeface="Tahoma" charset="0"/>
              </a:rPr>
              <a:t>Easy to compute</a:t>
            </a:r>
          </a:p>
          <a:p>
            <a:pPr lvl="1"/>
            <a:r>
              <a:rPr lang="en-US" dirty="0">
                <a:latin typeface="Tahoma" charset="0"/>
              </a:rPr>
              <a:t>Encryption and decryption are the same operation</a:t>
            </a:r>
          </a:p>
          <a:p>
            <a:pPr lvl="1"/>
            <a:r>
              <a:rPr lang="en-US" dirty="0">
                <a:latin typeface="Tahoma" charset="0"/>
              </a:rPr>
              <a:t>Bitwise XOR is very cheap to </a:t>
            </a:r>
            <a:r>
              <a:rPr lang="en-US" dirty="0" smtClean="0">
                <a:latin typeface="Tahoma" charset="0"/>
              </a:rPr>
              <a:t>compute</a:t>
            </a:r>
          </a:p>
          <a:p>
            <a:pPr marL="402336" lvl="1" indent="0">
              <a:buNone/>
            </a:pP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As secure as theoretically possible</a:t>
            </a:r>
          </a:p>
          <a:p>
            <a:pPr lvl="1"/>
            <a:r>
              <a:rPr lang="en-US" dirty="0">
                <a:latin typeface="Tahoma" charset="0"/>
              </a:rPr>
              <a:t>Given a </a:t>
            </a:r>
            <a:r>
              <a:rPr lang="en-US" dirty="0" err="1">
                <a:latin typeface="Tahoma" charset="0"/>
              </a:rPr>
              <a:t>ciphertext</a:t>
            </a:r>
            <a:r>
              <a:rPr lang="en-US" dirty="0">
                <a:latin typeface="Tahoma" charset="0"/>
              </a:rPr>
              <a:t>, all plaintexts are equally likely, regardless of </a:t>
            </a:r>
            <a:r>
              <a:rPr lang="en-US" dirty="0" smtClean="0">
                <a:latin typeface="Tahoma" charset="0"/>
              </a:rPr>
              <a:t>attacker</a:t>
            </a:r>
            <a:r>
              <a:rPr lang="en-AU" dirty="0" smtClean="0">
                <a:latin typeface="Tahoma" charset="0"/>
              </a:rPr>
              <a:t>’</a:t>
            </a:r>
            <a:r>
              <a:rPr lang="en-US" dirty="0" smtClean="0">
                <a:latin typeface="Tahoma" charset="0"/>
              </a:rPr>
              <a:t>s </a:t>
            </a:r>
            <a:r>
              <a:rPr lang="en-US" dirty="0">
                <a:latin typeface="Tahoma" charset="0"/>
              </a:rPr>
              <a:t>computational resources</a:t>
            </a:r>
          </a:p>
          <a:p>
            <a:pPr lvl="1"/>
            <a:r>
              <a:rPr lang="en-US" dirty="0">
                <a:latin typeface="Tahoma" charset="0"/>
              </a:rPr>
              <a:t>…as long as the key sequence is truly random</a:t>
            </a:r>
          </a:p>
          <a:p>
            <a:pPr lvl="2"/>
            <a:r>
              <a:rPr lang="en-US" dirty="0">
                <a:latin typeface="Tahoma" charset="0"/>
              </a:rPr>
              <a:t>True randomness is expensive to obtain in large quantities</a:t>
            </a:r>
          </a:p>
          <a:p>
            <a:pPr lvl="1"/>
            <a:r>
              <a:rPr lang="en-US" dirty="0">
                <a:latin typeface="Tahoma" charset="0"/>
              </a:rPr>
              <a:t>…as long as each key is same length as plaintext</a:t>
            </a:r>
          </a:p>
          <a:p>
            <a:pPr lvl="2"/>
            <a:r>
              <a:rPr lang="en-US" dirty="0">
                <a:latin typeface="Tahoma" charset="0"/>
              </a:rPr>
              <a:t>But how does the sender communicate the key to receiver?</a:t>
            </a:r>
          </a:p>
          <a:p>
            <a:pPr lvl="2"/>
            <a:endParaRPr lang="en-US" dirty="0">
              <a:latin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0" y="6487468"/>
            <a:ext cx="1719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Vitaly</a:t>
            </a:r>
            <a:r>
              <a:rPr lang="en-US" sz="1200" dirty="0"/>
              <a:t> </a:t>
            </a:r>
            <a:r>
              <a:rPr lang="en-US" sz="1200" dirty="0" err="1"/>
              <a:t>Shmatikov</a:t>
            </a:r>
            <a:endParaRPr lang="en-US" sz="1200" dirty="0"/>
          </a:p>
          <a:p>
            <a:endParaRPr lang="en-NZ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>
                <a:latin typeface="Tahoma" charset="0"/>
              </a:rPr>
              <a:t>Problems with One-Time Pad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600200"/>
            <a:ext cx="7991348" cy="4876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ahoma" charset="0"/>
              </a:rPr>
              <a:t>Key must be as long as plaintext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ahoma" charset="0"/>
              </a:rPr>
              <a:t>Impractical in most realistic scenarios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Does </a:t>
            </a:r>
            <a:r>
              <a:rPr lang="en-US" dirty="0">
                <a:latin typeface="Tahoma" charset="0"/>
              </a:rPr>
              <a:t>not guarantee integrity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ahoma" charset="0"/>
              </a:rPr>
              <a:t>One-time pad only guarantees confidentiality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Insecure </a:t>
            </a:r>
            <a:r>
              <a:rPr lang="en-US" dirty="0">
                <a:latin typeface="Tahoma" charset="0"/>
              </a:rPr>
              <a:t>if keys are reused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ahoma" charset="0"/>
              </a:rPr>
              <a:t>Attacker can obtain XOR of </a:t>
            </a:r>
            <a:r>
              <a:rPr lang="en-US" dirty="0" smtClean="0">
                <a:latin typeface="Tahoma" charset="0"/>
              </a:rPr>
              <a:t>plaintexts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Generating good random numbers is hard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Atomic decay, entropy – unequal distributions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Pseudo random numbers – Exhibits pattern.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Tahoma" charset="0"/>
              </a:rPr>
              <a:t>Key Transport</a:t>
            </a:r>
          </a:p>
          <a:p>
            <a:pPr lvl="1">
              <a:lnSpc>
                <a:spcPct val="110000"/>
              </a:lnSpc>
            </a:pPr>
            <a:r>
              <a:rPr lang="en-US" i="1" dirty="0" smtClean="0">
                <a:latin typeface="Tahoma" charset="0"/>
              </a:rPr>
              <a:t>How to inform the receiver and sender of the keys.</a:t>
            </a:r>
            <a:endParaRPr lang="en-US" i="1" dirty="0">
              <a:latin typeface="Tahoma" charset="0"/>
            </a:endParaRPr>
          </a:p>
          <a:p>
            <a:pPr lvl="2">
              <a:lnSpc>
                <a:spcPct val="110000"/>
              </a:lnSpc>
            </a:pPr>
            <a:endParaRPr lang="en-US" dirty="0">
              <a:latin typeface="Tahom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0" y="6487468"/>
            <a:ext cx="294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Vitaly</a:t>
            </a:r>
            <a:r>
              <a:rPr lang="en-US" sz="1200" dirty="0"/>
              <a:t> </a:t>
            </a:r>
            <a:r>
              <a:rPr lang="en-US" sz="1200" dirty="0" err="1" smtClean="0"/>
              <a:t>Shmatikov</a:t>
            </a:r>
            <a:r>
              <a:rPr lang="en-US" sz="1200" dirty="0" smtClean="0"/>
              <a:t> </a:t>
            </a:r>
            <a:r>
              <a:rPr lang="en-US" sz="1200" dirty="0" err="1" smtClean="0"/>
              <a:t>wth</a:t>
            </a:r>
            <a:r>
              <a:rPr lang="en-US" sz="1200" dirty="0" smtClean="0"/>
              <a:t> some additions.</a:t>
            </a:r>
            <a:endParaRPr lang="en-US" sz="1200" dirty="0"/>
          </a:p>
          <a:p>
            <a:endParaRPr lang="en-NZ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© 2011-15,  Kris Bubendorfer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NWEN 243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16831</TotalTime>
  <Words>2765</Words>
  <Application>Microsoft Macintosh PowerPoint</Application>
  <PresentationFormat>On-screen Show (4:3)</PresentationFormat>
  <Paragraphs>466</Paragraphs>
  <Slides>38</Slides>
  <Notes>25</Notes>
  <HiddenSlides>17</HiddenSlides>
  <MMClips>2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Arial Unicode MS</vt:lpstr>
      <vt:lpstr>Calibri</vt:lpstr>
      <vt:lpstr>Comic Sans MS</vt:lpstr>
      <vt:lpstr>Gill Sans MT</vt:lpstr>
      <vt:lpstr>Monotype Sorts</vt:lpstr>
      <vt:lpstr>ＭＳ Ｐゴシック</vt:lpstr>
      <vt:lpstr>ＭＳ ゴシック</vt:lpstr>
      <vt:lpstr>Symbol</vt:lpstr>
      <vt:lpstr>Tahoma</vt:lpstr>
      <vt:lpstr>Times</vt:lpstr>
      <vt:lpstr>Verdana</vt:lpstr>
      <vt:lpstr>Wingdings</vt:lpstr>
      <vt:lpstr>Wingdings 2</vt:lpstr>
      <vt:lpstr>Arial</vt:lpstr>
      <vt:lpstr>Solstice</vt:lpstr>
      <vt:lpstr>Microsoft Equation 3.0</vt:lpstr>
      <vt:lpstr>NWEN 243 </vt:lpstr>
      <vt:lpstr>Summary: Cyphers</vt:lpstr>
      <vt:lpstr>What is Secure?</vt:lpstr>
      <vt:lpstr>Kerckhoffs's Principle</vt:lpstr>
      <vt:lpstr>Randomness Matters!</vt:lpstr>
      <vt:lpstr>One-Time Pad (Vernam Cipher)</vt:lpstr>
      <vt:lpstr>One-Time Pad</vt:lpstr>
      <vt:lpstr>Advantages of One-Time Pad</vt:lpstr>
      <vt:lpstr>Problems with One-Time Pad</vt:lpstr>
      <vt:lpstr>Partial Summary: Cyphers</vt:lpstr>
      <vt:lpstr>Block Cyphers</vt:lpstr>
      <vt:lpstr>Permutation</vt:lpstr>
      <vt:lpstr>Block Cyphers</vt:lpstr>
      <vt:lpstr>Block Cipher Operation (Simplified)</vt:lpstr>
      <vt:lpstr>DES: Data Encryption Standard</vt:lpstr>
      <vt:lpstr>DEScription:  Overview1</vt:lpstr>
      <vt:lpstr>DEScription:  One Round</vt:lpstr>
      <vt:lpstr>The F Function</vt:lpstr>
      <vt:lpstr>DESign Principles:  Inverses</vt:lpstr>
      <vt:lpstr>The Problem of Keys</vt:lpstr>
      <vt:lpstr>Gratuitous image of Internet Growth</vt:lpstr>
      <vt:lpstr>Use a Trusted Intermediary </vt:lpstr>
      <vt:lpstr>Key Distribution Center (KDC)</vt:lpstr>
      <vt:lpstr>Key Distribution Center (KDC)</vt:lpstr>
      <vt:lpstr>The Problem of Keys and KDCs</vt:lpstr>
      <vt:lpstr>Now for a slightly different Scenario.</vt:lpstr>
      <vt:lpstr>The Problem with Bank Managers</vt:lpstr>
      <vt:lpstr>The Problem with Bank Managers</vt:lpstr>
      <vt:lpstr>Secret Sharing (n:n)</vt:lpstr>
      <vt:lpstr>Secret Sharing (n:n)</vt:lpstr>
      <vt:lpstr>Secret Sharing (2:n)</vt:lpstr>
      <vt:lpstr>Solving for Y (S)</vt:lpstr>
      <vt:lpstr>Secret Sharing (m:n)</vt:lpstr>
      <vt:lpstr>Secret Sharing (m:n)</vt:lpstr>
      <vt:lpstr>Secret Sharing (m:n)</vt:lpstr>
      <vt:lpstr>Secret Sharing (m:n)</vt:lpstr>
      <vt:lpstr>Other Concerns </vt:lpstr>
      <vt:lpstr>Fin.</vt:lpstr>
    </vt:vector>
  </TitlesOfParts>
  <Company>VUW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NWEN 243</dc:title>
  <dc:creator>MCS</dc:creator>
  <cp:lastModifiedBy>aliahmeddawood@outlook.com</cp:lastModifiedBy>
  <cp:revision>663</cp:revision>
  <cp:lastPrinted>2015-07-21T02:36:43Z</cp:lastPrinted>
  <dcterms:created xsi:type="dcterms:W3CDTF">2012-08-12T04:35:19Z</dcterms:created>
  <dcterms:modified xsi:type="dcterms:W3CDTF">2017-07-31T01:00:25Z</dcterms:modified>
</cp:coreProperties>
</file>