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tiff" ContentType="image/tiff"/>
  <Default Extension="rels" ContentType="application/vnd.openxmlformats-package.relationships+xml"/>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handoutMasterIdLst>
    <p:handoutMasterId r:id="rId44"/>
  </p:handoutMasterIdLst>
  <p:sldIdLst>
    <p:sldId id="256" r:id="rId2"/>
    <p:sldId id="414" r:id="rId3"/>
    <p:sldId id="415" r:id="rId4"/>
    <p:sldId id="416" r:id="rId5"/>
    <p:sldId id="353" r:id="rId6"/>
    <p:sldId id="394" r:id="rId7"/>
    <p:sldId id="395" r:id="rId8"/>
    <p:sldId id="396" r:id="rId9"/>
    <p:sldId id="397" r:id="rId10"/>
    <p:sldId id="412" r:id="rId11"/>
    <p:sldId id="398" r:id="rId12"/>
    <p:sldId id="399" r:id="rId13"/>
    <p:sldId id="417" r:id="rId14"/>
    <p:sldId id="400" r:id="rId15"/>
    <p:sldId id="401" r:id="rId16"/>
    <p:sldId id="402" r:id="rId17"/>
    <p:sldId id="403" r:id="rId18"/>
    <p:sldId id="404" r:id="rId19"/>
    <p:sldId id="405" r:id="rId20"/>
    <p:sldId id="406" r:id="rId21"/>
    <p:sldId id="407" r:id="rId22"/>
    <p:sldId id="408" r:id="rId23"/>
    <p:sldId id="409" r:id="rId24"/>
    <p:sldId id="418" r:id="rId25"/>
    <p:sldId id="419" r:id="rId26"/>
    <p:sldId id="410" r:id="rId27"/>
    <p:sldId id="411"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413" r:id="rId42"/>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16"/>
    <p:restoredTop sz="81284" autoAdjust="0"/>
  </p:normalViewPr>
  <p:slideViewPr>
    <p:cSldViewPr snapToGrid="0" snapToObjects="1">
      <p:cViewPr>
        <p:scale>
          <a:sx n="100" d="100"/>
          <a:sy n="100" d="100"/>
        </p:scale>
        <p:origin x="216"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fld id="{4AE23882-B87B-E549-930E-2F1A7D1F3253}" type="datetimeFigureOut">
              <a:rPr lang="en-US" smtClean="0"/>
              <a:t>8/1/17</a:t>
            </a:fld>
            <a:endParaRPr lang="en-US"/>
          </a:p>
        </p:txBody>
      </p:sp>
      <p:sp>
        <p:nvSpPr>
          <p:cNvPr id="4" name="Footer Placeholder 3"/>
          <p:cNvSpPr>
            <a:spLocks noGrp="1"/>
          </p:cNvSpPr>
          <p:nvPr>
            <p:ph type="ftr" sz="quarter" idx="2"/>
          </p:nvPr>
        </p:nvSpPr>
        <p:spPr>
          <a:xfrm>
            <a:off x="1" y="9721107"/>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8" tIns="49524" rIns="99048" bIns="49524" rtlCol="0" anchor="b"/>
          <a:lstStyle>
            <a:lvl1pPr algn="r">
              <a:defRPr sz="1300"/>
            </a:lvl1pPr>
          </a:lstStyle>
          <a:p>
            <a:fld id="{D2B96973-89DA-5540-B19A-D2415AD05550}" type="slidenum">
              <a:rPr lang="en-US" smtClean="0"/>
              <a:t>‹#›</a:t>
            </a:fld>
            <a:endParaRPr lang="en-US"/>
          </a:p>
        </p:txBody>
      </p:sp>
    </p:spTree>
    <p:extLst>
      <p:ext uri="{BB962C8B-B14F-4D97-AF65-F5344CB8AC3E}">
        <p14:creationId xmlns:p14="http://schemas.microsoft.com/office/powerpoint/2010/main" val="2481456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05276C97-5113-114F-B4C1-5A544988D331}" type="datetimeFigureOut">
              <a:rPr lang="en-US" smtClean="0"/>
              <a:t>8/1/17</a:t>
            </a:fld>
            <a:endParaRPr lang="en-US"/>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1" y="9721107"/>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8" tIns="49524" rIns="99048" bIns="49524" rtlCol="0" anchor="b"/>
          <a:lstStyle>
            <a:lvl1pPr algn="r">
              <a:defRPr sz="1300"/>
            </a:lvl1pPr>
          </a:lstStyle>
          <a:p>
            <a:fld id="{8B39E08B-9C32-7A4B-9EDB-819948101914}" type="slidenum">
              <a:rPr lang="en-US" smtClean="0"/>
              <a:t>‹#›</a:t>
            </a:fld>
            <a:endParaRPr lang="en-US"/>
          </a:p>
        </p:txBody>
      </p:sp>
    </p:spTree>
    <p:extLst>
      <p:ext uri="{BB962C8B-B14F-4D97-AF65-F5344CB8AC3E}">
        <p14:creationId xmlns:p14="http://schemas.microsoft.com/office/powerpoint/2010/main" val="8247272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mathworld.wolfram.com/GreatestCommonDivisor.html" TargetMode="External"/><Relationship Id="rId4" Type="http://schemas.openxmlformats.org/officeDocument/2006/relationships/hyperlink" Target="http://mathworld.wolfram.com/Strangers.html" TargetMode="External"/><Relationship Id="rId5" Type="http://schemas.openxmlformats.org/officeDocument/2006/relationships/hyperlink" Target="http://mathworld.wolfram.com/Coprime.html"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mathworld.wolfram.com/GreatestCommonDivisor.html" TargetMode="External"/><Relationship Id="rId4" Type="http://schemas.openxmlformats.org/officeDocument/2006/relationships/hyperlink" Target="http://mathworld.wolfram.com/Strangers.html" TargetMode="External"/><Relationship Id="rId5" Type="http://schemas.openxmlformats.org/officeDocument/2006/relationships/hyperlink" Target="http://mathworld.wolfram.com/Coprime.html" TargetMode="External"/><Relationship Id="rId6" Type="http://schemas.openxmlformats.org/officeDocument/2006/relationships/hyperlink" Target="http://en.wikipedia.org/wiki/Euclidean_algorithm#endnote_anone" TargetMode="External"/><Relationship Id="rId7" Type="http://schemas.openxmlformats.org/officeDocument/2006/relationships/hyperlink" Target="http://en.wikipedia.org/wiki/Greatest_common_divisor"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We’re going to come back to ‘authentication</a:t>
            </a:r>
            <a:r>
              <a:rPr lang="en-NZ" baseline="0" dirty="0" smtClean="0"/>
              <a:t>’ later. </a:t>
            </a:r>
          </a:p>
          <a:p>
            <a:endParaRPr lang="en-NZ" baseline="0" dirty="0" smtClean="0"/>
          </a:p>
          <a:p>
            <a:r>
              <a:rPr lang="en-US" dirty="0" smtClean="0"/>
              <a:t>Problem is it</a:t>
            </a:r>
            <a:r>
              <a:rPr lang="en-US" baseline="0" dirty="0" smtClean="0"/>
              <a:t> is synchronous – not off line.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3</a:t>
            </a:fld>
            <a:endParaRPr lang="en-US"/>
          </a:p>
        </p:txBody>
      </p:sp>
    </p:spTree>
    <p:extLst>
      <p:ext uri="{BB962C8B-B14F-4D97-AF65-F5344CB8AC3E}">
        <p14:creationId xmlns:p14="http://schemas.microsoft.com/office/powerpoint/2010/main" val="2010260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Bob and Alice now</a:t>
            </a:r>
            <a:r>
              <a:rPr lang="en-US" baseline="0" dirty="0" smtClean="0"/>
              <a:t> share a key 9, constructed over a shared channel – but without knowledge of x, cannot be easily reconstructed by Sam due to the one-way function mod.</a:t>
            </a:r>
          </a:p>
          <a:p>
            <a:endParaRPr lang="en-NZ" sz="1300" i="1" dirty="0"/>
          </a:p>
          <a:p>
            <a:r>
              <a:rPr lang="en-NZ" sz="1300" i="1" dirty="0"/>
              <a:t>7^3 = 343</a:t>
            </a:r>
          </a:p>
          <a:p>
            <a:r>
              <a:rPr lang="en-NZ" sz="1300" i="1" dirty="0"/>
              <a:t>343 mod 11 = 31 times r 2</a:t>
            </a:r>
          </a:p>
          <a:p>
            <a:endParaRPr lang="en-NZ" sz="1300" i="1" dirty="0"/>
          </a:p>
          <a:p>
            <a:r>
              <a:rPr lang="en-NZ" sz="1300" i="1" dirty="0"/>
              <a:t>---</a:t>
            </a:r>
          </a:p>
          <a:p>
            <a:endParaRPr lang="en-NZ" sz="1300" i="1" dirty="0"/>
          </a:p>
          <a:p>
            <a:r>
              <a:rPr lang="en-NZ" sz="1300" i="1" dirty="0"/>
              <a:t>4^3 = 64 </a:t>
            </a:r>
          </a:p>
          <a:p>
            <a:r>
              <a:rPr lang="en-NZ" sz="1300" i="1" dirty="0"/>
              <a:t>64 mod 11 = 5 times r 9</a:t>
            </a:r>
          </a:p>
          <a:p>
            <a:endParaRPr lang="en-NZ" sz="1300" i="1" dirty="0"/>
          </a:p>
          <a:p>
            <a:r>
              <a:rPr lang="en-NZ" sz="1300" i="1" dirty="0"/>
              <a:t>-------</a:t>
            </a:r>
          </a:p>
          <a:p>
            <a:endParaRPr lang="en-NZ" sz="1300" i="1" dirty="0"/>
          </a:p>
          <a:p>
            <a:r>
              <a:rPr lang="en-NZ" sz="1300" i="1" dirty="0"/>
              <a:t>7^6 = 117649 </a:t>
            </a:r>
          </a:p>
          <a:p>
            <a:r>
              <a:rPr lang="en-NZ" sz="1300" i="1" dirty="0"/>
              <a:t>117649 mod 11 = 10695 times r 4 </a:t>
            </a:r>
          </a:p>
          <a:p>
            <a:endParaRPr lang="en-NZ" sz="1300" i="1" dirty="0"/>
          </a:p>
          <a:p>
            <a:endParaRPr lang="en-NZ" sz="1300" i="1" dirty="0"/>
          </a:p>
          <a:p>
            <a:r>
              <a:rPr lang="en-NZ" sz="1300" i="1" dirty="0"/>
              <a:t>THIS IS STILL SYMMETRIC! Note we don’t have asymmetric keys – both bob and alice have key 9, and we have no concept of private/public keys.</a:t>
            </a:r>
          </a:p>
          <a:p>
            <a:endParaRPr lang="en-NZ" sz="1300" i="1" dirty="0"/>
          </a:p>
          <a:p>
            <a:r>
              <a:rPr lang="en-NZ" sz="1300" i="1" dirty="0"/>
              <a:t>Also, the numbers do NOT have to be primes, very few restrictions…</a:t>
            </a:r>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74755" name="Rectangle 11"/>
          <p:cNvSpPr>
            <a:spLocks noGrp="1" noChangeArrowheads="1"/>
          </p:cNvSpPr>
          <p:nvPr>
            <p:ph type="dt" sz="quarter" idx="1"/>
          </p:nvPr>
        </p:nvSpPr>
        <p:spPr>
          <a:noFill/>
        </p:spPr>
        <p:txBody>
          <a:bodyPr/>
          <a:lstStyle/>
          <a:p>
            <a:fld id="{436F7B79-C077-734F-95F2-97E4A8938B34}" type="datetime1">
              <a:rPr lang="en-GB">
                <a:latin typeface="Arial" pitchFamily="-65" charset="0"/>
              </a:rPr>
              <a:pPr/>
              <a:t>01/08/2017</a:t>
            </a:fld>
            <a:endParaRPr lang="en-GB">
              <a:latin typeface="Arial" pitchFamily="-65" charset="0"/>
            </a:endParaRPr>
          </a:p>
        </p:txBody>
      </p:sp>
      <p:sp>
        <p:nvSpPr>
          <p:cNvPr id="74756"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74757" name="Rectangle 13"/>
          <p:cNvSpPr>
            <a:spLocks noGrp="1" noChangeArrowheads="1"/>
          </p:cNvSpPr>
          <p:nvPr>
            <p:ph type="sldNum" sz="quarter" idx="5"/>
          </p:nvPr>
        </p:nvSpPr>
        <p:spPr>
          <a:noFill/>
        </p:spPr>
        <p:txBody>
          <a:bodyPr/>
          <a:lstStyle/>
          <a:p>
            <a:fld id="{ECAE7F9D-E2B7-9D44-AAA3-4C320CF2DAF9}" type="slidenum">
              <a:rPr lang="en-GB">
                <a:latin typeface="Arial" pitchFamily="-65" charset="0"/>
              </a:rPr>
              <a:pPr/>
              <a:t>16</a:t>
            </a:fld>
            <a:endParaRPr lang="en-GB">
              <a:latin typeface="Arial" pitchFamily="-65" charset="0"/>
            </a:endParaRPr>
          </a:p>
        </p:txBody>
      </p:sp>
      <p:sp>
        <p:nvSpPr>
          <p:cNvPr id="74758" name="Rectangle 2"/>
          <p:cNvSpPr>
            <a:spLocks noGrp="1" noRot="1" noChangeAspect="1" noChangeArrowheads="1" noTextEdit="1"/>
          </p:cNvSpPr>
          <p:nvPr>
            <p:ph type="sldImg"/>
          </p:nvPr>
        </p:nvSpPr>
        <p:spPr>
          <a:xfrm>
            <a:off x="992188" y="768350"/>
            <a:ext cx="5116512" cy="3838575"/>
          </a:xfrm>
          <a:ln/>
        </p:spPr>
      </p:sp>
      <p:sp>
        <p:nvSpPr>
          <p:cNvPr id="74759" name="Rectangle 3"/>
          <p:cNvSpPr>
            <a:spLocks noGrp="1" noChangeArrowheads="1"/>
          </p:cNvSpPr>
          <p:nvPr>
            <p:ph type="body" idx="1"/>
          </p:nvPr>
        </p:nvSpPr>
        <p:spPr>
          <a:xfrm>
            <a:off x="947635" y="4860963"/>
            <a:ext cx="5204032" cy="4604617"/>
          </a:xfrm>
          <a:noFill/>
          <a:ln/>
        </p:spPr>
        <p:txBody>
          <a:bodyPr/>
          <a:lstStyle/>
          <a:p>
            <a:r>
              <a:rPr lang="en-AU" dirty="0">
                <a:latin typeface="Arial" pitchFamily="-65" charset="0"/>
              </a:rPr>
              <a:t>Public key encryption avoids the problem of the parties having to distribute a shared key ahead of time.  Assume Bob on the left wants to send Alice on the right a message.  Bob obtains Alice’s public key (from some database, web page, etc.) and encrypts the message with the public key.</a:t>
            </a:r>
          </a:p>
          <a:p>
            <a:r>
              <a:rPr lang="en-AU" dirty="0">
                <a:latin typeface="Arial" pitchFamily="-65" charset="0"/>
              </a:rPr>
              <a:t>The cipher text is sent to Alice.</a:t>
            </a:r>
          </a:p>
          <a:p>
            <a:r>
              <a:rPr lang="en-AU" dirty="0">
                <a:latin typeface="Arial" pitchFamily="-65" charset="0"/>
              </a:rPr>
              <a:t>Alice uses a private (secret) key to decode the message.</a:t>
            </a:r>
          </a:p>
          <a:p>
            <a:r>
              <a:rPr lang="en-AU" dirty="0">
                <a:latin typeface="Arial" pitchFamily="-65" charset="0"/>
              </a:rPr>
              <a:t>Obviously the public and private keys are related.</a:t>
            </a:r>
          </a:p>
          <a:p>
            <a:r>
              <a:rPr lang="en-AU" b="1" dirty="0">
                <a:latin typeface="Arial" pitchFamily="-65" charset="0"/>
              </a:rPr>
              <a:t>Note</a:t>
            </a:r>
            <a:r>
              <a:rPr lang="en-AU" dirty="0">
                <a:latin typeface="Arial" pitchFamily="-65" charset="0"/>
              </a:rPr>
              <a:t>: Alice’s public key is available.  The algorithm is public.  An attacker can encode likely messages from Bob with Alice’s public key to try to figure out Alice’s private key.  It must be difficult to do so.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Padlocks </a:t>
            </a:r>
            <a:r>
              <a:rPr lang="en-US" dirty="0" err="1" smtClean="0"/>
              <a:t>key’ed</a:t>
            </a:r>
            <a:r>
              <a:rPr lang="en-US" dirty="0" smtClean="0"/>
              <a:t> alike</a:t>
            </a:r>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76803" name="Rectangle 11"/>
          <p:cNvSpPr>
            <a:spLocks noGrp="1" noChangeArrowheads="1"/>
          </p:cNvSpPr>
          <p:nvPr>
            <p:ph type="dt" sz="quarter" idx="1"/>
          </p:nvPr>
        </p:nvSpPr>
        <p:spPr>
          <a:noFill/>
        </p:spPr>
        <p:txBody>
          <a:bodyPr/>
          <a:lstStyle/>
          <a:p>
            <a:fld id="{45D7BA93-2B0D-2048-8FBF-F3C59218AE1E}" type="datetime1">
              <a:rPr lang="en-GB">
                <a:latin typeface="Arial" pitchFamily="-65" charset="0"/>
              </a:rPr>
              <a:pPr/>
              <a:t>01/08/2017</a:t>
            </a:fld>
            <a:endParaRPr lang="en-GB">
              <a:latin typeface="Arial" pitchFamily="-65" charset="0"/>
            </a:endParaRPr>
          </a:p>
        </p:txBody>
      </p:sp>
      <p:sp>
        <p:nvSpPr>
          <p:cNvPr id="76804"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76805" name="Rectangle 13"/>
          <p:cNvSpPr>
            <a:spLocks noGrp="1" noChangeArrowheads="1"/>
          </p:cNvSpPr>
          <p:nvPr>
            <p:ph type="sldNum" sz="quarter" idx="5"/>
          </p:nvPr>
        </p:nvSpPr>
        <p:spPr>
          <a:noFill/>
        </p:spPr>
        <p:txBody>
          <a:bodyPr/>
          <a:lstStyle/>
          <a:p>
            <a:fld id="{1E4E64E5-DAA1-2A4C-A904-DFCA7FF75A4D}" type="slidenum">
              <a:rPr lang="en-GB">
                <a:latin typeface="Arial" pitchFamily="-65" charset="0"/>
              </a:rPr>
              <a:pPr/>
              <a:t>18</a:t>
            </a:fld>
            <a:endParaRPr lang="en-GB">
              <a:latin typeface="Arial" pitchFamily="-65" charset="0"/>
            </a:endParaRPr>
          </a:p>
        </p:txBody>
      </p:sp>
      <p:sp>
        <p:nvSpPr>
          <p:cNvPr id="76806" name="Rectangle 2"/>
          <p:cNvSpPr>
            <a:spLocks noGrp="1" noRot="1" noChangeAspect="1" noChangeArrowheads="1" noTextEdit="1"/>
          </p:cNvSpPr>
          <p:nvPr>
            <p:ph type="sldImg"/>
          </p:nvPr>
        </p:nvSpPr>
        <p:spPr>
          <a:xfrm>
            <a:off x="992188" y="768350"/>
            <a:ext cx="5116512" cy="3838575"/>
          </a:xfrm>
          <a:ln/>
        </p:spPr>
      </p:sp>
      <p:sp>
        <p:nvSpPr>
          <p:cNvPr id="76807" name="Rectangle 3"/>
          <p:cNvSpPr>
            <a:spLocks noGrp="1" noChangeArrowheads="1"/>
          </p:cNvSpPr>
          <p:nvPr>
            <p:ph type="body" idx="1"/>
          </p:nvPr>
        </p:nvSpPr>
        <p:spPr>
          <a:xfrm>
            <a:off x="947635" y="4860963"/>
            <a:ext cx="5204032" cy="4604617"/>
          </a:xfrm>
          <a:noFill/>
          <a:ln/>
        </p:spPr>
        <p:txBody>
          <a:bodyPr/>
          <a:lstStyle/>
          <a:p>
            <a:r>
              <a:rPr lang="en-AU">
                <a:latin typeface="Arial" pitchFamily="-65" charset="0"/>
              </a:rPr>
              <a:t>The concept of public key cryptography was first published by Diffie and Hellman 76, but Rivest, Shamir and Adleman 78 commercialised it.  The RSA algorithm is now a standard. </a:t>
            </a:r>
          </a:p>
          <a:p>
            <a:endParaRPr lang="en-AU">
              <a:latin typeface="Arial" pitchFamily="-65" charset="0"/>
            </a:endParaRPr>
          </a:p>
          <a:p>
            <a:r>
              <a:rPr lang="en-AU">
                <a:latin typeface="Arial" pitchFamily="-65" charset="0"/>
              </a:rPr>
              <a:t>Now summarize the method rather than the number theory underlying it. Its security is based on the difficulty in factoring a large number, in this case n = pq.</a:t>
            </a:r>
          </a:p>
          <a:p>
            <a:endParaRPr lang="en-AU">
              <a:latin typeface="Arial" pitchFamily="-65" charset="0"/>
            </a:endParaRPr>
          </a:p>
          <a:p>
            <a:r>
              <a:rPr lang="en-AU">
                <a:latin typeface="Arial" pitchFamily="-65" charset="0"/>
              </a:rPr>
              <a:t>Relatively prime - </a:t>
            </a:r>
            <a:r>
              <a:rPr lang="en-US">
                <a:latin typeface="Arial" pitchFamily="-65" charset="0"/>
              </a:rPr>
              <a:t>Two integers are relatively prime if they share no common positive factors (divisors) except 1. Using the notation (</a:t>
            </a:r>
            <a:r>
              <a:rPr lang="en-US" i="1">
                <a:latin typeface="Arial" pitchFamily="-65" charset="0"/>
              </a:rPr>
              <a:t>m, n</a:t>
            </a:r>
            <a:r>
              <a:rPr lang="en-US">
                <a:latin typeface="Arial" pitchFamily="-65" charset="0"/>
              </a:rPr>
              <a:t>) to denote the </a:t>
            </a:r>
            <a:r>
              <a:rPr lang="en-US">
                <a:latin typeface="Arial" pitchFamily="-65" charset="0"/>
                <a:hlinkClick r:id="rId3"/>
              </a:rPr>
              <a:t>greatest common divisor</a:t>
            </a:r>
            <a:r>
              <a:rPr lang="en-US">
                <a:latin typeface="Arial" pitchFamily="-65" charset="0"/>
              </a:rPr>
              <a:t>, two integers </a:t>
            </a:r>
            <a:r>
              <a:rPr lang="en-US" i="1">
                <a:latin typeface="Arial" pitchFamily="-65" charset="0"/>
              </a:rPr>
              <a:t>m</a:t>
            </a:r>
            <a:r>
              <a:rPr lang="en-US">
                <a:latin typeface="Arial" pitchFamily="-65" charset="0"/>
              </a:rPr>
              <a:t> and </a:t>
            </a:r>
            <a:r>
              <a:rPr lang="en-US" i="1">
                <a:latin typeface="Arial" pitchFamily="-65" charset="0"/>
              </a:rPr>
              <a:t>n</a:t>
            </a:r>
            <a:r>
              <a:rPr lang="en-US">
                <a:latin typeface="Arial" pitchFamily="-65" charset="0"/>
              </a:rPr>
              <a:t> are relatively prime if  . Relatively prime integers are sometimes also called </a:t>
            </a:r>
            <a:r>
              <a:rPr lang="en-US">
                <a:latin typeface="Arial" pitchFamily="-65" charset="0"/>
                <a:hlinkClick r:id="rId4"/>
              </a:rPr>
              <a:t>strangers</a:t>
            </a:r>
            <a:r>
              <a:rPr lang="en-US">
                <a:latin typeface="Arial" pitchFamily="-65" charset="0"/>
              </a:rPr>
              <a:t> or </a:t>
            </a:r>
            <a:r>
              <a:rPr lang="en-US">
                <a:latin typeface="Arial" pitchFamily="-65" charset="0"/>
                <a:hlinkClick r:id="rId5"/>
              </a:rPr>
              <a:t>coprime</a:t>
            </a:r>
            <a:r>
              <a:rPr lang="en-US">
                <a:latin typeface="Arial" pitchFamily="-65" charset="0"/>
              </a:rPr>
              <a:t> and are denoted </a:t>
            </a:r>
            <a:endParaRPr lang="en-AU">
              <a:latin typeface="Arial" pitchFamily="-65"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76803" name="Rectangle 11"/>
          <p:cNvSpPr>
            <a:spLocks noGrp="1" noChangeArrowheads="1"/>
          </p:cNvSpPr>
          <p:nvPr>
            <p:ph type="dt" sz="quarter" idx="1"/>
          </p:nvPr>
        </p:nvSpPr>
        <p:spPr>
          <a:noFill/>
        </p:spPr>
        <p:txBody>
          <a:bodyPr/>
          <a:lstStyle/>
          <a:p>
            <a:fld id="{45D7BA93-2B0D-2048-8FBF-F3C59218AE1E}" type="datetime1">
              <a:rPr lang="en-GB">
                <a:latin typeface="Arial" pitchFamily="-65" charset="0"/>
              </a:rPr>
              <a:pPr/>
              <a:t>01/08/2017</a:t>
            </a:fld>
            <a:endParaRPr lang="en-GB">
              <a:latin typeface="Arial" pitchFamily="-65" charset="0"/>
            </a:endParaRPr>
          </a:p>
        </p:txBody>
      </p:sp>
      <p:sp>
        <p:nvSpPr>
          <p:cNvPr id="76804"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76805" name="Rectangle 13"/>
          <p:cNvSpPr>
            <a:spLocks noGrp="1" noChangeArrowheads="1"/>
          </p:cNvSpPr>
          <p:nvPr>
            <p:ph type="sldNum" sz="quarter" idx="5"/>
          </p:nvPr>
        </p:nvSpPr>
        <p:spPr>
          <a:noFill/>
        </p:spPr>
        <p:txBody>
          <a:bodyPr/>
          <a:lstStyle/>
          <a:p>
            <a:fld id="{1E4E64E5-DAA1-2A4C-A904-DFCA7FF75A4D}" type="slidenum">
              <a:rPr lang="en-GB">
                <a:latin typeface="Arial" pitchFamily="-65" charset="0"/>
              </a:rPr>
              <a:pPr/>
              <a:t>19</a:t>
            </a:fld>
            <a:endParaRPr lang="en-GB">
              <a:latin typeface="Arial" pitchFamily="-65" charset="0"/>
            </a:endParaRPr>
          </a:p>
        </p:txBody>
      </p:sp>
      <p:sp>
        <p:nvSpPr>
          <p:cNvPr id="76806" name="Rectangle 2"/>
          <p:cNvSpPr>
            <a:spLocks noGrp="1" noRot="1" noChangeAspect="1" noChangeArrowheads="1" noTextEdit="1"/>
          </p:cNvSpPr>
          <p:nvPr>
            <p:ph type="sldImg"/>
          </p:nvPr>
        </p:nvSpPr>
        <p:spPr>
          <a:xfrm>
            <a:off x="992188" y="768350"/>
            <a:ext cx="5116512" cy="3838575"/>
          </a:xfrm>
          <a:ln/>
        </p:spPr>
      </p:sp>
      <p:sp>
        <p:nvSpPr>
          <p:cNvPr id="76807" name="Rectangle 3"/>
          <p:cNvSpPr>
            <a:spLocks noGrp="1" noChangeArrowheads="1"/>
          </p:cNvSpPr>
          <p:nvPr>
            <p:ph type="body" idx="1"/>
          </p:nvPr>
        </p:nvSpPr>
        <p:spPr>
          <a:xfrm>
            <a:off x="947635" y="4860963"/>
            <a:ext cx="5204032" cy="4604617"/>
          </a:xfrm>
          <a:noFill/>
          <a:ln/>
        </p:spPr>
        <p:txBody>
          <a:bodyPr/>
          <a:lstStyle/>
          <a:p>
            <a:endParaRPr lang="en-AU" dirty="0" smtClean="0">
              <a:latin typeface="Arial" pitchFamily="-65" charset="0"/>
            </a:endParaRPr>
          </a:p>
          <a:p>
            <a:r>
              <a:rPr lang="en-AU" dirty="0">
                <a:latin typeface="Arial" pitchFamily="-65" charset="0"/>
              </a:rPr>
              <a:t>Now summarize the method rather than the number theory underlying it. Its security is based on the difficulty in factoring a large number, in this case </a:t>
            </a:r>
            <a:r>
              <a:rPr lang="en-AU" dirty="0" err="1">
                <a:latin typeface="Arial" pitchFamily="-65" charset="0"/>
              </a:rPr>
              <a:t>n</a:t>
            </a:r>
            <a:r>
              <a:rPr lang="en-AU" dirty="0">
                <a:latin typeface="Arial" pitchFamily="-65" charset="0"/>
              </a:rPr>
              <a:t> = </a:t>
            </a:r>
            <a:r>
              <a:rPr lang="en-AU" dirty="0" err="1">
                <a:latin typeface="Arial" pitchFamily="-65" charset="0"/>
              </a:rPr>
              <a:t>pq</a:t>
            </a:r>
            <a:r>
              <a:rPr lang="en-AU" dirty="0">
                <a:latin typeface="Arial" pitchFamily="-65" charset="0"/>
              </a:rPr>
              <a:t>.</a:t>
            </a:r>
          </a:p>
          <a:p>
            <a:endParaRPr lang="en-AU" dirty="0">
              <a:latin typeface="Arial" pitchFamily="-65" charset="0"/>
            </a:endParaRPr>
          </a:p>
          <a:p>
            <a:r>
              <a:rPr lang="en-AU" dirty="0">
                <a:latin typeface="Arial" pitchFamily="-65" charset="0"/>
              </a:rPr>
              <a:t>Relatively prime - </a:t>
            </a:r>
            <a:r>
              <a:rPr lang="en-US" dirty="0">
                <a:latin typeface="Arial" pitchFamily="-65" charset="0"/>
              </a:rPr>
              <a:t>Two integers are relatively prime if they share no common positive factors (divisors) except 1. Using the notation (</a:t>
            </a:r>
            <a:r>
              <a:rPr lang="en-US" i="1" dirty="0" err="1">
                <a:latin typeface="Arial" pitchFamily="-65" charset="0"/>
              </a:rPr>
              <a:t>m</a:t>
            </a:r>
            <a:r>
              <a:rPr lang="en-US" i="1" dirty="0">
                <a:latin typeface="Arial" pitchFamily="-65" charset="0"/>
              </a:rPr>
              <a:t>, </a:t>
            </a:r>
            <a:r>
              <a:rPr lang="en-US" i="1" dirty="0" err="1">
                <a:latin typeface="Arial" pitchFamily="-65" charset="0"/>
              </a:rPr>
              <a:t>n</a:t>
            </a:r>
            <a:r>
              <a:rPr lang="en-US" dirty="0">
                <a:latin typeface="Arial" pitchFamily="-65" charset="0"/>
              </a:rPr>
              <a:t>) to denote the </a:t>
            </a:r>
            <a:r>
              <a:rPr lang="en-US" dirty="0">
                <a:latin typeface="Arial" pitchFamily="-65" charset="0"/>
                <a:hlinkClick r:id="rId3"/>
              </a:rPr>
              <a:t>greatest common divisor</a:t>
            </a:r>
            <a:r>
              <a:rPr lang="en-US" dirty="0">
                <a:latin typeface="Arial" pitchFamily="-65" charset="0"/>
              </a:rPr>
              <a:t>, two integers </a:t>
            </a:r>
            <a:r>
              <a:rPr lang="en-US" i="1" dirty="0" err="1">
                <a:latin typeface="Arial" pitchFamily="-65" charset="0"/>
              </a:rPr>
              <a:t>m</a:t>
            </a:r>
            <a:r>
              <a:rPr lang="en-US" dirty="0">
                <a:latin typeface="Arial" pitchFamily="-65" charset="0"/>
              </a:rPr>
              <a:t> and </a:t>
            </a:r>
            <a:r>
              <a:rPr lang="en-US" i="1" dirty="0" err="1">
                <a:latin typeface="Arial" pitchFamily="-65" charset="0"/>
              </a:rPr>
              <a:t>n</a:t>
            </a:r>
            <a:r>
              <a:rPr lang="en-US" dirty="0">
                <a:latin typeface="Arial" pitchFamily="-65" charset="0"/>
              </a:rPr>
              <a:t> are relatively prime if  . Relatively prime integers are sometimes also called </a:t>
            </a:r>
            <a:r>
              <a:rPr lang="en-US" dirty="0">
                <a:latin typeface="Arial" pitchFamily="-65" charset="0"/>
                <a:hlinkClick r:id="rId4"/>
              </a:rPr>
              <a:t>strangers</a:t>
            </a:r>
            <a:r>
              <a:rPr lang="en-US" dirty="0">
                <a:latin typeface="Arial" pitchFamily="-65" charset="0"/>
              </a:rPr>
              <a:t> or </a:t>
            </a:r>
            <a:r>
              <a:rPr lang="en-US" dirty="0">
                <a:latin typeface="Arial" pitchFamily="-65" charset="0"/>
                <a:hlinkClick r:id="rId5"/>
              </a:rPr>
              <a:t>coprime</a:t>
            </a:r>
            <a:r>
              <a:rPr lang="en-US" dirty="0">
                <a:latin typeface="Arial" pitchFamily="-65" charset="0"/>
              </a:rPr>
              <a:t> and are </a:t>
            </a:r>
            <a:r>
              <a:rPr lang="en-US" dirty="0" smtClean="0">
                <a:latin typeface="Arial" pitchFamily="-65" charset="0"/>
              </a:rPr>
              <a:t>denoted</a:t>
            </a:r>
          </a:p>
          <a:p>
            <a:endParaRPr lang="en-US" dirty="0" smtClean="0">
              <a:latin typeface="Arial" pitchFamily="-65" charset="0"/>
            </a:endParaRPr>
          </a:p>
          <a:p>
            <a:r>
              <a:rPr lang="en-US" sz="1300" dirty="0"/>
              <a:t>The </a:t>
            </a:r>
            <a:r>
              <a:rPr lang="en-US" sz="1300" b="1" dirty="0"/>
              <a:t>Euclidean algorithm </a:t>
            </a:r>
            <a:r>
              <a:rPr lang="en-US" sz="1300" b="1" dirty="0">
                <a:hlinkClick r:id="rId6"/>
              </a:rPr>
              <a:t>is an efficient method for computing the </a:t>
            </a:r>
            <a:r>
              <a:rPr lang="en-US" sz="1300" b="1" dirty="0">
                <a:hlinkClick r:id="rId7"/>
              </a:rPr>
              <a:t>greatest common divisor (GCD),</a:t>
            </a:r>
            <a:r>
              <a:rPr lang="en-US" dirty="0" smtClean="0">
                <a:latin typeface="Arial" pitchFamily="-65" charset="0"/>
              </a:rPr>
              <a:t> </a:t>
            </a:r>
            <a:endParaRPr lang="en-AU" dirty="0">
              <a:latin typeface="Arial" pitchFamily="-65"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78851" name="Rectangle 11"/>
          <p:cNvSpPr>
            <a:spLocks noGrp="1" noChangeArrowheads="1"/>
          </p:cNvSpPr>
          <p:nvPr>
            <p:ph type="dt" sz="quarter" idx="1"/>
          </p:nvPr>
        </p:nvSpPr>
        <p:spPr>
          <a:noFill/>
        </p:spPr>
        <p:txBody>
          <a:bodyPr/>
          <a:lstStyle/>
          <a:p>
            <a:fld id="{867ACF46-9973-9640-971C-6FECA299171D}" type="datetime1">
              <a:rPr lang="en-GB">
                <a:latin typeface="Arial" pitchFamily="-65" charset="0"/>
              </a:rPr>
              <a:pPr/>
              <a:t>01/08/2017</a:t>
            </a:fld>
            <a:endParaRPr lang="en-GB">
              <a:latin typeface="Arial" pitchFamily="-65" charset="0"/>
            </a:endParaRPr>
          </a:p>
        </p:txBody>
      </p:sp>
      <p:sp>
        <p:nvSpPr>
          <p:cNvPr id="78852"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78853" name="Rectangle 13"/>
          <p:cNvSpPr>
            <a:spLocks noGrp="1" noChangeArrowheads="1"/>
          </p:cNvSpPr>
          <p:nvPr>
            <p:ph type="sldNum" sz="quarter" idx="5"/>
          </p:nvPr>
        </p:nvSpPr>
        <p:spPr>
          <a:noFill/>
        </p:spPr>
        <p:txBody>
          <a:bodyPr/>
          <a:lstStyle/>
          <a:p>
            <a:fld id="{9AD6E62E-6908-F043-99DE-DF469CDDC712}" type="slidenum">
              <a:rPr lang="en-GB">
                <a:latin typeface="Arial" pitchFamily="-65" charset="0"/>
              </a:rPr>
              <a:pPr/>
              <a:t>20</a:t>
            </a:fld>
            <a:endParaRPr lang="en-GB">
              <a:latin typeface="Arial" pitchFamily="-65" charset="0"/>
            </a:endParaRPr>
          </a:p>
        </p:txBody>
      </p:sp>
      <p:sp>
        <p:nvSpPr>
          <p:cNvPr id="78854" name="Rectangle 2"/>
          <p:cNvSpPr>
            <a:spLocks noGrp="1" noRot="1" noChangeAspect="1" noChangeArrowheads="1" noTextEdit="1"/>
          </p:cNvSpPr>
          <p:nvPr>
            <p:ph type="sldImg"/>
          </p:nvPr>
        </p:nvSpPr>
        <p:spPr>
          <a:xfrm>
            <a:off x="992188" y="768350"/>
            <a:ext cx="5116512" cy="3838575"/>
          </a:xfrm>
          <a:ln/>
        </p:spPr>
      </p:sp>
      <p:sp>
        <p:nvSpPr>
          <p:cNvPr id="78855" name="Rectangle 3"/>
          <p:cNvSpPr>
            <a:spLocks noGrp="1" noChangeArrowheads="1"/>
          </p:cNvSpPr>
          <p:nvPr>
            <p:ph type="body" idx="1"/>
          </p:nvPr>
        </p:nvSpPr>
        <p:spPr>
          <a:xfrm>
            <a:off x="947635" y="4860963"/>
            <a:ext cx="5204032" cy="4604617"/>
          </a:xfrm>
          <a:noFill/>
          <a:ln/>
        </p:spPr>
        <p:txBody>
          <a:bodyPr/>
          <a:lstStyle/>
          <a:p>
            <a:r>
              <a:rPr lang="en-AU" dirty="0" smtClean="0">
                <a:latin typeface="Arial" pitchFamily="-65" charset="0"/>
              </a:rPr>
              <a:t>The </a:t>
            </a:r>
            <a:r>
              <a:rPr lang="en-AU" dirty="0">
                <a:latin typeface="Arial" pitchFamily="-65" charset="0"/>
              </a:rPr>
              <a:t>algorithm makes use of modulo arithmetic.  Given that we are working with large numbers this is hard work</a:t>
            </a:r>
            <a:r>
              <a:rPr lang="en-AU" dirty="0" smtClean="0">
                <a:latin typeface="Arial" pitchFamily="-65" charset="0"/>
              </a:rPr>
              <a:t>.</a:t>
            </a:r>
          </a:p>
          <a:p>
            <a:endParaRPr lang="en-AU" dirty="0">
              <a:latin typeface="Arial" pitchFamily="-65"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80899" name="Rectangle 11"/>
          <p:cNvSpPr>
            <a:spLocks noGrp="1" noChangeArrowheads="1"/>
          </p:cNvSpPr>
          <p:nvPr>
            <p:ph type="dt" sz="quarter" idx="1"/>
          </p:nvPr>
        </p:nvSpPr>
        <p:spPr>
          <a:noFill/>
        </p:spPr>
        <p:txBody>
          <a:bodyPr/>
          <a:lstStyle/>
          <a:p>
            <a:fld id="{88DE1D83-1F12-6F49-841C-41A05A5DE23F}" type="datetime1">
              <a:rPr lang="en-GB">
                <a:latin typeface="Arial" pitchFamily="-65" charset="0"/>
              </a:rPr>
              <a:pPr/>
              <a:t>01/08/2017</a:t>
            </a:fld>
            <a:endParaRPr lang="en-GB">
              <a:latin typeface="Arial" pitchFamily="-65" charset="0"/>
            </a:endParaRPr>
          </a:p>
        </p:txBody>
      </p:sp>
      <p:sp>
        <p:nvSpPr>
          <p:cNvPr id="80900"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80901" name="Rectangle 13"/>
          <p:cNvSpPr>
            <a:spLocks noGrp="1" noChangeArrowheads="1"/>
          </p:cNvSpPr>
          <p:nvPr>
            <p:ph type="sldNum" sz="quarter" idx="5"/>
          </p:nvPr>
        </p:nvSpPr>
        <p:spPr>
          <a:noFill/>
        </p:spPr>
        <p:txBody>
          <a:bodyPr/>
          <a:lstStyle/>
          <a:p>
            <a:fld id="{F61B9F25-5A74-774B-8687-419EB1E4233C}" type="slidenum">
              <a:rPr lang="en-GB">
                <a:latin typeface="Arial" pitchFamily="-65" charset="0"/>
              </a:rPr>
              <a:pPr/>
              <a:t>21</a:t>
            </a:fld>
            <a:endParaRPr lang="en-GB">
              <a:latin typeface="Arial" pitchFamily="-65"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p:spPr>
        <p:txBody>
          <a:bodyPr/>
          <a:lstStyle/>
          <a:p>
            <a:r>
              <a:rPr lang="en-NZ" dirty="0" smtClean="0">
                <a:latin typeface="Arial" pitchFamily="-65" charset="0"/>
              </a:rPr>
              <a:t>**The encryption of the message can be reversed</a:t>
            </a:r>
            <a:r>
              <a:rPr lang="en-NZ" baseline="0" dirty="0" smtClean="0">
                <a:latin typeface="Arial" pitchFamily="-65" charset="0"/>
              </a:rPr>
              <a:t> by someone who know p </a:t>
            </a:r>
            <a:r>
              <a:rPr lang="en-NZ" b="1" baseline="0" dirty="0" smtClean="0">
                <a:latin typeface="Arial" pitchFamily="-65" charset="0"/>
              </a:rPr>
              <a:t>and</a:t>
            </a:r>
            <a:r>
              <a:rPr lang="en-NZ" baseline="0" dirty="0" smtClean="0">
                <a:latin typeface="Arial" pitchFamily="-65" charset="0"/>
              </a:rPr>
              <a:t> q.  Public key is N, which is p*q.  However if p and q are big enough primes it is practically impossible to deduce p and q from N.  This is the critical and elegant contribution of RSA.</a:t>
            </a:r>
            <a:endParaRPr lang="en-NZ" dirty="0" smtClean="0">
              <a:latin typeface="Arial" pitchFamily="-65" charset="0"/>
            </a:endParaRPr>
          </a:p>
          <a:p>
            <a:endParaRPr lang="en-NZ" dirty="0" smtClean="0">
              <a:latin typeface="Arial" pitchFamily="-65" charset="0"/>
            </a:endParaRPr>
          </a:p>
          <a:p>
            <a:r>
              <a:rPr lang="en-NZ" baseline="0" dirty="0" smtClean="0">
                <a:latin typeface="Arial" pitchFamily="-65" charset="0"/>
              </a:rPr>
              <a:t> </a:t>
            </a:r>
            <a:endParaRPr lang="en-NZ" dirty="0">
              <a:latin typeface="Arial" pitchFamily="-65"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80899" name="Rectangle 11"/>
          <p:cNvSpPr>
            <a:spLocks noGrp="1" noChangeArrowheads="1"/>
          </p:cNvSpPr>
          <p:nvPr>
            <p:ph type="dt" sz="quarter" idx="1"/>
          </p:nvPr>
        </p:nvSpPr>
        <p:spPr>
          <a:noFill/>
        </p:spPr>
        <p:txBody>
          <a:bodyPr/>
          <a:lstStyle/>
          <a:p>
            <a:fld id="{88DE1D83-1F12-6F49-841C-41A05A5DE23F}" type="datetime1">
              <a:rPr lang="en-GB">
                <a:latin typeface="Arial" pitchFamily="-65" charset="0"/>
              </a:rPr>
              <a:pPr/>
              <a:t>01/08/2017</a:t>
            </a:fld>
            <a:endParaRPr lang="en-GB">
              <a:latin typeface="Arial" pitchFamily="-65" charset="0"/>
            </a:endParaRPr>
          </a:p>
        </p:txBody>
      </p:sp>
      <p:sp>
        <p:nvSpPr>
          <p:cNvPr id="80900"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80901" name="Rectangle 13"/>
          <p:cNvSpPr>
            <a:spLocks noGrp="1" noChangeArrowheads="1"/>
          </p:cNvSpPr>
          <p:nvPr>
            <p:ph type="sldNum" sz="quarter" idx="5"/>
          </p:nvPr>
        </p:nvSpPr>
        <p:spPr>
          <a:noFill/>
        </p:spPr>
        <p:txBody>
          <a:bodyPr/>
          <a:lstStyle/>
          <a:p>
            <a:fld id="{F61B9F25-5A74-774B-8687-419EB1E4233C}" type="slidenum">
              <a:rPr lang="en-GB">
                <a:latin typeface="Arial" pitchFamily="-65" charset="0"/>
              </a:rPr>
              <a:pPr/>
              <a:t>22</a:t>
            </a:fld>
            <a:endParaRPr lang="en-GB">
              <a:latin typeface="Arial" pitchFamily="-65" charset="0"/>
            </a:endParaRPr>
          </a:p>
        </p:txBody>
      </p:sp>
      <p:sp>
        <p:nvSpPr>
          <p:cNvPr id="80902" name="Rectangle 2"/>
          <p:cNvSpPr>
            <a:spLocks noGrp="1" noRot="1" noChangeAspect="1" noChangeArrowheads="1" noTextEdit="1"/>
          </p:cNvSpPr>
          <p:nvPr>
            <p:ph type="sldImg"/>
          </p:nvPr>
        </p:nvSpPr>
        <p:spPr>
          <a:ln/>
        </p:spPr>
      </p:sp>
      <p:sp>
        <p:nvSpPr>
          <p:cNvPr id="80903" name="Rectangle 3"/>
          <p:cNvSpPr>
            <a:spLocks noGrp="1" noChangeArrowheads="1"/>
          </p:cNvSpPr>
          <p:nvPr>
            <p:ph type="body" idx="1"/>
          </p:nvPr>
        </p:nvSpPr>
        <p:spPr>
          <a:noFill/>
          <a:ln/>
        </p:spPr>
        <p:txBody>
          <a:bodyPr/>
          <a:lstStyle/>
          <a:p>
            <a:r>
              <a:rPr lang="en-NZ" dirty="0" smtClean="0">
                <a:latin typeface="Arial" pitchFamily="-65" charset="0"/>
              </a:rPr>
              <a:t>4+2+1</a:t>
            </a:r>
            <a:r>
              <a:rPr lang="en-NZ" baseline="0" dirty="0" smtClean="0">
                <a:latin typeface="Arial" pitchFamily="-65" charset="0"/>
              </a:rPr>
              <a:t> = 7 ** neat trick for computing exponentials in modulo arithmetic</a:t>
            </a:r>
          </a:p>
          <a:p>
            <a:endParaRPr lang="en-NZ" baseline="0" dirty="0" smtClean="0">
              <a:latin typeface="Arial" pitchFamily="-65" charset="0"/>
            </a:endParaRPr>
          </a:p>
          <a:p>
            <a:r>
              <a:rPr lang="en-NZ" baseline="0" dirty="0" smtClean="0">
                <a:latin typeface="Arial" pitchFamily="-65" charset="0"/>
              </a:rPr>
              <a:t>** Note, these are the smallest numbers for which RSA works.</a:t>
            </a:r>
            <a:endParaRPr lang="en-NZ" dirty="0">
              <a:latin typeface="Arial" pitchFamily="-65"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82947" name="Rectangle 11"/>
          <p:cNvSpPr>
            <a:spLocks noGrp="1" noChangeArrowheads="1"/>
          </p:cNvSpPr>
          <p:nvPr>
            <p:ph type="dt" sz="quarter" idx="1"/>
          </p:nvPr>
        </p:nvSpPr>
        <p:spPr>
          <a:noFill/>
        </p:spPr>
        <p:txBody>
          <a:bodyPr/>
          <a:lstStyle/>
          <a:p>
            <a:fld id="{A1BD21D3-9F19-D440-A79C-CDB487E36317}" type="datetime1">
              <a:rPr lang="en-GB">
                <a:latin typeface="Arial" pitchFamily="-65" charset="0"/>
              </a:rPr>
              <a:pPr/>
              <a:t>01/08/2017</a:t>
            </a:fld>
            <a:endParaRPr lang="en-GB">
              <a:latin typeface="Arial" pitchFamily="-65" charset="0"/>
            </a:endParaRPr>
          </a:p>
        </p:txBody>
      </p:sp>
      <p:sp>
        <p:nvSpPr>
          <p:cNvPr id="82948"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82949" name="Rectangle 13"/>
          <p:cNvSpPr>
            <a:spLocks noGrp="1" noChangeArrowheads="1"/>
          </p:cNvSpPr>
          <p:nvPr>
            <p:ph type="sldNum" sz="quarter" idx="5"/>
          </p:nvPr>
        </p:nvSpPr>
        <p:spPr>
          <a:noFill/>
        </p:spPr>
        <p:txBody>
          <a:bodyPr/>
          <a:lstStyle/>
          <a:p>
            <a:fld id="{499FE88B-317A-8640-BDAF-FE146B43F6C5}" type="slidenum">
              <a:rPr lang="en-GB">
                <a:latin typeface="Arial" pitchFamily="-65" charset="0"/>
              </a:rPr>
              <a:pPr/>
              <a:t>23</a:t>
            </a:fld>
            <a:endParaRPr lang="en-GB">
              <a:latin typeface="Arial" pitchFamily="-65" charset="0"/>
            </a:endParaRPr>
          </a:p>
        </p:txBody>
      </p:sp>
      <p:sp>
        <p:nvSpPr>
          <p:cNvPr id="82950" name="Rectangle 2"/>
          <p:cNvSpPr>
            <a:spLocks noGrp="1" noRot="1" noChangeAspect="1" noChangeArrowheads="1" noTextEdit="1"/>
          </p:cNvSpPr>
          <p:nvPr>
            <p:ph type="sldImg"/>
          </p:nvPr>
        </p:nvSpPr>
        <p:spPr>
          <a:xfrm>
            <a:off x="992188" y="768350"/>
            <a:ext cx="5116512" cy="3838575"/>
          </a:xfrm>
          <a:ln/>
        </p:spPr>
      </p:sp>
      <p:sp>
        <p:nvSpPr>
          <p:cNvPr id="82951" name="Rectangle 3"/>
          <p:cNvSpPr>
            <a:spLocks noGrp="1" noChangeArrowheads="1"/>
          </p:cNvSpPr>
          <p:nvPr>
            <p:ph type="body" idx="1"/>
          </p:nvPr>
        </p:nvSpPr>
        <p:spPr>
          <a:xfrm>
            <a:off x="947635" y="4860963"/>
            <a:ext cx="5204032" cy="4604617"/>
          </a:xfrm>
          <a:noFill/>
          <a:ln/>
        </p:spPr>
        <p:txBody>
          <a:bodyPr/>
          <a:lstStyle/>
          <a:p>
            <a:r>
              <a:rPr lang="en-US" b="1">
                <a:latin typeface="Arial" pitchFamily="-65" charset="0"/>
              </a:rPr>
              <a:t>So how long would it take to break a 128-bit key?</a:t>
            </a:r>
            <a:r>
              <a:rPr lang="en-US">
                <a:latin typeface="Arial" pitchFamily="-65" charset="0"/>
              </a:rPr>
              <a:t/>
            </a:r>
            <a:br>
              <a:rPr lang="en-US">
                <a:latin typeface="Arial" pitchFamily="-65" charset="0"/>
              </a:rPr>
            </a:br>
            <a:r>
              <a:rPr lang="en-US">
                <a:latin typeface="Arial" pitchFamily="-65" charset="0"/>
              </a:rPr>
              <a:t>Callas: Here's an analogy. Consider a computer the size of a grain of sand that can check one key in the amount of time it takes light to cross it. Now cover an Earth-sized planet (let's not use the actual Earth) with these computers to a depth of one meter. It will take this distributed network an average of 1,000 years to break a single 128-bit key </a:t>
            </a:r>
          </a:p>
          <a:p>
            <a:r>
              <a:rPr lang="en-US">
                <a:latin typeface="Arial" pitchFamily="-65" charset="0"/>
              </a:rPr>
              <a:t>http://searchsecurity.techtarget.com/qna/0,289202,sid14_gci855800,00.html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8"/>
          <p:cNvSpPr>
            <a:spLocks noGrp="1" noChangeArrowheads="1"/>
          </p:cNvSpPr>
          <p:nvPr>
            <p:ph type="hdr" sz="quarter"/>
          </p:nvPr>
        </p:nvSpPr>
        <p:spPr>
          <a:noFill/>
        </p:spPr>
        <p:txBody>
          <a:bodyPr/>
          <a:lstStyle/>
          <a:p>
            <a:r>
              <a:rPr lang="en-GB" smtClean="0">
                <a:latin typeface="Arial" pitchFamily="-65" charset="0"/>
              </a:rPr>
              <a:t>Cryptography</a:t>
            </a:r>
          </a:p>
        </p:txBody>
      </p:sp>
      <p:sp>
        <p:nvSpPr>
          <p:cNvPr id="84995" name="Rectangle 11"/>
          <p:cNvSpPr>
            <a:spLocks noGrp="1" noChangeArrowheads="1"/>
          </p:cNvSpPr>
          <p:nvPr>
            <p:ph type="dt" sz="quarter" idx="1"/>
          </p:nvPr>
        </p:nvSpPr>
        <p:spPr>
          <a:noFill/>
        </p:spPr>
        <p:txBody>
          <a:bodyPr/>
          <a:lstStyle/>
          <a:p>
            <a:fld id="{861FF547-262E-7047-8522-AC51539857D5}" type="datetime1">
              <a:rPr lang="en-GB">
                <a:latin typeface="Arial" pitchFamily="-65" charset="0"/>
              </a:rPr>
              <a:pPr/>
              <a:t>01/08/2017</a:t>
            </a:fld>
            <a:endParaRPr lang="en-GB">
              <a:latin typeface="Arial" pitchFamily="-65" charset="0"/>
            </a:endParaRPr>
          </a:p>
        </p:txBody>
      </p:sp>
      <p:sp>
        <p:nvSpPr>
          <p:cNvPr id="84996" name="Rectangle 12"/>
          <p:cNvSpPr>
            <a:spLocks noGrp="1" noChangeArrowheads="1"/>
          </p:cNvSpPr>
          <p:nvPr>
            <p:ph type="ftr" sz="quarter" idx="4"/>
          </p:nvPr>
        </p:nvSpPr>
        <p:spPr>
          <a:noFill/>
        </p:spPr>
        <p:txBody>
          <a:bodyPr/>
          <a:lstStyle/>
          <a:p>
            <a:r>
              <a:rPr lang="en-GB" smtClean="0">
                <a:latin typeface="Arial" pitchFamily="-65" charset="0"/>
              </a:rPr>
              <a:t>© 2005 Comp 306 2004</a:t>
            </a:r>
          </a:p>
        </p:txBody>
      </p:sp>
      <p:sp>
        <p:nvSpPr>
          <p:cNvPr id="84997" name="Rectangle 13"/>
          <p:cNvSpPr>
            <a:spLocks noGrp="1" noChangeArrowheads="1"/>
          </p:cNvSpPr>
          <p:nvPr>
            <p:ph type="sldNum" sz="quarter" idx="5"/>
          </p:nvPr>
        </p:nvSpPr>
        <p:spPr>
          <a:noFill/>
        </p:spPr>
        <p:txBody>
          <a:bodyPr/>
          <a:lstStyle/>
          <a:p>
            <a:fld id="{0F927406-F80C-874D-938D-924259F35307}" type="slidenum">
              <a:rPr lang="en-GB">
                <a:latin typeface="Arial" pitchFamily="-65" charset="0"/>
              </a:rPr>
              <a:pPr/>
              <a:t>27</a:t>
            </a:fld>
            <a:endParaRPr lang="en-GB">
              <a:latin typeface="Arial" pitchFamily="-65" charset="0"/>
            </a:endParaRPr>
          </a:p>
        </p:txBody>
      </p:sp>
      <p:sp>
        <p:nvSpPr>
          <p:cNvPr id="84998" name="Rectangle 2"/>
          <p:cNvSpPr>
            <a:spLocks noGrp="1" noRot="1" noChangeAspect="1" noChangeArrowheads="1" noTextEdit="1"/>
          </p:cNvSpPr>
          <p:nvPr>
            <p:ph type="sldImg"/>
          </p:nvPr>
        </p:nvSpPr>
        <p:spPr>
          <a:xfrm>
            <a:off x="992188" y="768350"/>
            <a:ext cx="5116512" cy="3838575"/>
          </a:xfrm>
          <a:ln/>
        </p:spPr>
      </p:sp>
      <p:sp>
        <p:nvSpPr>
          <p:cNvPr id="84999" name="Rectangle 3"/>
          <p:cNvSpPr>
            <a:spLocks noGrp="1" noChangeArrowheads="1"/>
          </p:cNvSpPr>
          <p:nvPr>
            <p:ph type="body" idx="1"/>
          </p:nvPr>
        </p:nvSpPr>
        <p:spPr>
          <a:xfrm>
            <a:off x="947635" y="4860963"/>
            <a:ext cx="5204032" cy="4604617"/>
          </a:xfrm>
          <a:noFill/>
          <a:ln/>
        </p:spPr>
        <p:txBody>
          <a:bodyPr/>
          <a:lstStyle/>
          <a:p>
            <a:r>
              <a:rPr lang="en-AU" dirty="0" err="1" smtClean="0">
                <a:latin typeface="Arial" pitchFamily="-65" charset="0"/>
              </a:rPr>
              <a:t>Kc</a:t>
            </a:r>
            <a:r>
              <a:rPr lang="en-AU" baseline="0" dirty="0" smtClean="0">
                <a:latin typeface="Arial" pitchFamily="-65" charset="0"/>
              </a:rPr>
              <a:t> = conversation key (symmetric) – analogue to enigma day key</a:t>
            </a:r>
          </a:p>
          <a:p>
            <a:endParaRPr lang="en-AU" dirty="0" smtClean="0">
              <a:latin typeface="Arial" pitchFamily="-65" charset="0"/>
            </a:endParaRPr>
          </a:p>
          <a:p>
            <a:r>
              <a:rPr lang="en-AU" dirty="0" smtClean="0">
                <a:latin typeface="Arial" pitchFamily="-65" charset="0"/>
              </a:rPr>
              <a:t>Wrapped</a:t>
            </a:r>
            <a:r>
              <a:rPr lang="en-AU" baseline="0" dirty="0" smtClean="0">
                <a:latin typeface="Arial" pitchFamily="-65" charset="0"/>
              </a:rPr>
              <a:t> in </a:t>
            </a:r>
            <a:r>
              <a:rPr lang="en-AU" baseline="0" dirty="0" err="1" smtClean="0">
                <a:latin typeface="Arial" pitchFamily="-65" charset="0"/>
              </a:rPr>
              <a:t>Alices</a:t>
            </a:r>
            <a:r>
              <a:rPr lang="en-AU" baseline="0" dirty="0" smtClean="0">
                <a:latin typeface="Arial" pitchFamily="-65" charset="0"/>
              </a:rPr>
              <a:t> private key (anyone can decrypt) to prove session key really came from Alice (authenticity)</a:t>
            </a:r>
          </a:p>
          <a:p>
            <a:r>
              <a:rPr lang="en-AU" baseline="0" dirty="0" smtClean="0">
                <a:latin typeface="Arial" pitchFamily="-65" charset="0"/>
              </a:rPr>
              <a:t>Wrapped in Bob’s public Key, so only Bob can decrypt it, protecting the session key.</a:t>
            </a:r>
          </a:p>
          <a:p>
            <a:r>
              <a:rPr lang="en-AU" baseline="0" dirty="0" smtClean="0">
                <a:latin typeface="Arial" pitchFamily="-65" charset="0"/>
              </a:rPr>
              <a:t> </a:t>
            </a:r>
            <a:endParaRPr lang="en-AU" dirty="0">
              <a:latin typeface="Arial" pitchFamily="-6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smtClean="0"/>
              <a:t>We’re going to come back to ‘authentication</a:t>
            </a:r>
            <a:r>
              <a:rPr lang="en-NZ" baseline="0" dirty="0" smtClean="0"/>
              <a:t>’ later. </a:t>
            </a:r>
          </a:p>
          <a:p>
            <a:endParaRPr lang="en-NZ" baseline="0" dirty="0" smtClean="0"/>
          </a:p>
          <a:p>
            <a:r>
              <a:rPr lang="en-US" dirty="0" smtClean="0"/>
              <a:t>Problem is it</a:t>
            </a:r>
            <a:r>
              <a:rPr lang="en-US" baseline="0" dirty="0" smtClean="0"/>
              <a:t> is synchronous – not off line.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4</a:t>
            </a:fld>
            <a:endParaRPr lang="en-US"/>
          </a:p>
        </p:txBody>
      </p:sp>
    </p:spTree>
    <p:extLst>
      <p:ext uri="{BB962C8B-B14F-4D97-AF65-F5344CB8AC3E}">
        <p14:creationId xmlns:p14="http://schemas.microsoft.com/office/powerpoint/2010/main" val="1406522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Cryptography</a:t>
            </a:r>
          </a:p>
        </p:txBody>
      </p:sp>
      <p:sp>
        <p:nvSpPr>
          <p:cNvPr id="5" name="Rectangle 11"/>
          <p:cNvSpPr>
            <a:spLocks noGrp="1" noChangeArrowheads="1"/>
          </p:cNvSpPr>
          <p:nvPr>
            <p:ph type="dt" idx="1"/>
          </p:nvPr>
        </p:nvSpPr>
        <p:spPr>
          <a:ln/>
        </p:spPr>
        <p:txBody>
          <a:bodyPr/>
          <a:lstStyle/>
          <a:p>
            <a:fld id="{9E89A832-B58C-2A40-9D1A-52605134C251}" type="datetime1">
              <a:rPr lang="en-GB"/>
              <a:pPr/>
              <a:t>01/08/2017</a:t>
            </a:fld>
            <a:endParaRPr lang="en-GB"/>
          </a:p>
        </p:txBody>
      </p:sp>
      <p:sp>
        <p:nvSpPr>
          <p:cNvPr id="6" name="Rectangle 12"/>
          <p:cNvSpPr>
            <a:spLocks noGrp="1" noChangeArrowheads="1"/>
          </p:cNvSpPr>
          <p:nvPr>
            <p:ph type="ftr" sz="quarter" idx="4"/>
          </p:nvPr>
        </p:nvSpPr>
        <p:spPr>
          <a:ln/>
        </p:spPr>
        <p:txBody>
          <a:bodyPr/>
          <a:lstStyle/>
          <a:p>
            <a:r>
              <a:rPr lang="en-GB"/>
              <a:t>© 2005, 2006Comp 306 2004</a:t>
            </a:r>
          </a:p>
        </p:txBody>
      </p:sp>
      <p:sp>
        <p:nvSpPr>
          <p:cNvPr id="7" name="Rectangle 13"/>
          <p:cNvSpPr>
            <a:spLocks noGrp="1" noChangeArrowheads="1"/>
          </p:cNvSpPr>
          <p:nvPr>
            <p:ph type="sldNum" sz="quarter" idx="5"/>
          </p:nvPr>
        </p:nvSpPr>
        <p:spPr>
          <a:ln/>
        </p:spPr>
        <p:txBody>
          <a:bodyPr/>
          <a:lstStyle/>
          <a:p>
            <a:fld id="{DB000654-DBFE-5840-BAD8-89710C9FDC45}" type="slidenum">
              <a:rPr lang="en-GB"/>
              <a:pPr/>
              <a:t>28</a:t>
            </a:fld>
            <a:endParaRPr lang="en-GB"/>
          </a:p>
        </p:txBody>
      </p:sp>
      <p:sp>
        <p:nvSpPr>
          <p:cNvPr id="1726466" name="Rectangle 2"/>
          <p:cNvSpPr>
            <a:spLocks noGrp="1" noRot="1" noChangeAspect="1" noChangeArrowheads="1" noTextEdit="1"/>
          </p:cNvSpPr>
          <p:nvPr>
            <p:ph type="sldImg"/>
          </p:nvPr>
        </p:nvSpPr>
        <p:spPr>
          <a:xfrm>
            <a:off x="992188" y="766763"/>
            <a:ext cx="5118100" cy="3840162"/>
          </a:xfrm>
          <a:ln/>
        </p:spPr>
      </p:sp>
      <p:sp>
        <p:nvSpPr>
          <p:cNvPr id="1726467" name="Rectangle 3"/>
          <p:cNvSpPr>
            <a:spLocks noGrp="1" noChangeArrowheads="1"/>
          </p:cNvSpPr>
          <p:nvPr>
            <p:ph type="body" idx="1"/>
          </p:nvPr>
        </p:nvSpPr>
        <p:spPr>
          <a:xfrm>
            <a:off x="947309" y="4861101"/>
            <a:ext cx="5204684" cy="4604890"/>
          </a:xfrm>
        </p:spPr>
        <p:txBody>
          <a:bodyPr/>
          <a:lstStyle/>
          <a:p>
            <a:r>
              <a:rPr lang="en-AU" dirty="0"/>
              <a:t>Integrity is straightforward.  We want the equivalent (actually an improvement on) a signed piece of paper.  Signature of person giving authority to document in a way that ensures document has not be forged or altered.</a:t>
            </a:r>
          </a:p>
          <a:p>
            <a:endParaRPr lang="en-AU" dirty="0"/>
          </a:p>
          <a:p>
            <a:r>
              <a:rPr lang="en-AU" dirty="0"/>
              <a:t>We want this to be offline.  So, it cannot be based on a nonce.  Likewise, we want </a:t>
            </a:r>
            <a:r>
              <a:rPr lang="en-AU" dirty="0" err="1" smtClean="0"/>
              <a:t>nonrepudiation</a:t>
            </a:r>
            <a:r>
              <a:rPr lang="en-AU" dirty="0" smtClean="0"/>
              <a:t> (can’t</a:t>
            </a:r>
            <a:r>
              <a:rPr lang="en-AU" baseline="0" dirty="0" smtClean="0"/>
              <a:t> take back what you said)</a:t>
            </a:r>
            <a:r>
              <a:rPr lang="en-AU" dirty="0" smtClean="0"/>
              <a:t>.</a:t>
            </a:r>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Cryptography</a:t>
            </a:r>
          </a:p>
        </p:txBody>
      </p:sp>
      <p:sp>
        <p:nvSpPr>
          <p:cNvPr id="5" name="Rectangle 11"/>
          <p:cNvSpPr>
            <a:spLocks noGrp="1" noChangeArrowheads="1"/>
          </p:cNvSpPr>
          <p:nvPr>
            <p:ph type="dt" idx="1"/>
          </p:nvPr>
        </p:nvSpPr>
        <p:spPr>
          <a:ln/>
        </p:spPr>
        <p:txBody>
          <a:bodyPr/>
          <a:lstStyle/>
          <a:p>
            <a:fld id="{62BC5E21-C477-A94C-A0FE-F58E1362902C}" type="datetime1">
              <a:rPr lang="en-GB"/>
              <a:pPr/>
              <a:t>01/08/2017</a:t>
            </a:fld>
            <a:endParaRPr lang="en-GB"/>
          </a:p>
        </p:txBody>
      </p:sp>
      <p:sp>
        <p:nvSpPr>
          <p:cNvPr id="6" name="Rectangle 12"/>
          <p:cNvSpPr>
            <a:spLocks noGrp="1" noChangeArrowheads="1"/>
          </p:cNvSpPr>
          <p:nvPr>
            <p:ph type="ftr" sz="quarter" idx="4"/>
          </p:nvPr>
        </p:nvSpPr>
        <p:spPr>
          <a:ln/>
        </p:spPr>
        <p:txBody>
          <a:bodyPr/>
          <a:lstStyle/>
          <a:p>
            <a:r>
              <a:rPr lang="en-GB"/>
              <a:t>© 2005, 2006Comp 306 2004</a:t>
            </a:r>
          </a:p>
        </p:txBody>
      </p:sp>
      <p:sp>
        <p:nvSpPr>
          <p:cNvPr id="7" name="Rectangle 13"/>
          <p:cNvSpPr>
            <a:spLocks noGrp="1" noChangeArrowheads="1"/>
          </p:cNvSpPr>
          <p:nvPr>
            <p:ph type="sldNum" sz="quarter" idx="5"/>
          </p:nvPr>
        </p:nvSpPr>
        <p:spPr>
          <a:ln/>
        </p:spPr>
        <p:txBody>
          <a:bodyPr/>
          <a:lstStyle/>
          <a:p>
            <a:fld id="{47624CB5-0071-6C41-8D58-0A26FB7D21CF}" type="slidenum">
              <a:rPr lang="en-GB"/>
              <a:pPr/>
              <a:t>29</a:t>
            </a:fld>
            <a:endParaRPr lang="en-GB"/>
          </a:p>
        </p:txBody>
      </p:sp>
      <p:sp>
        <p:nvSpPr>
          <p:cNvPr id="1728514" name="Rectangle 2"/>
          <p:cNvSpPr>
            <a:spLocks noGrp="1" noRot="1" noChangeAspect="1" noChangeArrowheads="1" noTextEdit="1"/>
          </p:cNvSpPr>
          <p:nvPr>
            <p:ph type="sldImg"/>
          </p:nvPr>
        </p:nvSpPr>
        <p:spPr>
          <a:xfrm>
            <a:off x="992188" y="766763"/>
            <a:ext cx="5118100" cy="3840162"/>
          </a:xfrm>
          <a:ln/>
        </p:spPr>
      </p:sp>
      <p:sp>
        <p:nvSpPr>
          <p:cNvPr id="1728515" name="Rectangle 3"/>
          <p:cNvSpPr>
            <a:spLocks noGrp="1" noChangeArrowheads="1"/>
          </p:cNvSpPr>
          <p:nvPr>
            <p:ph type="body" idx="1"/>
          </p:nvPr>
        </p:nvSpPr>
        <p:spPr>
          <a:xfrm>
            <a:off x="947309" y="4861101"/>
            <a:ext cx="5204684" cy="4604890"/>
          </a:xfrm>
        </p:spPr>
        <p:txBody>
          <a:bodyPr/>
          <a:lstStyle/>
          <a:p>
            <a:r>
              <a:rPr lang="en-AU"/>
              <a:t>Alice has message for Bob that needs to be signed.  She encrypts it with her decryption algorithm and private key.  She sends the encrypted message to Bob.</a:t>
            </a:r>
          </a:p>
          <a:p>
            <a:r>
              <a:rPr lang="en-AU"/>
              <a:t>When Bob receives the message he uses Alice’s public key to decrypt it.  This stands up to our criteria as a signature because:</a:t>
            </a:r>
          </a:p>
          <a:p>
            <a:pPr>
              <a:buFontTx/>
              <a:buChar char="•"/>
            </a:pPr>
            <a:r>
              <a:rPr lang="en-AU"/>
              <a:t> Only Alice could have encrypted it since she is the only one that knows d</a:t>
            </a:r>
            <a:r>
              <a:rPr lang="en-AU" baseline="-25000"/>
              <a:t>A</a:t>
            </a:r>
            <a:r>
              <a:rPr lang="en-AU"/>
              <a:t>.</a:t>
            </a:r>
          </a:p>
          <a:p>
            <a:pPr>
              <a:buFontTx/>
              <a:buChar char="•"/>
            </a:pPr>
            <a:r>
              <a:rPr lang="en-AU"/>
              <a:t> If the message had been tampered with then it would not have decrypted correctly.</a:t>
            </a:r>
          </a:p>
          <a:p>
            <a:r>
              <a:rPr lang="en-AU"/>
              <a:t>Note that this does not achieve secrecy.  Although we sent an “encrypted” message anyone with access to Alice’s public key could have decrypted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Cryptography</a:t>
            </a:r>
          </a:p>
        </p:txBody>
      </p:sp>
      <p:sp>
        <p:nvSpPr>
          <p:cNvPr id="5" name="Rectangle 11"/>
          <p:cNvSpPr>
            <a:spLocks noGrp="1" noChangeArrowheads="1"/>
          </p:cNvSpPr>
          <p:nvPr>
            <p:ph type="dt" idx="1"/>
          </p:nvPr>
        </p:nvSpPr>
        <p:spPr>
          <a:ln/>
        </p:spPr>
        <p:txBody>
          <a:bodyPr/>
          <a:lstStyle/>
          <a:p>
            <a:fld id="{AC37E95E-7D48-7740-AD36-B27E1AEE095A}" type="datetime1">
              <a:rPr lang="en-GB"/>
              <a:pPr/>
              <a:t>01/08/2017</a:t>
            </a:fld>
            <a:endParaRPr lang="en-GB"/>
          </a:p>
        </p:txBody>
      </p:sp>
      <p:sp>
        <p:nvSpPr>
          <p:cNvPr id="6" name="Rectangle 12"/>
          <p:cNvSpPr>
            <a:spLocks noGrp="1" noChangeArrowheads="1"/>
          </p:cNvSpPr>
          <p:nvPr>
            <p:ph type="ftr" sz="quarter" idx="4"/>
          </p:nvPr>
        </p:nvSpPr>
        <p:spPr>
          <a:ln/>
        </p:spPr>
        <p:txBody>
          <a:bodyPr/>
          <a:lstStyle/>
          <a:p>
            <a:r>
              <a:rPr lang="en-GB"/>
              <a:t>© 2005, 2006Comp 306 2004</a:t>
            </a:r>
          </a:p>
        </p:txBody>
      </p:sp>
      <p:sp>
        <p:nvSpPr>
          <p:cNvPr id="7" name="Rectangle 13"/>
          <p:cNvSpPr>
            <a:spLocks noGrp="1" noChangeArrowheads="1"/>
          </p:cNvSpPr>
          <p:nvPr>
            <p:ph type="sldNum" sz="quarter" idx="5"/>
          </p:nvPr>
        </p:nvSpPr>
        <p:spPr>
          <a:ln/>
        </p:spPr>
        <p:txBody>
          <a:bodyPr/>
          <a:lstStyle/>
          <a:p>
            <a:fld id="{FA1C925C-9F7B-D946-9C83-80928D849664}" type="slidenum">
              <a:rPr lang="en-GB"/>
              <a:pPr/>
              <a:t>30</a:t>
            </a:fld>
            <a:endParaRPr lang="en-GB"/>
          </a:p>
        </p:txBody>
      </p:sp>
      <p:sp>
        <p:nvSpPr>
          <p:cNvPr id="1730562" name="Rectangle 2"/>
          <p:cNvSpPr>
            <a:spLocks noGrp="1" noRot="1" noChangeAspect="1" noChangeArrowheads="1" noTextEdit="1"/>
          </p:cNvSpPr>
          <p:nvPr>
            <p:ph type="sldImg"/>
          </p:nvPr>
        </p:nvSpPr>
        <p:spPr>
          <a:xfrm>
            <a:off x="992188" y="766763"/>
            <a:ext cx="5118100" cy="3840162"/>
          </a:xfrm>
          <a:ln/>
        </p:spPr>
      </p:sp>
      <p:sp>
        <p:nvSpPr>
          <p:cNvPr id="1730563" name="Rectangle 3"/>
          <p:cNvSpPr>
            <a:spLocks noGrp="1" noChangeArrowheads="1"/>
          </p:cNvSpPr>
          <p:nvPr>
            <p:ph type="body" idx="1"/>
          </p:nvPr>
        </p:nvSpPr>
        <p:spPr>
          <a:xfrm>
            <a:off x="947309" y="4861101"/>
            <a:ext cx="5204684" cy="4604890"/>
          </a:xfrm>
        </p:spPr>
        <p:txBody>
          <a:bodyPr/>
          <a:lstStyle/>
          <a:p>
            <a:r>
              <a:rPr lang="en-AU" dirty="0"/>
              <a:t>Public key encryption is expensive and encrypting with a private key does not give us secrecy. </a:t>
            </a:r>
          </a:p>
          <a:p>
            <a:r>
              <a:rPr lang="en-AU" dirty="0"/>
              <a:t> Rather the goal was to:</a:t>
            </a:r>
          </a:p>
          <a:p>
            <a:r>
              <a:rPr lang="en-AU" dirty="0"/>
              <a:t>	sign a document so that it is, verifiable, non forgeable, and non </a:t>
            </a:r>
            <a:r>
              <a:rPr lang="en-AU" dirty="0" err="1"/>
              <a:t>redudiable</a:t>
            </a:r>
            <a:r>
              <a:rPr lang="en-AU" dirty="0"/>
              <a:t>. </a:t>
            </a:r>
            <a:r>
              <a:rPr lang="en-AU" dirty="0" smtClean="0"/>
              <a:t> </a:t>
            </a:r>
          </a:p>
          <a:p>
            <a:r>
              <a:rPr lang="en-AU" dirty="0" smtClean="0"/>
              <a:t>           RSA </a:t>
            </a:r>
            <a:r>
              <a:rPr lang="en-AU" dirty="0"/>
              <a:t>does this.</a:t>
            </a:r>
          </a:p>
          <a:p>
            <a:endParaRPr lang="en-AU" dirty="0"/>
          </a:p>
          <a:p>
            <a:r>
              <a:rPr lang="en-AU" dirty="0"/>
              <a:t>Therefore, why encrypt an entire message, especially if it is large?</a:t>
            </a:r>
          </a:p>
          <a:p>
            <a:r>
              <a:rPr lang="en-AU" dirty="0"/>
              <a:t>A message digest is similar to a checksum and is usually computed with a hash function such as MD5 or SHA-1.  The important aspect of a digest is that it reliably identifies the message.  MD5 produces a 128 bit digest and SHA-1 a 160 bit digest.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Cryptography</a:t>
            </a:r>
          </a:p>
        </p:txBody>
      </p:sp>
      <p:sp>
        <p:nvSpPr>
          <p:cNvPr id="5" name="Rectangle 11"/>
          <p:cNvSpPr>
            <a:spLocks noGrp="1" noChangeArrowheads="1"/>
          </p:cNvSpPr>
          <p:nvPr>
            <p:ph type="dt" idx="1"/>
          </p:nvPr>
        </p:nvSpPr>
        <p:spPr>
          <a:ln/>
        </p:spPr>
        <p:txBody>
          <a:bodyPr/>
          <a:lstStyle/>
          <a:p>
            <a:fld id="{03A72A6A-500E-634B-969D-4893F0307F06}" type="datetime1">
              <a:rPr lang="en-GB"/>
              <a:pPr/>
              <a:t>01/08/2017</a:t>
            </a:fld>
            <a:endParaRPr lang="en-GB"/>
          </a:p>
        </p:txBody>
      </p:sp>
      <p:sp>
        <p:nvSpPr>
          <p:cNvPr id="6" name="Rectangle 12"/>
          <p:cNvSpPr>
            <a:spLocks noGrp="1" noChangeArrowheads="1"/>
          </p:cNvSpPr>
          <p:nvPr>
            <p:ph type="ftr" sz="quarter" idx="4"/>
          </p:nvPr>
        </p:nvSpPr>
        <p:spPr>
          <a:ln/>
        </p:spPr>
        <p:txBody>
          <a:bodyPr/>
          <a:lstStyle/>
          <a:p>
            <a:r>
              <a:rPr lang="en-GB"/>
              <a:t>© 2005, 2006Comp 306 2004</a:t>
            </a:r>
          </a:p>
        </p:txBody>
      </p:sp>
      <p:sp>
        <p:nvSpPr>
          <p:cNvPr id="7" name="Rectangle 13"/>
          <p:cNvSpPr>
            <a:spLocks noGrp="1" noChangeArrowheads="1"/>
          </p:cNvSpPr>
          <p:nvPr>
            <p:ph type="sldNum" sz="quarter" idx="5"/>
          </p:nvPr>
        </p:nvSpPr>
        <p:spPr>
          <a:ln/>
        </p:spPr>
        <p:txBody>
          <a:bodyPr/>
          <a:lstStyle/>
          <a:p>
            <a:fld id="{210A5000-EEA4-A441-8301-C458268D20FE}" type="slidenum">
              <a:rPr lang="en-GB"/>
              <a:pPr/>
              <a:t>31</a:t>
            </a:fld>
            <a:endParaRPr lang="en-GB"/>
          </a:p>
        </p:txBody>
      </p:sp>
      <p:sp>
        <p:nvSpPr>
          <p:cNvPr id="1732610" name="Rectangle 2"/>
          <p:cNvSpPr>
            <a:spLocks noGrp="1" noRot="1" noChangeAspect="1" noChangeArrowheads="1" noTextEdit="1"/>
          </p:cNvSpPr>
          <p:nvPr>
            <p:ph type="sldImg"/>
          </p:nvPr>
        </p:nvSpPr>
        <p:spPr>
          <a:xfrm>
            <a:off x="992188" y="766763"/>
            <a:ext cx="5118100" cy="3840162"/>
          </a:xfrm>
          <a:ln/>
        </p:spPr>
      </p:sp>
      <p:sp>
        <p:nvSpPr>
          <p:cNvPr id="1732611" name="Rectangle 3"/>
          <p:cNvSpPr>
            <a:spLocks noGrp="1" noChangeArrowheads="1"/>
          </p:cNvSpPr>
          <p:nvPr>
            <p:ph type="body" idx="1"/>
          </p:nvPr>
        </p:nvSpPr>
        <p:spPr>
          <a:xfrm>
            <a:off x="947309" y="4861101"/>
            <a:ext cx="5204684" cy="4604890"/>
          </a:xfrm>
        </p:spPr>
        <p:txBody>
          <a:bodyPr/>
          <a:lstStyle/>
          <a:p>
            <a:r>
              <a:rPr lang="en-AU" dirty="0"/>
              <a:t>Alice has message for Bob that needs to be signed.  This time she creates a digest of the message and then encrypts the digest with her private key.  She places both the plaintext message and the signature in an “envelope” and sends it to Bob</a:t>
            </a:r>
            <a:r>
              <a:rPr lang="en-AU" dirty="0" smtClean="0"/>
              <a:t>. MD = message</a:t>
            </a:r>
            <a:r>
              <a:rPr lang="en-AU" baseline="0" dirty="0" smtClean="0"/>
              <a:t> Digest!</a:t>
            </a:r>
            <a:endParaRPr lang="en-AU" dirty="0" smtClean="0"/>
          </a:p>
          <a:p>
            <a:r>
              <a:rPr lang="en-AU" i="1" dirty="0" smtClean="0"/>
              <a:t>Note: This is probably MD5 as it is 128bits not 160 of SHA1.</a:t>
            </a:r>
          </a:p>
          <a:p>
            <a:r>
              <a:rPr lang="en-AU" i="1" dirty="0" smtClean="0"/>
              <a:t>Note</a:t>
            </a:r>
            <a:r>
              <a:rPr lang="en-AU" i="1" dirty="0"/>
              <a:t>: If Alice wants privacy as well she should now encrypt both the message and the signature with an </a:t>
            </a:r>
            <a:r>
              <a:rPr lang="en-AU" i="1" dirty="0" smtClean="0"/>
              <a:t>appropriate</a:t>
            </a:r>
            <a:r>
              <a:rPr lang="en-AU" i="1" baseline="0" dirty="0" smtClean="0"/>
              <a:t> </a:t>
            </a:r>
            <a:r>
              <a:rPr lang="en-AU" i="1" dirty="0" smtClean="0"/>
              <a:t>key.</a:t>
            </a:r>
            <a:endParaRPr lang="en-AU" i="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Cryptography</a:t>
            </a:r>
          </a:p>
        </p:txBody>
      </p:sp>
      <p:sp>
        <p:nvSpPr>
          <p:cNvPr id="5" name="Rectangle 11"/>
          <p:cNvSpPr>
            <a:spLocks noGrp="1" noChangeArrowheads="1"/>
          </p:cNvSpPr>
          <p:nvPr>
            <p:ph type="dt" idx="1"/>
          </p:nvPr>
        </p:nvSpPr>
        <p:spPr>
          <a:ln/>
        </p:spPr>
        <p:txBody>
          <a:bodyPr/>
          <a:lstStyle/>
          <a:p>
            <a:fld id="{4E695541-280A-1B46-B5CC-723E9DAB23BB}" type="datetime1">
              <a:rPr lang="en-GB"/>
              <a:pPr/>
              <a:t>01/08/2017</a:t>
            </a:fld>
            <a:endParaRPr lang="en-GB"/>
          </a:p>
        </p:txBody>
      </p:sp>
      <p:sp>
        <p:nvSpPr>
          <p:cNvPr id="6" name="Rectangle 12"/>
          <p:cNvSpPr>
            <a:spLocks noGrp="1" noChangeArrowheads="1"/>
          </p:cNvSpPr>
          <p:nvPr>
            <p:ph type="ftr" sz="quarter" idx="4"/>
          </p:nvPr>
        </p:nvSpPr>
        <p:spPr>
          <a:ln/>
        </p:spPr>
        <p:txBody>
          <a:bodyPr/>
          <a:lstStyle/>
          <a:p>
            <a:r>
              <a:rPr lang="en-GB"/>
              <a:t>© 2005, 2006Comp 306 2004</a:t>
            </a:r>
          </a:p>
        </p:txBody>
      </p:sp>
      <p:sp>
        <p:nvSpPr>
          <p:cNvPr id="7" name="Rectangle 13"/>
          <p:cNvSpPr>
            <a:spLocks noGrp="1" noChangeArrowheads="1"/>
          </p:cNvSpPr>
          <p:nvPr>
            <p:ph type="sldNum" sz="quarter" idx="5"/>
          </p:nvPr>
        </p:nvSpPr>
        <p:spPr>
          <a:ln/>
        </p:spPr>
        <p:txBody>
          <a:bodyPr/>
          <a:lstStyle/>
          <a:p>
            <a:fld id="{AAEDE887-9D9E-5143-96DE-C0F595C493E3}" type="slidenum">
              <a:rPr lang="en-GB"/>
              <a:pPr/>
              <a:t>32</a:t>
            </a:fld>
            <a:endParaRPr lang="en-GB"/>
          </a:p>
        </p:txBody>
      </p:sp>
      <p:sp>
        <p:nvSpPr>
          <p:cNvPr id="1734658" name="Rectangle 2"/>
          <p:cNvSpPr>
            <a:spLocks noGrp="1" noRot="1" noChangeAspect="1" noChangeArrowheads="1" noTextEdit="1"/>
          </p:cNvSpPr>
          <p:nvPr>
            <p:ph type="sldImg"/>
          </p:nvPr>
        </p:nvSpPr>
        <p:spPr>
          <a:xfrm>
            <a:off x="992188" y="766763"/>
            <a:ext cx="5118100" cy="3840162"/>
          </a:xfrm>
          <a:ln/>
        </p:spPr>
      </p:sp>
      <p:sp>
        <p:nvSpPr>
          <p:cNvPr id="1734659" name="Rectangle 3"/>
          <p:cNvSpPr>
            <a:spLocks noGrp="1" noChangeArrowheads="1"/>
          </p:cNvSpPr>
          <p:nvPr>
            <p:ph type="body" idx="1"/>
          </p:nvPr>
        </p:nvSpPr>
        <p:spPr>
          <a:xfrm>
            <a:off x="947309" y="4861101"/>
            <a:ext cx="5204684" cy="4604890"/>
          </a:xfrm>
        </p:spPr>
        <p:txBody>
          <a:bodyPr/>
          <a:lstStyle/>
          <a:p>
            <a:r>
              <a:rPr lang="en-AU" dirty="0"/>
              <a:t>On receipt of the message Bob needs to do two things:</a:t>
            </a:r>
          </a:p>
          <a:p>
            <a:pPr>
              <a:buFontTx/>
              <a:buChar char="•"/>
            </a:pPr>
            <a:r>
              <a:rPr lang="en-AU" dirty="0"/>
              <a:t> he runs the same digest algorithm over the plaintext message to obtain a digest; and</a:t>
            </a:r>
          </a:p>
          <a:p>
            <a:pPr>
              <a:buFontTx/>
              <a:buChar char="•"/>
            </a:pPr>
            <a:r>
              <a:rPr lang="en-AU" dirty="0"/>
              <a:t> he decrypts the signature with Alice’s public key to obtain a second copy of the digest</a:t>
            </a:r>
            <a:r>
              <a:rPr lang="en-AU" dirty="0" smtClean="0"/>
              <a:t>.</a:t>
            </a:r>
          </a:p>
          <a:p>
            <a:pPr>
              <a:buFontTx/>
              <a:buChar char="•"/>
            </a:pPr>
            <a:r>
              <a:rPr lang="en-AU" dirty="0" smtClean="0"/>
              <a:t> Bob can now compare the two copies</a:t>
            </a:r>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 is it</a:t>
            </a:r>
            <a:r>
              <a:rPr lang="en-US" baseline="0" dirty="0" smtClean="0"/>
              <a:t> is synchronous – not off line.</a:t>
            </a:r>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hdr" sz="quarter"/>
          </p:nvPr>
        </p:nvSpPr>
        <p:spPr>
          <a:ln/>
        </p:spPr>
        <p:txBody>
          <a:bodyPr/>
          <a:lstStyle/>
          <a:p>
            <a:r>
              <a:rPr lang="en-GB"/>
              <a:t>Cryptography</a:t>
            </a:r>
          </a:p>
        </p:txBody>
      </p:sp>
      <p:sp>
        <p:nvSpPr>
          <p:cNvPr id="5" name="Rectangle 11"/>
          <p:cNvSpPr>
            <a:spLocks noGrp="1" noChangeArrowheads="1"/>
          </p:cNvSpPr>
          <p:nvPr>
            <p:ph type="dt" idx="1"/>
          </p:nvPr>
        </p:nvSpPr>
        <p:spPr>
          <a:ln/>
        </p:spPr>
        <p:txBody>
          <a:bodyPr/>
          <a:lstStyle/>
          <a:p>
            <a:fld id="{E7D05FCC-3AF8-E04E-AC9E-0F0AB490FD04}" type="datetime1">
              <a:rPr lang="en-GB"/>
              <a:pPr/>
              <a:t>01/08/2017</a:t>
            </a:fld>
            <a:endParaRPr lang="en-GB"/>
          </a:p>
        </p:txBody>
      </p:sp>
      <p:sp>
        <p:nvSpPr>
          <p:cNvPr id="6" name="Rectangle 12"/>
          <p:cNvSpPr>
            <a:spLocks noGrp="1" noChangeArrowheads="1"/>
          </p:cNvSpPr>
          <p:nvPr>
            <p:ph type="ftr" sz="quarter" idx="4"/>
          </p:nvPr>
        </p:nvSpPr>
        <p:spPr>
          <a:ln/>
        </p:spPr>
        <p:txBody>
          <a:bodyPr/>
          <a:lstStyle/>
          <a:p>
            <a:r>
              <a:rPr lang="en-GB"/>
              <a:t>© 2005, 2006Comp 306 2004</a:t>
            </a:r>
          </a:p>
        </p:txBody>
      </p:sp>
      <p:sp>
        <p:nvSpPr>
          <p:cNvPr id="7" name="Rectangle 13"/>
          <p:cNvSpPr>
            <a:spLocks noGrp="1" noChangeArrowheads="1"/>
          </p:cNvSpPr>
          <p:nvPr>
            <p:ph type="sldNum" sz="quarter" idx="5"/>
          </p:nvPr>
        </p:nvSpPr>
        <p:spPr>
          <a:ln/>
        </p:spPr>
        <p:txBody>
          <a:bodyPr/>
          <a:lstStyle/>
          <a:p>
            <a:fld id="{CDD9471E-5EA5-D74A-8C3D-38B8935E0F3B}" type="slidenum">
              <a:rPr lang="en-GB"/>
              <a:pPr/>
              <a:t>37</a:t>
            </a:fld>
            <a:endParaRPr lang="en-GB"/>
          </a:p>
        </p:txBody>
      </p:sp>
      <p:sp>
        <p:nvSpPr>
          <p:cNvPr id="1736706" name="Rectangle 2"/>
          <p:cNvSpPr>
            <a:spLocks noGrp="1" noRot="1" noChangeAspect="1" noChangeArrowheads="1" noTextEdit="1"/>
          </p:cNvSpPr>
          <p:nvPr>
            <p:ph type="sldImg"/>
          </p:nvPr>
        </p:nvSpPr>
        <p:spPr>
          <a:xfrm>
            <a:off x="992188" y="766763"/>
            <a:ext cx="5118100" cy="3840162"/>
          </a:xfrm>
          <a:ln/>
        </p:spPr>
      </p:sp>
      <p:sp>
        <p:nvSpPr>
          <p:cNvPr id="1736707" name="Rectangle 3"/>
          <p:cNvSpPr>
            <a:spLocks noGrp="1" noChangeArrowheads="1"/>
          </p:cNvSpPr>
          <p:nvPr>
            <p:ph type="body" idx="1"/>
          </p:nvPr>
        </p:nvSpPr>
        <p:spPr>
          <a:xfrm>
            <a:off x="947309" y="4698681"/>
            <a:ext cx="5204684" cy="4604891"/>
          </a:xfrm>
        </p:spPr>
        <p:txBody>
          <a:bodyPr/>
          <a:lstStyle/>
          <a:p>
            <a:r>
              <a:rPr lang="en-AU" dirty="0"/>
              <a:t>We saw that the problem of a symmetric key was one of the secret  key exchange.  We also saw that public key encryption solves this, however, it has its own problems, namely ensuring that the true public key is available.</a:t>
            </a:r>
          </a:p>
          <a:p>
            <a:endParaRPr lang="en-AU" dirty="0"/>
          </a:p>
          <a:p>
            <a:r>
              <a:rPr lang="en-AU" dirty="0"/>
              <a:t>We can solve this in both instances by using a trusted 3</a:t>
            </a:r>
            <a:r>
              <a:rPr lang="en-AU" baseline="30000" dirty="0"/>
              <a:t>rd</a:t>
            </a:r>
            <a:r>
              <a:rPr lang="en-AU" dirty="0"/>
              <a:t> party to distribute the shared or public keys.  In the case of shared keys, we would likewise share a secret with the trusted 3</a:t>
            </a:r>
            <a:r>
              <a:rPr lang="en-AU" baseline="30000" dirty="0"/>
              <a:t>rd</a:t>
            </a:r>
            <a:r>
              <a:rPr lang="en-AU" dirty="0"/>
              <a:t> party.  For symmetric keys this is called the KDC (key distribution centre).  For public keys, we have the trusted 3</a:t>
            </a:r>
            <a:r>
              <a:rPr lang="en-AU" baseline="30000" dirty="0"/>
              <a:t>rd</a:t>
            </a:r>
            <a:r>
              <a:rPr lang="en-AU" dirty="0"/>
              <a:t> party called the certification authority (CA).  All a CA does is certify that a particular key, belongs to a particular entity.   If you can trust the CA, then we can be sure about the key, and it can be distributed from anywhere (email, webpage etc).</a:t>
            </a:r>
          </a:p>
          <a:p>
            <a:endParaRPr lang="en-AU" dirty="0"/>
          </a:p>
          <a:p>
            <a:r>
              <a:rPr lang="en-AU" dirty="0"/>
              <a:t>We use a trusted Certificate Authority to solve the problem of public key distribution.  First, the key owner registers with the authority who will verify their identity.  How thorough they are will generally depend on “level of service”.</a:t>
            </a:r>
          </a:p>
          <a:p>
            <a:r>
              <a:rPr lang="en-AU" dirty="0"/>
              <a:t>The authority then creates a signed digital certificate that can be used to distribute Bob’s key.  The certificate may be available from their web site, but can also be distributed by Bob.  It is secure and guaranteed by the authority, e.g. </a:t>
            </a:r>
            <a:r>
              <a:rPr lang="en-AU" dirty="0" err="1"/>
              <a:t>Verisign</a:t>
            </a:r>
            <a:r>
              <a:rPr lang="en-AU" dirty="0"/>
              <a:t>, </a:t>
            </a:r>
            <a:r>
              <a:rPr lang="en-AU" dirty="0" err="1"/>
              <a:t>Baycorp</a:t>
            </a:r>
            <a:r>
              <a:rPr lang="en-AU" dirty="0"/>
              <a:t>.  You can look at the </a:t>
            </a:r>
            <a:r>
              <a:rPr lang="en-AU" dirty="0" err="1"/>
              <a:t>CA’s</a:t>
            </a:r>
            <a:r>
              <a:rPr lang="en-AU" dirty="0"/>
              <a:t> in your browser.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hdr" sz="quarter"/>
          </p:nvPr>
        </p:nvSpPr>
        <p:spPr>
          <a:noFill/>
        </p:spPr>
        <p:txBody>
          <a:bodyPr/>
          <a:lstStyle/>
          <a:p>
            <a:r>
              <a:rPr lang="en-GB" smtClean="0">
                <a:latin typeface="Arial" pitchFamily="-106" charset="0"/>
              </a:rPr>
              <a:t>Cryptography</a:t>
            </a:r>
          </a:p>
        </p:txBody>
      </p:sp>
      <p:sp>
        <p:nvSpPr>
          <p:cNvPr id="19459" name="Rectangle 11"/>
          <p:cNvSpPr>
            <a:spLocks noGrp="1" noChangeArrowheads="1"/>
          </p:cNvSpPr>
          <p:nvPr>
            <p:ph type="dt" sz="quarter" idx="1"/>
          </p:nvPr>
        </p:nvSpPr>
        <p:spPr>
          <a:noFill/>
        </p:spPr>
        <p:txBody>
          <a:bodyPr/>
          <a:lstStyle/>
          <a:p>
            <a:fld id="{744B8A5B-F96B-D54D-BBF1-A14F0247DFF4}" type="datetime1">
              <a:rPr lang="en-GB">
                <a:latin typeface="Arial" pitchFamily="-106" charset="0"/>
              </a:rPr>
              <a:pPr/>
              <a:t>01/08/2017</a:t>
            </a:fld>
            <a:endParaRPr lang="en-GB">
              <a:latin typeface="Arial" pitchFamily="-106" charset="0"/>
            </a:endParaRPr>
          </a:p>
        </p:txBody>
      </p:sp>
      <p:sp>
        <p:nvSpPr>
          <p:cNvPr id="19460" name="Rectangle 12"/>
          <p:cNvSpPr>
            <a:spLocks noGrp="1" noChangeArrowheads="1"/>
          </p:cNvSpPr>
          <p:nvPr>
            <p:ph type="ftr" sz="quarter" idx="4"/>
          </p:nvPr>
        </p:nvSpPr>
        <p:spPr>
          <a:noFill/>
        </p:spPr>
        <p:txBody>
          <a:bodyPr/>
          <a:lstStyle/>
          <a:p>
            <a:r>
              <a:rPr lang="en-GB" smtClean="0">
                <a:latin typeface="Arial" pitchFamily="-106" charset="0"/>
              </a:rPr>
              <a:t>© 2005 Comp 306 2004</a:t>
            </a:r>
          </a:p>
        </p:txBody>
      </p:sp>
      <p:sp>
        <p:nvSpPr>
          <p:cNvPr id="19461" name="Rectangle 13"/>
          <p:cNvSpPr>
            <a:spLocks noGrp="1" noChangeArrowheads="1"/>
          </p:cNvSpPr>
          <p:nvPr>
            <p:ph type="sldNum" sz="quarter" idx="5"/>
          </p:nvPr>
        </p:nvSpPr>
        <p:spPr>
          <a:noFill/>
        </p:spPr>
        <p:txBody>
          <a:bodyPr/>
          <a:lstStyle/>
          <a:p>
            <a:fld id="{818F17F2-DAC2-C143-964F-7646A4FABA1F}" type="slidenum">
              <a:rPr lang="en-GB">
                <a:latin typeface="Arial" pitchFamily="-106" charset="0"/>
              </a:rPr>
              <a:pPr/>
              <a:t>5</a:t>
            </a:fld>
            <a:endParaRPr lang="en-GB">
              <a:latin typeface="Arial" pitchFamily="-106" charset="0"/>
            </a:endParaRPr>
          </a:p>
        </p:txBody>
      </p:sp>
      <p:sp>
        <p:nvSpPr>
          <p:cNvPr id="19462" name="Rectangle 2"/>
          <p:cNvSpPr>
            <a:spLocks noGrp="1" noRot="1" noChangeAspect="1" noChangeArrowheads="1" noTextEdit="1"/>
          </p:cNvSpPr>
          <p:nvPr>
            <p:ph type="sldImg"/>
          </p:nvPr>
        </p:nvSpPr>
        <p:spPr>
          <a:xfrm>
            <a:off x="992188" y="768350"/>
            <a:ext cx="5116512" cy="3838575"/>
          </a:xfrm>
          <a:ln/>
        </p:spPr>
      </p:sp>
      <p:sp>
        <p:nvSpPr>
          <p:cNvPr id="19463" name="Rectangle 3"/>
          <p:cNvSpPr>
            <a:spLocks noGrp="1" noChangeArrowheads="1"/>
          </p:cNvSpPr>
          <p:nvPr>
            <p:ph type="body" idx="1"/>
          </p:nvPr>
        </p:nvSpPr>
        <p:spPr>
          <a:xfrm>
            <a:off x="947635" y="4860963"/>
            <a:ext cx="5204032" cy="4604617"/>
          </a:xfrm>
          <a:noFill/>
          <a:ln/>
        </p:spPr>
        <p:txBody>
          <a:bodyPr/>
          <a:lstStyle/>
          <a:p>
            <a:r>
              <a:rPr lang="en-AU" dirty="0">
                <a:latin typeface="Arial" pitchFamily="-106" charset="0"/>
              </a:rPr>
              <a:t>Pictured is the enigma, the German encoding machine from world war II.  Changing or rearranging the wheels produced a different “engine”.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38</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39</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2D85FD-2030-B143-807E-D924B13E09AC}"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DEMO</a:t>
            </a:r>
            <a:endParaRPr lang="en-GB"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point is,</a:t>
            </a:r>
            <a:r>
              <a:rPr lang="en-NZ" baseline="0" dirty="0" smtClean="0"/>
              <a:t> you want the answer to give little (or no) information about the thing before the 1-way function, so that an easy computation in one direction is a difficult, potentially impossible search space.  Ideally infinite.</a:t>
            </a:r>
            <a:endParaRPr lang="en-NZ" dirty="0"/>
          </a:p>
        </p:txBody>
      </p:sp>
      <p:sp>
        <p:nvSpPr>
          <p:cNvPr id="4" name="Slide Number Placeholder 3"/>
          <p:cNvSpPr>
            <a:spLocks noGrp="1"/>
          </p:cNvSpPr>
          <p:nvPr>
            <p:ph type="sldNum" sz="quarter" idx="10"/>
          </p:nvPr>
        </p:nvSpPr>
        <p:spPr/>
        <p:txBody>
          <a:bodyPr/>
          <a:lstStyle/>
          <a:p>
            <a:fld id="{8B39E08B-9C32-7A4B-9EDB-819948101914}" type="slidenum">
              <a:rPr lang="en-US" smtClean="0"/>
              <a:t>10</a:t>
            </a:fld>
            <a:endParaRPr lang="en-US"/>
          </a:p>
        </p:txBody>
      </p:sp>
    </p:spTree>
    <p:extLst>
      <p:ext uri="{BB962C8B-B14F-4D97-AF65-F5344CB8AC3E}">
        <p14:creationId xmlns:p14="http://schemas.microsoft.com/office/powerpoint/2010/main" val="2585871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95239">
              <a:defRPr/>
            </a:pPr>
            <a:r>
              <a:rPr lang="en-US" dirty="0" smtClean="0"/>
              <a:t>DEMO HERE</a:t>
            </a:r>
          </a:p>
          <a:p>
            <a:endParaRPr lang="en-US" dirty="0" smtClean="0"/>
          </a:p>
          <a:p>
            <a:r>
              <a:rPr lang="en-US" dirty="0" smtClean="0"/>
              <a:t>red + blue = purple</a:t>
            </a:r>
          </a:p>
          <a:p>
            <a:r>
              <a:rPr lang="en-US" dirty="0" smtClean="0"/>
              <a:t>blue + yellow = green</a:t>
            </a:r>
          </a:p>
          <a:p>
            <a:r>
              <a:rPr lang="en-US" dirty="0" smtClean="0"/>
              <a:t>yellow + red = orange</a:t>
            </a:r>
          </a:p>
          <a:p>
            <a:endParaRPr lang="en-US" dirty="0" smtClean="0"/>
          </a:p>
          <a:p>
            <a:r>
              <a:rPr lang="en-US" dirty="0" smtClean="0"/>
              <a:t>It does not matter if</a:t>
            </a:r>
            <a:r>
              <a:rPr lang="en-US" baseline="0" dirty="0" smtClean="0"/>
              <a:t> Sam observes the Yellow pot, Bobs pot (Yellow + his </a:t>
            </a:r>
            <a:r>
              <a:rPr lang="en-US" baseline="0" dirty="0" err="1" smtClean="0"/>
              <a:t>colour</a:t>
            </a:r>
            <a:r>
              <a:rPr lang="en-US" baseline="0" dirty="0" smtClean="0"/>
              <a:t>) or </a:t>
            </a:r>
            <a:r>
              <a:rPr lang="en-US" baseline="0" dirty="0" err="1" smtClean="0"/>
              <a:t>Alices</a:t>
            </a:r>
            <a:r>
              <a:rPr lang="en-US" baseline="0" dirty="0" smtClean="0"/>
              <a:t> pot.  Without seeing the final pot Sam has no way of working out the key.  The achievement was a secret was established over a public channel.</a:t>
            </a:r>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D85FD-2030-B143-807E-D924B13E09A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charset="2"/>
              <a:buNone/>
              <a:tabLst/>
              <a:defRPr/>
            </a:pPr>
            <a:r>
              <a:rPr lang="en-US" dirty="0" smtClean="0"/>
              <a:t>To exchange symmetric keys, we can use </a:t>
            </a:r>
            <a:r>
              <a:rPr lang="en-GB" dirty="0" err="1" smtClean="0"/>
              <a:t>Deffie</a:t>
            </a:r>
            <a:r>
              <a:rPr lang="en-GB" dirty="0" smtClean="0"/>
              <a:t>-Hellman Key Exchange protocol. Actually the algorithm does not only exchange keys but it generates them as well. The algorithm works as follows</a:t>
            </a:r>
            <a:r>
              <a:rPr lang="en-GB" baseline="0" dirty="0" smtClean="0"/>
              <a:t> when Alice and Bob needs to exchange a symmetric key as seen in </a:t>
            </a:r>
            <a:r>
              <a:rPr lang="en-US" sz="1200" dirty="0" smtClean="0"/>
              <a:t>Figure 2.09 – </a:t>
            </a:r>
            <a:r>
              <a:rPr lang="en-GB" sz="1200" dirty="0" smtClean="0"/>
              <a:t>The DH Protocol</a:t>
            </a:r>
            <a:r>
              <a:rPr lang="en-GB" baseline="0" dirty="0" smtClean="0"/>
              <a:t>:</a:t>
            </a:r>
            <a:endParaRPr lang="en-GB" dirty="0" smtClean="0"/>
          </a:p>
          <a:p>
            <a:pPr eaLnBrk="1" hangingPunct="1">
              <a:buFont typeface="Wingdings" charset="2"/>
              <a:buNone/>
            </a:pPr>
            <a:endParaRPr lang="en-US" dirty="0" smtClean="0"/>
          </a:p>
          <a:p>
            <a:r>
              <a:rPr lang="en-GB" sz="1200" dirty="0" smtClean="0"/>
              <a:t>Step 1: Let’s agree on a prime number </a:t>
            </a:r>
            <a:r>
              <a:rPr lang="en-GB" sz="1200" b="1" dirty="0" smtClean="0"/>
              <a:t>p</a:t>
            </a:r>
            <a:r>
              <a:rPr lang="en-GB" sz="1200" dirty="0" smtClean="0"/>
              <a:t> and a base </a:t>
            </a:r>
            <a:r>
              <a:rPr lang="en-GB" sz="1200" b="1" dirty="0" smtClean="0"/>
              <a:t>g</a:t>
            </a:r>
            <a:r>
              <a:rPr lang="en-GB"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Step 2: Alice chooses a secret number a and sends it to Bob  </a:t>
            </a:r>
            <a:r>
              <a:rPr lang="en-GB" sz="1200" b="1" dirty="0" smtClean="0"/>
              <a:t>(</a:t>
            </a:r>
            <a:r>
              <a:rPr lang="en-GB" sz="1200" b="1" dirty="0" err="1" smtClean="0"/>
              <a:t>g</a:t>
            </a:r>
            <a:r>
              <a:rPr lang="en-GB" sz="1200" b="1" baseline="30000" dirty="0" err="1" smtClean="0"/>
              <a:t>a</a:t>
            </a:r>
            <a:r>
              <a:rPr lang="en-GB" sz="1200" b="1" dirty="0" smtClean="0"/>
              <a:t> mode 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Step 3: Bob chooses a secret number </a:t>
            </a:r>
            <a:r>
              <a:rPr lang="en-GB" sz="1200" b="1" dirty="0" smtClean="0"/>
              <a:t>b</a:t>
            </a:r>
            <a:r>
              <a:rPr lang="en-GB" sz="1200" dirty="0" smtClean="0"/>
              <a:t> and sends Alice </a:t>
            </a:r>
            <a:r>
              <a:rPr lang="en-GB" sz="1200" b="1" dirty="0" smtClean="0"/>
              <a:t>(</a:t>
            </a:r>
            <a:r>
              <a:rPr lang="en-GB" sz="1200" b="1" dirty="0" err="1" smtClean="0"/>
              <a:t>g</a:t>
            </a:r>
            <a:r>
              <a:rPr lang="en-GB" sz="1200" b="1" baseline="30000" dirty="0" err="1" smtClean="0"/>
              <a:t>b</a:t>
            </a:r>
            <a:r>
              <a:rPr lang="en-GB" sz="1200" b="1" dirty="0" smtClean="0"/>
              <a:t> mode p)</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Step 4: For the Key: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t>Alice computes </a:t>
            </a:r>
            <a:r>
              <a:rPr lang="en-GB" sz="1200" b="1" dirty="0" smtClean="0"/>
              <a:t>(</a:t>
            </a:r>
            <a:r>
              <a:rPr lang="en-GB" sz="1200" b="1" dirty="0" err="1" smtClean="0"/>
              <a:t>g</a:t>
            </a:r>
            <a:r>
              <a:rPr lang="en-GB" sz="1200" b="1" baseline="30000" dirty="0" err="1" smtClean="0"/>
              <a:t>b</a:t>
            </a:r>
            <a:r>
              <a:rPr lang="en-GB" sz="1200" b="1" dirty="0" smtClean="0"/>
              <a:t> mode p)</a:t>
            </a:r>
            <a:r>
              <a:rPr lang="en-GB" sz="1200" b="1" baseline="30000" dirty="0" smtClean="0"/>
              <a:t>a</a:t>
            </a:r>
            <a:r>
              <a:rPr lang="en-GB" sz="1200" b="1" dirty="0" smtClean="0"/>
              <a:t> mode p</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dirty="0" smtClean="0"/>
              <a:t>Bob computes </a:t>
            </a:r>
            <a:r>
              <a:rPr lang="en-GB" sz="1200" b="1" dirty="0" smtClean="0"/>
              <a:t>(</a:t>
            </a:r>
            <a:r>
              <a:rPr lang="en-GB" sz="1200" b="1" dirty="0" err="1" smtClean="0"/>
              <a:t>g</a:t>
            </a:r>
            <a:r>
              <a:rPr lang="en-GB" sz="1200" b="1" baseline="30000" dirty="0" err="1" smtClean="0"/>
              <a:t>a</a:t>
            </a:r>
            <a:r>
              <a:rPr lang="en-GB" sz="1200" b="1" dirty="0" smtClean="0"/>
              <a:t> mode p)</a:t>
            </a:r>
            <a:r>
              <a:rPr lang="en-GB" sz="1200" b="1" baseline="30000" dirty="0" smtClean="0"/>
              <a:t>b</a:t>
            </a:r>
            <a:r>
              <a:rPr lang="en-GB" sz="1200" b="1" dirty="0" smtClean="0"/>
              <a:t> mode p</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Notice that p and g need not be protected. </a:t>
            </a:r>
            <a:r>
              <a:rPr lang="en-GB" sz="1200" dirty="0" smtClean="0"/>
              <a:t>So, an attacker could have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For more information about the foundation of the algorithm please watch video on Khan Academy. A link is provided in the lesson notes.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Let’s think if the attacker gets both p and g, would it possible for him/her to compute the same key and compromise the system?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endParaRPr lang="en-GB" dirty="0" smtClean="0"/>
          </a:p>
          <a:p>
            <a:pPr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5935B110-F2F7-2A49-ACA1-DDFE41444B99}" type="slidenum">
              <a:rPr lang="en-US" smtClean="0"/>
              <a:t>13</a:t>
            </a:fld>
            <a:endParaRPr lang="en-US"/>
          </a:p>
        </p:txBody>
      </p:sp>
    </p:spTree>
    <p:extLst>
      <p:ext uri="{BB962C8B-B14F-4D97-AF65-F5344CB8AC3E}">
        <p14:creationId xmlns:p14="http://schemas.microsoft.com/office/powerpoint/2010/main" val="113821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AU"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AU" smtClean="0"/>
              <a:t>Click to edit Master subtitle style</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20" name="Footer Placeholder 19"/>
          <p:cNvSpPr>
            <a:spLocks noGrp="1"/>
          </p:cNvSpPr>
          <p:nvPr>
            <p:ph type="ftr" sz="quarter" idx="11"/>
          </p:nvPr>
        </p:nvSpPr>
        <p:spPr/>
        <p:txBody>
          <a:bodyPr/>
          <a:lstStyle>
            <a:extLst/>
          </a:lstStyle>
          <a:p>
            <a:r>
              <a:rPr lang="en-US" smtClean="0"/>
              <a:t>© 2011-15, Kris Bubendorfer</a:t>
            </a:r>
            <a:endParaRPr lang="en-US"/>
          </a:p>
        </p:txBody>
      </p:sp>
      <p:sp>
        <p:nvSpPr>
          <p:cNvPr id="10" name="Slide Number Placeholder 9"/>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8382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457200" y="1600200"/>
            <a:ext cx="4013200" cy="46482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quarter" idx="2"/>
          </p:nvPr>
        </p:nvSpPr>
        <p:spPr>
          <a:xfrm>
            <a:off x="4622800" y="1600200"/>
            <a:ext cx="40132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Content Placeholder 4"/>
          <p:cNvSpPr>
            <a:spLocks noGrp="1"/>
          </p:cNvSpPr>
          <p:nvPr>
            <p:ph sz="quarter" idx="3"/>
          </p:nvPr>
        </p:nvSpPr>
        <p:spPr>
          <a:xfrm>
            <a:off x="4622800" y="4000500"/>
            <a:ext cx="4013200" cy="22479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Slide Number Placeholder 5"/>
          <p:cNvSpPr>
            <a:spLocks noGrp="1"/>
          </p:cNvSpPr>
          <p:nvPr>
            <p:ph type="sldNum" sz="quarter" idx="10"/>
          </p:nvPr>
        </p:nvSpPr>
        <p:spPr>
          <a:xfrm>
            <a:off x="6731000" y="6229350"/>
            <a:ext cx="1905000" cy="457200"/>
          </a:xfrm>
        </p:spPr>
        <p:txBody>
          <a:bodyPr/>
          <a:lstStyle>
            <a:lvl1pPr>
              <a:defRPr smtClean="0"/>
            </a:lvl1pPr>
          </a:lstStyle>
          <a:p>
            <a:fld id="{BEBBA937-A022-504F-94D5-3D45459B3D9F}" type="slidenum">
              <a:rPr lang="en-GB"/>
              <a:pPr/>
              <a:t>‹#›</a:t>
            </a:fld>
            <a:endParaRPr lang="en-GB"/>
          </a:p>
        </p:txBody>
      </p:sp>
    </p:spTree>
    <p:extLst>
      <p:ext uri="{BB962C8B-B14F-4D97-AF65-F5344CB8AC3E}">
        <p14:creationId xmlns:p14="http://schemas.microsoft.com/office/powerpoint/2010/main" val="48731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AU"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5" name="Footer Placeholder 4"/>
          <p:cNvSpPr>
            <a:spLocks noGrp="1"/>
          </p:cNvSpPr>
          <p:nvPr>
            <p:ph type="ftr" sz="quarter" idx="11"/>
          </p:nvPr>
        </p:nvSpPr>
        <p:spPr/>
        <p:txBody>
          <a:bodyPr/>
          <a:lstStyle>
            <a:extLst/>
          </a:lstStyle>
          <a:p>
            <a:r>
              <a:rPr lang="en-US" smtClean="0"/>
              <a:t>© 2011-15, Kris Bubendorfer</a:t>
            </a:r>
            <a:endParaRPr lang="en-US"/>
          </a:p>
        </p:txBody>
      </p:sp>
      <p:sp>
        <p:nvSpPr>
          <p:cNvPr id="6" name="Slide Number Placeholder 5"/>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AU"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6" name="Footer Placeholder 5"/>
          <p:cNvSpPr>
            <a:spLocks noGrp="1"/>
          </p:cNvSpPr>
          <p:nvPr>
            <p:ph type="ftr" sz="quarter" idx="11"/>
          </p:nvPr>
        </p:nvSpPr>
        <p:spPr/>
        <p:txBody>
          <a:bodyPr/>
          <a:lstStyle>
            <a:extLst/>
          </a:lstStyle>
          <a:p>
            <a:r>
              <a:rPr lang="en-US" smtClean="0"/>
              <a:t>© 2011-15, Kris Bubendorfer</a:t>
            </a:r>
            <a:endParaRPr lang="en-US"/>
          </a:p>
        </p:txBody>
      </p:sp>
      <p:sp>
        <p:nvSpPr>
          <p:cNvPr id="7" name="Slide Number Placeholder 6"/>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AU"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AU"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8" name="Footer Placeholder 7"/>
          <p:cNvSpPr>
            <a:spLocks noGrp="1"/>
          </p:cNvSpPr>
          <p:nvPr>
            <p:ph type="ftr" sz="quarter" idx="11"/>
          </p:nvPr>
        </p:nvSpPr>
        <p:spPr/>
        <p:txBody>
          <a:bodyPr/>
          <a:lstStyle>
            <a:extLst/>
          </a:lstStyle>
          <a:p>
            <a:r>
              <a:rPr lang="en-US" smtClean="0"/>
              <a:t>© 2011-15, Kris Bubendorfer</a:t>
            </a:r>
            <a:endParaRPr lang="en-US"/>
          </a:p>
        </p:txBody>
      </p:sp>
      <p:sp>
        <p:nvSpPr>
          <p:cNvPr id="9" name="Slide Number Placeholder 8"/>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4" name="Footer Placeholder 3"/>
          <p:cNvSpPr>
            <a:spLocks noGrp="1"/>
          </p:cNvSpPr>
          <p:nvPr>
            <p:ph type="ftr" sz="quarter" idx="11"/>
          </p:nvPr>
        </p:nvSpPr>
        <p:spPr/>
        <p:txBody>
          <a:bodyPr/>
          <a:lstStyle>
            <a:extLst/>
          </a:lstStyle>
          <a:p>
            <a:r>
              <a:rPr lang="en-US" smtClean="0"/>
              <a:t>© 2011-15, Kris Bubendorfer</a:t>
            </a:r>
            <a:endParaRPr lang="en-US"/>
          </a:p>
        </p:txBody>
      </p:sp>
      <p:sp>
        <p:nvSpPr>
          <p:cNvPr id="5" name="Slide Number Placeholder 4"/>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3" name="Footer Placeholder 2"/>
          <p:cNvSpPr>
            <a:spLocks noGrp="1"/>
          </p:cNvSpPr>
          <p:nvPr>
            <p:ph type="ftr" sz="quarter" idx="11"/>
          </p:nvPr>
        </p:nvSpPr>
        <p:spPr/>
        <p:txBody>
          <a:bodyPr/>
          <a:lstStyle>
            <a:extLst/>
          </a:lstStyle>
          <a:p>
            <a:r>
              <a:rPr lang="en-US" smtClean="0"/>
              <a:t>© 2011-15, Kris Bubendorfer</a:t>
            </a:r>
            <a:endParaRPr lang="en-US"/>
          </a:p>
        </p:txBody>
      </p:sp>
      <p:sp>
        <p:nvSpPr>
          <p:cNvPr id="4" name="Slide Number Placeholder 3"/>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AU"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AU"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6" name="Footer Placeholder 5"/>
          <p:cNvSpPr>
            <a:spLocks noGrp="1"/>
          </p:cNvSpPr>
          <p:nvPr>
            <p:ph type="ftr" sz="quarter" idx="11"/>
          </p:nvPr>
        </p:nvSpPr>
        <p:spPr/>
        <p:txBody>
          <a:bodyPr/>
          <a:lstStyle>
            <a:extLst/>
          </a:lstStyle>
          <a:p>
            <a:r>
              <a:rPr lang="en-US" smtClean="0"/>
              <a:t>© 2011-15, Kris Bubendorfer</a:t>
            </a:r>
            <a:endParaRPr lang="en-US"/>
          </a:p>
        </p:txBody>
      </p:sp>
      <p:sp>
        <p:nvSpPr>
          <p:cNvPr id="7" name="Slide Number Placeholder 6"/>
          <p:cNvSpPr>
            <a:spLocks noGrp="1"/>
          </p:cNvSpPr>
          <p:nvPr>
            <p:ph type="sldNum" sz="quarter" idx="12"/>
          </p:nvPr>
        </p:nvSpPr>
        <p:spPr/>
        <p:txBody>
          <a:bodyPr/>
          <a:lstStyle>
            <a:extLst/>
          </a:lstStyle>
          <a:p>
            <a:fld id="{96A1EBCC-DB2F-4447-83F7-93BC3BB4452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extLst/>
          </a:lstStyle>
          <a:p>
            <a:r>
              <a:rPr lang="en-AU" smtClean="0"/>
              <a:t>© 2011, Kris Bubendorfer</a:t>
            </a:r>
            <a:endParaRPr lang="en-US" dirty="0" smtClean="0"/>
          </a:p>
        </p:txBody>
      </p:sp>
      <p:sp>
        <p:nvSpPr>
          <p:cNvPr id="6" name="Footer Placeholder 5"/>
          <p:cNvSpPr>
            <a:spLocks noGrp="1"/>
          </p:cNvSpPr>
          <p:nvPr>
            <p:ph type="ftr" sz="quarter" idx="11"/>
          </p:nvPr>
        </p:nvSpPr>
        <p:spPr/>
        <p:txBody>
          <a:bodyPr/>
          <a:lstStyle>
            <a:extLst/>
          </a:lstStyle>
          <a:p>
            <a:r>
              <a:rPr lang="en-US" smtClean="0"/>
              <a:t>© 2011-15, Kris Bubendorfer</a:t>
            </a:r>
            <a:endParaRPr lang="en-US"/>
          </a:p>
        </p:txBody>
      </p:sp>
      <p:sp>
        <p:nvSpPr>
          <p:cNvPr id="7" name="Slide Number Placeholder 6"/>
          <p:cNvSpPr>
            <a:spLocks noGrp="1"/>
          </p:cNvSpPr>
          <p:nvPr>
            <p:ph type="sldNum" sz="quarter" idx="12"/>
          </p:nvPr>
        </p:nvSpPr>
        <p:spPr/>
        <p:txBody>
          <a:bodyPr/>
          <a:lstStyle>
            <a:extLst/>
          </a:lstStyle>
          <a:p>
            <a:fld id="{96A1EBCC-DB2F-4447-83F7-93BC3BB44527}"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AU"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AU"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AU"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r>
              <a:rPr lang="en-AU" smtClean="0"/>
              <a:t>© 2011, Kris Bubendorfer</a:t>
            </a: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 2011-15, Kris Bubendorfer</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6A1EBCC-DB2F-4447-83F7-93BC3BB44527}"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5"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5" Type="http://schemas.openxmlformats.org/officeDocument/2006/relationships/image" Target="../media/image16.wmf"/><Relationship Id="rId6"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17.wmf"/><Relationship Id="rId5" Type="http://schemas.openxmlformats.org/officeDocument/2006/relationships/image" Target="../media/image5.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17.wmf"/><Relationship Id="rId5" Type="http://schemas.openxmlformats.org/officeDocument/2006/relationships/image" Target="../media/image18.wmf"/><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17.wmf"/><Relationship Id="rId5"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NWEN 243	</a:t>
            </a:r>
            <a:endParaRPr lang="en-US" dirty="0"/>
          </a:p>
        </p:txBody>
      </p:sp>
      <p:sp>
        <p:nvSpPr>
          <p:cNvPr id="3" name="Subtitle 2"/>
          <p:cNvSpPr>
            <a:spLocks noGrp="1"/>
          </p:cNvSpPr>
          <p:nvPr>
            <p:ph type="subTitle" idx="1"/>
          </p:nvPr>
        </p:nvSpPr>
        <p:spPr/>
        <p:txBody>
          <a:bodyPr/>
          <a:lstStyle/>
          <a:p>
            <a:r>
              <a:rPr lang="en-US" dirty="0" smtClean="0"/>
              <a:t>Networked Applications</a:t>
            </a:r>
          </a:p>
          <a:p>
            <a:endParaRPr lang="en-US" dirty="0"/>
          </a:p>
          <a:p>
            <a:r>
              <a:rPr lang="en-US" smtClean="0"/>
              <a:t>Lecture 5</a:t>
            </a:r>
            <a:r>
              <a:rPr lang="en-US" dirty="0" smtClean="0"/>
              <a:t>:  The Key Problem &amp; Asymmetric Cyphers</a:t>
            </a:r>
            <a:endParaRPr lang="en-US" dirty="0"/>
          </a:p>
        </p:txBody>
      </p:sp>
      <p:pic>
        <p:nvPicPr>
          <p:cNvPr id="4" name="Picture 3"/>
          <p:cNvPicPr>
            <a:picLocks noChangeAspect="1"/>
          </p:cNvPicPr>
          <p:nvPr/>
        </p:nvPicPr>
        <p:blipFill>
          <a:blip r:embed="rId2"/>
          <a:stretch>
            <a:fillRect/>
          </a:stretch>
        </p:blipFill>
        <p:spPr>
          <a:xfrm>
            <a:off x="5150555" y="3781307"/>
            <a:ext cx="3810000" cy="2857500"/>
          </a:xfrm>
          <a:prstGeom prst="rect">
            <a:avLst/>
          </a:prstGeom>
        </p:spPr>
      </p:pic>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136113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715000" y="3511550"/>
            <a:ext cx="3022600" cy="2692400"/>
          </a:xfrm>
          <a:prstGeom prst="rect">
            <a:avLst/>
          </a:prstGeom>
        </p:spPr>
      </p:pic>
      <p:sp>
        <p:nvSpPr>
          <p:cNvPr id="4" name="Footer Placeholder 3"/>
          <p:cNvSpPr>
            <a:spLocks noGrp="1"/>
          </p:cNvSpPr>
          <p:nvPr>
            <p:ph type="ftr" sz="quarter" idx="11"/>
          </p:nvPr>
        </p:nvSpPr>
        <p:spPr/>
        <p:txBody>
          <a:bodyPr/>
          <a:lstStyle/>
          <a:p>
            <a:r>
              <a:rPr lang="en-US" smtClean="0"/>
              <a:t>© 2011-15, Kris Bubendorfer</a:t>
            </a:r>
            <a:endParaRPr lang="en-US"/>
          </a:p>
        </p:txBody>
      </p:sp>
      <p:pic>
        <p:nvPicPr>
          <p:cNvPr id="5" name="Picture 4"/>
          <p:cNvPicPr>
            <a:picLocks noChangeAspect="1"/>
          </p:cNvPicPr>
          <p:nvPr/>
        </p:nvPicPr>
        <p:blipFill>
          <a:blip r:embed="rId4"/>
          <a:stretch>
            <a:fillRect/>
          </a:stretch>
        </p:blipFill>
        <p:spPr>
          <a:xfrm>
            <a:off x="1156208" y="1995488"/>
            <a:ext cx="2324100" cy="3492500"/>
          </a:xfrm>
          <a:prstGeom prst="rect">
            <a:avLst/>
          </a:prstGeom>
        </p:spPr>
      </p:pic>
      <p:grpSp>
        <p:nvGrpSpPr>
          <p:cNvPr id="24" name="Group 23"/>
          <p:cNvGrpSpPr/>
          <p:nvPr/>
        </p:nvGrpSpPr>
        <p:grpSpPr>
          <a:xfrm>
            <a:off x="3850792" y="784503"/>
            <a:ext cx="5293208" cy="2421970"/>
            <a:chOff x="3850792" y="784503"/>
            <a:chExt cx="5293208" cy="2421970"/>
          </a:xfrm>
        </p:grpSpPr>
        <p:pic>
          <p:nvPicPr>
            <p:cNvPr id="8" name="Picture 7"/>
            <p:cNvPicPr>
              <a:picLocks noChangeAspect="1"/>
            </p:cNvPicPr>
            <p:nvPr/>
          </p:nvPicPr>
          <p:blipFill>
            <a:blip r:embed="rId5"/>
            <a:stretch>
              <a:fillRect/>
            </a:stretch>
          </p:blipFill>
          <p:spPr>
            <a:xfrm>
              <a:off x="7696890" y="1543052"/>
              <a:ext cx="1447110" cy="1490662"/>
            </a:xfrm>
            <a:prstGeom prst="rect">
              <a:avLst/>
            </a:prstGeom>
          </p:spPr>
        </p:pic>
        <p:pic>
          <p:nvPicPr>
            <p:cNvPr id="9" name="Picture 8"/>
            <p:cNvPicPr>
              <a:picLocks noChangeAspect="1"/>
            </p:cNvPicPr>
            <p:nvPr/>
          </p:nvPicPr>
          <p:blipFill>
            <a:blip r:embed="rId6"/>
            <a:stretch>
              <a:fillRect/>
            </a:stretch>
          </p:blipFill>
          <p:spPr>
            <a:xfrm>
              <a:off x="5384110" y="784503"/>
              <a:ext cx="2171700" cy="2421970"/>
            </a:xfrm>
            <a:prstGeom prst="rect">
              <a:avLst/>
            </a:prstGeom>
          </p:spPr>
        </p:pic>
        <p:pic>
          <p:nvPicPr>
            <p:cNvPr id="6" name="Picture 5" descr="AA04969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0792" y="1662114"/>
              <a:ext cx="1533318" cy="1371600"/>
            </a:xfrm>
            <a:prstGeom prst="rect">
              <a:avLst/>
            </a:prstGeom>
          </p:spPr>
        </p:pic>
      </p:grpSp>
      <p:grpSp>
        <p:nvGrpSpPr>
          <p:cNvPr id="25" name="Group 24"/>
          <p:cNvGrpSpPr/>
          <p:nvPr/>
        </p:nvGrpSpPr>
        <p:grpSpPr>
          <a:xfrm>
            <a:off x="4838700" y="2743200"/>
            <a:ext cx="3060700" cy="914400"/>
            <a:chOff x="4838700" y="2743200"/>
            <a:chExt cx="3060700" cy="914400"/>
          </a:xfrm>
        </p:grpSpPr>
        <p:cxnSp>
          <p:nvCxnSpPr>
            <p:cNvPr id="14" name="Straight Arrow Connector 13"/>
            <p:cNvCxnSpPr/>
            <p:nvPr/>
          </p:nvCxnSpPr>
          <p:spPr>
            <a:xfrm>
              <a:off x="4838700" y="2743200"/>
              <a:ext cx="2006600"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6896100" y="3060423"/>
              <a:ext cx="0" cy="4511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6946900" y="3033714"/>
              <a:ext cx="952500" cy="6238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3850792" y="4483100"/>
            <a:ext cx="1991208" cy="1600200"/>
            <a:chOff x="3850792" y="4483100"/>
            <a:chExt cx="1991208" cy="1600200"/>
          </a:xfrm>
        </p:grpSpPr>
        <p:pic>
          <p:nvPicPr>
            <p:cNvPr id="21" name="Picture 20"/>
            <p:cNvPicPr>
              <a:picLocks noChangeAspect="1"/>
            </p:cNvPicPr>
            <p:nvPr/>
          </p:nvPicPr>
          <p:blipFill>
            <a:blip r:embed="rId8"/>
            <a:stretch>
              <a:fillRect/>
            </a:stretch>
          </p:blipFill>
          <p:spPr>
            <a:xfrm>
              <a:off x="3850792" y="5092700"/>
              <a:ext cx="1609725" cy="990600"/>
            </a:xfrm>
            <a:prstGeom prst="rect">
              <a:avLst/>
            </a:prstGeom>
          </p:spPr>
        </p:pic>
        <p:cxnSp>
          <p:nvCxnSpPr>
            <p:cNvPr id="23" name="Straight Arrow Connector 22"/>
            <p:cNvCxnSpPr/>
            <p:nvPr/>
          </p:nvCxnSpPr>
          <p:spPr>
            <a:xfrm flipH="1">
              <a:off x="5207000" y="4483100"/>
              <a:ext cx="635000" cy="520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1112520" y="213003"/>
            <a:ext cx="7498080" cy="1143000"/>
          </a:xfrm>
        </p:spPr>
        <p:txBody>
          <a:bodyPr/>
          <a:lstStyle/>
          <a:p>
            <a:r>
              <a:rPr lang="en-NZ" dirty="0" smtClean="0"/>
              <a:t>One Way Functions	</a:t>
            </a:r>
            <a:endParaRPr lang="en-NZ" dirty="0"/>
          </a:p>
        </p:txBody>
      </p:sp>
      <p:grpSp>
        <p:nvGrpSpPr>
          <p:cNvPr id="30" name="Group 29"/>
          <p:cNvGrpSpPr/>
          <p:nvPr/>
        </p:nvGrpSpPr>
        <p:grpSpPr>
          <a:xfrm>
            <a:off x="4483100" y="3206473"/>
            <a:ext cx="589011" cy="1517927"/>
            <a:chOff x="4483100" y="3206473"/>
            <a:chExt cx="589011" cy="1517927"/>
          </a:xfrm>
        </p:grpSpPr>
        <p:cxnSp>
          <p:nvCxnSpPr>
            <p:cNvPr id="28" name="Straight Arrow Connector 27"/>
            <p:cNvCxnSpPr/>
            <p:nvPr/>
          </p:nvCxnSpPr>
          <p:spPr>
            <a:xfrm flipH="1" flipV="1">
              <a:off x="4483100" y="3206473"/>
              <a:ext cx="38100" cy="1517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521200" y="3562350"/>
              <a:ext cx="550911" cy="646331"/>
            </a:xfrm>
            <a:prstGeom prst="rect">
              <a:avLst/>
            </a:prstGeom>
            <a:noFill/>
          </p:spPr>
          <p:txBody>
            <a:bodyPr wrap="square" rtlCol="0">
              <a:spAutoFit/>
            </a:bodyPr>
            <a:lstStyle/>
            <a:p>
              <a:r>
                <a:rPr lang="en-NZ" sz="3600" dirty="0" smtClean="0">
                  <a:latin typeface="Arial"/>
                  <a:cs typeface="Arial"/>
                </a:rPr>
                <a:t>?</a:t>
              </a:r>
              <a:endParaRPr lang="en-NZ" sz="3600" dirty="0">
                <a:latin typeface="Arial"/>
                <a:cs typeface="Arial"/>
              </a:endParaRPr>
            </a:p>
          </p:txBody>
        </p:sp>
      </p:grpSp>
    </p:spTree>
    <p:extLst>
      <p:ext uri="{BB962C8B-B14F-4D97-AF65-F5344CB8AC3E}">
        <p14:creationId xmlns:p14="http://schemas.microsoft.com/office/powerpoint/2010/main" val="8321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0-#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1+#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checkerboard(across)">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r>
              <a:rPr lang="en-NZ"/>
              <a:t>Diffie-Hellman-Merkle</a:t>
            </a:r>
            <a:endParaRPr lang="en-GB"/>
          </a:p>
        </p:txBody>
      </p:sp>
      <p:sp>
        <p:nvSpPr>
          <p:cNvPr id="1701891" name="Rectangle 3"/>
          <p:cNvSpPr>
            <a:spLocks noGrp="1" noChangeArrowheads="1"/>
          </p:cNvSpPr>
          <p:nvPr>
            <p:ph type="body" idx="1"/>
          </p:nvPr>
        </p:nvSpPr>
        <p:spPr/>
        <p:txBody>
          <a:bodyPr>
            <a:normAutofit/>
          </a:bodyPr>
          <a:lstStyle/>
          <a:p>
            <a:pPr>
              <a:lnSpc>
                <a:spcPct val="90000"/>
              </a:lnSpc>
            </a:pPr>
            <a:r>
              <a:rPr lang="en-NZ" sz="2800" dirty="0" smtClean="0"/>
              <a:t>DHM </a:t>
            </a:r>
            <a:r>
              <a:rPr lang="en-NZ" sz="2800" dirty="0"/>
              <a:t>was the</a:t>
            </a:r>
            <a:r>
              <a:rPr lang="en-NZ" sz="2800" dirty="0" smtClean="0"/>
              <a:t> break through key exchange protocol in the mid 70s.</a:t>
            </a:r>
            <a:endParaRPr lang="en-NZ" sz="2800" dirty="0"/>
          </a:p>
          <a:p>
            <a:pPr>
              <a:lnSpc>
                <a:spcPct val="90000"/>
              </a:lnSpc>
            </a:pPr>
            <a:r>
              <a:rPr lang="en-NZ" sz="2800" dirty="0"/>
              <a:t>Paint Analogy:</a:t>
            </a:r>
          </a:p>
          <a:p>
            <a:pPr lvl="1">
              <a:lnSpc>
                <a:spcPct val="90000"/>
              </a:lnSpc>
            </a:pPr>
            <a:r>
              <a:rPr lang="en-NZ" sz="2400" dirty="0"/>
              <a:t>Bob, Alice each have 1 litre of yellow paint.</a:t>
            </a:r>
          </a:p>
          <a:p>
            <a:pPr lvl="1">
              <a:lnSpc>
                <a:spcPct val="90000"/>
              </a:lnSpc>
            </a:pPr>
            <a:r>
              <a:rPr lang="en-NZ" sz="2400" dirty="0"/>
              <a:t>Bob and Alice wish to exchange keys, so add a little of their own secret colour to the pot.</a:t>
            </a:r>
          </a:p>
          <a:p>
            <a:pPr lvl="1">
              <a:lnSpc>
                <a:spcPct val="90000"/>
              </a:lnSpc>
            </a:pPr>
            <a:r>
              <a:rPr lang="en-NZ" sz="2400" dirty="0"/>
              <a:t>Bob and Alice exchange pots.</a:t>
            </a:r>
          </a:p>
          <a:p>
            <a:pPr lvl="1">
              <a:lnSpc>
                <a:spcPct val="90000"/>
              </a:lnSpc>
            </a:pPr>
            <a:r>
              <a:rPr lang="en-NZ" sz="2400" dirty="0"/>
              <a:t>Bob adds his secret colour to Alice’s pot, and Alice adds her secret colour to Bob’s.</a:t>
            </a:r>
          </a:p>
          <a:p>
            <a:pPr lvl="1">
              <a:lnSpc>
                <a:spcPct val="90000"/>
              </a:lnSpc>
            </a:pPr>
            <a:r>
              <a:rPr lang="en-NZ" sz="2400" dirty="0"/>
              <a:t>Both pots are now the same colour.</a:t>
            </a:r>
            <a:endParaRPr lang="en-GB" sz="2400"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54477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r>
              <a:rPr lang="en-NZ" smtClean="0"/>
              <a:t>Diffie-Hellman-Merkle</a:t>
            </a:r>
            <a:endParaRPr lang="en-GB" dirty="0"/>
          </a:p>
        </p:txBody>
      </p:sp>
      <p:sp>
        <p:nvSpPr>
          <p:cNvPr id="1701891" name="Rectangle 3"/>
          <p:cNvSpPr>
            <a:spLocks noGrp="1" noChangeArrowheads="1"/>
          </p:cNvSpPr>
          <p:nvPr>
            <p:ph type="body" idx="1"/>
          </p:nvPr>
        </p:nvSpPr>
        <p:spPr/>
        <p:txBody>
          <a:bodyPr>
            <a:normAutofit/>
          </a:bodyPr>
          <a:lstStyle/>
          <a:p>
            <a:r>
              <a:rPr lang="en-NZ" sz="2800" dirty="0" smtClean="0"/>
              <a:t>The central idea is based on the one way function: </a:t>
            </a:r>
          </a:p>
          <a:p>
            <a:pPr lvl="2">
              <a:buNone/>
            </a:pPr>
            <a:r>
              <a:rPr lang="en-NZ" sz="2800" i="1" dirty="0" smtClean="0"/>
              <a:t>           </a:t>
            </a:r>
            <a:r>
              <a:rPr lang="en-NZ" sz="2800" i="1" dirty="0" err="1" smtClean="0"/>
              <a:t>Y</a:t>
            </a:r>
            <a:r>
              <a:rPr lang="en-NZ" sz="2800" i="1" baseline="30000" dirty="0" err="1" smtClean="0"/>
              <a:t>x</a:t>
            </a:r>
            <a:r>
              <a:rPr lang="en-NZ" sz="2800" i="1" dirty="0" smtClean="0"/>
              <a:t> </a:t>
            </a:r>
            <a:r>
              <a:rPr lang="en-NZ" sz="2800" dirty="0" smtClean="0"/>
              <a:t>(mod</a:t>
            </a:r>
            <a:r>
              <a:rPr lang="en-NZ" sz="2800" i="1" dirty="0" smtClean="0"/>
              <a:t> P</a:t>
            </a:r>
            <a:r>
              <a:rPr lang="en-NZ" sz="2800" dirty="0" smtClean="0"/>
              <a:t>)</a:t>
            </a:r>
            <a:r>
              <a:rPr lang="en-NZ" sz="2800" i="1" dirty="0" smtClean="0"/>
              <a:t>  </a:t>
            </a:r>
            <a:r>
              <a:rPr lang="en-NZ" sz="2800" dirty="0" smtClean="0"/>
              <a:t>with </a:t>
            </a:r>
            <a:r>
              <a:rPr lang="en-NZ" sz="2800" i="1" dirty="0" smtClean="0"/>
              <a:t> Y &lt; P</a:t>
            </a:r>
          </a:p>
          <a:p>
            <a:pPr lvl="2">
              <a:buNone/>
            </a:pPr>
            <a:endParaRPr lang="en-NZ" sz="2000" i="1" dirty="0" smtClean="0"/>
          </a:p>
          <a:p>
            <a:r>
              <a:rPr lang="en-NZ" sz="2800" i="1" dirty="0" smtClean="0"/>
              <a:t>Y</a:t>
            </a:r>
            <a:r>
              <a:rPr lang="en-NZ" sz="2800" i="1" baseline="30000" dirty="0" smtClean="0"/>
              <a:t>x</a:t>
            </a:r>
            <a:r>
              <a:rPr lang="en-NZ" sz="2800" i="1" dirty="0" smtClean="0"/>
              <a:t> </a:t>
            </a:r>
            <a:r>
              <a:rPr lang="en-NZ" sz="2800" dirty="0" smtClean="0"/>
              <a:t>(mod</a:t>
            </a:r>
            <a:r>
              <a:rPr lang="en-NZ" sz="2800" i="1" dirty="0" smtClean="0"/>
              <a:t> P</a:t>
            </a:r>
            <a:r>
              <a:rPr lang="en-NZ" sz="2800" dirty="0" smtClean="0"/>
              <a:t>)</a:t>
            </a:r>
            <a:r>
              <a:rPr lang="en-NZ" sz="2800" i="1" dirty="0" smtClean="0"/>
              <a:t> </a:t>
            </a:r>
            <a:r>
              <a:rPr lang="en-NZ" sz="2800" dirty="0" smtClean="0"/>
              <a:t> is very easy to compute, but </a:t>
            </a:r>
          </a:p>
          <a:p>
            <a:pPr lvl="1"/>
            <a:r>
              <a:rPr lang="en-NZ" sz="2400" dirty="0" smtClean="0"/>
              <a:t>Is very hard to reverse, without building a huge table of solutions. </a:t>
            </a:r>
          </a:p>
          <a:p>
            <a:pPr lvl="1"/>
            <a:r>
              <a:rPr lang="en-NZ" sz="2400" dirty="0" smtClean="0"/>
              <a:t>This is because computing one ‘reversed answer’ does not give any hint or clue about another.</a:t>
            </a:r>
          </a:p>
          <a:p>
            <a:pPr lvl="1"/>
            <a:r>
              <a:rPr lang="en-NZ" sz="2400" dirty="0" smtClean="0"/>
              <a:t>The bigger </a:t>
            </a:r>
            <a:r>
              <a:rPr lang="en-NZ" sz="2400" i="1" dirty="0" smtClean="0"/>
              <a:t>Y</a:t>
            </a:r>
            <a:r>
              <a:rPr lang="en-NZ" sz="2400" dirty="0" smtClean="0"/>
              <a:t> and </a:t>
            </a:r>
            <a:r>
              <a:rPr lang="en-NZ" sz="2400" i="1" dirty="0" smtClean="0"/>
              <a:t>P</a:t>
            </a:r>
            <a:r>
              <a:rPr lang="en-NZ" sz="2400" dirty="0" smtClean="0"/>
              <a:t> the larger the search space.</a:t>
            </a:r>
          </a:p>
        </p:txBody>
      </p:sp>
      <p:sp>
        <p:nvSpPr>
          <p:cNvPr id="8" name="Footer Placeholder 7"/>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467955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511" y="288232"/>
            <a:ext cx="6590255" cy="824228"/>
          </a:xfrm>
        </p:spPr>
        <p:txBody>
          <a:bodyPr>
            <a:normAutofit fontScale="90000"/>
          </a:bodyPr>
          <a:lstStyle/>
          <a:p>
            <a:r>
              <a:rPr lang="en-GB" dirty="0" err="1" smtClean="0"/>
              <a:t>Deffie</a:t>
            </a:r>
            <a:r>
              <a:rPr lang="en-GB" dirty="0" smtClean="0"/>
              <a:t>-Hellman Key Exchange</a:t>
            </a:r>
            <a:endParaRPr lang="mr-IN" dirty="0"/>
          </a:p>
        </p:txBody>
      </p:sp>
      <p:pic>
        <p:nvPicPr>
          <p:cNvPr id="7" name="Picture 6"/>
          <p:cNvPicPr>
            <a:picLocks noChangeAspect="1"/>
          </p:cNvPicPr>
          <p:nvPr/>
        </p:nvPicPr>
        <p:blipFill>
          <a:blip r:embed="rId3"/>
          <a:stretch>
            <a:fillRect/>
          </a:stretch>
        </p:blipFill>
        <p:spPr>
          <a:xfrm>
            <a:off x="7173570" y="4216217"/>
            <a:ext cx="1046027" cy="830181"/>
          </a:xfrm>
          <a:prstGeom prst="rect">
            <a:avLst/>
          </a:prstGeom>
        </p:spPr>
      </p:pic>
      <p:pic>
        <p:nvPicPr>
          <p:cNvPr id="8" name="Picture 7"/>
          <p:cNvPicPr>
            <a:picLocks noChangeAspect="1"/>
          </p:cNvPicPr>
          <p:nvPr/>
        </p:nvPicPr>
        <p:blipFill>
          <a:blip r:embed="rId4"/>
          <a:stretch>
            <a:fillRect/>
          </a:stretch>
        </p:blipFill>
        <p:spPr>
          <a:xfrm>
            <a:off x="273771" y="1492211"/>
            <a:ext cx="1567287" cy="1567287"/>
          </a:xfrm>
          <a:prstGeom prst="rect">
            <a:avLst/>
          </a:prstGeom>
        </p:spPr>
      </p:pic>
      <p:pic>
        <p:nvPicPr>
          <p:cNvPr id="9" name="Picture 8"/>
          <p:cNvPicPr>
            <a:picLocks noChangeAspect="1"/>
          </p:cNvPicPr>
          <p:nvPr/>
        </p:nvPicPr>
        <p:blipFill>
          <a:blip r:embed="rId5"/>
          <a:stretch>
            <a:fillRect/>
          </a:stretch>
        </p:blipFill>
        <p:spPr>
          <a:xfrm>
            <a:off x="6604261" y="1492375"/>
            <a:ext cx="1615336" cy="1615336"/>
          </a:xfrm>
          <a:prstGeom prst="rect">
            <a:avLst/>
          </a:prstGeom>
        </p:spPr>
      </p:pic>
      <p:grpSp>
        <p:nvGrpSpPr>
          <p:cNvPr id="3" name="Group 2"/>
          <p:cNvGrpSpPr/>
          <p:nvPr/>
        </p:nvGrpSpPr>
        <p:grpSpPr>
          <a:xfrm>
            <a:off x="1865082" y="1417256"/>
            <a:ext cx="4739180" cy="513410"/>
            <a:chOff x="1865082" y="1417256"/>
            <a:chExt cx="4739180" cy="513410"/>
          </a:xfrm>
        </p:grpSpPr>
        <p:sp>
          <p:nvSpPr>
            <p:cNvPr id="14" name="TextBox 13"/>
            <p:cNvSpPr txBox="1"/>
            <p:nvPr/>
          </p:nvSpPr>
          <p:spPr>
            <a:xfrm>
              <a:off x="2040819" y="1417256"/>
              <a:ext cx="3575018" cy="513410"/>
            </a:xfrm>
            <a:prstGeom prst="rect">
              <a:avLst/>
            </a:prstGeom>
            <a:noFill/>
          </p:spPr>
          <p:txBody>
            <a:bodyPr wrap="none" rtlCol="0">
              <a:spAutoFit/>
            </a:bodyPr>
            <a:lstStyle/>
            <a:p>
              <a:r>
                <a:rPr lang="en-GB" sz="1197" dirty="0"/>
                <a:t>Step 1: Let’s agree on </a:t>
              </a:r>
              <a:r>
                <a:rPr lang="en-GB" sz="1197" dirty="0"/>
                <a:t>a prime number </a:t>
              </a:r>
              <a:r>
                <a:rPr lang="en-GB" sz="1197" b="1" dirty="0"/>
                <a:t>p</a:t>
              </a:r>
              <a:r>
                <a:rPr lang="en-GB" sz="1197" dirty="0"/>
                <a:t> and a base </a:t>
              </a:r>
              <a:r>
                <a:rPr lang="en-GB" sz="1197" b="1" dirty="0"/>
                <a:t>g</a:t>
              </a:r>
              <a:r>
                <a:rPr lang="en-GB" sz="1197" dirty="0"/>
                <a:t> </a:t>
              </a:r>
            </a:p>
            <a:p>
              <a:endParaRPr lang="en-GB" sz="1539" dirty="0"/>
            </a:p>
          </p:txBody>
        </p:sp>
        <p:cxnSp>
          <p:nvCxnSpPr>
            <p:cNvPr id="21" name="Straight Arrow Connector 20"/>
            <p:cNvCxnSpPr/>
            <p:nvPr/>
          </p:nvCxnSpPr>
          <p:spPr>
            <a:xfrm>
              <a:off x="1865082" y="1710542"/>
              <a:ext cx="47391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865082" y="1982815"/>
            <a:ext cx="4800764" cy="460767"/>
            <a:chOff x="1865082" y="1982815"/>
            <a:chExt cx="4800764" cy="460767"/>
          </a:xfrm>
        </p:grpSpPr>
        <p:sp>
          <p:nvSpPr>
            <p:cNvPr id="18" name="TextBox 17"/>
            <p:cNvSpPr txBox="1"/>
            <p:nvPr/>
          </p:nvSpPr>
          <p:spPr>
            <a:xfrm>
              <a:off x="2088865" y="1982815"/>
              <a:ext cx="3934084" cy="460767"/>
            </a:xfrm>
            <a:prstGeom prst="rect">
              <a:avLst/>
            </a:prstGeom>
            <a:noFill/>
          </p:spPr>
          <p:txBody>
            <a:bodyPr wrap="square" rtlCol="0">
              <a:spAutoFit/>
            </a:bodyPr>
            <a:lstStyle/>
            <a:p>
              <a:pPr algn="ctr"/>
              <a:r>
                <a:rPr lang="en-GB" sz="1197" dirty="0"/>
                <a:t>Step 2: Alice chooses </a:t>
              </a:r>
              <a:r>
                <a:rPr lang="en-GB" sz="1197" dirty="0"/>
                <a:t>a secret number </a:t>
              </a:r>
              <a:r>
                <a:rPr lang="en-GB" sz="1197" dirty="0" smtClean="0"/>
                <a:t>‘</a:t>
              </a:r>
              <a:r>
                <a:rPr lang="en-GB" sz="1197" b="1" dirty="0" smtClean="0"/>
                <a:t>a</a:t>
              </a:r>
              <a:r>
                <a:rPr lang="en-GB" sz="1197" dirty="0" smtClean="0"/>
                <a:t>’ </a:t>
              </a:r>
              <a:r>
                <a:rPr lang="en-GB" sz="1197" dirty="0"/>
                <a:t>and sends </a:t>
              </a:r>
              <a:r>
                <a:rPr lang="en-GB" sz="1197" dirty="0" smtClean="0"/>
                <a:t>the to </a:t>
              </a:r>
              <a:r>
                <a:rPr lang="en-GB" sz="1197" dirty="0"/>
                <a:t>Bob  </a:t>
              </a:r>
              <a:r>
                <a:rPr lang="en-GB" sz="1197" b="1" dirty="0"/>
                <a:t>(</a:t>
              </a:r>
              <a:r>
                <a:rPr lang="en-GB" sz="1197" b="1" dirty="0" err="1"/>
                <a:t>g</a:t>
              </a:r>
              <a:r>
                <a:rPr lang="en-GB" sz="1197" b="1" baseline="30000" dirty="0" err="1"/>
                <a:t>a</a:t>
              </a:r>
              <a:r>
                <a:rPr lang="en-GB" sz="1197" b="1" dirty="0"/>
                <a:t> mode p)</a:t>
              </a:r>
              <a:endParaRPr lang="en-GB" sz="1197" b="1" dirty="0"/>
            </a:p>
          </p:txBody>
        </p:sp>
        <p:cxnSp>
          <p:nvCxnSpPr>
            <p:cNvPr id="23" name="Straight Arrow Connector 22"/>
            <p:cNvCxnSpPr/>
            <p:nvPr/>
          </p:nvCxnSpPr>
          <p:spPr>
            <a:xfrm>
              <a:off x="1865082" y="2200571"/>
              <a:ext cx="48007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1865081" y="2491874"/>
            <a:ext cx="4800764" cy="460767"/>
            <a:chOff x="1865081" y="2491874"/>
            <a:chExt cx="4800764" cy="460767"/>
          </a:xfrm>
        </p:grpSpPr>
        <p:cxnSp>
          <p:nvCxnSpPr>
            <p:cNvPr id="26" name="Straight Arrow Connector 25"/>
            <p:cNvCxnSpPr/>
            <p:nvPr/>
          </p:nvCxnSpPr>
          <p:spPr>
            <a:xfrm>
              <a:off x="1865081" y="2715612"/>
              <a:ext cx="4800764" cy="0"/>
            </a:xfrm>
            <a:prstGeom prst="straightConnector1">
              <a:avLst/>
            </a:prstGeom>
            <a:ln>
              <a:headEnd type="stealth"/>
              <a:tailEnd type="non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426062" y="2491874"/>
              <a:ext cx="3325519" cy="460767"/>
            </a:xfrm>
            <a:prstGeom prst="rect">
              <a:avLst/>
            </a:prstGeom>
            <a:noFill/>
          </p:spPr>
          <p:txBody>
            <a:bodyPr wrap="square" rtlCol="0">
              <a:spAutoFit/>
            </a:bodyPr>
            <a:lstStyle/>
            <a:p>
              <a:pPr algn="ctr"/>
              <a:r>
                <a:rPr lang="en-GB" sz="1197" dirty="0"/>
                <a:t>Step 3: Bob chooses </a:t>
              </a:r>
              <a:r>
                <a:rPr lang="en-GB" sz="1197" dirty="0"/>
                <a:t>a secret number </a:t>
              </a:r>
              <a:r>
                <a:rPr lang="en-GB" sz="1197" dirty="0" smtClean="0"/>
                <a:t>‘</a:t>
              </a:r>
              <a:r>
                <a:rPr lang="en-GB" sz="1197" b="1" dirty="0" smtClean="0"/>
                <a:t>b’</a:t>
              </a:r>
              <a:r>
                <a:rPr lang="en-GB" sz="1197" dirty="0" smtClean="0"/>
                <a:t> </a:t>
              </a:r>
              <a:r>
                <a:rPr lang="en-GB" sz="1197" dirty="0"/>
                <a:t>and sends Alice </a:t>
              </a:r>
              <a:r>
                <a:rPr lang="en-GB" sz="1197" b="1" dirty="0"/>
                <a:t>(</a:t>
              </a:r>
              <a:r>
                <a:rPr lang="en-GB" sz="1197" b="1" dirty="0" err="1"/>
                <a:t>g</a:t>
              </a:r>
              <a:r>
                <a:rPr lang="en-GB" sz="1197" b="1" baseline="30000" dirty="0" err="1"/>
                <a:t>b</a:t>
              </a:r>
              <a:r>
                <a:rPr lang="en-GB" sz="1197" b="1" dirty="0"/>
                <a:t> mode p)</a:t>
              </a:r>
              <a:endParaRPr lang="en-GB" sz="1197" b="1" dirty="0"/>
            </a:p>
          </p:txBody>
        </p:sp>
      </p:grpSp>
      <p:sp>
        <p:nvSpPr>
          <p:cNvPr id="28" name="TextBox 27"/>
          <p:cNvSpPr txBox="1"/>
          <p:nvPr/>
        </p:nvSpPr>
        <p:spPr>
          <a:xfrm>
            <a:off x="76391" y="3138487"/>
            <a:ext cx="3325519" cy="460767"/>
          </a:xfrm>
          <a:prstGeom prst="rect">
            <a:avLst/>
          </a:prstGeom>
          <a:noFill/>
        </p:spPr>
        <p:txBody>
          <a:bodyPr wrap="square" rtlCol="0">
            <a:spAutoFit/>
          </a:bodyPr>
          <a:lstStyle/>
          <a:p>
            <a:pPr algn="ctr"/>
            <a:r>
              <a:rPr lang="en-GB" sz="1197" dirty="0"/>
              <a:t>Step 4: For the Key:</a:t>
            </a:r>
          </a:p>
          <a:p>
            <a:pPr algn="ctr"/>
            <a:r>
              <a:rPr lang="en-GB" sz="1197" dirty="0"/>
              <a:t>Alice computes </a:t>
            </a:r>
            <a:r>
              <a:rPr lang="en-GB" sz="1197" b="1" dirty="0"/>
              <a:t>(</a:t>
            </a:r>
            <a:r>
              <a:rPr lang="en-GB" sz="1197" b="1" dirty="0" err="1"/>
              <a:t>g</a:t>
            </a:r>
            <a:r>
              <a:rPr lang="en-GB" sz="1197" b="1" baseline="30000" dirty="0" err="1"/>
              <a:t>b</a:t>
            </a:r>
            <a:r>
              <a:rPr lang="en-GB" sz="1197" b="1" dirty="0"/>
              <a:t> mode p)</a:t>
            </a:r>
            <a:r>
              <a:rPr lang="en-GB" sz="1197" b="1" baseline="30000" dirty="0"/>
              <a:t>a</a:t>
            </a:r>
            <a:r>
              <a:rPr lang="en-GB" sz="1197" b="1" dirty="0"/>
              <a:t> mode p</a:t>
            </a:r>
            <a:endParaRPr lang="en-GB" sz="1197" b="1" dirty="0"/>
          </a:p>
        </p:txBody>
      </p:sp>
      <p:sp>
        <p:nvSpPr>
          <p:cNvPr id="29" name="TextBox 28"/>
          <p:cNvSpPr txBox="1"/>
          <p:nvPr/>
        </p:nvSpPr>
        <p:spPr>
          <a:xfrm>
            <a:off x="5818482" y="3116895"/>
            <a:ext cx="3325519" cy="460767"/>
          </a:xfrm>
          <a:prstGeom prst="rect">
            <a:avLst/>
          </a:prstGeom>
          <a:noFill/>
        </p:spPr>
        <p:txBody>
          <a:bodyPr wrap="square" rtlCol="0">
            <a:spAutoFit/>
          </a:bodyPr>
          <a:lstStyle/>
          <a:p>
            <a:pPr algn="ctr"/>
            <a:r>
              <a:rPr lang="en-GB" sz="1197" dirty="0"/>
              <a:t>Step 4: For the Key:</a:t>
            </a:r>
          </a:p>
          <a:p>
            <a:pPr algn="ctr"/>
            <a:r>
              <a:rPr lang="en-GB" sz="1197" dirty="0"/>
              <a:t>Bob computes </a:t>
            </a:r>
            <a:r>
              <a:rPr lang="en-GB" sz="1197" b="1" dirty="0"/>
              <a:t>(</a:t>
            </a:r>
            <a:r>
              <a:rPr lang="en-GB" sz="1197" b="1" dirty="0" err="1"/>
              <a:t>g</a:t>
            </a:r>
            <a:r>
              <a:rPr lang="en-GB" sz="1197" b="1" baseline="30000" dirty="0" err="1"/>
              <a:t>a</a:t>
            </a:r>
            <a:r>
              <a:rPr lang="en-GB" sz="1197" b="1" dirty="0"/>
              <a:t> mode p)</a:t>
            </a:r>
            <a:r>
              <a:rPr lang="en-GB" sz="1197" b="1" baseline="30000" dirty="0"/>
              <a:t>b</a:t>
            </a:r>
            <a:r>
              <a:rPr lang="en-GB" sz="1197" b="1" dirty="0"/>
              <a:t> mode p</a:t>
            </a:r>
            <a:endParaRPr lang="en-GB" sz="1197" b="1" dirty="0"/>
          </a:p>
        </p:txBody>
      </p:sp>
      <p:sp>
        <p:nvSpPr>
          <p:cNvPr id="30" name="TextBox 29"/>
          <p:cNvSpPr txBox="1"/>
          <p:nvPr/>
        </p:nvSpPr>
        <p:spPr>
          <a:xfrm>
            <a:off x="4381717" y="3944419"/>
            <a:ext cx="4272323" cy="250197"/>
          </a:xfrm>
          <a:prstGeom prst="rect">
            <a:avLst/>
          </a:prstGeom>
          <a:noFill/>
        </p:spPr>
        <p:txBody>
          <a:bodyPr wrap="none" rtlCol="0">
            <a:spAutoFit/>
          </a:bodyPr>
          <a:lstStyle/>
          <a:p>
            <a:r>
              <a:rPr lang="en-US" sz="1026" dirty="0"/>
              <a:t>Notice that p and g need not be protected. </a:t>
            </a:r>
            <a:r>
              <a:rPr lang="en-GB" sz="1026" dirty="0"/>
              <a:t>So, an attacker could have them </a:t>
            </a:r>
            <a:endParaRPr lang="en-US" sz="1026" dirty="0"/>
          </a:p>
        </p:txBody>
      </p:sp>
    </p:spTree>
    <p:extLst>
      <p:ext uri="{BB962C8B-B14F-4D97-AF65-F5344CB8AC3E}">
        <p14:creationId xmlns:p14="http://schemas.microsoft.com/office/powerpoint/2010/main" val="1155137168"/>
      </p:ext>
    </p:extLst>
  </p:cSld>
  <p:clrMapOvr>
    <a:masterClrMapping/>
  </p:clrMapOvr>
  <mc:AlternateContent xmlns:mc="http://schemas.openxmlformats.org/markup-compatibility/2006" xmlns:p14="http://schemas.microsoft.com/office/powerpoint/2010/main">
    <mc:Choice Requires="p14">
      <p:transition spd="med" p14:dur="700" advTm="136133">
        <p:fade/>
      </p:transition>
    </mc:Choice>
    <mc:Fallback xmlns="">
      <p:transition spd="med" advTm="1361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dissolv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ssolve">
                                      <p:cBhvr>
                                        <p:cTn id="32" dur="500"/>
                                        <p:tgtEl>
                                          <p:spTgt spid="30"/>
                                        </p:tgtEl>
                                      </p:cBhvr>
                                    </p:animEffect>
                                  </p:childTnLst>
                                </p:cTn>
                              </p:par>
                              <p:par>
                                <p:cTn id="33" presetID="9"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r>
              <a:rPr lang="en-NZ" dirty="0"/>
              <a:t>Diffie-Hellman-Merkle</a:t>
            </a:r>
            <a:endParaRPr lang="en-GB" dirty="0"/>
          </a:p>
        </p:txBody>
      </p:sp>
      <p:sp>
        <p:nvSpPr>
          <p:cNvPr id="1701891" name="Rectangle 3"/>
          <p:cNvSpPr>
            <a:spLocks noGrp="1" noChangeArrowheads="1"/>
          </p:cNvSpPr>
          <p:nvPr>
            <p:ph type="body" idx="1"/>
          </p:nvPr>
        </p:nvSpPr>
        <p:spPr>
          <a:xfrm>
            <a:off x="1435608" y="1219200"/>
            <a:ext cx="7251192" cy="838200"/>
          </a:xfrm>
        </p:spPr>
        <p:txBody>
          <a:bodyPr>
            <a:normAutofit/>
          </a:bodyPr>
          <a:lstStyle/>
          <a:p>
            <a:pPr>
              <a:lnSpc>
                <a:spcPct val="90000"/>
              </a:lnSpc>
            </a:pPr>
            <a:r>
              <a:rPr lang="en-NZ" sz="2000" dirty="0" smtClean="0"/>
              <a:t>Alice and Bob establish two values for </a:t>
            </a:r>
            <a:r>
              <a:rPr lang="en-NZ" sz="2000" i="1" dirty="0" smtClean="0"/>
              <a:t>Y</a:t>
            </a:r>
            <a:r>
              <a:rPr lang="en-NZ" sz="2000" dirty="0" smtClean="0"/>
              <a:t> and </a:t>
            </a:r>
            <a:r>
              <a:rPr lang="en-NZ" sz="2000" i="1" dirty="0" smtClean="0"/>
              <a:t>P</a:t>
            </a:r>
            <a:r>
              <a:rPr lang="en-NZ" sz="2000" dirty="0" smtClean="0"/>
              <a:t> on a public channel, say 7 and 11, giving: </a:t>
            </a:r>
            <a:r>
              <a:rPr lang="en-NZ" sz="2000" i="1" dirty="0" smtClean="0"/>
              <a:t>7</a:t>
            </a:r>
            <a:r>
              <a:rPr lang="en-NZ" sz="2000" i="1" baseline="30000" dirty="0" smtClean="0"/>
              <a:t>x</a:t>
            </a:r>
            <a:r>
              <a:rPr lang="en-NZ" sz="2000" i="1" dirty="0" smtClean="0"/>
              <a:t> (mod 11)</a:t>
            </a:r>
          </a:p>
        </p:txBody>
      </p:sp>
      <p:sp>
        <p:nvSpPr>
          <p:cNvPr id="5" name="Rectangle 3"/>
          <p:cNvSpPr txBox="1">
            <a:spLocks noChangeArrowheads="1"/>
          </p:cNvSpPr>
          <p:nvPr/>
        </p:nvSpPr>
        <p:spPr>
          <a:xfrm>
            <a:off x="1435608" y="2362200"/>
            <a:ext cx="3517392" cy="2209800"/>
          </a:xfrm>
          <a:prstGeom prst="rect">
            <a:avLst/>
          </a:prstGeom>
          <a:solidFill>
            <a:schemeClr val="accent4">
              <a:lumMod val="60000"/>
              <a:lumOff val="40000"/>
            </a:schemeClr>
          </a:solidFill>
        </p:spPr>
        <p:txBody>
          <a:bodyPr>
            <a:normAutofit/>
          </a:bodyPr>
          <a:lstStyle/>
          <a:p>
            <a:pPr marL="576072" marR="0" lvl="3" indent="-283464" algn="l" defTabSz="914400" rtl="0" eaLnBrk="1" fontAlgn="auto" latinLnBrk="0" hangingPunct="1">
              <a:lnSpc>
                <a:spcPct val="90000"/>
              </a:lnSpc>
              <a:spcBef>
                <a:spcPts val="600"/>
              </a:spcBef>
              <a:spcAft>
                <a:spcPts val="0"/>
              </a:spcAft>
              <a:buClr>
                <a:schemeClr val="accent1"/>
              </a:buClr>
              <a:buSzPct val="80000"/>
              <a:buFont typeface="Wingdings 2"/>
              <a:buNone/>
              <a:tabLst/>
              <a:defRPr/>
            </a:pPr>
            <a:r>
              <a:rPr kumimoji="0" lang="en-GB" b="0" i="0" u="none" strike="noStrike" kern="1200" cap="none" spc="0" normalizeH="0" baseline="0" noProof="0" dirty="0" smtClean="0">
                <a:ln>
                  <a:noFill/>
                </a:ln>
                <a:solidFill>
                  <a:schemeClr val="tx1"/>
                </a:solidFill>
                <a:effectLst/>
                <a:uLnTx/>
                <a:uFillTx/>
                <a:latin typeface="+mn-lt"/>
                <a:ea typeface="+mn-ea"/>
                <a:cs typeface="+mn-cs"/>
              </a:rPr>
              <a:t>Alice chooses her key:</a:t>
            </a:r>
            <a:r>
              <a:rPr kumimoji="0" lang="en-GB" b="0" i="0" u="none" strike="noStrike" kern="1200" cap="none" spc="0" normalizeH="0" noProof="0" dirty="0" smtClean="0">
                <a:ln>
                  <a:noFill/>
                </a:ln>
                <a:solidFill>
                  <a:schemeClr val="tx1"/>
                </a:solidFill>
                <a:effectLst/>
                <a:uLnTx/>
                <a:uFillTx/>
                <a:latin typeface="+mn-lt"/>
                <a:ea typeface="+mn-ea"/>
                <a:cs typeface="+mn-cs"/>
              </a:rPr>
              <a:t> </a:t>
            </a:r>
            <a:r>
              <a:rPr kumimoji="0" lang="en-GB" b="0" i="1" u="none" strike="noStrike" kern="1200" cap="none" spc="0" normalizeH="0" baseline="0" noProof="0" dirty="0" smtClean="0">
                <a:ln>
                  <a:noFill/>
                </a:ln>
                <a:solidFill>
                  <a:schemeClr val="tx1"/>
                </a:solidFill>
                <a:effectLst/>
                <a:uLnTx/>
                <a:uFillTx/>
                <a:latin typeface="+mn-lt"/>
                <a:ea typeface="+mn-ea"/>
                <a:cs typeface="+mn-cs"/>
              </a:rPr>
              <a:t>x = 3</a:t>
            </a:r>
            <a:r>
              <a:rPr kumimoji="0" lang="en-GB" b="0" i="0" u="none" strike="noStrike" kern="1200" cap="none" spc="0" normalizeH="0" baseline="0" noProof="0" dirty="0" smtClean="0">
                <a:ln>
                  <a:noFill/>
                </a:ln>
                <a:solidFill>
                  <a:schemeClr val="tx1"/>
                </a:solidFill>
                <a:effectLst/>
                <a:uLnTx/>
                <a:uFillTx/>
                <a:latin typeface="+mn-lt"/>
                <a:ea typeface="+mn-ea"/>
                <a:cs typeface="+mn-cs"/>
              </a:rPr>
              <a:t>.</a:t>
            </a:r>
            <a:r>
              <a:rPr kumimoji="0" lang="en-NZ" b="0" i="1" u="none" strike="noStrike" kern="1200" cap="none" spc="0" normalizeH="0" baseline="0" noProof="0" dirty="0" smtClean="0">
                <a:ln>
                  <a:noFill/>
                </a:ln>
                <a:solidFill>
                  <a:schemeClr val="tx1"/>
                </a:solidFill>
                <a:effectLst/>
                <a:uLnTx/>
                <a:uFillTx/>
                <a:latin typeface="+mn-lt"/>
                <a:ea typeface="+mn-ea"/>
                <a:cs typeface="+mn-cs"/>
              </a:rPr>
              <a:t> </a:t>
            </a:r>
          </a:p>
          <a:p>
            <a:pPr marL="576072" marR="0" lvl="3" indent="-283464" algn="l" defTabSz="914400" rtl="0" eaLnBrk="1" fontAlgn="auto" latinLnBrk="0" hangingPunct="1">
              <a:lnSpc>
                <a:spcPct val="90000"/>
              </a:lnSpc>
              <a:spcBef>
                <a:spcPts val="600"/>
              </a:spcBef>
              <a:spcAft>
                <a:spcPts val="0"/>
              </a:spcAft>
              <a:buClr>
                <a:schemeClr val="accent1"/>
              </a:buClr>
              <a:buSzPct val="80000"/>
              <a:buFont typeface="Wingdings 2"/>
              <a:buNone/>
              <a:tabLst/>
              <a:defRPr/>
            </a:pPr>
            <a:r>
              <a:rPr kumimoji="0" lang="en-NZ" b="0" i="1" u="none" strike="noStrike" kern="1200" cap="none" spc="0" normalizeH="0" baseline="0" noProof="0" dirty="0" smtClean="0">
                <a:ln>
                  <a:noFill/>
                </a:ln>
                <a:solidFill>
                  <a:schemeClr val="tx1"/>
                </a:solidFill>
                <a:effectLst/>
                <a:uLnTx/>
                <a:uFillTx/>
                <a:latin typeface="+mn-lt"/>
                <a:ea typeface="+mn-ea"/>
                <a:cs typeface="+mn-cs"/>
              </a:rPr>
              <a:t>	7</a:t>
            </a:r>
            <a:r>
              <a:rPr kumimoji="0" lang="en-NZ" b="0" i="1" u="none" strike="noStrike" kern="1200" cap="none" spc="0" normalizeH="0" baseline="30000" noProof="0" dirty="0" smtClean="0">
                <a:ln>
                  <a:noFill/>
                </a:ln>
                <a:solidFill>
                  <a:schemeClr val="tx1"/>
                </a:solidFill>
                <a:effectLst/>
                <a:uLnTx/>
                <a:uFillTx/>
                <a:latin typeface="+mn-lt"/>
                <a:ea typeface="+mn-ea"/>
                <a:cs typeface="+mn-cs"/>
              </a:rPr>
              <a:t>3</a:t>
            </a:r>
            <a:r>
              <a:rPr kumimoji="0" lang="en-NZ" b="0" i="1" u="none" strike="noStrike" kern="1200" cap="none" spc="0" normalizeH="0" baseline="0" noProof="0" dirty="0" smtClean="0">
                <a:ln>
                  <a:noFill/>
                </a:ln>
                <a:solidFill>
                  <a:schemeClr val="tx1"/>
                </a:solidFill>
                <a:effectLst/>
                <a:uLnTx/>
                <a:uFillTx/>
                <a:latin typeface="+mn-lt"/>
                <a:ea typeface="+mn-ea"/>
                <a:cs typeface="+mn-cs"/>
              </a:rPr>
              <a:t> (mod 11) = 2</a:t>
            </a:r>
            <a:endParaRPr kumimoji="0" lang="en-GB" b="0" i="0" u="none" strike="noStrike" kern="1200" cap="none" spc="0" normalizeH="0" baseline="0" noProof="0" dirty="0" smtClean="0">
              <a:ln>
                <a:noFill/>
              </a:ln>
              <a:solidFill>
                <a:schemeClr val="tx1"/>
              </a:solidFill>
              <a:effectLst/>
              <a:uLnTx/>
              <a:uFillTx/>
              <a:latin typeface="+mn-lt"/>
              <a:ea typeface="+mn-ea"/>
              <a:cs typeface="+mn-cs"/>
            </a:endParaRPr>
          </a:p>
          <a:p>
            <a:pPr marL="576072" marR="0" lvl="3" indent="-283464" algn="l" defTabSz="914400" rtl="0" eaLnBrk="1" fontAlgn="auto" latinLnBrk="0" hangingPunct="1">
              <a:lnSpc>
                <a:spcPct val="90000"/>
              </a:lnSpc>
              <a:spcBef>
                <a:spcPts val="600"/>
              </a:spcBef>
              <a:spcAft>
                <a:spcPts val="0"/>
              </a:spcAft>
              <a:buClr>
                <a:schemeClr val="accent1"/>
              </a:buClr>
              <a:buSzPct val="80000"/>
              <a:buFont typeface="Wingdings 2"/>
              <a:buNone/>
              <a:tabLst/>
              <a:defRPr/>
            </a:pPr>
            <a:r>
              <a:rPr lang="en-GB" dirty="0" smtClean="0"/>
              <a:t>Alice</a:t>
            </a:r>
            <a:r>
              <a:rPr kumimoji="0" lang="en-GB" b="0" i="0" u="none" strike="noStrike" kern="1200" cap="none" spc="0" normalizeH="0" baseline="0" noProof="0" dirty="0" smtClean="0">
                <a:ln>
                  <a:noFill/>
                </a:ln>
                <a:solidFill>
                  <a:schemeClr val="tx1"/>
                </a:solidFill>
                <a:effectLst/>
                <a:uLnTx/>
                <a:uFillTx/>
                <a:latin typeface="+mn-lt"/>
                <a:ea typeface="+mn-ea"/>
                <a:cs typeface="+mn-cs"/>
              </a:rPr>
              <a:t> sends 2 to Bob over the public channel</a:t>
            </a:r>
          </a:p>
          <a:p>
            <a:pPr marL="576072" marR="0" lvl="3" indent="-283464" algn="l" defTabSz="914400" rtl="0" eaLnBrk="1" fontAlgn="auto" latinLnBrk="0" hangingPunct="1">
              <a:lnSpc>
                <a:spcPct val="90000"/>
              </a:lnSpc>
              <a:spcBef>
                <a:spcPts val="600"/>
              </a:spcBef>
              <a:spcAft>
                <a:spcPts val="0"/>
              </a:spcAft>
              <a:buClr>
                <a:schemeClr val="accent1"/>
              </a:buClr>
              <a:buSzPct val="80000"/>
              <a:buFont typeface="Wingdings 2"/>
              <a:buNone/>
              <a:tabLst/>
              <a:defRPr/>
            </a:pPr>
            <a:r>
              <a:rPr lang="en-GB" dirty="0" smtClean="0"/>
              <a:t>Alice Takes Bobs number 4 and computes:</a:t>
            </a:r>
          </a:p>
          <a:p>
            <a:pPr marL="576072" lvl="3" indent="-283464" defTabSz="914400">
              <a:lnSpc>
                <a:spcPct val="90000"/>
              </a:lnSpc>
              <a:spcBef>
                <a:spcPts val="600"/>
              </a:spcBef>
              <a:buClr>
                <a:schemeClr val="accent1"/>
              </a:buClr>
              <a:buSzPct val="80000"/>
            </a:pPr>
            <a:r>
              <a:rPr lang="en-GB" dirty="0" smtClean="0"/>
              <a:t>	</a:t>
            </a:r>
            <a:r>
              <a:rPr lang="en-NZ" i="1" dirty="0" smtClean="0"/>
              <a:t>4</a:t>
            </a:r>
            <a:r>
              <a:rPr lang="en-NZ" i="1" baseline="30000" dirty="0" smtClean="0"/>
              <a:t>3</a:t>
            </a:r>
            <a:r>
              <a:rPr lang="en-NZ" i="1" dirty="0" smtClean="0"/>
              <a:t> (mod 11) = </a:t>
            </a:r>
            <a:r>
              <a:rPr lang="en-NZ" i="1" u="sng" dirty="0" smtClean="0"/>
              <a:t>9</a:t>
            </a:r>
            <a:endParaRPr lang="en-GB" u="sng" dirty="0" smtClean="0"/>
          </a:p>
          <a:p>
            <a:pPr marL="576072" marR="0" lvl="3" indent="-283464" algn="l" defTabSz="914400" rtl="0" eaLnBrk="1" fontAlgn="auto" latinLnBrk="0" hangingPunct="1">
              <a:lnSpc>
                <a:spcPct val="90000"/>
              </a:lnSpc>
              <a:spcBef>
                <a:spcPts val="600"/>
              </a:spcBef>
              <a:spcAft>
                <a:spcPts val="0"/>
              </a:spcAft>
              <a:buClr>
                <a:schemeClr val="accent1"/>
              </a:buClr>
              <a:buSzPct val="80000"/>
              <a:buFont typeface="Wingdings 2"/>
              <a:buNone/>
              <a:tabLst/>
              <a:defRPr/>
            </a:pPr>
            <a:endParaRPr kumimoji="0" lang="en-GB"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3"/>
          <p:cNvSpPr txBox="1">
            <a:spLocks noChangeArrowheads="1"/>
          </p:cNvSpPr>
          <p:nvPr/>
        </p:nvSpPr>
        <p:spPr>
          <a:xfrm>
            <a:off x="5169408" y="2362200"/>
            <a:ext cx="3517392" cy="2209800"/>
          </a:xfrm>
          <a:prstGeom prst="rect">
            <a:avLst/>
          </a:prstGeom>
          <a:solidFill>
            <a:schemeClr val="accent4">
              <a:lumMod val="60000"/>
              <a:lumOff val="40000"/>
            </a:schemeClr>
          </a:solidFill>
        </p:spPr>
        <p:txBody>
          <a:bodyPr>
            <a:normAutofit/>
          </a:bodyPr>
          <a:lstStyle/>
          <a:p>
            <a:pPr marL="576072" lvl="3" indent="-283464" defTabSz="914400">
              <a:lnSpc>
                <a:spcPct val="90000"/>
              </a:lnSpc>
              <a:spcBef>
                <a:spcPts val="600"/>
              </a:spcBef>
              <a:buClr>
                <a:schemeClr val="accent1"/>
              </a:buClr>
              <a:buSzPct val="80000"/>
              <a:defRPr/>
            </a:pPr>
            <a:r>
              <a:rPr lang="en-GB" dirty="0" smtClean="0"/>
              <a:t>Bob chooses his key: </a:t>
            </a:r>
            <a:r>
              <a:rPr lang="en-GB" i="1" dirty="0" smtClean="0"/>
              <a:t>x = 6</a:t>
            </a:r>
            <a:r>
              <a:rPr lang="en-GB" dirty="0" smtClean="0"/>
              <a:t>.</a:t>
            </a:r>
            <a:r>
              <a:rPr lang="en-NZ" i="1" dirty="0" smtClean="0"/>
              <a:t> </a:t>
            </a:r>
          </a:p>
          <a:p>
            <a:pPr marL="576072" lvl="3" indent="-283464" defTabSz="914400">
              <a:lnSpc>
                <a:spcPct val="90000"/>
              </a:lnSpc>
              <a:spcBef>
                <a:spcPts val="600"/>
              </a:spcBef>
              <a:buClr>
                <a:schemeClr val="accent1"/>
              </a:buClr>
              <a:buSzPct val="80000"/>
              <a:defRPr/>
            </a:pPr>
            <a:r>
              <a:rPr lang="en-NZ" i="1" dirty="0" smtClean="0"/>
              <a:t>	7</a:t>
            </a:r>
            <a:r>
              <a:rPr lang="en-NZ" i="1" baseline="30000" dirty="0" smtClean="0"/>
              <a:t>6</a:t>
            </a:r>
            <a:r>
              <a:rPr lang="en-NZ" i="1" dirty="0" smtClean="0"/>
              <a:t> (mod 11) = 4</a:t>
            </a:r>
            <a:endParaRPr lang="en-GB" dirty="0" smtClean="0"/>
          </a:p>
          <a:p>
            <a:pPr marL="576072" lvl="3" indent="-283464" defTabSz="914400">
              <a:lnSpc>
                <a:spcPct val="90000"/>
              </a:lnSpc>
              <a:spcBef>
                <a:spcPts val="600"/>
              </a:spcBef>
              <a:buClr>
                <a:schemeClr val="accent1"/>
              </a:buClr>
              <a:buSzPct val="80000"/>
              <a:defRPr/>
            </a:pPr>
            <a:r>
              <a:rPr lang="en-GB" dirty="0" smtClean="0"/>
              <a:t>Bob sends 4 to Alice over the public channel</a:t>
            </a:r>
          </a:p>
          <a:p>
            <a:pPr marL="576072" lvl="3" indent="-283464" defTabSz="914400">
              <a:lnSpc>
                <a:spcPct val="90000"/>
              </a:lnSpc>
              <a:spcBef>
                <a:spcPts val="600"/>
              </a:spcBef>
              <a:buClr>
                <a:schemeClr val="accent1"/>
              </a:buClr>
              <a:buSzPct val="80000"/>
              <a:defRPr/>
            </a:pPr>
            <a:r>
              <a:rPr lang="en-GB" dirty="0" smtClean="0"/>
              <a:t>Bob takes Alice’s number 2 and computes:</a:t>
            </a:r>
          </a:p>
          <a:p>
            <a:pPr marL="576072" lvl="3" indent="-283464" defTabSz="914400">
              <a:lnSpc>
                <a:spcPct val="90000"/>
              </a:lnSpc>
              <a:spcBef>
                <a:spcPts val="600"/>
              </a:spcBef>
              <a:buClr>
                <a:schemeClr val="accent1"/>
              </a:buClr>
              <a:buSzPct val="80000"/>
            </a:pPr>
            <a:r>
              <a:rPr lang="en-GB" dirty="0" smtClean="0"/>
              <a:t>	</a:t>
            </a:r>
            <a:r>
              <a:rPr lang="en-NZ" i="1" dirty="0" smtClean="0"/>
              <a:t>2</a:t>
            </a:r>
            <a:r>
              <a:rPr lang="en-NZ" i="1" baseline="30000" dirty="0" smtClean="0"/>
              <a:t>6</a:t>
            </a:r>
            <a:r>
              <a:rPr lang="en-NZ" i="1" dirty="0" smtClean="0"/>
              <a:t> (mod 11) = </a:t>
            </a:r>
            <a:r>
              <a:rPr lang="en-NZ" i="1" u="sng" dirty="0" smtClean="0"/>
              <a:t>9</a:t>
            </a:r>
            <a:endParaRPr lang="en-GB" u="sng" dirty="0" smtClean="0"/>
          </a:p>
          <a:p>
            <a:pPr marL="576072" lvl="3" indent="-283464" defTabSz="914400">
              <a:lnSpc>
                <a:spcPct val="90000"/>
              </a:lnSpc>
              <a:spcBef>
                <a:spcPts val="600"/>
              </a:spcBef>
              <a:buClr>
                <a:schemeClr val="accent1"/>
              </a:buClr>
              <a:buSzPct val="80000"/>
              <a:defRPr/>
            </a:pPr>
            <a:endParaRPr lang="en-GB" dirty="0"/>
          </a:p>
        </p:txBody>
      </p:sp>
      <p:sp>
        <p:nvSpPr>
          <p:cNvPr id="7" name="Rectangle 3"/>
          <p:cNvSpPr txBox="1">
            <a:spLocks noChangeArrowheads="1"/>
          </p:cNvSpPr>
          <p:nvPr/>
        </p:nvSpPr>
        <p:spPr>
          <a:xfrm>
            <a:off x="1327404" y="4572000"/>
            <a:ext cx="7251192" cy="1981200"/>
          </a:xfrm>
          <a:prstGeom prst="rect">
            <a:avLst/>
          </a:prstGeom>
        </p:spPr>
        <p:txBody>
          <a:bodyPr>
            <a:normAutofit/>
          </a:bodyPr>
          <a:lstStyle/>
          <a:p>
            <a:pPr marL="365760" marR="0" lvl="0" indent="-283464" algn="l" defTabSz="914400" rtl="0" eaLnBrk="1" fontAlgn="auto" latinLnBrk="0" hangingPunct="1">
              <a:lnSpc>
                <a:spcPct val="90000"/>
              </a:lnSpc>
              <a:spcBef>
                <a:spcPts val="600"/>
              </a:spcBef>
              <a:spcAft>
                <a:spcPts val="0"/>
              </a:spcAft>
              <a:buClr>
                <a:schemeClr val="accent1"/>
              </a:buClr>
              <a:buSzPct val="80000"/>
              <a:buFont typeface="Wingdings 2"/>
              <a:buChar char=""/>
              <a:tabLst/>
              <a:defRPr/>
            </a:pPr>
            <a:r>
              <a:rPr kumimoji="0" lang="en-NZ" sz="1800" b="0" i="0" u="none" strike="noStrike" kern="1200" cap="none" spc="0" normalizeH="0" baseline="0" noProof="0" dirty="0" smtClean="0">
                <a:ln>
                  <a:noFill/>
                </a:ln>
                <a:solidFill>
                  <a:schemeClr val="tx1"/>
                </a:solidFill>
                <a:effectLst/>
                <a:uLnTx/>
                <a:uFillTx/>
                <a:latin typeface="+mn-lt"/>
                <a:ea typeface="+mn-ea"/>
                <a:cs typeface="+mn-cs"/>
              </a:rPr>
              <a:t>This was a most significant</a:t>
            </a:r>
            <a:r>
              <a:rPr kumimoji="0" lang="en-NZ" sz="1800" b="0" i="0" u="none" strike="noStrike" kern="1200" cap="none" spc="0" normalizeH="0" noProof="0" dirty="0" smtClean="0">
                <a:ln>
                  <a:noFill/>
                </a:ln>
                <a:solidFill>
                  <a:schemeClr val="tx1"/>
                </a:solidFill>
                <a:effectLst/>
                <a:uLnTx/>
                <a:uFillTx/>
                <a:latin typeface="+mn-lt"/>
                <a:ea typeface="+mn-ea"/>
                <a:cs typeface="+mn-cs"/>
              </a:rPr>
              <a:t> breakthrough in cryptography – to establish a secret key with no physical key distribution.</a:t>
            </a:r>
          </a:p>
          <a:p>
            <a:pPr marL="365760" lvl="0" indent="-283464" defTabSz="914400">
              <a:lnSpc>
                <a:spcPct val="90000"/>
              </a:lnSpc>
              <a:spcBef>
                <a:spcPts val="600"/>
              </a:spcBef>
              <a:buClr>
                <a:schemeClr val="accent1"/>
              </a:buClr>
              <a:buSzPct val="80000"/>
              <a:buFont typeface="Wingdings 2"/>
              <a:buChar char=""/>
            </a:pPr>
            <a:r>
              <a:rPr lang="en-NZ" dirty="0" smtClean="0"/>
              <a:t>DHM is used in </a:t>
            </a:r>
            <a:r>
              <a:rPr lang="en-NZ" dirty="0" err="1" smtClean="0"/>
              <a:t>OpenID</a:t>
            </a:r>
            <a:r>
              <a:rPr lang="en-NZ" dirty="0" smtClean="0"/>
              <a:t>.</a:t>
            </a:r>
          </a:p>
          <a:p>
            <a:pPr marL="365760" lvl="0" indent="-283464" defTabSz="914400">
              <a:lnSpc>
                <a:spcPct val="90000"/>
              </a:lnSpc>
              <a:spcBef>
                <a:spcPts val="600"/>
              </a:spcBef>
              <a:buClr>
                <a:schemeClr val="accent1"/>
              </a:buClr>
              <a:buSzPct val="80000"/>
              <a:buFont typeface="Wingdings 2"/>
              <a:buChar char=""/>
            </a:pPr>
            <a:r>
              <a:rPr lang="en-NZ" sz="1600" i="1" dirty="0"/>
              <a:t>https://youtu.be/YEBfamv-_</a:t>
            </a:r>
            <a:r>
              <a:rPr lang="en-NZ" sz="1600" i="1" dirty="0" smtClean="0"/>
              <a:t>do?t=2m18s</a:t>
            </a:r>
            <a:endParaRPr kumimoji="0" lang="en-NZ" sz="16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r>
              <a:rPr lang="en-US" smtClean="0"/>
              <a:t>© 2011-15, Kris Bubendorfer</a:t>
            </a:r>
            <a:endParaRPr lang="en-US" dirty="0"/>
          </a:p>
        </p:txBody>
      </p:sp>
    </p:spTree>
    <p:extLst>
      <p:ext uri="{BB962C8B-B14F-4D97-AF65-F5344CB8AC3E}">
        <p14:creationId xmlns:p14="http://schemas.microsoft.com/office/powerpoint/2010/main" val="2128769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 Key Encryption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1975 </a:t>
            </a:r>
            <a:r>
              <a:rPr lang="en-US" dirty="0" err="1" smtClean="0"/>
              <a:t>Diffie</a:t>
            </a:r>
            <a:r>
              <a:rPr lang="en-US" dirty="0" smtClean="0"/>
              <a:t> proposed an asymmetric </a:t>
            </a:r>
            <a:r>
              <a:rPr lang="en-US" dirty="0" err="1" smtClean="0"/>
              <a:t>cypher</a:t>
            </a:r>
            <a:r>
              <a:rPr lang="en-US" dirty="0" smtClean="0"/>
              <a:t> scheme for public key encryption.</a:t>
            </a:r>
          </a:p>
          <a:p>
            <a:r>
              <a:rPr lang="en-US" dirty="0" smtClean="0"/>
              <a:t>The central idea is that Alice has two keys, one </a:t>
            </a:r>
            <a:r>
              <a:rPr lang="en-US" i="1" dirty="0" smtClean="0"/>
              <a:t>public </a:t>
            </a:r>
            <a:r>
              <a:rPr lang="en-US" dirty="0" smtClean="0"/>
              <a:t>and one </a:t>
            </a:r>
            <a:r>
              <a:rPr lang="en-US" i="1" dirty="0" smtClean="0"/>
              <a:t>private</a:t>
            </a:r>
            <a:r>
              <a:rPr lang="en-US" dirty="0" smtClean="0"/>
              <a:t>.</a:t>
            </a:r>
          </a:p>
          <a:p>
            <a:r>
              <a:rPr lang="en-US" dirty="0" smtClean="0"/>
              <a:t>Alice keeps her private key to herself, but lets everyone know her public key.</a:t>
            </a:r>
          </a:p>
          <a:p>
            <a:r>
              <a:rPr lang="en-US" dirty="0" smtClean="0"/>
              <a:t>Anyone with Alice’s public key can encrypt a message for Alice, but only Alice can decrypt it with her private key (secrecy).</a:t>
            </a:r>
          </a:p>
          <a:p>
            <a:r>
              <a:rPr lang="en-US" dirty="0" smtClean="0"/>
              <a:t>Alice can also encrypt things with her private key, and anyone with her public key can decrypt it.  They know Alice sent the message, as only she knows he public key (authentication).</a:t>
            </a:r>
            <a:endParaRPr lang="en-US" sz="1440" dirty="0" smtClean="0"/>
          </a:p>
          <a:p>
            <a:pPr>
              <a:buNone/>
            </a:pPr>
            <a:r>
              <a:rPr lang="en-US" sz="1440" dirty="0" smtClean="0"/>
              <a:t> </a:t>
            </a:r>
            <a:r>
              <a:rPr lang="en-US" sz="1429" dirty="0" smtClean="0"/>
              <a:t> </a:t>
            </a:r>
          </a:p>
          <a:p>
            <a:r>
              <a:rPr lang="en-US" b="1" dirty="0" smtClean="0"/>
              <a:t>The problem was there was no known one-way function to make it work –</a:t>
            </a:r>
            <a:r>
              <a:rPr lang="en-US" b="1" i="1" dirty="0" smtClean="0"/>
              <a:t> the race was on.</a:t>
            </a:r>
          </a:p>
        </p:txBody>
      </p:sp>
      <p:sp>
        <p:nvSpPr>
          <p:cNvPr id="4" name="Footer Placeholder 3"/>
          <p:cNvSpPr>
            <a:spLocks noGrp="1"/>
          </p:cNvSpPr>
          <p:nvPr>
            <p:ph type="ftr" sz="quarter" idx="11"/>
          </p:nvPr>
        </p:nvSpPr>
        <p:spPr/>
        <p:txBody>
          <a:bodyPr/>
          <a:lstStyle/>
          <a:p>
            <a:r>
              <a:rPr lang="en-US" smtClean="0"/>
              <a:t>© 2011-15, Kris Bubendorfer</a:t>
            </a:r>
            <a:endParaRPr lang="en-US" dirty="0"/>
          </a:p>
        </p:txBody>
      </p:sp>
    </p:spTree>
    <p:extLst>
      <p:ext uri="{BB962C8B-B14F-4D97-AF65-F5344CB8AC3E}">
        <p14:creationId xmlns:p14="http://schemas.microsoft.com/office/powerpoint/2010/main" val="3801025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2"/>
          <p:cNvSpPr>
            <a:spLocks noGrp="1" noChangeArrowheads="1"/>
          </p:cNvSpPr>
          <p:nvPr>
            <p:ph type="title"/>
          </p:nvPr>
        </p:nvSpPr>
        <p:spPr/>
        <p:txBody>
          <a:bodyPr/>
          <a:lstStyle/>
          <a:p>
            <a:r>
              <a:rPr lang="en-AU" dirty="0"/>
              <a:t>Public Key Encryption</a:t>
            </a:r>
          </a:p>
        </p:txBody>
      </p:sp>
      <p:sp>
        <p:nvSpPr>
          <p:cNvPr id="73751" name="Text Box 5"/>
          <p:cNvSpPr txBox="1">
            <a:spLocks noChangeArrowheads="1"/>
          </p:cNvSpPr>
          <p:nvPr/>
        </p:nvSpPr>
        <p:spPr bwMode="auto">
          <a:xfrm>
            <a:off x="2108200" y="1258889"/>
            <a:ext cx="1441846" cy="369332"/>
          </a:xfrm>
          <a:prstGeom prst="rect">
            <a:avLst/>
          </a:prstGeom>
          <a:noFill/>
          <a:ln w="9525">
            <a:noFill/>
            <a:miter lim="800000"/>
            <a:headEnd/>
            <a:tailEnd/>
          </a:ln>
        </p:spPr>
        <p:txBody>
          <a:bodyPr wrap="none">
            <a:prstTxWarp prst="textNoShape">
              <a:avLst/>
            </a:prstTxWarp>
            <a:spAutoFit/>
          </a:bodyPr>
          <a:lstStyle/>
          <a:p>
            <a:pPr algn="l">
              <a:spcBef>
                <a:spcPct val="0"/>
              </a:spcBef>
              <a:buFontTx/>
              <a:buNone/>
            </a:pPr>
            <a:r>
              <a:rPr kumimoji="0" lang="en-AU" baseline="0" dirty="0" smtClean="0">
                <a:latin typeface="Arial" pitchFamily="-65" charset="0"/>
              </a:rPr>
              <a:t>Message, M</a:t>
            </a:r>
            <a:endParaRPr kumimoji="0" lang="en-AU" baseline="0" dirty="0">
              <a:latin typeface="Arial" pitchFamily="-65" charset="0"/>
            </a:endParaRPr>
          </a:p>
        </p:txBody>
      </p:sp>
      <p:sp>
        <p:nvSpPr>
          <p:cNvPr id="73752" name="Text Box 6"/>
          <p:cNvSpPr txBox="1">
            <a:spLocks noChangeArrowheads="1"/>
          </p:cNvSpPr>
          <p:nvPr/>
        </p:nvSpPr>
        <p:spPr bwMode="auto">
          <a:xfrm>
            <a:off x="2108200" y="1655764"/>
            <a:ext cx="1606550" cy="1016000"/>
          </a:xfrm>
          <a:prstGeom prst="rect">
            <a:avLst/>
          </a:prstGeom>
          <a:solidFill>
            <a:srgbClr val="CCFFCC"/>
          </a:solidFill>
          <a:ln w="9525">
            <a:solidFill>
              <a:schemeClr val="tx1"/>
            </a:solid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dirty="0">
                <a:latin typeface="Arial" pitchFamily="-65" charset="0"/>
              </a:rPr>
              <a:t>attack at</a:t>
            </a:r>
            <a:br>
              <a:rPr kumimoji="0" lang="en-AU" baseline="0" dirty="0">
                <a:latin typeface="Arial" pitchFamily="-65" charset="0"/>
              </a:rPr>
            </a:br>
            <a:r>
              <a:rPr kumimoji="0" lang="en-AU" baseline="0" dirty="0">
                <a:latin typeface="Arial" pitchFamily="-65" charset="0"/>
              </a:rPr>
              <a:t>dawn unless</a:t>
            </a:r>
            <a:br>
              <a:rPr kumimoji="0" lang="en-AU" baseline="0" dirty="0">
                <a:latin typeface="Arial" pitchFamily="-65" charset="0"/>
              </a:rPr>
            </a:br>
            <a:r>
              <a:rPr kumimoji="0" lang="en-AU" baseline="0" dirty="0">
                <a:latin typeface="Arial" pitchFamily="-65" charset="0"/>
              </a:rPr>
              <a:t>it rains.</a:t>
            </a:r>
          </a:p>
        </p:txBody>
      </p:sp>
      <p:graphicFrame>
        <p:nvGraphicFramePr>
          <p:cNvPr id="73730" name="Object 2"/>
          <p:cNvGraphicFramePr>
            <a:graphicFrameLocks noChangeAspect="1"/>
          </p:cNvGraphicFramePr>
          <p:nvPr/>
        </p:nvGraphicFramePr>
        <p:xfrm>
          <a:off x="968089" y="2403475"/>
          <a:ext cx="935038" cy="268288"/>
        </p:xfrm>
        <a:graphic>
          <a:graphicData uri="http://schemas.openxmlformats.org/presentationml/2006/ole">
            <mc:AlternateContent xmlns:mc="http://schemas.openxmlformats.org/markup-compatibility/2006">
              <mc:Choice xmlns:v="urn:schemas-microsoft-com:vml" Requires="v">
                <p:oleObj spid="_x0000_s55393" r:id="rId4" imgW="3898900" imgH="1117600" progId="">
                  <p:embed/>
                </p:oleObj>
              </mc:Choice>
              <mc:Fallback>
                <p:oleObj r:id="rId4" imgW="3898900" imgH="1117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089" y="2403475"/>
                        <a:ext cx="935038"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731" name="Object 3"/>
          <p:cNvGraphicFramePr>
            <a:graphicFrameLocks noChangeAspect="1"/>
          </p:cNvGraphicFramePr>
          <p:nvPr/>
        </p:nvGraphicFramePr>
        <p:xfrm>
          <a:off x="6533356" y="2403476"/>
          <a:ext cx="935038" cy="268288"/>
        </p:xfrm>
        <a:graphic>
          <a:graphicData uri="http://schemas.openxmlformats.org/presentationml/2006/ole">
            <mc:AlternateContent xmlns:mc="http://schemas.openxmlformats.org/markup-compatibility/2006">
              <mc:Choice xmlns:v="urn:schemas-microsoft-com:vml" Requires="v">
                <p:oleObj spid="_x0000_s55394" r:id="rId6" imgW="3898900" imgH="1117600" progId="">
                  <p:embed/>
                </p:oleObj>
              </mc:Choice>
              <mc:Fallback>
                <p:oleObj r:id="rId6" imgW="3898900" imgH="1117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3356" y="2403476"/>
                        <a:ext cx="935038" cy="26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3" name="Rectangle 13"/>
          <p:cNvSpPr>
            <a:spLocks noChangeArrowheads="1"/>
          </p:cNvSpPr>
          <p:nvPr/>
        </p:nvSpPr>
        <p:spPr bwMode="auto">
          <a:xfrm>
            <a:off x="2252663" y="3465513"/>
            <a:ext cx="1295400" cy="685800"/>
          </a:xfrm>
          <a:prstGeom prst="rect">
            <a:avLst/>
          </a:prstGeom>
          <a:solidFill>
            <a:schemeClr val="accent1"/>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lnSpc>
                <a:spcPct val="90000"/>
              </a:lnSpc>
              <a:spcBef>
                <a:spcPct val="0"/>
              </a:spcBef>
              <a:buFontTx/>
              <a:buNone/>
            </a:pPr>
            <a:r>
              <a:rPr kumimoji="0" lang="en-AU" baseline="0" dirty="0">
                <a:latin typeface="Arial" pitchFamily="-65" charset="0"/>
              </a:rPr>
              <a:t>encryption</a:t>
            </a:r>
            <a:br>
              <a:rPr kumimoji="0" lang="en-AU" baseline="0" dirty="0">
                <a:latin typeface="Arial" pitchFamily="-65" charset="0"/>
              </a:rPr>
            </a:br>
            <a:r>
              <a:rPr kumimoji="0" lang="en-AU" baseline="0" dirty="0">
                <a:latin typeface="Arial" pitchFamily="-65" charset="0"/>
              </a:rPr>
              <a:t>method</a:t>
            </a:r>
            <a:endParaRPr kumimoji="0" lang="en-AU" baseline="0" dirty="0">
              <a:solidFill>
                <a:schemeClr val="bg2"/>
              </a:solidFill>
              <a:latin typeface="Arial" pitchFamily="-65" charset="0"/>
            </a:endParaRPr>
          </a:p>
        </p:txBody>
      </p:sp>
      <p:cxnSp>
        <p:nvCxnSpPr>
          <p:cNvPr id="73744" name="AutoShape 14"/>
          <p:cNvCxnSpPr>
            <a:cxnSpLocks noChangeShapeType="1"/>
            <a:stCxn id="73752" idx="2"/>
          </p:cNvCxnSpPr>
          <p:nvPr/>
        </p:nvCxnSpPr>
        <p:spPr bwMode="auto">
          <a:xfrm rot="16200000" flipH="1">
            <a:off x="2560638" y="3022600"/>
            <a:ext cx="701674" cy="1"/>
          </a:xfrm>
          <a:prstGeom prst="straightConnector1">
            <a:avLst/>
          </a:prstGeom>
          <a:noFill/>
          <a:ln w="9525">
            <a:solidFill>
              <a:schemeClr val="tx1"/>
            </a:solidFill>
            <a:round/>
            <a:headEnd/>
            <a:tailEnd type="triangle" w="med" len="med"/>
          </a:ln>
        </p:spPr>
      </p:cxnSp>
      <p:cxnSp>
        <p:nvCxnSpPr>
          <p:cNvPr id="73745" name="AutoShape 15"/>
          <p:cNvCxnSpPr>
            <a:cxnSpLocks noChangeShapeType="1"/>
            <a:endCxn id="73743" idx="1"/>
          </p:cNvCxnSpPr>
          <p:nvPr/>
        </p:nvCxnSpPr>
        <p:spPr bwMode="auto">
          <a:xfrm rot="16200000" flipH="1">
            <a:off x="1275811" y="2831560"/>
            <a:ext cx="1136649" cy="817055"/>
          </a:xfrm>
          <a:prstGeom prst="bentConnector2">
            <a:avLst/>
          </a:prstGeom>
          <a:noFill/>
          <a:ln w="9525">
            <a:solidFill>
              <a:schemeClr val="tx1"/>
            </a:solidFill>
            <a:miter lim="800000"/>
            <a:headEnd/>
            <a:tailEnd type="triangle" w="med" len="med"/>
          </a:ln>
        </p:spPr>
      </p:cxnSp>
      <p:sp>
        <p:nvSpPr>
          <p:cNvPr id="73746" name="Rectangle 16"/>
          <p:cNvSpPr>
            <a:spLocks noChangeArrowheads="1"/>
          </p:cNvSpPr>
          <p:nvPr/>
        </p:nvSpPr>
        <p:spPr bwMode="auto">
          <a:xfrm>
            <a:off x="6353175" y="3417888"/>
            <a:ext cx="1295400" cy="685800"/>
          </a:xfrm>
          <a:prstGeom prst="rect">
            <a:avLst/>
          </a:prstGeom>
          <a:solidFill>
            <a:schemeClr val="accent1"/>
          </a:solidFill>
          <a:ln w="9525">
            <a:solidFill>
              <a:schemeClr val="tx1"/>
            </a:solidFill>
            <a:miter lim="800000"/>
            <a:headEnd/>
            <a:tailEnd/>
          </a:ln>
          <a:scene3d>
            <a:camera prst="orthographicFront"/>
            <a:lightRig rig="threePt" dir="t"/>
          </a:scene3d>
          <a:sp3d>
            <a:bevelT w="152400" h="50800" prst="softRound"/>
          </a:sp3d>
        </p:spPr>
        <p:txBody>
          <a:bodyPr wrap="none" anchor="ctr">
            <a:prstTxWarp prst="textNoShape">
              <a:avLst/>
            </a:prstTxWarp>
          </a:bodyPr>
          <a:lstStyle/>
          <a:p>
            <a:pPr algn="ctr">
              <a:lnSpc>
                <a:spcPct val="90000"/>
              </a:lnSpc>
              <a:spcBef>
                <a:spcPct val="0"/>
              </a:spcBef>
              <a:buFontTx/>
              <a:buNone/>
            </a:pPr>
            <a:r>
              <a:rPr kumimoji="0" lang="en-AU" baseline="0">
                <a:latin typeface="Arial" pitchFamily="-65" charset="0"/>
              </a:rPr>
              <a:t>decryption</a:t>
            </a:r>
            <a:br>
              <a:rPr kumimoji="0" lang="en-AU" baseline="0">
                <a:latin typeface="Arial" pitchFamily="-65" charset="0"/>
              </a:rPr>
            </a:br>
            <a:r>
              <a:rPr kumimoji="0" lang="en-AU" baseline="0">
                <a:latin typeface="Arial" pitchFamily="-65" charset="0"/>
              </a:rPr>
              <a:t>method</a:t>
            </a:r>
            <a:endParaRPr kumimoji="0" lang="en-AU" baseline="0">
              <a:solidFill>
                <a:schemeClr val="bg2"/>
              </a:solidFill>
              <a:latin typeface="Arial" pitchFamily="-65" charset="0"/>
            </a:endParaRPr>
          </a:p>
        </p:txBody>
      </p:sp>
      <p:cxnSp>
        <p:nvCxnSpPr>
          <p:cNvPr id="73747" name="AutoShape 17"/>
          <p:cNvCxnSpPr>
            <a:cxnSpLocks noChangeShapeType="1"/>
          </p:cNvCxnSpPr>
          <p:nvPr/>
        </p:nvCxnSpPr>
        <p:spPr bwMode="auto">
          <a:xfrm>
            <a:off x="3548065" y="3808413"/>
            <a:ext cx="2805110" cy="1588"/>
          </a:xfrm>
          <a:prstGeom prst="bentConnector3">
            <a:avLst>
              <a:gd name="adj1" fmla="val 50000"/>
            </a:avLst>
          </a:prstGeom>
          <a:noFill/>
          <a:ln w="9525">
            <a:solidFill>
              <a:schemeClr val="tx1"/>
            </a:solidFill>
            <a:miter lim="800000"/>
            <a:headEnd/>
            <a:tailEnd type="triangle" w="med" len="med"/>
          </a:ln>
        </p:spPr>
      </p:cxnSp>
      <p:cxnSp>
        <p:nvCxnSpPr>
          <p:cNvPr id="73742" name="AutoShape 23"/>
          <p:cNvCxnSpPr>
            <a:cxnSpLocks noChangeShapeType="1"/>
          </p:cNvCxnSpPr>
          <p:nvPr/>
        </p:nvCxnSpPr>
        <p:spPr bwMode="auto">
          <a:xfrm rot="5400000">
            <a:off x="6648450" y="3022601"/>
            <a:ext cx="701674" cy="1588"/>
          </a:xfrm>
          <a:prstGeom prst="straightConnector1">
            <a:avLst/>
          </a:prstGeom>
          <a:noFill/>
          <a:ln w="9525">
            <a:solidFill>
              <a:schemeClr val="tx1"/>
            </a:solidFill>
            <a:round/>
            <a:headEnd/>
            <a:tailEnd type="triangle" w="med" len="med"/>
          </a:ln>
        </p:spPr>
      </p:cxnSp>
      <p:sp>
        <p:nvSpPr>
          <p:cNvPr id="35" name="Rectangle 34"/>
          <p:cNvSpPr/>
          <p:nvPr/>
        </p:nvSpPr>
        <p:spPr>
          <a:xfrm>
            <a:off x="1049624" y="5959301"/>
            <a:ext cx="4110545" cy="346249"/>
          </a:xfrm>
          <a:prstGeom prst="rect">
            <a:avLst/>
          </a:prstGeom>
        </p:spPr>
        <p:txBody>
          <a:bodyPr wrap="none">
            <a:spAutoFit/>
          </a:bodyPr>
          <a:lstStyle/>
          <a:p>
            <a:pPr algn="ctr">
              <a:lnSpc>
                <a:spcPct val="90000"/>
              </a:lnSpc>
              <a:buFontTx/>
              <a:buNone/>
            </a:pPr>
            <a:r>
              <a:rPr lang="en-AU" dirty="0" smtClean="0"/>
              <a:t>K</a:t>
            </a:r>
            <a:r>
              <a:rPr lang="en-AU" baseline="-25000" dirty="0" smtClean="0"/>
              <a:t>X</a:t>
            </a:r>
            <a:r>
              <a:rPr lang="en-AU" baseline="30000" dirty="0" smtClean="0"/>
              <a:t>+</a:t>
            </a:r>
            <a:r>
              <a:rPr lang="en-AU" dirty="0" smtClean="0"/>
              <a:t> X’s Public Key, K</a:t>
            </a:r>
            <a:r>
              <a:rPr lang="en-AU" baseline="-25000" dirty="0" smtClean="0"/>
              <a:t>X</a:t>
            </a:r>
            <a:r>
              <a:rPr lang="en-AU" baseline="30000" dirty="0" smtClean="0"/>
              <a:t>-</a:t>
            </a:r>
            <a:r>
              <a:rPr lang="en-AU" dirty="0" smtClean="0"/>
              <a:t> X’s Private Key</a:t>
            </a:r>
            <a:endParaRPr lang="en-AU" dirty="0"/>
          </a:p>
        </p:txBody>
      </p:sp>
      <p:sp>
        <p:nvSpPr>
          <p:cNvPr id="36" name="Rectangle 35"/>
          <p:cNvSpPr/>
          <p:nvPr/>
        </p:nvSpPr>
        <p:spPr>
          <a:xfrm>
            <a:off x="1170038" y="1955626"/>
            <a:ext cx="531140" cy="346249"/>
          </a:xfrm>
          <a:prstGeom prst="rect">
            <a:avLst/>
          </a:prstGeom>
        </p:spPr>
        <p:txBody>
          <a:bodyPr wrap="none">
            <a:spAutoFit/>
          </a:bodyPr>
          <a:lstStyle/>
          <a:p>
            <a:pPr algn="ctr">
              <a:lnSpc>
                <a:spcPct val="90000"/>
              </a:lnSpc>
              <a:buFontTx/>
              <a:buNone/>
            </a:pPr>
            <a:r>
              <a:rPr lang="en-AU" dirty="0" smtClean="0"/>
              <a:t>K</a:t>
            </a:r>
            <a:r>
              <a:rPr lang="en-AU" baseline="-25000" dirty="0" smtClean="0"/>
              <a:t>X</a:t>
            </a:r>
            <a:r>
              <a:rPr lang="en-AU" baseline="30000" dirty="0" smtClean="0"/>
              <a:t>+</a:t>
            </a:r>
            <a:endParaRPr lang="en-AU" dirty="0"/>
          </a:p>
        </p:txBody>
      </p:sp>
      <p:sp>
        <p:nvSpPr>
          <p:cNvPr id="40" name="Rectangle 39"/>
          <p:cNvSpPr/>
          <p:nvPr/>
        </p:nvSpPr>
        <p:spPr>
          <a:xfrm>
            <a:off x="6754616" y="1955626"/>
            <a:ext cx="492518" cy="346249"/>
          </a:xfrm>
          <a:prstGeom prst="rect">
            <a:avLst/>
          </a:prstGeom>
        </p:spPr>
        <p:txBody>
          <a:bodyPr wrap="none">
            <a:spAutoFit/>
          </a:bodyPr>
          <a:lstStyle/>
          <a:p>
            <a:pPr algn="ctr">
              <a:lnSpc>
                <a:spcPct val="90000"/>
              </a:lnSpc>
              <a:buFontTx/>
              <a:buNone/>
            </a:pPr>
            <a:r>
              <a:rPr lang="en-AU" dirty="0" smtClean="0"/>
              <a:t>K</a:t>
            </a:r>
            <a:r>
              <a:rPr lang="en-AU" baseline="-25000" dirty="0" smtClean="0"/>
              <a:t>X</a:t>
            </a:r>
            <a:r>
              <a:rPr lang="en-AU" baseline="30000" dirty="0" smtClean="0"/>
              <a:t>-</a:t>
            </a:r>
            <a:endParaRPr lang="en-AU" dirty="0"/>
          </a:p>
        </p:txBody>
      </p:sp>
      <p:sp>
        <p:nvSpPr>
          <p:cNvPr id="78" name="Rectangle 77"/>
          <p:cNvSpPr/>
          <p:nvPr/>
        </p:nvSpPr>
        <p:spPr>
          <a:xfrm>
            <a:off x="4456837" y="3373438"/>
            <a:ext cx="877163" cy="369332"/>
          </a:xfrm>
          <a:prstGeom prst="rect">
            <a:avLst/>
          </a:prstGeom>
        </p:spPr>
        <p:txBody>
          <a:bodyPr wrap="none">
            <a:spAutoFit/>
          </a:bodyPr>
          <a:lstStyle/>
          <a:p>
            <a:r>
              <a:rPr lang="en-AU" dirty="0" smtClean="0"/>
              <a:t>K</a:t>
            </a:r>
            <a:r>
              <a:rPr lang="en-AU" baseline="-25000" dirty="0" smtClean="0"/>
              <a:t>X</a:t>
            </a:r>
            <a:r>
              <a:rPr lang="en-AU" baseline="30000" dirty="0" smtClean="0"/>
              <a:t>+</a:t>
            </a:r>
            <a:r>
              <a:rPr lang="en-AU" dirty="0" smtClean="0"/>
              <a:t>(M)</a:t>
            </a:r>
            <a:endParaRPr lang="en-US" dirty="0"/>
          </a:p>
        </p:txBody>
      </p:sp>
      <p:sp>
        <p:nvSpPr>
          <p:cNvPr id="81" name="Rectangle 80"/>
          <p:cNvSpPr/>
          <p:nvPr/>
        </p:nvSpPr>
        <p:spPr>
          <a:xfrm>
            <a:off x="6010799" y="4692134"/>
            <a:ext cx="1986504" cy="369332"/>
          </a:xfrm>
          <a:prstGeom prst="rect">
            <a:avLst/>
          </a:prstGeom>
        </p:spPr>
        <p:txBody>
          <a:bodyPr wrap="none">
            <a:spAutoFit/>
          </a:bodyPr>
          <a:lstStyle/>
          <a:p>
            <a:r>
              <a:rPr lang="en-AU" dirty="0" smtClean="0"/>
              <a:t> K</a:t>
            </a:r>
            <a:r>
              <a:rPr lang="en-AU" baseline="-25000" dirty="0" smtClean="0"/>
              <a:t>X</a:t>
            </a:r>
            <a:r>
              <a:rPr lang="en-AU" baseline="30000" dirty="0" smtClean="0"/>
              <a:t>-</a:t>
            </a:r>
            <a:r>
              <a:rPr lang="en-AU" dirty="0" smtClean="0"/>
              <a:t>(K</a:t>
            </a:r>
            <a:r>
              <a:rPr lang="en-AU" baseline="-25000" dirty="0" smtClean="0"/>
              <a:t>X</a:t>
            </a:r>
            <a:r>
              <a:rPr lang="en-AU" baseline="30000" dirty="0" smtClean="0"/>
              <a:t>+</a:t>
            </a:r>
            <a:r>
              <a:rPr lang="en-AU" dirty="0" smtClean="0"/>
              <a:t>(M))  =  M</a:t>
            </a:r>
            <a:endParaRPr lang="en-US" dirty="0"/>
          </a:p>
        </p:txBody>
      </p:sp>
      <p:cxnSp>
        <p:nvCxnSpPr>
          <p:cNvPr id="82" name="AutoShape 23"/>
          <p:cNvCxnSpPr>
            <a:cxnSpLocks noChangeShapeType="1"/>
          </p:cNvCxnSpPr>
          <p:nvPr/>
        </p:nvCxnSpPr>
        <p:spPr bwMode="auto">
          <a:xfrm rot="5400000">
            <a:off x="6731001" y="4375944"/>
            <a:ext cx="544512" cy="1588"/>
          </a:xfrm>
          <a:prstGeom prst="straightConnector1">
            <a:avLst/>
          </a:prstGeom>
          <a:noFill/>
          <a:ln w="9525">
            <a:solidFill>
              <a:schemeClr val="tx1"/>
            </a:solidFill>
            <a:round/>
            <a:headEnd/>
            <a:tailEnd type="triangle" w="med" len="med"/>
          </a:ln>
        </p:spPr>
      </p:cxnSp>
      <p:sp>
        <p:nvSpPr>
          <p:cNvPr id="84" name="Text Box 6"/>
          <p:cNvSpPr txBox="1">
            <a:spLocks noChangeArrowheads="1"/>
          </p:cNvSpPr>
          <p:nvPr/>
        </p:nvSpPr>
        <p:spPr bwMode="auto">
          <a:xfrm>
            <a:off x="6200776" y="5289550"/>
            <a:ext cx="1606550" cy="1016000"/>
          </a:xfrm>
          <a:prstGeom prst="rect">
            <a:avLst/>
          </a:prstGeom>
          <a:solidFill>
            <a:srgbClr val="CCFFCC"/>
          </a:solidFill>
          <a:ln w="9525">
            <a:solidFill>
              <a:schemeClr val="tx1"/>
            </a:solidFill>
            <a:miter lim="800000"/>
            <a:headEnd/>
            <a:tailEnd/>
          </a:ln>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dirty="0">
                <a:latin typeface="Arial" pitchFamily="-65" charset="0"/>
              </a:rPr>
              <a:t>attack at</a:t>
            </a:r>
            <a:br>
              <a:rPr kumimoji="0" lang="en-AU" baseline="0" dirty="0">
                <a:latin typeface="Arial" pitchFamily="-65" charset="0"/>
              </a:rPr>
            </a:br>
            <a:r>
              <a:rPr kumimoji="0" lang="en-AU" baseline="0" dirty="0">
                <a:latin typeface="Arial" pitchFamily="-65" charset="0"/>
              </a:rPr>
              <a:t>dawn unless</a:t>
            </a:r>
            <a:br>
              <a:rPr kumimoji="0" lang="en-AU" baseline="0" dirty="0">
                <a:latin typeface="Arial" pitchFamily="-65" charset="0"/>
              </a:rPr>
            </a:br>
            <a:r>
              <a:rPr kumimoji="0" lang="en-AU" baseline="0" dirty="0">
                <a:latin typeface="Arial" pitchFamily="-65" charset="0"/>
              </a:rPr>
              <a:t>it rains.</a:t>
            </a:r>
          </a:p>
        </p:txBody>
      </p:sp>
      <p:sp>
        <p:nvSpPr>
          <p:cNvPr id="85" name="Rectangle 84"/>
          <p:cNvSpPr/>
          <p:nvPr/>
        </p:nvSpPr>
        <p:spPr>
          <a:xfrm>
            <a:off x="4331208" y="3810001"/>
            <a:ext cx="1300844" cy="369332"/>
          </a:xfrm>
          <a:prstGeom prst="rect">
            <a:avLst/>
          </a:prstGeom>
        </p:spPr>
        <p:txBody>
          <a:bodyPr wrap="none">
            <a:spAutoFit/>
          </a:bodyPr>
          <a:lstStyle/>
          <a:p>
            <a:r>
              <a:rPr lang="en-AU" dirty="0" err="1" smtClean="0"/>
              <a:t>Cyphertext</a:t>
            </a:r>
            <a:endParaRPr lang="en-US" dirty="0"/>
          </a:p>
        </p:txBody>
      </p:sp>
      <p:sp>
        <p:nvSpPr>
          <p:cNvPr id="22" name="Footer Placeholder 21"/>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109070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Grp="1" noChangeArrowheads="1"/>
          </p:cNvSpPr>
          <p:nvPr>
            <p:ph type="title"/>
          </p:nvPr>
        </p:nvSpPr>
        <p:spPr/>
        <p:txBody>
          <a:bodyPr/>
          <a:lstStyle/>
          <a:p>
            <a:r>
              <a:rPr lang="en-NZ"/>
              <a:t>RSA Analogy	</a:t>
            </a:r>
            <a:endParaRPr lang="en-GB"/>
          </a:p>
        </p:txBody>
      </p:sp>
      <p:sp>
        <p:nvSpPr>
          <p:cNvPr id="1703939" name="Rectangle 3"/>
          <p:cNvSpPr>
            <a:spLocks noGrp="1" noChangeArrowheads="1"/>
          </p:cNvSpPr>
          <p:nvPr>
            <p:ph type="body" idx="1"/>
          </p:nvPr>
        </p:nvSpPr>
        <p:spPr/>
        <p:txBody>
          <a:bodyPr>
            <a:normAutofit/>
          </a:bodyPr>
          <a:lstStyle/>
          <a:p>
            <a:pPr>
              <a:lnSpc>
                <a:spcPct val="90000"/>
              </a:lnSpc>
            </a:pPr>
            <a:r>
              <a:rPr lang="en-NZ" sz="2400" dirty="0"/>
              <a:t>Alice creates a large number of padlocks, and keeps the key herself.</a:t>
            </a:r>
          </a:p>
          <a:p>
            <a:pPr>
              <a:lnSpc>
                <a:spcPct val="90000"/>
              </a:lnSpc>
            </a:pPr>
            <a:r>
              <a:rPr lang="en-NZ" sz="2400" dirty="0"/>
              <a:t>Alice deposits her padlocks in a ‘post office’.</a:t>
            </a:r>
          </a:p>
          <a:p>
            <a:pPr>
              <a:lnSpc>
                <a:spcPct val="90000"/>
              </a:lnSpc>
            </a:pPr>
            <a:r>
              <a:rPr lang="en-NZ" sz="2400" dirty="0"/>
              <a:t>When Bob wants to send a package to Alice he obtains an ‘Alice’ padlock and closes it to seal the message.</a:t>
            </a:r>
          </a:p>
          <a:p>
            <a:pPr>
              <a:lnSpc>
                <a:spcPct val="90000"/>
              </a:lnSpc>
            </a:pPr>
            <a:r>
              <a:rPr lang="en-NZ" sz="2400" dirty="0"/>
              <a:t>Bob can no longer open the package, only Alice can.</a:t>
            </a:r>
          </a:p>
          <a:p>
            <a:pPr>
              <a:lnSpc>
                <a:spcPct val="90000"/>
              </a:lnSpc>
            </a:pPr>
            <a:r>
              <a:rPr lang="en-NZ" sz="2400" dirty="0"/>
              <a:t>This is harder mathematically, than physically.  The idea in RSA is to use large primes that are difficult to factor, and a one way (mod) function</a:t>
            </a:r>
            <a:r>
              <a:rPr lang="en-NZ" sz="2400" dirty="0" smtClean="0"/>
              <a:t>.</a:t>
            </a:r>
            <a:endParaRPr lang="en-NZ" sz="2400"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882653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normAutofit/>
          </a:bodyPr>
          <a:lstStyle/>
          <a:p>
            <a:r>
              <a:rPr lang="en-US" dirty="0" smtClean="0"/>
              <a:t>RSA (</a:t>
            </a:r>
            <a:r>
              <a:rPr lang="en-US" dirty="0" err="1" smtClean="0"/>
              <a:t>Rivest</a:t>
            </a:r>
            <a:r>
              <a:rPr lang="en-US" dirty="0" smtClean="0"/>
              <a:t>, Shamir, </a:t>
            </a:r>
            <a:r>
              <a:rPr lang="en-US" dirty="0" err="1" smtClean="0"/>
              <a:t>Adleman</a:t>
            </a:r>
            <a:r>
              <a:rPr lang="en-US" dirty="0" smtClean="0"/>
              <a:t>)</a:t>
            </a:r>
            <a:endParaRPr lang="en-AU" dirty="0"/>
          </a:p>
        </p:txBody>
      </p:sp>
      <p:sp>
        <p:nvSpPr>
          <p:cNvPr id="75780" name="Rectangle 3"/>
          <p:cNvSpPr>
            <a:spLocks noGrp="1" noChangeArrowheads="1"/>
          </p:cNvSpPr>
          <p:nvPr>
            <p:ph type="body" idx="1"/>
          </p:nvPr>
        </p:nvSpPr>
        <p:spPr/>
        <p:txBody>
          <a:bodyPr>
            <a:normAutofit/>
          </a:bodyPr>
          <a:lstStyle/>
          <a:p>
            <a:r>
              <a:rPr lang="en-AU" sz="2800" dirty="0"/>
              <a:t>Two</a:t>
            </a:r>
            <a:r>
              <a:rPr lang="en-AU" sz="2800" dirty="0" smtClean="0"/>
              <a:t> steps to </a:t>
            </a:r>
            <a:r>
              <a:rPr lang="en-AU" sz="2800" dirty="0"/>
              <a:t>RSA</a:t>
            </a:r>
          </a:p>
          <a:p>
            <a:pPr lvl="1"/>
            <a:r>
              <a:rPr lang="en-AU" sz="2400" dirty="0"/>
              <a:t>Choice of public and private keys</a:t>
            </a:r>
          </a:p>
          <a:p>
            <a:pPr lvl="1"/>
            <a:r>
              <a:rPr lang="en-AU" sz="2400" dirty="0"/>
              <a:t>The encryption and decryption </a:t>
            </a:r>
            <a:r>
              <a:rPr lang="en-AU" sz="2400" dirty="0" smtClean="0"/>
              <a:t>algorithms</a:t>
            </a:r>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284081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normAutofit/>
          </a:bodyPr>
          <a:lstStyle/>
          <a:p>
            <a:r>
              <a:rPr lang="en-US" dirty="0" smtClean="0"/>
              <a:t>RSA – choosing the keys</a:t>
            </a:r>
            <a:endParaRPr lang="en-AU" dirty="0"/>
          </a:p>
        </p:txBody>
      </p:sp>
      <p:sp>
        <p:nvSpPr>
          <p:cNvPr id="75780" name="Rectangle 3"/>
          <p:cNvSpPr>
            <a:spLocks noGrp="1" noChangeArrowheads="1"/>
          </p:cNvSpPr>
          <p:nvPr>
            <p:ph type="body" idx="1"/>
          </p:nvPr>
        </p:nvSpPr>
        <p:spPr/>
        <p:txBody>
          <a:bodyPr>
            <a:normAutofit lnSpcReduction="10000"/>
          </a:bodyPr>
          <a:lstStyle/>
          <a:p>
            <a:r>
              <a:rPr lang="en-AU" sz="2800" dirty="0" smtClean="0"/>
              <a:t>Alice picks </a:t>
            </a:r>
            <a:r>
              <a:rPr lang="en-AU" sz="2800" dirty="0"/>
              <a:t>two</a:t>
            </a:r>
            <a:r>
              <a:rPr lang="en-AU" sz="2800" dirty="0" smtClean="0"/>
              <a:t> giant </a:t>
            </a:r>
            <a:r>
              <a:rPr lang="en-AU" sz="2800" dirty="0"/>
              <a:t>primes </a:t>
            </a:r>
            <a:r>
              <a:rPr lang="en-AU" sz="2800" i="1" dirty="0" err="1"/>
              <a:t>p</a:t>
            </a:r>
            <a:r>
              <a:rPr lang="en-AU" sz="2800" dirty="0"/>
              <a:t> and </a:t>
            </a:r>
            <a:r>
              <a:rPr lang="en-AU" sz="2800" i="1" dirty="0" err="1"/>
              <a:t>q</a:t>
            </a:r>
            <a:endParaRPr lang="en-AU" sz="2800" i="1" dirty="0"/>
          </a:p>
          <a:p>
            <a:pPr lvl="1"/>
            <a:r>
              <a:rPr lang="en-AU" sz="2400" dirty="0"/>
              <a:t>Product </a:t>
            </a:r>
            <a:r>
              <a:rPr lang="en-AU" sz="2400" i="1" dirty="0" err="1"/>
              <a:t>pq</a:t>
            </a:r>
            <a:r>
              <a:rPr lang="en-AU" sz="2400" dirty="0"/>
              <a:t> should be about </a:t>
            </a:r>
            <a:r>
              <a:rPr lang="en-AU" sz="2400" dirty="0" smtClean="0"/>
              <a:t>1K-4K bits</a:t>
            </a:r>
            <a:endParaRPr lang="en-AU" sz="800" dirty="0" smtClean="0"/>
          </a:p>
          <a:p>
            <a:pPr lvl="1">
              <a:buNone/>
            </a:pPr>
            <a:r>
              <a:rPr lang="en-AU" sz="800" dirty="0" smtClean="0"/>
              <a:t/>
            </a:r>
            <a:br>
              <a:rPr lang="en-AU" sz="800" dirty="0" smtClean="0"/>
            </a:br>
            <a:r>
              <a:rPr lang="en-AU" sz="2400" i="1" dirty="0" smtClean="0"/>
              <a:t>N </a:t>
            </a:r>
            <a:r>
              <a:rPr lang="en-AU" sz="2400" i="1" dirty="0"/>
              <a:t>= </a:t>
            </a:r>
            <a:r>
              <a:rPr lang="en-AU" sz="2400" i="1" dirty="0" err="1"/>
              <a:t>pq</a:t>
            </a:r>
            <a:r>
              <a:rPr lang="en-AU" sz="2400" i="1" dirty="0" smtClean="0"/>
              <a:t/>
            </a:r>
            <a:br>
              <a:rPr lang="en-AU" sz="2400" i="1" dirty="0" smtClean="0"/>
            </a:br>
            <a:r>
              <a:rPr lang="en-AU" sz="2400" i="1" dirty="0" smtClean="0"/>
              <a:t>Z </a:t>
            </a:r>
            <a:r>
              <a:rPr lang="en-AU" sz="2400" i="1" dirty="0"/>
              <a:t>= (</a:t>
            </a:r>
            <a:r>
              <a:rPr lang="en-AU" sz="2400" i="1" dirty="0" err="1"/>
              <a:t>p</a:t>
            </a:r>
            <a:r>
              <a:rPr lang="en-AU" sz="2400" i="1" dirty="0"/>
              <a:t> - 1)(q - 1</a:t>
            </a:r>
            <a:r>
              <a:rPr lang="en-AU" sz="2400" i="1" dirty="0" smtClean="0"/>
              <a:t>)</a:t>
            </a:r>
          </a:p>
          <a:p>
            <a:pPr lvl="1">
              <a:buNone/>
            </a:pPr>
            <a:endParaRPr lang="en-AU" sz="800" i="1" dirty="0" smtClean="0"/>
          </a:p>
          <a:p>
            <a:r>
              <a:rPr lang="en-AU" sz="2800" dirty="0"/>
              <a:t>Choose some </a:t>
            </a:r>
            <a:r>
              <a:rPr lang="en-AU" sz="2800" i="1" dirty="0" err="1"/>
              <a:t>e</a:t>
            </a:r>
            <a:r>
              <a:rPr lang="en-AU" sz="2800" i="1" dirty="0"/>
              <a:t> &lt;</a:t>
            </a:r>
            <a:r>
              <a:rPr lang="en-AU" sz="2800" i="1" dirty="0" smtClean="0"/>
              <a:t> N </a:t>
            </a:r>
            <a:r>
              <a:rPr lang="en-AU" sz="2800" i="1" dirty="0"/>
              <a:t>relatively prime</a:t>
            </a:r>
            <a:r>
              <a:rPr lang="en-AU" sz="2800" dirty="0"/>
              <a:t> to</a:t>
            </a:r>
            <a:r>
              <a:rPr lang="en-AU" sz="2800" dirty="0" smtClean="0"/>
              <a:t> </a:t>
            </a:r>
            <a:r>
              <a:rPr lang="en-AU" sz="2800" i="1" dirty="0" smtClean="0"/>
              <a:t>Z</a:t>
            </a:r>
          </a:p>
          <a:p>
            <a:r>
              <a:rPr lang="en-AU" sz="2800" dirty="0" smtClean="0"/>
              <a:t>Alice’s </a:t>
            </a:r>
            <a:r>
              <a:rPr lang="en-AU" sz="2800" b="1" dirty="0" smtClean="0"/>
              <a:t>public </a:t>
            </a:r>
            <a:r>
              <a:rPr lang="en-AU" sz="2800" dirty="0" smtClean="0"/>
              <a:t>key is </a:t>
            </a:r>
            <a:r>
              <a:rPr lang="en-AU" sz="2800" i="1" dirty="0" smtClean="0"/>
              <a:t>(</a:t>
            </a:r>
            <a:r>
              <a:rPr lang="en-AU" sz="2800" i="1" dirty="0" err="1" smtClean="0"/>
              <a:t>N,e</a:t>
            </a:r>
            <a:r>
              <a:rPr lang="en-AU" sz="2800" i="1" dirty="0" smtClean="0"/>
              <a:t>)</a:t>
            </a:r>
          </a:p>
          <a:p>
            <a:endParaRPr lang="en-AU" sz="2800" i="1" dirty="0" smtClean="0"/>
          </a:p>
          <a:p>
            <a:r>
              <a:rPr lang="en-AU" sz="2800" dirty="0" smtClean="0"/>
              <a:t>Find </a:t>
            </a:r>
            <a:r>
              <a:rPr lang="en-AU" sz="2800" i="1" dirty="0" err="1"/>
              <a:t>d</a:t>
            </a:r>
            <a:r>
              <a:rPr lang="en-AU" sz="2800" i="1" dirty="0"/>
              <a:t> </a:t>
            </a:r>
            <a:r>
              <a:rPr lang="en-AU" sz="2800" dirty="0"/>
              <a:t>such that </a:t>
            </a:r>
            <a:r>
              <a:rPr lang="en-AU" sz="2800" i="1" dirty="0"/>
              <a:t>(</a:t>
            </a:r>
            <a:r>
              <a:rPr lang="en-AU" sz="2800" i="1" dirty="0" err="1"/>
              <a:t>ed</a:t>
            </a:r>
            <a:r>
              <a:rPr lang="en-AU" sz="2800" i="1" dirty="0"/>
              <a:t>) mod</a:t>
            </a:r>
            <a:r>
              <a:rPr lang="en-AU" sz="2800" i="1" dirty="0" smtClean="0"/>
              <a:t> Z </a:t>
            </a:r>
            <a:r>
              <a:rPr lang="en-AU" sz="2800" i="1" dirty="0"/>
              <a:t>= </a:t>
            </a:r>
            <a:r>
              <a:rPr lang="en-AU" sz="2800" i="1" dirty="0" smtClean="0"/>
              <a:t>1 	</a:t>
            </a:r>
          </a:p>
          <a:p>
            <a:pPr lvl="1"/>
            <a:r>
              <a:rPr lang="en-AU" sz="2400" dirty="0" smtClean="0"/>
              <a:t>Uses Euclid’s algorithm to quickly find the GCD.</a:t>
            </a:r>
          </a:p>
          <a:p>
            <a:r>
              <a:rPr lang="en-AU" sz="2600" dirty="0" smtClean="0"/>
              <a:t>Alice’s </a:t>
            </a:r>
            <a:r>
              <a:rPr lang="en-AU" sz="2600" b="1" dirty="0" smtClean="0"/>
              <a:t>private </a:t>
            </a:r>
            <a:r>
              <a:rPr lang="en-AU" sz="2600" dirty="0" smtClean="0"/>
              <a:t>key is</a:t>
            </a:r>
            <a:r>
              <a:rPr lang="en-AU" sz="2600" i="1" dirty="0" smtClean="0"/>
              <a:t> (N, </a:t>
            </a:r>
            <a:r>
              <a:rPr lang="en-AU" sz="2600" i="1" dirty="0" err="1" smtClean="0"/>
              <a:t>d</a:t>
            </a:r>
            <a:r>
              <a:rPr lang="en-AU" sz="2600" i="1" dirty="0" smtClean="0"/>
              <a:t>)</a:t>
            </a:r>
          </a:p>
          <a:p>
            <a:pPr lvl="1"/>
            <a:endParaRPr lang="en-AU" sz="2400"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279740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Notices</a:t>
            </a:r>
            <a:endParaRPr lang="en-NZ" dirty="0"/>
          </a:p>
        </p:txBody>
      </p:sp>
      <p:sp>
        <p:nvSpPr>
          <p:cNvPr id="3" name="Content Placeholder 2"/>
          <p:cNvSpPr>
            <a:spLocks noGrp="1"/>
          </p:cNvSpPr>
          <p:nvPr>
            <p:ph idx="1"/>
          </p:nvPr>
        </p:nvSpPr>
        <p:spPr/>
        <p:txBody>
          <a:bodyPr/>
          <a:lstStyle/>
          <a:p>
            <a:r>
              <a:rPr lang="en-NZ" dirty="0" smtClean="0"/>
              <a:t>Tutorial 29</a:t>
            </a:r>
            <a:r>
              <a:rPr lang="en-NZ" baseline="30000" dirty="0" smtClean="0"/>
              <a:t>th</a:t>
            </a:r>
            <a:r>
              <a:rPr lang="en-NZ" dirty="0" smtClean="0"/>
              <a:t> Jul 2016 (Friday, 9a.m).</a:t>
            </a:r>
            <a:endParaRPr lang="en-NZ" dirty="0"/>
          </a:p>
          <a:p>
            <a:r>
              <a:rPr lang="en-NZ" dirty="0" smtClean="0"/>
              <a:t>Lab2 is out, no demos, only electronic submission.</a:t>
            </a:r>
          </a:p>
          <a:p>
            <a:r>
              <a:rPr lang="en-NZ" dirty="0" smtClean="0"/>
              <a:t>Tentative list of registrations is online. Will be finalized on Wednesday.</a:t>
            </a:r>
          </a:p>
        </p:txBody>
      </p:sp>
      <p:sp>
        <p:nvSpPr>
          <p:cNvPr id="4" name="Footer Placeholder 3"/>
          <p:cNvSpPr>
            <a:spLocks noGrp="1"/>
          </p:cNvSpPr>
          <p:nvPr>
            <p:ph type="ftr" sz="quarter" idx="11"/>
          </p:nvPr>
        </p:nvSpPr>
        <p:spPr/>
        <p:txBody>
          <a:bodyPr/>
          <a:lstStyle/>
          <a:p>
            <a:r>
              <a:rPr lang="en-US" dirty="0" smtClean="0"/>
              <a:t>© 2011-15, Kris </a:t>
            </a:r>
            <a:r>
              <a:rPr lang="en-US" dirty="0" err="1" smtClean="0"/>
              <a:t>Bubendorfer</a:t>
            </a:r>
            <a:endParaRPr lang="en-US" dirty="0"/>
          </a:p>
        </p:txBody>
      </p:sp>
    </p:spTree>
    <p:extLst>
      <p:ext uri="{BB962C8B-B14F-4D97-AF65-F5344CB8AC3E}">
        <p14:creationId xmlns:p14="http://schemas.microsoft.com/office/powerpoint/2010/main" val="1649721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r>
              <a:rPr lang="en-AU" dirty="0"/>
              <a:t>RSA</a:t>
            </a:r>
            <a:r>
              <a:rPr lang="en-AU" dirty="0" smtClean="0"/>
              <a:t> </a:t>
            </a:r>
            <a:r>
              <a:rPr lang="en-US" dirty="0" smtClean="0"/>
              <a:t>– </a:t>
            </a:r>
            <a:r>
              <a:rPr lang="en-AU" dirty="0" smtClean="0"/>
              <a:t>the algorithms.</a:t>
            </a:r>
            <a:endParaRPr lang="en-AU" dirty="0"/>
          </a:p>
        </p:txBody>
      </p:sp>
      <p:sp>
        <p:nvSpPr>
          <p:cNvPr id="77828" name="Rectangle 3"/>
          <p:cNvSpPr>
            <a:spLocks noGrp="1" noChangeArrowheads="1"/>
          </p:cNvSpPr>
          <p:nvPr>
            <p:ph type="body" idx="1"/>
          </p:nvPr>
        </p:nvSpPr>
        <p:spPr/>
        <p:txBody>
          <a:bodyPr/>
          <a:lstStyle/>
          <a:p>
            <a:r>
              <a:rPr lang="en-AU" dirty="0" smtClean="0"/>
              <a:t>Encryption</a:t>
            </a:r>
          </a:p>
          <a:p>
            <a:pPr lvl="1" algn="ctr">
              <a:buFontTx/>
              <a:buNone/>
            </a:pPr>
            <a:r>
              <a:rPr lang="en-AU" dirty="0"/>
              <a:t>C</a:t>
            </a:r>
            <a:r>
              <a:rPr lang="en-AU" dirty="0" smtClean="0"/>
              <a:t> </a:t>
            </a:r>
            <a:r>
              <a:rPr lang="en-AU" dirty="0"/>
              <a:t>=</a:t>
            </a:r>
            <a:r>
              <a:rPr lang="en-AU" dirty="0" smtClean="0"/>
              <a:t> M</a:t>
            </a:r>
            <a:r>
              <a:rPr lang="en-AU" baseline="30000" dirty="0" smtClean="0"/>
              <a:t>e</a:t>
            </a:r>
            <a:r>
              <a:rPr lang="en-AU" dirty="0" smtClean="0"/>
              <a:t> </a:t>
            </a:r>
            <a:r>
              <a:rPr lang="en-AU" dirty="0"/>
              <a:t>mod</a:t>
            </a:r>
            <a:r>
              <a:rPr lang="en-AU" dirty="0" smtClean="0"/>
              <a:t> </a:t>
            </a:r>
            <a:r>
              <a:rPr lang="en-AU" dirty="0"/>
              <a:t>N</a:t>
            </a:r>
            <a:endParaRPr lang="en-AU" dirty="0" smtClean="0"/>
          </a:p>
          <a:p>
            <a:r>
              <a:rPr lang="en-AU" dirty="0"/>
              <a:t>Decryption</a:t>
            </a:r>
            <a:endParaRPr lang="en-AU" dirty="0" smtClean="0"/>
          </a:p>
          <a:p>
            <a:pPr lvl="1" algn="ctr">
              <a:buFontTx/>
              <a:buNone/>
            </a:pPr>
            <a:r>
              <a:rPr lang="en-AU" dirty="0"/>
              <a:t>M</a:t>
            </a:r>
            <a:r>
              <a:rPr lang="en-AU" dirty="0" smtClean="0"/>
              <a:t> </a:t>
            </a:r>
            <a:r>
              <a:rPr lang="en-AU" dirty="0"/>
              <a:t>=</a:t>
            </a:r>
            <a:r>
              <a:rPr lang="en-AU" dirty="0" smtClean="0"/>
              <a:t> </a:t>
            </a:r>
            <a:r>
              <a:rPr lang="en-AU" dirty="0" err="1"/>
              <a:t>C</a:t>
            </a:r>
            <a:r>
              <a:rPr lang="en-AU" baseline="30000" dirty="0" err="1" smtClean="0"/>
              <a:t>d</a:t>
            </a:r>
            <a:r>
              <a:rPr lang="en-AU" dirty="0" smtClean="0"/>
              <a:t> </a:t>
            </a:r>
            <a:r>
              <a:rPr lang="en-AU" dirty="0"/>
              <a:t>mod</a:t>
            </a:r>
            <a:r>
              <a:rPr lang="en-AU" dirty="0" smtClean="0"/>
              <a:t> N</a:t>
            </a:r>
          </a:p>
          <a:p>
            <a:pPr lvl="1" algn="ctr">
              <a:buFontTx/>
              <a:buNone/>
            </a:pPr>
            <a:endParaRPr lang="en-AU" dirty="0" smtClean="0"/>
          </a:p>
          <a:p>
            <a:r>
              <a:rPr lang="en-AU" dirty="0"/>
              <a:t>An</a:t>
            </a:r>
            <a:r>
              <a:rPr lang="en-AU" dirty="0" smtClean="0"/>
              <a:t> elegant but expensive </a:t>
            </a:r>
            <a:r>
              <a:rPr lang="en-AU" dirty="0"/>
              <a:t>process!</a:t>
            </a:r>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186462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r>
              <a:rPr lang="en-US" dirty="0" smtClean="0"/>
              <a:t>Tiny RSA Example</a:t>
            </a:r>
            <a:endParaRPr lang="en-US" dirty="0"/>
          </a:p>
        </p:txBody>
      </p:sp>
      <p:sp>
        <p:nvSpPr>
          <p:cNvPr id="79876" name="Rectangle 3"/>
          <p:cNvSpPr>
            <a:spLocks noGrp="1" noChangeArrowheads="1"/>
          </p:cNvSpPr>
          <p:nvPr>
            <p:ph type="body" idx="1"/>
          </p:nvPr>
        </p:nvSpPr>
        <p:spPr>
          <a:xfrm>
            <a:off x="1435608" y="1447800"/>
            <a:ext cx="7498080" cy="3733800"/>
          </a:xfrm>
        </p:spPr>
        <p:txBody>
          <a:bodyPr>
            <a:normAutofit fontScale="85000" lnSpcReduction="20000"/>
          </a:bodyPr>
          <a:lstStyle/>
          <a:p>
            <a:r>
              <a:rPr lang="en-US" i="1" dirty="0" err="1" smtClean="0"/>
              <a:t>p</a:t>
            </a:r>
            <a:r>
              <a:rPr lang="en-US" i="1" dirty="0" smtClean="0"/>
              <a:t> = 3, </a:t>
            </a:r>
            <a:r>
              <a:rPr lang="en-US" i="1" dirty="0" err="1" smtClean="0"/>
              <a:t>q</a:t>
            </a:r>
            <a:r>
              <a:rPr lang="en-US" i="1" dirty="0" smtClean="0"/>
              <a:t> = 11</a:t>
            </a:r>
          </a:p>
          <a:p>
            <a:r>
              <a:rPr lang="en-US" i="1" dirty="0" smtClean="0"/>
              <a:t>N = </a:t>
            </a:r>
            <a:r>
              <a:rPr lang="en-US" i="1" dirty="0" err="1" smtClean="0"/>
              <a:t>pq</a:t>
            </a:r>
            <a:r>
              <a:rPr lang="en-US" i="1" dirty="0" smtClean="0"/>
              <a:t> = 33  </a:t>
            </a:r>
          </a:p>
          <a:p>
            <a:r>
              <a:rPr lang="en-US" i="1" dirty="0" smtClean="0"/>
              <a:t>Z = (p-1)(q-1) = 20</a:t>
            </a:r>
          </a:p>
          <a:p>
            <a:pPr>
              <a:buNone/>
            </a:pPr>
            <a:endParaRPr lang="en-US" dirty="0" smtClean="0"/>
          </a:p>
          <a:p>
            <a:r>
              <a:rPr lang="en-US" dirty="0" smtClean="0"/>
              <a:t>Choose</a:t>
            </a:r>
            <a:r>
              <a:rPr lang="en-US" i="1" dirty="0" smtClean="0"/>
              <a:t> </a:t>
            </a:r>
            <a:r>
              <a:rPr lang="en-US" i="1" dirty="0" err="1" smtClean="0"/>
              <a:t>e</a:t>
            </a:r>
            <a:r>
              <a:rPr lang="en-US" i="1" dirty="0" smtClean="0"/>
              <a:t> &lt; N</a:t>
            </a:r>
            <a:r>
              <a:rPr lang="en-US" dirty="0" smtClean="0"/>
              <a:t> and relatively prime to </a:t>
            </a:r>
            <a:r>
              <a:rPr lang="en-US" i="1" dirty="0" smtClean="0"/>
              <a:t>Z</a:t>
            </a:r>
          </a:p>
          <a:p>
            <a:pPr lvl="1"/>
            <a:r>
              <a:rPr lang="en-US" i="1" dirty="0" err="1" smtClean="0"/>
              <a:t>e</a:t>
            </a:r>
            <a:r>
              <a:rPr lang="en-US" i="1" dirty="0" smtClean="0"/>
              <a:t> = 3</a:t>
            </a:r>
            <a:r>
              <a:rPr lang="en-US" dirty="0" smtClean="0"/>
              <a:t>, no common factors with </a:t>
            </a:r>
            <a:r>
              <a:rPr lang="en-US" i="1" dirty="0" smtClean="0"/>
              <a:t>Z </a:t>
            </a:r>
          </a:p>
          <a:p>
            <a:pPr lvl="1"/>
            <a:endParaRPr lang="en-US" i="1" dirty="0" smtClean="0"/>
          </a:p>
          <a:p>
            <a:r>
              <a:rPr lang="en-US" dirty="0" smtClean="0"/>
              <a:t>Find </a:t>
            </a:r>
            <a:r>
              <a:rPr lang="en-US" i="1" dirty="0" err="1" smtClean="0"/>
              <a:t>d</a:t>
            </a:r>
            <a:r>
              <a:rPr lang="en-US" dirty="0" smtClean="0"/>
              <a:t> such that </a:t>
            </a:r>
            <a:r>
              <a:rPr lang="en-US" i="1" dirty="0" smtClean="0"/>
              <a:t>3d (mod 20) = 1</a:t>
            </a:r>
          </a:p>
          <a:p>
            <a:pPr lvl="1"/>
            <a:r>
              <a:rPr lang="en-US" i="1" dirty="0" err="1" smtClean="0"/>
              <a:t>d</a:t>
            </a:r>
            <a:r>
              <a:rPr lang="en-US" i="1" dirty="0" smtClean="0"/>
              <a:t> = 7</a:t>
            </a:r>
          </a:p>
          <a:p>
            <a:pPr lvl="1"/>
            <a:endParaRPr lang="en-US" i="1" dirty="0" smtClean="0"/>
          </a:p>
        </p:txBody>
      </p:sp>
      <p:sp>
        <p:nvSpPr>
          <p:cNvPr id="10" name="TextBox 9"/>
          <p:cNvSpPr txBox="1"/>
          <p:nvPr/>
        </p:nvSpPr>
        <p:spPr>
          <a:xfrm>
            <a:off x="2819400" y="5936218"/>
            <a:ext cx="4534414" cy="369332"/>
          </a:xfrm>
          <a:prstGeom prst="rect">
            <a:avLst/>
          </a:prstGeom>
          <a:solidFill>
            <a:schemeClr val="accent4">
              <a:lumMod val="60000"/>
              <a:lumOff val="40000"/>
            </a:schemeClr>
          </a:solidFill>
          <a:scene3d>
            <a:camera prst="orthographicFront"/>
            <a:lightRig rig="threePt" dir="t"/>
          </a:scene3d>
          <a:sp3d>
            <a:bevelT w="152400" h="50800" prst="softRound"/>
          </a:sp3d>
        </p:spPr>
        <p:txBody>
          <a:bodyPr wrap="none" rtlCol="0">
            <a:spAutoFit/>
          </a:bodyPr>
          <a:lstStyle/>
          <a:p>
            <a:pPr marL="0" lvl="1"/>
            <a:r>
              <a:rPr lang="en-US" b="1" dirty="0" smtClean="0"/>
              <a:t>Public key = (33,3)    Private key = (33,7)</a:t>
            </a:r>
          </a:p>
          <a:p>
            <a:endParaRPr lang="en-US" dirty="0"/>
          </a:p>
        </p:txBody>
      </p:sp>
      <p:sp>
        <p:nvSpPr>
          <p:cNvPr id="6" name="Footer Placeholder 5"/>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749536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r>
              <a:rPr lang="en-US" dirty="0" smtClean="0"/>
              <a:t>Tiny RSA Example</a:t>
            </a:r>
            <a:endParaRPr lang="en-US" dirty="0"/>
          </a:p>
        </p:txBody>
      </p:sp>
      <p:sp>
        <p:nvSpPr>
          <p:cNvPr id="79876" name="Rectangle 3"/>
          <p:cNvSpPr>
            <a:spLocks noGrp="1" noChangeArrowheads="1"/>
          </p:cNvSpPr>
          <p:nvPr>
            <p:ph type="body" idx="1"/>
          </p:nvPr>
        </p:nvSpPr>
        <p:spPr>
          <a:xfrm>
            <a:off x="1435608" y="1447800"/>
            <a:ext cx="7708392" cy="4800600"/>
          </a:xfrm>
        </p:spPr>
        <p:txBody>
          <a:bodyPr>
            <a:normAutofit/>
          </a:bodyPr>
          <a:lstStyle/>
          <a:p>
            <a:r>
              <a:rPr lang="en-US" sz="1800" dirty="0" smtClean="0"/>
              <a:t>Bob wishes to send message M = </a:t>
            </a:r>
            <a:r>
              <a:rPr lang="en-US" sz="1800" dirty="0" smtClean="0">
                <a:solidFill>
                  <a:srgbClr val="FF0000"/>
                </a:solidFill>
              </a:rPr>
              <a:t>7</a:t>
            </a:r>
            <a:r>
              <a:rPr lang="en-US" sz="1800" dirty="0" smtClean="0"/>
              <a:t> to Alice.</a:t>
            </a:r>
          </a:p>
          <a:p>
            <a:pPr marL="365760" lvl="1" indent="-283464">
              <a:spcBef>
                <a:spcPts val="600"/>
              </a:spcBef>
              <a:buSzPct val="80000"/>
              <a:buFont typeface="Wingdings 2"/>
              <a:buChar char=""/>
            </a:pPr>
            <a:r>
              <a:rPr lang="en-US" sz="1800" dirty="0" smtClean="0"/>
              <a:t>Bob </a:t>
            </a:r>
            <a:r>
              <a:rPr lang="en-US" sz="1800" b="1" dirty="0" smtClean="0"/>
              <a:t>encodes </a:t>
            </a:r>
            <a:r>
              <a:rPr lang="en-US" sz="1800" dirty="0" smtClean="0"/>
              <a:t>with Alice’s public key </a:t>
            </a:r>
            <a:r>
              <a:rPr lang="en-US" sz="1800" i="1" dirty="0" err="1" smtClean="0"/>
              <a:t>e</a:t>
            </a:r>
            <a:r>
              <a:rPr lang="en-US" sz="1800" dirty="0" smtClean="0"/>
              <a:t> and </a:t>
            </a:r>
            <a:r>
              <a:rPr lang="en-AU" sz="1800" dirty="0" smtClean="0"/>
              <a:t>C = M</a:t>
            </a:r>
            <a:r>
              <a:rPr lang="en-AU" sz="1800" baseline="30000" dirty="0" smtClean="0"/>
              <a:t>e</a:t>
            </a:r>
            <a:r>
              <a:rPr lang="en-AU" sz="1800" dirty="0" smtClean="0"/>
              <a:t> mod N</a:t>
            </a:r>
          </a:p>
          <a:p>
            <a:pPr lvl="1"/>
            <a:r>
              <a:rPr lang="en-US" sz="1800" dirty="0" smtClean="0"/>
              <a:t>C = 7</a:t>
            </a:r>
            <a:r>
              <a:rPr lang="en-US" sz="1800" baseline="30000" dirty="0" smtClean="0"/>
              <a:t>3</a:t>
            </a:r>
            <a:r>
              <a:rPr lang="en-US" sz="1800" dirty="0" smtClean="0"/>
              <a:t> mod 33,  </a:t>
            </a:r>
            <a:endParaRPr lang="en-US" sz="1800" dirty="0" smtClean="0">
              <a:solidFill>
                <a:srgbClr val="FF0000"/>
              </a:solidFill>
            </a:endParaRPr>
          </a:p>
          <a:p>
            <a:pPr lvl="1"/>
            <a:r>
              <a:rPr lang="en-US" sz="1800" dirty="0" smtClean="0"/>
              <a:t>C = </a:t>
            </a:r>
            <a:r>
              <a:rPr lang="en-US" sz="1800" dirty="0" smtClean="0">
                <a:solidFill>
                  <a:srgbClr val="0000FF"/>
                </a:solidFill>
              </a:rPr>
              <a:t>13</a:t>
            </a:r>
          </a:p>
          <a:p>
            <a:pPr lvl="1"/>
            <a:endParaRPr lang="en-US" sz="1800" dirty="0" smtClean="0">
              <a:solidFill>
                <a:srgbClr val="0000FF"/>
              </a:solidFill>
            </a:endParaRPr>
          </a:p>
          <a:p>
            <a:pPr marL="365760" lvl="1" indent="-283464">
              <a:spcBef>
                <a:spcPts val="600"/>
              </a:spcBef>
              <a:buSzPct val="80000"/>
              <a:buFont typeface="Wingdings 2"/>
              <a:buChar char=""/>
            </a:pPr>
            <a:r>
              <a:rPr lang="en-US" sz="1800" dirty="0" smtClean="0"/>
              <a:t>Alice </a:t>
            </a:r>
            <a:r>
              <a:rPr lang="en-US" sz="1800" b="1" dirty="0" smtClean="0"/>
              <a:t>decodes </a:t>
            </a:r>
            <a:r>
              <a:rPr lang="en-US" sz="1800" dirty="0" smtClean="0"/>
              <a:t>with private key and  M = </a:t>
            </a:r>
            <a:r>
              <a:rPr lang="en-US" sz="1800" dirty="0" err="1" smtClean="0"/>
              <a:t>C</a:t>
            </a:r>
            <a:r>
              <a:rPr lang="en-US" sz="1800" baseline="30000" dirty="0" err="1" smtClean="0"/>
              <a:t>d</a:t>
            </a:r>
            <a:r>
              <a:rPr lang="en-US" sz="1800" dirty="0" smtClean="0"/>
              <a:t> mod N</a:t>
            </a:r>
          </a:p>
          <a:p>
            <a:pPr lvl="1"/>
            <a:r>
              <a:rPr lang="en-US" sz="1800" dirty="0" smtClean="0"/>
              <a:t>M = </a:t>
            </a:r>
            <a:r>
              <a:rPr lang="en-US" sz="1800" dirty="0" smtClean="0">
                <a:solidFill>
                  <a:srgbClr val="0000FF"/>
                </a:solidFill>
              </a:rPr>
              <a:t>13</a:t>
            </a:r>
            <a:r>
              <a:rPr lang="en-US" sz="1800" baseline="30000" dirty="0" smtClean="0"/>
              <a:t>7</a:t>
            </a:r>
            <a:r>
              <a:rPr lang="en-US" sz="1800" dirty="0" smtClean="0"/>
              <a:t> mod 33</a:t>
            </a:r>
          </a:p>
          <a:p>
            <a:pPr lvl="1"/>
            <a:r>
              <a:rPr lang="en-US" sz="1800" dirty="0" smtClean="0"/>
              <a:t>M = </a:t>
            </a:r>
            <a:r>
              <a:rPr lang="en-US" sz="1800" dirty="0" smtClean="0">
                <a:solidFill>
                  <a:srgbClr val="FF0000"/>
                </a:solidFill>
              </a:rPr>
              <a:t>7</a:t>
            </a:r>
          </a:p>
          <a:p>
            <a:pPr lvl="1"/>
            <a:endParaRPr lang="en-US" sz="1800" dirty="0" smtClean="0">
              <a:solidFill>
                <a:srgbClr val="FF0000"/>
              </a:solidFill>
            </a:endParaRPr>
          </a:p>
          <a:p>
            <a:pPr marL="365760" lvl="1" indent="-283464">
              <a:spcBef>
                <a:spcPts val="600"/>
              </a:spcBef>
              <a:buSzPct val="80000"/>
              <a:buFont typeface="Wingdings 2"/>
              <a:buChar char=""/>
            </a:pPr>
            <a:r>
              <a:rPr lang="en-US" sz="1800" dirty="0" smtClean="0"/>
              <a:t>Sam attempts to </a:t>
            </a:r>
            <a:r>
              <a:rPr lang="en-US" sz="1800" b="1" dirty="0" smtClean="0"/>
              <a:t>decode</a:t>
            </a:r>
            <a:r>
              <a:rPr lang="en-US" sz="1800" dirty="0" smtClean="0"/>
              <a:t> with the public key M = </a:t>
            </a:r>
            <a:r>
              <a:rPr lang="en-US" sz="1800" dirty="0" err="1" smtClean="0"/>
              <a:t>C</a:t>
            </a:r>
            <a:r>
              <a:rPr lang="en-US" sz="1800" baseline="30000" dirty="0" err="1" smtClean="0">
                <a:solidFill>
                  <a:srgbClr val="FF0000"/>
                </a:solidFill>
              </a:rPr>
              <a:t>d</a:t>
            </a:r>
            <a:r>
              <a:rPr lang="en-US" sz="1800" dirty="0" smtClean="0"/>
              <a:t> mod N</a:t>
            </a:r>
          </a:p>
          <a:p>
            <a:pPr lvl="1"/>
            <a:r>
              <a:rPr lang="en-US" sz="1800" dirty="0" smtClean="0"/>
              <a:t>M = 13</a:t>
            </a:r>
            <a:r>
              <a:rPr lang="en-US" sz="1800" baseline="30000" dirty="0" smtClean="0">
                <a:solidFill>
                  <a:srgbClr val="FF0000"/>
                </a:solidFill>
              </a:rPr>
              <a:t>3</a:t>
            </a:r>
            <a:r>
              <a:rPr lang="en-US" sz="1800" dirty="0" smtClean="0"/>
              <a:t> mod 33</a:t>
            </a:r>
          </a:p>
          <a:p>
            <a:pPr lvl="1"/>
            <a:r>
              <a:rPr lang="en-US" sz="1800" dirty="0" smtClean="0"/>
              <a:t>M = 19, which is incorrect.</a:t>
            </a:r>
            <a:r>
              <a:rPr lang="en-US" sz="1800" dirty="0" smtClean="0">
                <a:solidFill>
                  <a:srgbClr val="FF0000"/>
                </a:solidFill>
              </a:rPr>
              <a:t> </a:t>
            </a:r>
            <a:r>
              <a:rPr lang="en-US" sz="1600" dirty="0" smtClean="0">
                <a:solidFill>
                  <a:srgbClr val="FF0000"/>
                </a:solidFill>
              </a:rPr>
              <a:t> </a:t>
            </a:r>
          </a:p>
          <a:p>
            <a:pPr lvl="1"/>
            <a:endParaRPr lang="en-US" sz="1600" dirty="0" smtClean="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790320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a:t>Reversability</a:t>
            </a:r>
          </a:p>
        </p:txBody>
      </p:sp>
      <p:sp>
        <p:nvSpPr>
          <p:cNvPr id="81924" name="Rectangle 3"/>
          <p:cNvSpPr>
            <a:spLocks noGrp="1" noChangeArrowheads="1"/>
          </p:cNvSpPr>
          <p:nvPr>
            <p:ph type="body" idx="1"/>
          </p:nvPr>
        </p:nvSpPr>
        <p:spPr/>
        <p:txBody>
          <a:bodyPr>
            <a:normAutofit/>
          </a:bodyPr>
          <a:lstStyle/>
          <a:p>
            <a:pPr marL="365760" lvl="1" indent="-283464">
              <a:spcBef>
                <a:spcPts val="600"/>
              </a:spcBef>
              <a:buSzPct val="80000"/>
              <a:buNone/>
            </a:pPr>
            <a:r>
              <a:rPr lang="en-US" sz="1600" dirty="0" smtClean="0"/>
              <a:t>Can run in reverse: encrypt with private key and decrypt with public key.</a:t>
            </a:r>
          </a:p>
          <a:p>
            <a:pPr marL="365760" lvl="1" indent="-283464">
              <a:spcBef>
                <a:spcPts val="600"/>
              </a:spcBef>
              <a:buSzPct val="80000"/>
              <a:buNone/>
            </a:pPr>
            <a:endParaRPr lang="en-US" sz="1684" dirty="0" smtClean="0"/>
          </a:p>
          <a:p>
            <a:pPr marL="365760" lvl="1" indent="-283464">
              <a:spcBef>
                <a:spcPts val="600"/>
              </a:spcBef>
              <a:buSzPct val="80000"/>
              <a:buFont typeface="Wingdings 2"/>
              <a:buChar char=""/>
            </a:pPr>
            <a:r>
              <a:rPr lang="en-US" sz="1800" dirty="0" smtClean="0"/>
              <a:t>Bob </a:t>
            </a:r>
            <a:r>
              <a:rPr lang="en-US" sz="1800" b="1" dirty="0" smtClean="0"/>
              <a:t>encodes </a:t>
            </a:r>
            <a:r>
              <a:rPr lang="en-US" sz="1800" dirty="0" smtClean="0"/>
              <a:t>with </a:t>
            </a:r>
            <a:r>
              <a:rPr lang="en-AU" sz="1800" dirty="0" smtClean="0"/>
              <a:t>C = </a:t>
            </a:r>
            <a:r>
              <a:rPr lang="en-AU" sz="1800" dirty="0" err="1" smtClean="0"/>
              <a:t>M</a:t>
            </a:r>
            <a:r>
              <a:rPr lang="en-AU" sz="1800" baseline="30000" dirty="0" err="1" smtClean="0">
                <a:solidFill>
                  <a:srgbClr val="FF0000"/>
                </a:solidFill>
              </a:rPr>
              <a:t>d</a:t>
            </a:r>
            <a:r>
              <a:rPr lang="en-AU" sz="1800" dirty="0" smtClean="0"/>
              <a:t> mod N</a:t>
            </a:r>
          </a:p>
          <a:p>
            <a:pPr lvl="1"/>
            <a:r>
              <a:rPr lang="en-US" sz="1800" dirty="0" smtClean="0"/>
              <a:t>C = </a:t>
            </a:r>
            <a:r>
              <a:rPr lang="en-US" sz="1800" dirty="0" smtClean="0">
                <a:solidFill>
                  <a:srgbClr val="0000FF"/>
                </a:solidFill>
              </a:rPr>
              <a:t>7</a:t>
            </a:r>
            <a:r>
              <a:rPr lang="en-US" sz="1800" baseline="30000" dirty="0" smtClean="0">
                <a:solidFill>
                  <a:srgbClr val="FF0000"/>
                </a:solidFill>
              </a:rPr>
              <a:t>7</a:t>
            </a:r>
            <a:r>
              <a:rPr lang="en-US" sz="1800" dirty="0" smtClean="0">
                <a:solidFill>
                  <a:srgbClr val="FF0000"/>
                </a:solidFill>
              </a:rPr>
              <a:t> </a:t>
            </a:r>
            <a:r>
              <a:rPr lang="en-US" sz="1800" dirty="0" smtClean="0"/>
              <a:t>mod 33</a:t>
            </a:r>
          </a:p>
          <a:p>
            <a:pPr lvl="1"/>
            <a:r>
              <a:rPr lang="en-US" sz="1800" dirty="0" smtClean="0"/>
              <a:t>C = 28</a:t>
            </a:r>
          </a:p>
          <a:p>
            <a:pPr lvl="1"/>
            <a:endParaRPr lang="en-US" sz="1800" dirty="0" smtClean="0"/>
          </a:p>
          <a:p>
            <a:pPr marL="365760" lvl="1" indent="-283464">
              <a:spcBef>
                <a:spcPts val="600"/>
              </a:spcBef>
              <a:buSzPct val="80000"/>
              <a:buFont typeface="Wingdings 2"/>
              <a:buChar char=""/>
            </a:pPr>
            <a:r>
              <a:rPr lang="en-US" sz="1800" dirty="0" smtClean="0"/>
              <a:t>Alice </a:t>
            </a:r>
            <a:r>
              <a:rPr lang="en-US" sz="1800" b="1" dirty="0" smtClean="0"/>
              <a:t>decodes </a:t>
            </a:r>
            <a:r>
              <a:rPr lang="en-US" sz="1800" dirty="0" smtClean="0"/>
              <a:t>with M = </a:t>
            </a:r>
            <a:r>
              <a:rPr lang="en-US" sz="1800" dirty="0" err="1" smtClean="0"/>
              <a:t>C</a:t>
            </a:r>
            <a:r>
              <a:rPr lang="en-US" sz="1800" baseline="30000" dirty="0" err="1" smtClean="0">
                <a:solidFill>
                  <a:srgbClr val="FF0000"/>
                </a:solidFill>
              </a:rPr>
              <a:t>e</a:t>
            </a:r>
            <a:r>
              <a:rPr lang="en-US" sz="1800" dirty="0" smtClean="0"/>
              <a:t> mod N</a:t>
            </a:r>
          </a:p>
          <a:p>
            <a:pPr lvl="1"/>
            <a:r>
              <a:rPr lang="en-US" sz="1800" dirty="0" smtClean="0"/>
              <a:t>M = 28</a:t>
            </a:r>
            <a:r>
              <a:rPr lang="en-US" sz="1800" baseline="30000" dirty="0" smtClean="0">
                <a:solidFill>
                  <a:srgbClr val="FF0000"/>
                </a:solidFill>
              </a:rPr>
              <a:t>3</a:t>
            </a:r>
            <a:r>
              <a:rPr lang="en-US" sz="1800" dirty="0" smtClean="0"/>
              <a:t> mod 33</a:t>
            </a:r>
          </a:p>
          <a:p>
            <a:pPr lvl="1"/>
            <a:r>
              <a:rPr lang="en-US" sz="1800" dirty="0" smtClean="0"/>
              <a:t>M = </a:t>
            </a:r>
            <a:r>
              <a:rPr lang="en-US" sz="1800" dirty="0" smtClean="0">
                <a:solidFill>
                  <a:srgbClr val="0000FF"/>
                </a:solidFill>
              </a:rPr>
              <a:t>7</a:t>
            </a:r>
            <a:r>
              <a:rPr lang="en-US" sz="1800" dirty="0" smtClean="0"/>
              <a:t> </a:t>
            </a:r>
          </a:p>
          <a:p>
            <a:pPr lvl="1"/>
            <a:endParaRPr lang="en-US" sz="1800" dirty="0" smtClean="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4102127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Try this</a:t>
            </a:r>
            <a:endParaRPr lang="en-GB" dirty="0"/>
          </a:p>
        </p:txBody>
      </p:sp>
      <p:sp>
        <p:nvSpPr>
          <p:cNvPr id="3" name="Content Placeholder 2"/>
          <p:cNvSpPr>
            <a:spLocks noGrp="1"/>
          </p:cNvSpPr>
          <p:nvPr>
            <p:ph idx="1"/>
          </p:nvPr>
        </p:nvSpPr>
        <p:spPr/>
        <p:txBody>
          <a:bodyPr/>
          <a:lstStyle/>
          <a:p>
            <a:r>
              <a:rPr lang="en-GB" dirty="0" smtClean="0"/>
              <a:t>P = 11 and q = 5</a:t>
            </a:r>
          </a:p>
          <a:p>
            <a:r>
              <a:rPr lang="en-GB" dirty="0" smtClean="0"/>
              <a:t>Generates public and private keys</a:t>
            </a:r>
            <a:endParaRPr lang="en-GB" dirty="0"/>
          </a:p>
        </p:txBody>
      </p:sp>
      <p:sp>
        <p:nvSpPr>
          <p:cNvPr id="4" name="Footer Placeholder 3"/>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14254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699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is, </a:t>
            </a:r>
            <a:endParaRPr lang="en-US" dirty="0"/>
          </a:p>
        </p:txBody>
      </p:sp>
      <p:sp>
        <p:nvSpPr>
          <p:cNvPr id="3" name="Content Placeholder 2"/>
          <p:cNvSpPr>
            <a:spLocks noGrp="1"/>
          </p:cNvSpPr>
          <p:nvPr>
            <p:ph idx="1"/>
          </p:nvPr>
        </p:nvSpPr>
        <p:spPr/>
        <p:txBody>
          <a:bodyPr/>
          <a:lstStyle/>
          <a:p>
            <a:r>
              <a:rPr lang="en-US" dirty="0" smtClean="0"/>
              <a:t>It is mathematically expensive to perform RSA encryption.  </a:t>
            </a:r>
          </a:p>
          <a:p>
            <a:r>
              <a:rPr lang="en-US" dirty="0" smtClean="0"/>
              <a:t>Symmetric </a:t>
            </a:r>
            <a:r>
              <a:rPr lang="en-US" smtClean="0"/>
              <a:t>keys are </a:t>
            </a:r>
            <a:r>
              <a:rPr lang="en-US" dirty="0" smtClean="0"/>
              <a:t>much cheaper.</a:t>
            </a:r>
          </a:p>
          <a:p>
            <a:r>
              <a:rPr lang="en-US" dirty="0" smtClean="0"/>
              <a:t>PGP (Zimmerman 1991) pretty good privacy combined both.  </a:t>
            </a:r>
          </a:p>
          <a:p>
            <a:pPr lvl="1"/>
            <a:r>
              <a:rPr lang="en-US" dirty="0" smtClean="0"/>
              <a:t>RSA to establish authenticity, and</a:t>
            </a:r>
          </a:p>
          <a:p>
            <a:pPr lvl="1"/>
            <a:r>
              <a:rPr lang="en-US" dirty="0" smtClean="0"/>
              <a:t>RSA to securely transport the…</a:t>
            </a:r>
          </a:p>
          <a:p>
            <a:pPr lvl="1"/>
            <a:r>
              <a:rPr lang="en-US" dirty="0" smtClean="0"/>
              <a:t>symmetric conversation key.</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930562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AU" dirty="0" smtClean="0"/>
              <a:t>PGP</a:t>
            </a:r>
            <a:endParaRPr lang="en-AU" dirty="0"/>
          </a:p>
        </p:txBody>
      </p:sp>
      <p:sp>
        <p:nvSpPr>
          <p:cNvPr id="83972" name="Rectangle 3"/>
          <p:cNvSpPr>
            <a:spLocks noGrp="1" noChangeArrowheads="1"/>
          </p:cNvSpPr>
          <p:nvPr>
            <p:ph type="body" idx="1"/>
          </p:nvPr>
        </p:nvSpPr>
        <p:spPr>
          <a:xfrm>
            <a:off x="1066800" y="1600200"/>
            <a:ext cx="7569200" cy="1874838"/>
          </a:xfrm>
        </p:spPr>
        <p:txBody>
          <a:bodyPr>
            <a:normAutofit/>
          </a:bodyPr>
          <a:lstStyle/>
          <a:p>
            <a:r>
              <a:rPr lang="en-AU" sz="2800" dirty="0" smtClean="0"/>
              <a:t>No </a:t>
            </a:r>
            <a:r>
              <a:rPr lang="en-AU" sz="2800" dirty="0"/>
              <a:t>previous key exchange + efficiency</a:t>
            </a:r>
          </a:p>
        </p:txBody>
      </p:sp>
      <p:grpSp>
        <p:nvGrpSpPr>
          <p:cNvPr id="2" name="Group 4"/>
          <p:cNvGrpSpPr>
            <a:grpSpLocks/>
          </p:cNvGrpSpPr>
          <p:nvPr/>
        </p:nvGrpSpPr>
        <p:grpSpPr bwMode="auto">
          <a:xfrm>
            <a:off x="3067050" y="2514600"/>
            <a:ext cx="3581400" cy="493712"/>
            <a:chOff x="1344" y="2185"/>
            <a:chExt cx="2256" cy="311"/>
          </a:xfrm>
        </p:grpSpPr>
        <p:sp>
          <p:nvSpPr>
            <p:cNvPr id="83979" name="Line 5"/>
            <p:cNvSpPr>
              <a:spLocks noChangeShapeType="1"/>
            </p:cNvSpPr>
            <p:nvPr/>
          </p:nvSpPr>
          <p:spPr bwMode="auto">
            <a:xfrm>
              <a:off x="1344" y="2496"/>
              <a:ext cx="2256"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3980" name="Text Box 6"/>
            <p:cNvSpPr txBox="1">
              <a:spLocks noChangeArrowheads="1"/>
            </p:cNvSpPr>
            <p:nvPr/>
          </p:nvSpPr>
          <p:spPr bwMode="auto">
            <a:xfrm>
              <a:off x="1478" y="2185"/>
              <a:ext cx="1211" cy="291"/>
            </a:xfrm>
            <a:prstGeom prst="rect">
              <a:avLst/>
            </a:prstGeom>
            <a:noFill/>
            <a:ln w="9525">
              <a:noFill/>
              <a:miter lim="800000"/>
              <a:headEnd/>
              <a:tailEnd/>
            </a:ln>
          </p:spPr>
          <p:txBody>
            <a:bodyPr wrap="none">
              <a:prstTxWarp prst="textNoShape">
                <a:avLst/>
              </a:prstTxWarp>
              <a:spAutoFit/>
            </a:bodyPr>
            <a:lstStyle/>
            <a:p>
              <a:r>
                <a:rPr lang="en-AU" sz="2400" dirty="0" smtClean="0"/>
                <a:t>(K</a:t>
              </a:r>
              <a:r>
                <a:rPr lang="en-AU" sz="2400" baseline="-25000" dirty="0" smtClean="0"/>
                <a:t>B</a:t>
              </a:r>
              <a:r>
                <a:rPr lang="en-AU" sz="2400" baseline="30000" dirty="0" smtClean="0"/>
                <a:t>+</a:t>
              </a:r>
              <a:r>
                <a:rPr lang="en-AU" sz="2400" dirty="0" smtClean="0"/>
                <a:t>(K</a:t>
              </a:r>
              <a:r>
                <a:rPr lang="en-AU" sz="2400" baseline="-25000" dirty="0" smtClean="0"/>
                <a:t>A</a:t>
              </a:r>
              <a:r>
                <a:rPr lang="en-AU" sz="2400" baseline="30000" dirty="0" smtClean="0"/>
                <a:t>-</a:t>
              </a:r>
              <a:r>
                <a:rPr lang="en-AU" sz="2400" dirty="0" smtClean="0"/>
                <a:t>(K</a:t>
              </a:r>
              <a:r>
                <a:rPr lang="en-AU" sz="2400" baseline="-25000" dirty="0" smtClean="0"/>
                <a:t>C</a:t>
              </a:r>
              <a:r>
                <a:rPr lang="en-AU" sz="2400" dirty="0" smtClean="0"/>
                <a:t>))</a:t>
              </a:r>
              <a:endParaRPr lang="en-US" sz="2400" dirty="0"/>
            </a:p>
          </p:txBody>
        </p:sp>
      </p:grpSp>
      <p:grpSp>
        <p:nvGrpSpPr>
          <p:cNvPr id="3" name="Group 7"/>
          <p:cNvGrpSpPr>
            <a:grpSpLocks/>
          </p:cNvGrpSpPr>
          <p:nvPr/>
        </p:nvGrpSpPr>
        <p:grpSpPr bwMode="auto">
          <a:xfrm>
            <a:off x="3143250" y="3352800"/>
            <a:ext cx="3505200" cy="493712"/>
            <a:chOff x="1392" y="2809"/>
            <a:chExt cx="2208" cy="311"/>
          </a:xfrm>
        </p:grpSpPr>
        <p:sp>
          <p:nvSpPr>
            <p:cNvPr id="83977" name="Line 8"/>
            <p:cNvSpPr>
              <a:spLocks noChangeShapeType="1"/>
            </p:cNvSpPr>
            <p:nvPr/>
          </p:nvSpPr>
          <p:spPr bwMode="auto">
            <a:xfrm flipH="1">
              <a:off x="1392" y="3120"/>
              <a:ext cx="2208" cy="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83978" name="Text Box 9"/>
            <p:cNvSpPr txBox="1">
              <a:spLocks noChangeArrowheads="1"/>
            </p:cNvSpPr>
            <p:nvPr/>
          </p:nvSpPr>
          <p:spPr bwMode="auto">
            <a:xfrm>
              <a:off x="2006" y="2809"/>
              <a:ext cx="962" cy="291"/>
            </a:xfrm>
            <a:prstGeom prst="rect">
              <a:avLst/>
            </a:prstGeom>
            <a:noFill/>
            <a:ln w="9525">
              <a:noFill/>
              <a:miter lim="800000"/>
              <a:headEnd/>
              <a:tailEnd/>
            </a:ln>
          </p:spPr>
          <p:txBody>
            <a:bodyPr wrap="none">
              <a:prstTxWarp prst="textNoShape">
                <a:avLst/>
              </a:prstTxWarp>
              <a:spAutoFit/>
            </a:bodyPr>
            <a:lstStyle/>
            <a:p>
              <a:pPr algn="l">
                <a:spcBef>
                  <a:spcPct val="0"/>
                </a:spcBef>
                <a:buFontTx/>
                <a:buNone/>
              </a:pPr>
              <a:r>
                <a:rPr kumimoji="0" lang="en-AU" sz="2400" baseline="0" dirty="0">
                  <a:latin typeface="Arial" pitchFamily="-65" charset="0"/>
                </a:rPr>
                <a:t>C =</a:t>
              </a:r>
              <a:r>
                <a:rPr kumimoji="0" lang="en-AU" sz="2400" baseline="0" dirty="0" smtClean="0">
                  <a:latin typeface="Arial" pitchFamily="-65" charset="0"/>
                </a:rPr>
                <a:t> </a:t>
              </a:r>
              <a:r>
                <a:rPr kumimoji="0" lang="en-AU" sz="2400" dirty="0" err="1" smtClean="0">
                  <a:latin typeface="Arial" pitchFamily="-65" charset="0"/>
                </a:rPr>
                <a:t>Kc</a:t>
              </a:r>
              <a:r>
                <a:rPr kumimoji="0" lang="en-AU" sz="2400" baseline="0" dirty="0" err="1">
                  <a:latin typeface="Arial" pitchFamily="-65" charset="0"/>
                </a:rPr>
                <a:t>(P</a:t>
              </a:r>
              <a:r>
                <a:rPr kumimoji="0" lang="en-AU" sz="2400" baseline="0" dirty="0">
                  <a:latin typeface="Arial" pitchFamily="-65" charset="0"/>
                </a:rPr>
                <a:t>)</a:t>
              </a:r>
            </a:p>
          </p:txBody>
        </p:sp>
      </p:grpSp>
      <p:sp>
        <p:nvSpPr>
          <p:cNvPr id="1665034" name="Line 10"/>
          <p:cNvSpPr>
            <a:spLocks noChangeShapeType="1"/>
          </p:cNvSpPr>
          <p:nvPr/>
        </p:nvSpPr>
        <p:spPr bwMode="auto">
          <a:xfrm flipH="1">
            <a:off x="3143250" y="3998912"/>
            <a:ext cx="3505200" cy="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1665035" name="Line 11"/>
          <p:cNvSpPr>
            <a:spLocks noChangeShapeType="1"/>
          </p:cNvSpPr>
          <p:nvPr/>
        </p:nvSpPr>
        <p:spPr bwMode="auto">
          <a:xfrm flipH="1">
            <a:off x="3143250" y="4151312"/>
            <a:ext cx="3505200" cy="0"/>
          </a:xfrm>
          <a:prstGeom prst="line">
            <a:avLst/>
          </a:prstGeom>
          <a:noFill/>
          <a:ln w="9525">
            <a:solidFill>
              <a:schemeClr val="tx1"/>
            </a:solidFill>
            <a:round/>
            <a:headEnd type="triangle" w="med" len="med"/>
            <a:tailEnd/>
          </a:ln>
        </p:spPr>
        <p:txBody>
          <a:bodyPr wrap="none" anchor="ctr">
            <a:prstTxWarp prst="textNoShape">
              <a:avLst/>
            </a:prstTxWarp>
          </a:bodyPr>
          <a:lstStyle/>
          <a:p>
            <a:endParaRPr lang="en-US"/>
          </a:p>
        </p:txBody>
      </p:sp>
      <p:sp>
        <p:nvSpPr>
          <p:cNvPr id="14" name="Rectangle 3"/>
          <p:cNvSpPr txBox="1">
            <a:spLocks noChangeArrowheads="1"/>
          </p:cNvSpPr>
          <p:nvPr/>
        </p:nvSpPr>
        <p:spPr>
          <a:xfrm>
            <a:off x="1066800" y="4430712"/>
            <a:ext cx="7569200" cy="1874838"/>
          </a:xfrm>
          <a:prstGeom prst="rect">
            <a:avLst/>
          </a:prstGeom>
        </p:spPr>
        <p:txBody>
          <a:bodyPr>
            <a:normAutofit fontScale="62500" lnSpcReduction="20000"/>
          </a:bodyPr>
          <a:lstStyle/>
          <a:p>
            <a:pPr marL="365760" lvl="0" indent="-283464" defTabSz="914400">
              <a:spcBef>
                <a:spcPts val="600"/>
              </a:spcBef>
              <a:spcAft>
                <a:spcPts val="1200"/>
              </a:spcAft>
              <a:buClr>
                <a:schemeClr val="accent1"/>
              </a:buClr>
              <a:buSzPct val="80000"/>
              <a:buFont typeface="Wingdings 2"/>
              <a:buChar char=""/>
            </a:pPr>
            <a:r>
              <a:rPr lang="en-AU" sz="3200" dirty="0" smtClean="0"/>
              <a:t>K</a:t>
            </a:r>
            <a:r>
              <a:rPr lang="en-AU" sz="3200" baseline="-25000" dirty="0" smtClean="0"/>
              <a:t>C</a:t>
            </a:r>
            <a:r>
              <a:rPr lang="en-AU" sz="3200" dirty="0" smtClean="0"/>
              <a:t> = conversation key (symmetric)</a:t>
            </a:r>
          </a:p>
          <a:p>
            <a:pPr marL="365760" lvl="0" indent="-283464" defTabSz="914400">
              <a:spcBef>
                <a:spcPts val="600"/>
              </a:spcBef>
              <a:spcAft>
                <a:spcPts val="1200"/>
              </a:spcAft>
              <a:buClr>
                <a:schemeClr val="accent1"/>
              </a:buClr>
              <a:buSzPct val="80000"/>
              <a:buFont typeface="Wingdings 2"/>
              <a:buChar char=""/>
            </a:pPr>
            <a:r>
              <a:rPr lang="en-AU" sz="3200" dirty="0" smtClean="0"/>
              <a:t>Wrapped by Alice’s private key K</a:t>
            </a:r>
            <a:r>
              <a:rPr lang="en-AU" sz="3200" baseline="-25000" dirty="0" smtClean="0"/>
              <a:t>A</a:t>
            </a:r>
            <a:r>
              <a:rPr lang="en-AU" sz="3200" baseline="30000" dirty="0" smtClean="0"/>
              <a:t>- </a:t>
            </a:r>
            <a:r>
              <a:rPr lang="en-AU" sz="3200" dirty="0" smtClean="0"/>
              <a:t>(anyone can decrypt) to prove K</a:t>
            </a:r>
            <a:r>
              <a:rPr lang="en-AU" sz="3200" baseline="-25000" dirty="0" smtClean="0"/>
              <a:t>C </a:t>
            </a:r>
            <a:r>
              <a:rPr lang="en-AU" sz="3200" dirty="0" smtClean="0"/>
              <a:t> came from Alice (authenticity)</a:t>
            </a:r>
          </a:p>
          <a:p>
            <a:pPr marL="365760" lvl="0" indent="-283464" defTabSz="914400">
              <a:spcBef>
                <a:spcPts val="600"/>
              </a:spcBef>
              <a:spcAft>
                <a:spcPts val="1200"/>
              </a:spcAft>
              <a:buClr>
                <a:schemeClr val="accent1"/>
              </a:buClr>
              <a:buSzPct val="80000"/>
              <a:buFont typeface="Wingdings 2"/>
              <a:buChar char=""/>
            </a:pPr>
            <a:r>
              <a:rPr lang="en-AU" sz="3200" dirty="0" smtClean="0"/>
              <a:t>Wrapped by Bob’s public key K</a:t>
            </a:r>
            <a:r>
              <a:rPr lang="en-AU" sz="3200" baseline="-25000" dirty="0" smtClean="0"/>
              <a:t>B</a:t>
            </a:r>
            <a:r>
              <a:rPr lang="en-AU" sz="3200" baseline="30000" dirty="0" smtClean="0"/>
              <a:t>+</a:t>
            </a:r>
            <a:r>
              <a:rPr lang="en-AU" sz="3200" dirty="0" smtClean="0"/>
              <a:t>, so only Bob can decrypt it, protecting K</a:t>
            </a:r>
            <a:r>
              <a:rPr lang="en-AU" sz="3200" baseline="-25000" dirty="0" smtClean="0"/>
              <a:t>C </a:t>
            </a:r>
            <a:r>
              <a:rPr lang="en-AU" sz="3200" dirty="0" smtClean="0"/>
              <a:t>(secrecy).</a:t>
            </a:r>
          </a:p>
        </p:txBody>
      </p:sp>
      <p:sp>
        <p:nvSpPr>
          <p:cNvPr id="15" name="Footer Placeholder 1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501666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65034"/>
                                        </p:tgtEl>
                                        <p:attrNameLst>
                                          <p:attrName>style.visibility</p:attrName>
                                        </p:attrNameLst>
                                      </p:cBhvr>
                                      <p:to>
                                        <p:strVal val="visible"/>
                                      </p:to>
                                    </p:set>
                                    <p:animEffect transition="in" filter="wipe(left)">
                                      <p:cBhvr>
                                        <p:cTn id="16" dur="500"/>
                                        <p:tgtEl>
                                          <p:spTgt spid="166503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665035"/>
                                        </p:tgtEl>
                                        <p:attrNameLst>
                                          <p:attrName>style.visibility</p:attrName>
                                        </p:attrNameLst>
                                      </p:cBhvr>
                                      <p:to>
                                        <p:strVal val="visible"/>
                                      </p:to>
                                    </p:set>
                                    <p:animEffect transition="in" filter="wipe(left)">
                                      <p:cBhvr>
                                        <p:cTn id="20" dur="500"/>
                                        <p:tgtEl>
                                          <p:spTgt spid="1665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5034" grpId="0" animBg="1"/>
      <p:bldP spid="1665035"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5442" name="Rectangle 2"/>
          <p:cNvSpPr>
            <a:spLocks noGrp="1" noChangeArrowheads="1"/>
          </p:cNvSpPr>
          <p:nvPr>
            <p:ph type="title"/>
          </p:nvPr>
        </p:nvSpPr>
        <p:spPr/>
        <p:txBody>
          <a:bodyPr/>
          <a:lstStyle/>
          <a:p>
            <a:r>
              <a:rPr lang="en-AU" smtClean="0"/>
              <a:t>Integrity</a:t>
            </a:r>
            <a:endParaRPr lang="en-AU"/>
          </a:p>
        </p:txBody>
      </p:sp>
      <p:sp>
        <p:nvSpPr>
          <p:cNvPr id="1725443" name="Rectangle 3"/>
          <p:cNvSpPr>
            <a:spLocks noGrp="1" noChangeArrowheads="1"/>
          </p:cNvSpPr>
          <p:nvPr>
            <p:ph type="body" idx="1"/>
          </p:nvPr>
        </p:nvSpPr>
        <p:spPr/>
        <p:txBody>
          <a:bodyPr/>
          <a:lstStyle/>
          <a:p>
            <a:r>
              <a:rPr lang="en-AU" smtClean="0"/>
              <a:t>Identify signer/owner of document</a:t>
            </a:r>
          </a:p>
          <a:p>
            <a:pPr lvl="1"/>
            <a:r>
              <a:rPr lang="en-AU" smtClean="0"/>
              <a:t>Non-repudiation</a:t>
            </a:r>
          </a:p>
          <a:p>
            <a:r>
              <a:rPr lang="en-AU" smtClean="0"/>
              <a:t>Ensure accuracy of document</a:t>
            </a:r>
            <a:endParaRPr lang="en-AU"/>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2204908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7490" name="Rectangle 2"/>
          <p:cNvSpPr>
            <a:spLocks noGrp="1" noChangeArrowheads="1"/>
          </p:cNvSpPr>
          <p:nvPr>
            <p:ph type="title"/>
          </p:nvPr>
        </p:nvSpPr>
        <p:spPr/>
        <p:txBody>
          <a:bodyPr/>
          <a:lstStyle/>
          <a:p>
            <a:r>
              <a:rPr lang="en-AU" dirty="0" smtClean="0"/>
              <a:t>Integrity – Digital Signature</a:t>
            </a:r>
            <a:endParaRPr lang="en-AU" dirty="0"/>
          </a:p>
        </p:txBody>
      </p:sp>
      <p:sp>
        <p:nvSpPr>
          <p:cNvPr id="1727494" name="Rectangle 6"/>
          <p:cNvSpPr>
            <a:spLocks noChangeArrowheads="1"/>
          </p:cNvSpPr>
          <p:nvPr/>
        </p:nvSpPr>
        <p:spPr bwMode="auto">
          <a:xfrm>
            <a:off x="3431095" y="1676400"/>
            <a:ext cx="1752600" cy="182880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dirty="0" smtClean="0">
                <a:latin typeface="Arial" charset="0"/>
              </a:rPr>
              <a:t>Dear </a:t>
            </a:r>
            <a:r>
              <a:rPr kumimoji="0" lang="en-AU" baseline="0" dirty="0">
                <a:latin typeface="Arial" charset="0"/>
              </a:rPr>
              <a:t>Bob,</a:t>
            </a:r>
            <a:endParaRPr kumimoji="0" lang="en-AU" baseline="0" dirty="0" smtClean="0">
              <a:latin typeface="Arial" charset="0"/>
            </a:endParaRPr>
          </a:p>
          <a:p>
            <a:pPr algn="l">
              <a:spcBef>
                <a:spcPct val="0"/>
              </a:spcBef>
              <a:buFontTx/>
              <a:buNone/>
            </a:pPr>
            <a:r>
              <a:rPr kumimoji="0" lang="en-AU" baseline="0" dirty="0" smtClean="0">
                <a:latin typeface="Arial" charset="0"/>
              </a:rPr>
              <a:t>This is to</a:t>
            </a:r>
            <a:br>
              <a:rPr kumimoji="0" lang="en-AU" baseline="0" dirty="0" smtClean="0">
                <a:latin typeface="Arial" charset="0"/>
              </a:rPr>
            </a:br>
            <a:r>
              <a:rPr kumimoji="0" lang="en-AU" baseline="0" dirty="0" smtClean="0">
                <a:latin typeface="Arial" charset="0"/>
              </a:rPr>
              <a:t>let you know</a:t>
            </a:r>
            <a:br>
              <a:rPr kumimoji="0" lang="en-AU" baseline="0" dirty="0" smtClean="0">
                <a:latin typeface="Arial" charset="0"/>
              </a:rPr>
            </a:br>
            <a:r>
              <a:rPr kumimoji="0" lang="en-AU" baseline="0" dirty="0">
                <a:latin typeface="Arial" charset="0"/>
              </a:rPr>
              <a:t>blah, blah</a:t>
            </a:r>
          </a:p>
          <a:p>
            <a:pPr algn="l">
              <a:spcBef>
                <a:spcPct val="0"/>
              </a:spcBef>
              <a:buFontTx/>
              <a:buNone/>
            </a:pPr>
            <a:r>
              <a:rPr kumimoji="0" lang="en-AU" baseline="0" dirty="0">
                <a:latin typeface="Arial" charset="0"/>
              </a:rPr>
              <a:t>Alice</a:t>
            </a:r>
          </a:p>
        </p:txBody>
      </p:sp>
      <p:sp>
        <p:nvSpPr>
          <p:cNvPr id="1727495" name="Line 7"/>
          <p:cNvSpPr>
            <a:spLocks noChangeShapeType="1"/>
          </p:cNvSpPr>
          <p:nvPr/>
        </p:nvSpPr>
        <p:spPr bwMode="auto">
          <a:xfrm>
            <a:off x="2821495" y="2514600"/>
            <a:ext cx="533400" cy="0"/>
          </a:xfrm>
          <a:prstGeom prst="line">
            <a:avLst/>
          </a:prstGeom>
          <a:noFill/>
          <a:ln w="76200" cmpd="tri">
            <a:solidFill>
              <a:schemeClr val="tx1"/>
            </a:solidFill>
            <a:round/>
            <a:headEnd/>
            <a:tailEnd type="triangle" w="med" len="med"/>
          </a:ln>
          <a:effectLst/>
        </p:spPr>
        <p:txBody>
          <a:bodyPr wrap="none" anchor="ctr">
            <a:prstTxWarp prst="textNoShape">
              <a:avLst/>
            </a:prstTxWarp>
          </a:bodyPr>
          <a:lstStyle/>
          <a:p>
            <a:endParaRPr lang="en-US"/>
          </a:p>
        </p:txBody>
      </p:sp>
      <p:grpSp>
        <p:nvGrpSpPr>
          <p:cNvPr id="3" name="Group 8"/>
          <p:cNvGrpSpPr>
            <a:grpSpLocks/>
          </p:cNvGrpSpPr>
          <p:nvPr/>
        </p:nvGrpSpPr>
        <p:grpSpPr bwMode="auto">
          <a:xfrm>
            <a:off x="2770695" y="3581400"/>
            <a:ext cx="2413000" cy="2133600"/>
            <a:chOff x="1552" y="2352"/>
            <a:chExt cx="1520" cy="1344"/>
          </a:xfrm>
        </p:grpSpPr>
        <p:sp>
          <p:nvSpPr>
            <p:cNvPr id="1727497" name="Rectangle 9"/>
            <p:cNvSpPr>
              <a:spLocks noChangeArrowheads="1"/>
            </p:cNvSpPr>
            <p:nvPr/>
          </p:nvSpPr>
          <p:spPr bwMode="auto">
            <a:xfrm>
              <a:off x="1968" y="2736"/>
              <a:ext cx="1104" cy="96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Lcxkjasdkfjl</a:t>
              </a:r>
              <a:br>
                <a:rPr kumimoji="0" lang="en-AU" baseline="0">
                  <a:latin typeface="Arial" charset="0"/>
                </a:rPr>
              </a:br>
              <a:r>
                <a:rPr kumimoji="0" lang="en-AU" baseline="0">
                  <a:latin typeface="Arial" charset="0"/>
                </a:rPr>
                <a:t>;lkjsdklfjkjr;</a:t>
              </a:r>
              <a:br>
                <a:rPr kumimoji="0" lang="en-AU" baseline="0">
                  <a:latin typeface="Arial" charset="0"/>
                </a:rPr>
              </a:br>
              <a:r>
                <a:rPr kumimoji="0" lang="en-AU" baseline="0">
                  <a:latin typeface="Arial" charset="0"/>
                </a:rPr>
                <a:t>iue8925043</a:t>
              </a:r>
              <a:br>
                <a:rPr kumimoji="0" lang="en-AU" baseline="0">
                  <a:latin typeface="Arial" charset="0"/>
                </a:rPr>
              </a:br>
              <a:r>
                <a:rPr kumimoji="0" lang="en-AU" baseline="0">
                  <a:latin typeface="Arial" charset="0"/>
                </a:rPr>
                <a:t>kfjh438957l</a:t>
              </a:r>
            </a:p>
          </p:txBody>
        </p:sp>
        <p:sp>
          <p:nvSpPr>
            <p:cNvPr id="1727498" name="Line 10"/>
            <p:cNvSpPr>
              <a:spLocks noChangeShapeType="1"/>
            </p:cNvSpPr>
            <p:nvPr/>
          </p:nvSpPr>
          <p:spPr bwMode="auto">
            <a:xfrm>
              <a:off x="2448" y="2352"/>
              <a:ext cx="0" cy="336"/>
            </a:xfrm>
            <a:prstGeom prst="line">
              <a:avLst/>
            </a:prstGeom>
            <a:noFill/>
            <a:ln w="76200" cmpd="tri">
              <a:solidFill>
                <a:schemeClr val="tx1"/>
              </a:solidFill>
              <a:round/>
              <a:headEnd/>
              <a:tailEnd type="triangle" w="med" len="me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727499" name="Text Box 11"/>
            <p:cNvSpPr txBox="1">
              <a:spLocks noChangeArrowheads="1"/>
            </p:cNvSpPr>
            <p:nvPr/>
          </p:nvSpPr>
          <p:spPr bwMode="auto">
            <a:xfrm>
              <a:off x="1552" y="2407"/>
              <a:ext cx="528" cy="233"/>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dirty="0">
                  <a:latin typeface="Arial" charset="0"/>
                </a:rPr>
                <a:t>K</a:t>
              </a:r>
              <a:r>
                <a:rPr kumimoji="0" lang="en-AU" baseline="-25000" dirty="0">
                  <a:latin typeface="Arial" charset="0"/>
                </a:rPr>
                <a:t>A</a:t>
              </a:r>
              <a:r>
                <a:rPr kumimoji="0" lang="en-AU" baseline="30000" dirty="0">
                  <a:latin typeface="Arial" charset="0"/>
                </a:rPr>
                <a:t>-</a:t>
              </a:r>
              <a:r>
                <a:rPr kumimoji="0" lang="en-AU" baseline="0" dirty="0">
                  <a:latin typeface="Arial" charset="0"/>
                </a:rPr>
                <a:t>(M)</a:t>
              </a:r>
            </a:p>
          </p:txBody>
        </p:sp>
      </p:grpSp>
      <p:grpSp>
        <p:nvGrpSpPr>
          <p:cNvPr id="6" name="Group 17"/>
          <p:cNvGrpSpPr>
            <a:grpSpLocks/>
          </p:cNvGrpSpPr>
          <p:nvPr/>
        </p:nvGrpSpPr>
        <p:grpSpPr bwMode="auto">
          <a:xfrm>
            <a:off x="6326695" y="3352800"/>
            <a:ext cx="1752600" cy="2667000"/>
            <a:chOff x="3792" y="2208"/>
            <a:chExt cx="1104" cy="1680"/>
          </a:xfrm>
        </p:grpSpPr>
        <p:sp>
          <p:nvSpPr>
            <p:cNvPr id="1727506" name="Rectangle 18"/>
            <p:cNvSpPr>
              <a:spLocks noChangeArrowheads="1"/>
            </p:cNvSpPr>
            <p:nvPr/>
          </p:nvSpPr>
          <p:spPr bwMode="auto">
            <a:xfrm>
              <a:off x="3792" y="2736"/>
              <a:ext cx="1104" cy="1152"/>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Dear Bob,</a:t>
              </a:r>
            </a:p>
            <a:p>
              <a:pPr algn="l">
                <a:spcBef>
                  <a:spcPct val="0"/>
                </a:spcBef>
                <a:buFontTx/>
                <a:buNone/>
              </a:pPr>
              <a:r>
                <a:rPr kumimoji="0" lang="en-AU" baseline="0">
                  <a:latin typeface="Arial" charset="0"/>
                </a:rPr>
                <a:t>This is to</a:t>
              </a:r>
              <a:br>
                <a:rPr kumimoji="0" lang="en-AU" baseline="0">
                  <a:latin typeface="Arial" charset="0"/>
                </a:rPr>
              </a:br>
              <a:r>
                <a:rPr kumimoji="0" lang="en-AU" baseline="0">
                  <a:latin typeface="Arial" charset="0"/>
                </a:rPr>
                <a:t>let you know</a:t>
              </a:r>
              <a:br>
                <a:rPr kumimoji="0" lang="en-AU" baseline="0">
                  <a:latin typeface="Arial" charset="0"/>
                </a:rPr>
              </a:br>
              <a:r>
                <a:rPr kumimoji="0" lang="en-AU" baseline="0">
                  <a:latin typeface="Arial" charset="0"/>
                </a:rPr>
                <a:t>blah, blah</a:t>
              </a:r>
            </a:p>
            <a:p>
              <a:pPr algn="l">
                <a:spcBef>
                  <a:spcPct val="0"/>
                </a:spcBef>
                <a:buFontTx/>
                <a:buNone/>
              </a:pPr>
              <a:r>
                <a:rPr kumimoji="0" lang="en-AU" baseline="0">
                  <a:latin typeface="Arial" charset="0"/>
                </a:rPr>
                <a:t>Alice</a:t>
              </a:r>
            </a:p>
          </p:txBody>
        </p:sp>
        <p:sp>
          <p:nvSpPr>
            <p:cNvPr id="1727507" name="Line 19"/>
            <p:cNvSpPr>
              <a:spLocks noChangeShapeType="1"/>
            </p:cNvSpPr>
            <p:nvPr/>
          </p:nvSpPr>
          <p:spPr bwMode="auto">
            <a:xfrm>
              <a:off x="4080" y="2208"/>
              <a:ext cx="0" cy="480"/>
            </a:xfrm>
            <a:prstGeom prst="line">
              <a:avLst/>
            </a:prstGeom>
            <a:noFill/>
            <a:ln w="76200" cmpd="tri">
              <a:solidFill>
                <a:schemeClr val="tx1"/>
              </a:solidFill>
              <a:round/>
              <a:headEnd/>
              <a:tailEnd type="triangle" w="med" len="me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727508" name="Text Box 20"/>
            <p:cNvSpPr txBox="1">
              <a:spLocks noChangeArrowheads="1"/>
            </p:cNvSpPr>
            <p:nvPr/>
          </p:nvSpPr>
          <p:spPr bwMode="auto">
            <a:xfrm>
              <a:off x="4272" y="2324"/>
              <a:ext cx="553" cy="233"/>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dirty="0">
                  <a:latin typeface="Arial" charset="0"/>
                </a:rPr>
                <a:t>K</a:t>
              </a:r>
              <a:r>
                <a:rPr kumimoji="0" lang="en-AU" baseline="-25000" dirty="0">
                  <a:latin typeface="Arial" charset="0"/>
                </a:rPr>
                <a:t>A</a:t>
              </a:r>
              <a:r>
                <a:rPr kumimoji="0" lang="en-AU" baseline="30000" dirty="0">
                  <a:latin typeface="Arial" charset="0"/>
                </a:rPr>
                <a:t>+</a:t>
              </a:r>
              <a:r>
                <a:rPr kumimoji="0" lang="en-AU" baseline="0" dirty="0">
                  <a:latin typeface="Arial" charset="0"/>
                </a:rPr>
                <a:t>(M)</a:t>
              </a:r>
            </a:p>
          </p:txBody>
        </p:sp>
      </p:grpSp>
      <p:pic>
        <p:nvPicPr>
          <p:cNvPr id="22" name="Picture 21"/>
          <p:cNvPicPr>
            <a:picLocks noChangeAspect="1"/>
          </p:cNvPicPr>
          <p:nvPr/>
        </p:nvPicPr>
        <p:blipFill>
          <a:blip r:embed="rId3"/>
          <a:stretch>
            <a:fillRect/>
          </a:stretch>
        </p:blipFill>
        <p:spPr>
          <a:xfrm>
            <a:off x="1435608" y="1560814"/>
            <a:ext cx="1335087" cy="1705403"/>
          </a:xfrm>
          <a:prstGeom prst="rect">
            <a:avLst/>
          </a:prstGeom>
        </p:spPr>
      </p:pic>
      <p:grpSp>
        <p:nvGrpSpPr>
          <p:cNvPr id="24" name="Group 23"/>
          <p:cNvGrpSpPr/>
          <p:nvPr/>
        </p:nvGrpSpPr>
        <p:grpSpPr>
          <a:xfrm>
            <a:off x="5259895" y="1676400"/>
            <a:ext cx="2623708" cy="2438400"/>
            <a:chOff x="5259895" y="1676400"/>
            <a:chExt cx="2623708" cy="2438400"/>
          </a:xfrm>
        </p:grpSpPr>
        <p:sp>
          <p:nvSpPr>
            <p:cNvPr id="1727504" name="Line 16"/>
            <p:cNvSpPr>
              <a:spLocks noChangeShapeType="1"/>
            </p:cNvSpPr>
            <p:nvPr/>
          </p:nvSpPr>
          <p:spPr bwMode="auto">
            <a:xfrm flipV="1">
              <a:off x="5259895" y="3200400"/>
              <a:ext cx="914400" cy="914400"/>
            </a:xfrm>
            <a:prstGeom prst="line">
              <a:avLst/>
            </a:prstGeom>
            <a:noFill/>
            <a:ln w="76200" cmpd="tri">
              <a:solidFill>
                <a:schemeClr val="tx1"/>
              </a:solidFill>
              <a:round/>
              <a:headEnd/>
              <a:tailEnd type="triangle" w="med" len="med"/>
            </a:ln>
            <a:effectLst/>
          </p:spPr>
          <p:txBody>
            <a:bodyPr wrap="none" anchor="ctr">
              <a:prstTxWarp prst="textNoShape">
                <a:avLst/>
              </a:prstTxWarp>
            </a:bodyPr>
            <a:lstStyle/>
            <a:p>
              <a:endParaRPr lang="en-US"/>
            </a:p>
          </p:txBody>
        </p:sp>
        <p:pic>
          <p:nvPicPr>
            <p:cNvPr id="23" name="Picture 22"/>
            <p:cNvPicPr>
              <a:picLocks noChangeAspect="1"/>
            </p:cNvPicPr>
            <p:nvPr/>
          </p:nvPicPr>
          <p:blipFill>
            <a:blip r:embed="rId4"/>
            <a:stretch>
              <a:fillRect/>
            </a:stretch>
          </p:blipFill>
          <p:spPr>
            <a:xfrm>
              <a:off x="6293786" y="1676400"/>
              <a:ext cx="1589817" cy="1589817"/>
            </a:xfrm>
            <a:prstGeom prst="rect">
              <a:avLst/>
            </a:prstGeom>
          </p:spPr>
        </p:pic>
      </p:grpSp>
      <p:sp>
        <p:nvSpPr>
          <p:cNvPr id="18" name="Footer Placeholder 17"/>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647564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p:txBody>
          <a:bodyPr/>
          <a:lstStyle/>
          <a:p>
            <a:r>
              <a:rPr lang="en-US" sz="3200" smtClean="0">
                <a:latin typeface="+mn-lt"/>
              </a:rPr>
              <a:t>Key Distribution Center (KDC)</a:t>
            </a:r>
            <a:endParaRPr lang="en-US" sz="2400">
              <a:latin typeface="+mn-lt"/>
            </a:endParaRPr>
          </a:p>
        </p:txBody>
      </p:sp>
      <p:pic>
        <p:nvPicPr>
          <p:cNvPr id="1750019" name="Picture 3" descr="j0175664[1]"/>
          <p:cNvPicPr>
            <a:picLocks noGrp="1" noChangeAspect="1" noChangeArrowheads="1"/>
          </p:cNvPicPr>
          <p:nvPr>
            <p:ph idx="1"/>
          </p:nvPr>
        </p:nvPicPr>
        <p:blipFill>
          <a:blip r:embed="rId3"/>
          <a:srcRect/>
          <a:stretch>
            <a:fillRect/>
          </a:stretch>
        </p:blipFill>
        <p:spPr>
          <a:xfrm>
            <a:off x="4752213" y="2316589"/>
            <a:ext cx="1265238" cy="954087"/>
          </a:xfrm>
          <a:noFill/>
          <a:ln/>
        </p:spPr>
      </p:pic>
      <p:sp>
        <p:nvSpPr>
          <p:cNvPr id="1750025" name="Text Box 9"/>
          <p:cNvSpPr txBox="1">
            <a:spLocks noChangeArrowheads="1"/>
          </p:cNvSpPr>
          <p:nvPr/>
        </p:nvSpPr>
        <p:spPr bwMode="auto">
          <a:xfrm>
            <a:off x="934275" y="3731863"/>
            <a:ext cx="1223963" cy="646331"/>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Alice</a:t>
            </a:r>
            <a:endParaRPr kumimoji="0" lang="en-US" baseline="0" dirty="0" smtClean="0"/>
          </a:p>
          <a:p>
            <a:pPr algn="ctr">
              <a:spcBef>
                <a:spcPct val="0"/>
              </a:spcBef>
              <a:buFontTx/>
              <a:buNone/>
            </a:pPr>
            <a:r>
              <a:rPr kumimoji="0" lang="en-US" baseline="0" dirty="0" smtClean="0"/>
              <a:t>Learns SK</a:t>
            </a:r>
            <a:r>
              <a:rPr kumimoji="0" lang="en-US" baseline="-25000" dirty="0" smtClean="0"/>
              <a:t>1</a:t>
            </a:r>
            <a:endParaRPr kumimoji="0" lang="en-US" baseline="-25000" dirty="0"/>
          </a:p>
        </p:txBody>
      </p:sp>
      <p:sp>
        <p:nvSpPr>
          <p:cNvPr id="1750026" name="Text Box 10"/>
          <p:cNvSpPr txBox="1">
            <a:spLocks noChangeArrowheads="1"/>
          </p:cNvSpPr>
          <p:nvPr/>
        </p:nvSpPr>
        <p:spPr bwMode="auto">
          <a:xfrm>
            <a:off x="7068376" y="3621514"/>
            <a:ext cx="2075624" cy="923330"/>
          </a:xfrm>
          <a:prstGeom prst="rect">
            <a:avLst/>
          </a:prstGeom>
          <a:noFill/>
          <a:ln w="9525">
            <a:noFill/>
            <a:miter lim="800000"/>
            <a:headEnd/>
            <a:tailEnd/>
          </a:ln>
          <a:effectLst/>
        </p:spPr>
        <p:txBody>
          <a:bodyPr wrap="square">
            <a:prstTxWarp prst="textNoShape">
              <a:avLst/>
            </a:prstTxWarp>
            <a:spAutoFit/>
          </a:bodyPr>
          <a:lstStyle/>
          <a:p>
            <a:pPr algn="ctr">
              <a:spcBef>
                <a:spcPct val="0"/>
              </a:spcBef>
              <a:buFontTx/>
              <a:buNone/>
            </a:pPr>
            <a:r>
              <a:rPr kumimoji="0" lang="en-US" baseline="0" dirty="0"/>
              <a:t>Bob</a:t>
            </a:r>
            <a:r>
              <a:rPr kumimoji="0" lang="en-US" baseline="0" dirty="0" smtClean="0"/>
              <a:t> learns  </a:t>
            </a:r>
            <a:r>
              <a:rPr lang="en-US" dirty="0" smtClean="0"/>
              <a:t>SK</a:t>
            </a:r>
            <a:r>
              <a:rPr kumimoji="0" lang="en-US" baseline="-25000" dirty="0" smtClean="0"/>
              <a:t>1</a:t>
            </a:r>
            <a:r>
              <a:rPr kumimoji="0" lang="en-US" baseline="0" dirty="0" smtClean="0"/>
              <a:t> &amp; communicates </a:t>
            </a:r>
            <a:r>
              <a:rPr kumimoji="0" lang="en-US" baseline="0" dirty="0"/>
              <a:t>with Alice</a:t>
            </a:r>
          </a:p>
        </p:txBody>
      </p:sp>
      <p:sp>
        <p:nvSpPr>
          <p:cNvPr id="1750027" name="Line 11"/>
          <p:cNvSpPr>
            <a:spLocks noChangeShapeType="1"/>
          </p:cNvSpPr>
          <p:nvPr/>
        </p:nvSpPr>
        <p:spPr bwMode="auto">
          <a:xfrm>
            <a:off x="1732788" y="4985176"/>
            <a:ext cx="5964238" cy="0"/>
          </a:xfrm>
          <a:prstGeom prst="line">
            <a:avLst/>
          </a:prstGeom>
          <a:noFill/>
          <a:ln w="7620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1750028" name="Text Box 12"/>
          <p:cNvSpPr txBox="1">
            <a:spLocks noChangeArrowheads="1"/>
          </p:cNvSpPr>
          <p:nvPr/>
        </p:nvSpPr>
        <p:spPr bwMode="auto">
          <a:xfrm>
            <a:off x="1303369" y="5474552"/>
            <a:ext cx="6897687" cy="830997"/>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t>Alice and Bob</a:t>
            </a:r>
            <a:r>
              <a:rPr kumimoji="0" lang="en-US" sz="2400" baseline="0" dirty="0" smtClean="0"/>
              <a:t> learn the </a:t>
            </a:r>
            <a:r>
              <a:rPr lang="en-US" sz="2400" dirty="0" smtClean="0"/>
              <a:t>SK</a:t>
            </a:r>
            <a:r>
              <a:rPr kumimoji="0" lang="en-US" sz="2400" baseline="-25000" dirty="0" smtClean="0"/>
              <a:t>1</a:t>
            </a:r>
            <a:r>
              <a:rPr kumimoji="0" lang="en-US" sz="2400" baseline="0" dirty="0" smtClean="0"/>
              <a:t> (</a:t>
            </a:r>
            <a:r>
              <a:rPr lang="en-US" sz="2400" dirty="0" smtClean="0">
                <a:solidFill>
                  <a:srgbClr val="FF0000"/>
                </a:solidFill>
              </a:rPr>
              <a:t>session key) </a:t>
            </a:r>
            <a:r>
              <a:rPr kumimoji="0" lang="en-US" sz="2400" baseline="0" dirty="0" smtClean="0"/>
              <a:t>and ‘authenticate’ a</a:t>
            </a:r>
            <a:r>
              <a:rPr lang="en-US" sz="2400" baseline="0" dirty="0" smtClean="0"/>
              <a:t>t</a:t>
            </a:r>
            <a:r>
              <a:rPr lang="en-US" sz="2400" dirty="0" smtClean="0"/>
              <a:t> the same time. </a:t>
            </a:r>
            <a:endParaRPr kumimoji="0" lang="en-US" sz="2400" baseline="0" dirty="0"/>
          </a:p>
        </p:txBody>
      </p:sp>
      <p:sp>
        <p:nvSpPr>
          <p:cNvPr id="1750029" name="Text Box 13"/>
          <p:cNvSpPr txBox="1">
            <a:spLocks noChangeArrowheads="1"/>
          </p:cNvSpPr>
          <p:nvPr/>
        </p:nvSpPr>
        <p:spPr bwMode="auto">
          <a:xfrm>
            <a:off x="1206500" y="1287463"/>
            <a:ext cx="7727188" cy="830997"/>
          </a:xfrm>
          <a:prstGeom prst="rect">
            <a:avLst/>
          </a:prstGeom>
          <a:noFill/>
          <a:ln w="9525">
            <a:noFill/>
            <a:miter lim="800000"/>
            <a:headEnd/>
            <a:tailEnd/>
          </a:ln>
          <a:effectLst/>
        </p:spPr>
        <p:txBody>
          <a:bodyPr wrap="square">
            <a:prstTxWarp prst="textNoShape">
              <a:avLst/>
            </a:prstTxWarp>
            <a:spAutoFit/>
          </a:bodyPr>
          <a:lstStyle/>
          <a:p>
            <a:pPr algn="l">
              <a:spcBef>
                <a:spcPct val="0"/>
              </a:spcBef>
              <a:buFontTx/>
              <a:buNone/>
            </a:pPr>
            <a:r>
              <a:rPr kumimoji="0" lang="en-US" sz="2400" baseline="0" dirty="0" smtClean="0"/>
              <a:t>How </a:t>
            </a:r>
            <a:r>
              <a:rPr kumimoji="0" lang="en-US" sz="2400" baseline="0" dirty="0"/>
              <a:t>does</a:t>
            </a:r>
            <a:r>
              <a:rPr kumimoji="0" lang="en-US" sz="2400" baseline="0" dirty="0" smtClean="0"/>
              <a:t> the KDC </a:t>
            </a:r>
            <a:r>
              <a:rPr lang="en-US" sz="2400" dirty="0" smtClean="0"/>
              <a:t>enable</a:t>
            </a:r>
            <a:r>
              <a:rPr kumimoji="0" lang="en-US" sz="2400" baseline="0" dirty="0" smtClean="0"/>
              <a:t> </a:t>
            </a:r>
            <a:r>
              <a:rPr kumimoji="0" lang="en-US" sz="2400" baseline="0" dirty="0"/>
              <a:t>Alice</a:t>
            </a:r>
            <a:r>
              <a:rPr kumimoji="0" lang="en-US" sz="2400" baseline="0" dirty="0" smtClean="0"/>
              <a:t> and Bob to </a:t>
            </a:r>
            <a:r>
              <a:rPr kumimoji="0" lang="en-US" sz="2400" baseline="0" dirty="0"/>
              <a:t>determine</a:t>
            </a:r>
            <a:r>
              <a:rPr kumimoji="0" lang="en-US" sz="2400" baseline="0" dirty="0" smtClean="0"/>
              <a:t> a</a:t>
            </a:r>
            <a:r>
              <a:rPr kumimoji="0" lang="en-US" sz="2400" dirty="0" smtClean="0"/>
              <a:t> </a:t>
            </a:r>
            <a:r>
              <a:rPr kumimoji="0" lang="en-US" sz="2400" baseline="0" dirty="0" smtClean="0"/>
              <a:t>shared </a:t>
            </a:r>
            <a:r>
              <a:rPr kumimoji="0" lang="en-US" sz="2400" baseline="0" dirty="0"/>
              <a:t>symmetric secret key to </a:t>
            </a:r>
            <a:r>
              <a:rPr kumimoji="0" lang="en-US" sz="2400" baseline="0" dirty="0" smtClean="0"/>
              <a:t>communicate?</a:t>
            </a:r>
            <a:endParaRPr kumimoji="0" lang="en-US" sz="2400" baseline="0" dirty="0"/>
          </a:p>
        </p:txBody>
      </p:sp>
      <p:sp>
        <p:nvSpPr>
          <p:cNvPr id="1750030" name="Text Box 14"/>
          <p:cNvSpPr txBox="1">
            <a:spLocks noChangeArrowheads="1"/>
          </p:cNvSpPr>
          <p:nvPr/>
        </p:nvSpPr>
        <p:spPr bwMode="auto">
          <a:xfrm>
            <a:off x="6087301" y="2353696"/>
            <a:ext cx="1487487" cy="923330"/>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KDC generates  </a:t>
            </a:r>
            <a:r>
              <a:rPr kumimoji="0" lang="en-US" baseline="0" dirty="0" smtClean="0"/>
              <a:t>SK</a:t>
            </a:r>
            <a:r>
              <a:rPr kumimoji="0" lang="en-US" baseline="-25000" dirty="0" smtClean="0"/>
              <a:t>1</a:t>
            </a:r>
            <a:endParaRPr kumimoji="0" lang="en-US" baseline="-25000" dirty="0"/>
          </a:p>
        </p:txBody>
      </p:sp>
      <p:grpSp>
        <p:nvGrpSpPr>
          <p:cNvPr id="29" name="Group 28"/>
          <p:cNvGrpSpPr/>
          <p:nvPr/>
        </p:nvGrpSpPr>
        <p:grpSpPr>
          <a:xfrm>
            <a:off x="2323338" y="4294614"/>
            <a:ext cx="4745038" cy="545246"/>
            <a:chOff x="2323338" y="4294614"/>
            <a:chExt cx="4745038" cy="545246"/>
          </a:xfrm>
        </p:grpSpPr>
        <p:sp>
          <p:nvSpPr>
            <p:cNvPr id="1750024" name="Line 8"/>
            <p:cNvSpPr>
              <a:spLocks noChangeShapeType="1"/>
            </p:cNvSpPr>
            <p:nvPr/>
          </p:nvSpPr>
          <p:spPr bwMode="auto">
            <a:xfrm>
              <a:off x="2323338" y="4294614"/>
              <a:ext cx="474503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1" name="Text Box 15"/>
            <p:cNvSpPr txBox="1">
              <a:spLocks noChangeArrowheads="1"/>
            </p:cNvSpPr>
            <p:nvPr/>
          </p:nvSpPr>
          <p:spPr bwMode="auto">
            <a:xfrm>
              <a:off x="3740182" y="4378195"/>
              <a:ext cx="2024062" cy="461665"/>
            </a:xfrm>
            <a:prstGeom prst="rect">
              <a:avLst/>
            </a:prstGeom>
            <a:solidFill>
              <a:schemeClr val="bg1"/>
            </a:solidFill>
            <a:ln w="9525">
              <a:noFill/>
              <a:miter lim="800000"/>
              <a:headEnd/>
              <a:tailEnd/>
            </a:ln>
            <a:effectLst/>
          </p:spPr>
          <p:txBody>
            <a:bodyPr wrap="square">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B-KDC</a:t>
              </a:r>
              <a:r>
                <a:rPr kumimoji="0" lang="en-US" sz="2400" baseline="0" dirty="0">
                  <a:ea typeface="Arial Unicode MS" charset="0"/>
                  <a:cs typeface="Arial Unicode MS" charset="0"/>
                </a:rPr>
                <a:t>(A</a:t>
              </a:r>
              <a:r>
                <a:rPr kumimoji="0" lang="en-US" sz="2400" baseline="0" dirty="0" smtClean="0">
                  <a:ea typeface="Arial Unicode MS" charset="0"/>
                  <a:cs typeface="Arial Unicode MS" charset="0"/>
                </a:rPr>
                <a:t>,SK</a:t>
              </a:r>
              <a:r>
                <a:rPr kumimoji="0" lang="en-US" sz="2400" baseline="-25000" dirty="0" smtClean="0">
                  <a:ea typeface="Arial Unicode MS" charset="0"/>
                  <a:cs typeface="Arial Unicode MS" charset="0"/>
                </a:rPr>
                <a:t>1</a:t>
              </a:r>
              <a:r>
                <a:rPr kumimoji="0" lang="en-US" sz="2400" baseline="0" dirty="0">
                  <a:ea typeface="Arial Unicode MS" charset="0"/>
                  <a:cs typeface="Arial Unicode MS" charset="0"/>
                </a:rPr>
                <a:t>) </a:t>
              </a:r>
            </a:p>
          </p:txBody>
        </p:sp>
      </p:grpSp>
      <p:grpSp>
        <p:nvGrpSpPr>
          <p:cNvPr id="27" name="Group 26"/>
          <p:cNvGrpSpPr/>
          <p:nvPr/>
        </p:nvGrpSpPr>
        <p:grpSpPr>
          <a:xfrm>
            <a:off x="2158238" y="2422306"/>
            <a:ext cx="2249488" cy="522933"/>
            <a:chOff x="2158238" y="2422306"/>
            <a:chExt cx="2249488" cy="522933"/>
          </a:xfrm>
        </p:grpSpPr>
        <p:sp>
          <p:nvSpPr>
            <p:cNvPr id="1750022" name="Line 6"/>
            <p:cNvSpPr>
              <a:spLocks noChangeShapeType="1"/>
            </p:cNvSpPr>
            <p:nvPr/>
          </p:nvSpPr>
          <p:spPr bwMode="auto">
            <a:xfrm>
              <a:off x="2158238" y="2945239"/>
              <a:ext cx="224948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2" name="Text Box 16"/>
            <p:cNvSpPr txBox="1">
              <a:spLocks noChangeArrowheads="1"/>
            </p:cNvSpPr>
            <p:nvPr/>
          </p:nvSpPr>
          <p:spPr bwMode="auto">
            <a:xfrm>
              <a:off x="2413174" y="2422306"/>
              <a:ext cx="1716088" cy="461665"/>
            </a:xfrm>
            <a:prstGeom prst="rect">
              <a:avLst/>
            </a:prstGeom>
            <a:solidFill>
              <a:schemeClr val="bg1"/>
            </a:solid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A-KDC</a:t>
              </a:r>
              <a:r>
                <a:rPr kumimoji="0" lang="en-US" sz="2400" baseline="0" dirty="0" smtClean="0">
                  <a:ea typeface="Arial Unicode MS" charset="0"/>
                  <a:cs typeface="Arial Unicode MS" charset="0"/>
                </a:rPr>
                <a:t>(B</a:t>
              </a:r>
              <a:r>
                <a:rPr kumimoji="0" lang="en-US" sz="2400" baseline="0" dirty="0">
                  <a:ea typeface="Arial Unicode MS" charset="0"/>
                  <a:cs typeface="Arial Unicode MS" charset="0"/>
                </a:rPr>
                <a:t>)</a:t>
              </a:r>
            </a:p>
          </p:txBody>
        </p:sp>
      </p:grpSp>
      <p:grpSp>
        <p:nvGrpSpPr>
          <p:cNvPr id="28" name="Group 27"/>
          <p:cNvGrpSpPr/>
          <p:nvPr/>
        </p:nvGrpSpPr>
        <p:grpSpPr>
          <a:xfrm>
            <a:off x="1902651" y="3277026"/>
            <a:ext cx="4710112" cy="630238"/>
            <a:chOff x="1902651" y="3277026"/>
            <a:chExt cx="4710112" cy="630238"/>
          </a:xfrm>
        </p:grpSpPr>
        <p:sp>
          <p:nvSpPr>
            <p:cNvPr id="1750023" name="Line 7"/>
            <p:cNvSpPr>
              <a:spLocks noChangeShapeType="1"/>
            </p:cNvSpPr>
            <p:nvPr/>
          </p:nvSpPr>
          <p:spPr bwMode="auto">
            <a:xfrm flipH="1">
              <a:off x="1902651" y="3277026"/>
              <a:ext cx="2601912" cy="630238"/>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3" name="Text Box 17"/>
            <p:cNvSpPr txBox="1">
              <a:spLocks noChangeArrowheads="1"/>
            </p:cNvSpPr>
            <p:nvPr/>
          </p:nvSpPr>
          <p:spPr bwMode="auto">
            <a:xfrm>
              <a:off x="2396363" y="3390681"/>
              <a:ext cx="4216400" cy="461665"/>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A-KDC</a:t>
              </a:r>
              <a:r>
                <a:rPr kumimoji="0" lang="en-US" sz="2400" baseline="0" dirty="0" smtClean="0">
                  <a:ea typeface="Arial Unicode MS" charset="0"/>
                  <a:cs typeface="Arial Unicode MS" charset="0"/>
                </a:rPr>
                <a:t>(SK</a:t>
              </a:r>
              <a:r>
                <a:rPr kumimoji="0" lang="en-US" sz="2400" baseline="-25000" dirty="0" smtClean="0">
                  <a:ea typeface="Arial Unicode MS" charset="0"/>
                  <a:cs typeface="Arial Unicode MS" charset="0"/>
                </a:rPr>
                <a:t>1</a:t>
              </a:r>
              <a:r>
                <a:rPr kumimoji="0" lang="en-US" sz="2400" baseline="0" dirty="0">
                  <a:ea typeface="Arial Unicode MS" charset="0"/>
                  <a:cs typeface="Arial Unicode MS" charset="0"/>
                </a:rPr>
                <a:t>, K</a:t>
              </a:r>
              <a:r>
                <a:rPr kumimoji="0" lang="en-US" sz="2400" baseline="-25000" dirty="0">
                  <a:ea typeface="Arial Unicode MS" charset="0"/>
                  <a:cs typeface="Arial Unicode MS" charset="0"/>
                </a:rPr>
                <a:t>B-KDC</a:t>
              </a:r>
              <a:r>
                <a:rPr kumimoji="0" lang="en-US" sz="2400" baseline="0" dirty="0">
                  <a:ea typeface="Arial Unicode MS" charset="0"/>
                  <a:cs typeface="Arial Unicode MS" charset="0"/>
                </a:rPr>
                <a:t>(A</a:t>
              </a:r>
              <a:r>
                <a:rPr kumimoji="0" lang="en-US" sz="2400" baseline="0" dirty="0" smtClean="0">
                  <a:ea typeface="Arial Unicode MS" charset="0"/>
                  <a:cs typeface="Arial Unicode MS" charset="0"/>
                </a:rPr>
                <a:t>,SK</a:t>
              </a:r>
              <a:r>
                <a:rPr kumimoji="0" lang="en-US" sz="2400" baseline="-25000" dirty="0" smtClean="0">
                  <a:ea typeface="Arial Unicode MS" charset="0"/>
                  <a:cs typeface="Arial Unicode MS" charset="0"/>
                </a:rPr>
                <a:t>1</a:t>
              </a:r>
              <a:r>
                <a:rPr kumimoji="0" lang="en-US" sz="2400" baseline="0" dirty="0">
                  <a:ea typeface="Arial Unicode MS" charset="0"/>
                  <a:cs typeface="Arial Unicode MS" charset="0"/>
                </a:rPr>
                <a:t>) )</a:t>
              </a:r>
            </a:p>
          </p:txBody>
        </p:sp>
      </p:grpSp>
      <p:pic>
        <p:nvPicPr>
          <p:cNvPr id="25" name="Picture 24"/>
          <p:cNvPicPr>
            <a:picLocks noChangeAspect="1"/>
          </p:cNvPicPr>
          <p:nvPr/>
        </p:nvPicPr>
        <p:blipFill>
          <a:blip r:embed="rId4"/>
          <a:stretch>
            <a:fillRect/>
          </a:stretch>
        </p:blipFill>
        <p:spPr>
          <a:xfrm>
            <a:off x="7416865" y="2118460"/>
            <a:ext cx="1465196" cy="1465196"/>
          </a:xfrm>
          <a:prstGeom prst="rect">
            <a:avLst/>
          </a:prstGeom>
        </p:spPr>
      </p:pic>
      <p:pic>
        <p:nvPicPr>
          <p:cNvPr id="26" name="Picture 25"/>
          <p:cNvPicPr>
            <a:picLocks noChangeAspect="1"/>
          </p:cNvPicPr>
          <p:nvPr/>
        </p:nvPicPr>
        <p:blipFill>
          <a:blip r:embed="rId5"/>
          <a:stretch>
            <a:fillRect/>
          </a:stretch>
        </p:blipFill>
        <p:spPr>
          <a:xfrm>
            <a:off x="1251776" y="2248326"/>
            <a:ext cx="1161398" cy="1483537"/>
          </a:xfrm>
          <a:prstGeom prst="rect">
            <a:avLst/>
          </a:prstGeom>
        </p:spPr>
      </p:pic>
      <p:sp>
        <p:nvSpPr>
          <p:cNvPr id="21"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t>© 2011-15,  Kris Bubendorfer</a:t>
            </a:r>
            <a:endParaRPr lang="en-US" dirty="0"/>
          </a:p>
        </p:txBody>
      </p:sp>
      <p:sp>
        <p:nvSpPr>
          <p:cNvPr id="22"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t>NWEN 243</a:t>
            </a:r>
            <a:endParaRPr lang="en-US" dirty="0"/>
          </a:p>
        </p:txBody>
      </p:sp>
    </p:spTree>
    <p:extLst>
      <p:ext uri="{BB962C8B-B14F-4D97-AF65-F5344CB8AC3E}">
        <p14:creationId xmlns:p14="http://schemas.microsoft.com/office/powerpoint/2010/main" val="112950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500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00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500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50027"/>
                                        </p:tgtEl>
                                        <p:attrNameLst>
                                          <p:attrName>style.visibility</p:attrName>
                                        </p:attrNameLst>
                                      </p:cBhvr>
                                      <p:to>
                                        <p:strVal val="visible"/>
                                      </p:to>
                                    </p:set>
                                    <p:animEffect transition="in" filter="fade">
                                      <p:cBhvr>
                                        <p:cTn id="34" dur="2000"/>
                                        <p:tgtEl>
                                          <p:spTgt spid="17500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50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25" grpId="0"/>
      <p:bldP spid="1750026" grpId="0"/>
      <p:bldP spid="1750027" grpId="0" animBg="1"/>
      <p:bldP spid="1750028" grpId="0"/>
      <p:bldP spid="175003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29538" name="Rectangle 2"/>
          <p:cNvSpPr>
            <a:spLocks noGrp="1" noChangeArrowheads="1"/>
          </p:cNvSpPr>
          <p:nvPr>
            <p:ph type="title"/>
          </p:nvPr>
        </p:nvSpPr>
        <p:spPr/>
        <p:txBody>
          <a:bodyPr/>
          <a:lstStyle/>
          <a:p>
            <a:r>
              <a:rPr lang="en-AU"/>
              <a:t>Message Digests</a:t>
            </a:r>
          </a:p>
        </p:txBody>
      </p:sp>
      <p:sp>
        <p:nvSpPr>
          <p:cNvPr id="1729539" name="Rectangle 3"/>
          <p:cNvSpPr>
            <a:spLocks noGrp="1" noChangeArrowheads="1"/>
          </p:cNvSpPr>
          <p:nvPr>
            <p:ph type="body" idx="1"/>
          </p:nvPr>
        </p:nvSpPr>
        <p:spPr/>
        <p:txBody>
          <a:bodyPr>
            <a:normAutofit/>
          </a:bodyPr>
          <a:lstStyle/>
          <a:p>
            <a:pPr>
              <a:lnSpc>
                <a:spcPct val="95000"/>
              </a:lnSpc>
            </a:pPr>
            <a:r>
              <a:rPr lang="en-AU" sz="2800" dirty="0"/>
              <a:t>Inefficient to sign large documents by encrypting them (public key</a:t>
            </a:r>
            <a:r>
              <a:rPr lang="en-AU" sz="2800" dirty="0" smtClean="0"/>
              <a:t>)</a:t>
            </a:r>
          </a:p>
          <a:p>
            <a:pPr>
              <a:lnSpc>
                <a:spcPct val="95000"/>
              </a:lnSpc>
              <a:buNone/>
            </a:pPr>
            <a:endParaRPr lang="en-AU" sz="2800" dirty="0" smtClean="0"/>
          </a:p>
          <a:p>
            <a:pPr>
              <a:lnSpc>
                <a:spcPct val="95000"/>
              </a:lnSpc>
            </a:pPr>
            <a:r>
              <a:rPr lang="en-AU" sz="2800" dirty="0"/>
              <a:t>Message digest (hash)</a:t>
            </a:r>
          </a:p>
          <a:p>
            <a:pPr lvl="1">
              <a:lnSpc>
                <a:spcPct val="95000"/>
              </a:lnSpc>
            </a:pPr>
            <a:r>
              <a:rPr lang="en-AU" sz="2400" dirty="0"/>
              <a:t>Given message P it is easy to compute MD(P)</a:t>
            </a:r>
          </a:p>
          <a:p>
            <a:pPr lvl="1">
              <a:lnSpc>
                <a:spcPct val="95000"/>
              </a:lnSpc>
            </a:pPr>
            <a:r>
              <a:rPr lang="en-AU" sz="2400" dirty="0"/>
              <a:t>Given a message digest </a:t>
            </a:r>
            <a:r>
              <a:rPr lang="en-AU" sz="2400" dirty="0" err="1"/>
              <a:t>x</a:t>
            </a:r>
            <a:r>
              <a:rPr lang="en-AU" sz="2400" dirty="0"/>
              <a:t>, it is </a:t>
            </a:r>
            <a:r>
              <a:rPr lang="en-AU" sz="2400" i="1" dirty="0"/>
              <a:t>infeasible </a:t>
            </a:r>
            <a:r>
              <a:rPr lang="en-AU" sz="2400" dirty="0"/>
              <a:t>to find a message P such that MD(P) = </a:t>
            </a:r>
            <a:r>
              <a:rPr lang="en-AU" sz="2400" dirty="0" err="1"/>
              <a:t>x</a:t>
            </a:r>
            <a:endParaRPr lang="en-AU" sz="2400" dirty="0"/>
          </a:p>
          <a:p>
            <a:pPr lvl="1">
              <a:lnSpc>
                <a:spcPct val="95000"/>
              </a:lnSpc>
            </a:pPr>
            <a:r>
              <a:rPr lang="en-AU" sz="2400" dirty="0"/>
              <a:t>It is </a:t>
            </a:r>
            <a:r>
              <a:rPr lang="en-AU" sz="2400" i="1" dirty="0"/>
              <a:t>infeasible </a:t>
            </a:r>
            <a:r>
              <a:rPr lang="en-AU" sz="2400" dirty="0"/>
              <a:t>to find two messages, P</a:t>
            </a:r>
            <a:r>
              <a:rPr lang="en-AU" sz="2400" baseline="-25000" dirty="0"/>
              <a:t>1</a:t>
            </a:r>
            <a:r>
              <a:rPr lang="en-AU" sz="2400" dirty="0"/>
              <a:t> and P</a:t>
            </a:r>
            <a:r>
              <a:rPr lang="en-AU" sz="2400" baseline="-25000" dirty="0"/>
              <a:t>2</a:t>
            </a:r>
            <a:r>
              <a:rPr lang="en-AU" sz="2400" dirty="0"/>
              <a:t>, such that MD(P</a:t>
            </a:r>
            <a:r>
              <a:rPr lang="en-AU" sz="2400" baseline="-25000" dirty="0"/>
              <a:t>1</a:t>
            </a:r>
            <a:r>
              <a:rPr lang="en-AU" sz="2400" dirty="0"/>
              <a:t>) = MD(P</a:t>
            </a:r>
            <a:r>
              <a:rPr lang="en-AU" sz="2400" baseline="-25000" dirty="0"/>
              <a:t>2</a:t>
            </a:r>
            <a:r>
              <a:rPr lang="en-AU" sz="2400" dirty="0"/>
              <a:t>)</a:t>
            </a:r>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294073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97432" presetClass="entr" presetSubtype="810237640" fill="hold" grpId="0" nodeType="clickEffect">
                                  <p:stCondLst>
                                    <p:cond delay="0"/>
                                  </p:stCondLst>
                                  <p:childTnLst>
                                    <p:set>
                                      <p:cBhvr>
                                        <p:cTn id="6" dur="1" fill="hold">
                                          <p:stCondLst>
                                            <p:cond delay="499"/>
                                          </p:stCondLst>
                                        </p:cTn>
                                        <p:tgtEl>
                                          <p:spTgt spid="172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197432" presetClass="entr" presetSubtype="810237640" fill="hold" grpId="0" nodeType="clickEffect">
                                  <p:stCondLst>
                                    <p:cond delay="0"/>
                                  </p:stCondLst>
                                  <p:childTnLst>
                                    <p:set>
                                      <p:cBhvr>
                                        <p:cTn id="10" dur="1" fill="hold">
                                          <p:stCondLst>
                                            <p:cond delay="499"/>
                                          </p:stCondLst>
                                        </p:cTn>
                                        <p:tgtEl>
                                          <p:spTgt spid="1729539">
                                            <p:txEl>
                                              <p:pRg st="2" end="2"/>
                                            </p:txEl>
                                          </p:spTgt>
                                        </p:tgtEl>
                                        <p:attrNameLst>
                                          <p:attrName>style.visibility</p:attrName>
                                        </p:attrNameLst>
                                      </p:cBhvr>
                                      <p:to>
                                        <p:strVal val="visible"/>
                                      </p:to>
                                    </p:set>
                                  </p:childTnLst>
                                </p:cTn>
                              </p:par>
                              <p:par>
                                <p:cTn id="11" presetID="1197432" presetClass="entr" presetSubtype="810237640" fill="hold" grpId="0" nodeType="withEffect">
                                  <p:stCondLst>
                                    <p:cond delay="0"/>
                                  </p:stCondLst>
                                  <p:childTnLst>
                                    <p:set>
                                      <p:cBhvr>
                                        <p:cTn id="12" dur="1" fill="hold">
                                          <p:stCondLst>
                                            <p:cond delay="499"/>
                                          </p:stCondLst>
                                        </p:cTn>
                                        <p:tgtEl>
                                          <p:spTgt spid="1729539">
                                            <p:txEl>
                                              <p:pRg st="3" end="3"/>
                                            </p:txEl>
                                          </p:spTgt>
                                        </p:tgtEl>
                                        <p:attrNameLst>
                                          <p:attrName>style.visibility</p:attrName>
                                        </p:attrNameLst>
                                      </p:cBhvr>
                                      <p:to>
                                        <p:strVal val="visible"/>
                                      </p:to>
                                    </p:set>
                                  </p:childTnLst>
                                </p:cTn>
                              </p:par>
                              <p:par>
                                <p:cTn id="13" presetID="1197432" presetClass="entr" presetSubtype="810237640" fill="hold" grpId="0" nodeType="withEffect">
                                  <p:stCondLst>
                                    <p:cond delay="0"/>
                                  </p:stCondLst>
                                  <p:childTnLst>
                                    <p:set>
                                      <p:cBhvr>
                                        <p:cTn id="14" dur="1" fill="hold">
                                          <p:stCondLst>
                                            <p:cond delay="499"/>
                                          </p:stCondLst>
                                        </p:cTn>
                                        <p:tgtEl>
                                          <p:spTgt spid="1729539">
                                            <p:txEl>
                                              <p:pRg st="4" end="4"/>
                                            </p:txEl>
                                          </p:spTgt>
                                        </p:tgtEl>
                                        <p:attrNameLst>
                                          <p:attrName>style.visibility</p:attrName>
                                        </p:attrNameLst>
                                      </p:cBhvr>
                                      <p:to>
                                        <p:strVal val="visible"/>
                                      </p:to>
                                    </p:set>
                                  </p:childTnLst>
                                </p:cTn>
                              </p:par>
                              <p:par>
                                <p:cTn id="15" presetID="1197432" presetClass="entr" presetSubtype="810237640" fill="hold" grpId="0" nodeType="withEffect">
                                  <p:stCondLst>
                                    <p:cond delay="0"/>
                                  </p:stCondLst>
                                  <p:childTnLst>
                                    <p:set>
                                      <p:cBhvr>
                                        <p:cTn id="16" dur="1" fill="hold">
                                          <p:stCondLst>
                                            <p:cond delay="499"/>
                                          </p:stCondLst>
                                        </p:cTn>
                                        <p:tgtEl>
                                          <p:spTgt spid="1729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953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1586" name="Rectangle 2"/>
          <p:cNvSpPr>
            <a:spLocks noGrp="1" noChangeArrowheads="1"/>
          </p:cNvSpPr>
          <p:nvPr>
            <p:ph type="title"/>
          </p:nvPr>
        </p:nvSpPr>
        <p:spPr>
          <a:xfrm>
            <a:off x="1219200" y="274320"/>
            <a:ext cx="7714488" cy="1143000"/>
          </a:xfrm>
        </p:spPr>
        <p:txBody>
          <a:bodyPr/>
          <a:lstStyle/>
          <a:p>
            <a:r>
              <a:rPr lang="en-AU" sz="3200" dirty="0"/>
              <a:t>Digital Signature Using</a:t>
            </a:r>
            <a:r>
              <a:rPr lang="en-AU" sz="3200" dirty="0" smtClean="0"/>
              <a:t> a Message Digest</a:t>
            </a:r>
            <a:endParaRPr lang="en-AU" sz="3200" dirty="0"/>
          </a:p>
        </p:txBody>
      </p:sp>
      <p:sp>
        <p:nvSpPr>
          <p:cNvPr id="1731590" name="Rectangle 6"/>
          <p:cNvSpPr>
            <a:spLocks noChangeArrowheads="1"/>
          </p:cNvSpPr>
          <p:nvPr/>
        </p:nvSpPr>
        <p:spPr bwMode="auto">
          <a:xfrm>
            <a:off x="3797808" y="1743503"/>
            <a:ext cx="1752600" cy="182880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Dear Bob,</a:t>
            </a:r>
          </a:p>
          <a:p>
            <a:pPr algn="l">
              <a:spcBef>
                <a:spcPct val="0"/>
              </a:spcBef>
              <a:buFontTx/>
              <a:buNone/>
            </a:pPr>
            <a:r>
              <a:rPr kumimoji="0" lang="en-AU" baseline="0">
                <a:latin typeface="Arial" charset="0"/>
              </a:rPr>
              <a:t>This is to</a:t>
            </a:r>
            <a:br>
              <a:rPr kumimoji="0" lang="en-AU" baseline="0">
                <a:latin typeface="Arial" charset="0"/>
              </a:rPr>
            </a:br>
            <a:r>
              <a:rPr kumimoji="0" lang="en-AU" baseline="0">
                <a:latin typeface="Arial" charset="0"/>
              </a:rPr>
              <a:t>let you know</a:t>
            </a:r>
            <a:br>
              <a:rPr kumimoji="0" lang="en-AU" baseline="0">
                <a:latin typeface="Arial" charset="0"/>
              </a:rPr>
            </a:br>
            <a:r>
              <a:rPr kumimoji="0" lang="en-AU" baseline="0">
                <a:latin typeface="Arial" charset="0"/>
              </a:rPr>
              <a:t>blah, blah</a:t>
            </a:r>
          </a:p>
          <a:p>
            <a:pPr algn="l">
              <a:spcBef>
                <a:spcPct val="0"/>
              </a:spcBef>
              <a:buFontTx/>
              <a:buNone/>
            </a:pPr>
            <a:r>
              <a:rPr kumimoji="0" lang="en-AU" baseline="0">
                <a:latin typeface="Arial" charset="0"/>
              </a:rPr>
              <a:t>Alice</a:t>
            </a:r>
          </a:p>
        </p:txBody>
      </p:sp>
      <p:sp>
        <p:nvSpPr>
          <p:cNvPr id="1731591" name="Line 7"/>
          <p:cNvSpPr>
            <a:spLocks noChangeShapeType="1"/>
          </p:cNvSpPr>
          <p:nvPr/>
        </p:nvSpPr>
        <p:spPr bwMode="auto">
          <a:xfrm>
            <a:off x="3188208" y="2581703"/>
            <a:ext cx="533400" cy="0"/>
          </a:xfrm>
          <a:prstGeom prst="line">
            <a:avLst/>
          </a:prstGeom>
          <a:noFill/>
          <a:ln w="76200" cmpd="tri">
            <a:solidFill>
              <a:schemeClr val="tx1"/>
            </a:solidFill>
            <a:round/>
            <a:headEnd/>
            <a:tailEnd type="triangle" w="med" len="med"/>
          </a:ln>
          <a:effectLst/>
        </p:spPr>
        <p:txBody>
          <a:bodyPr wrap="none" anchor="ctr">
            <a:prstTxWarp prst="textNoShape">
              <a:avLst/>
            </a:prstTxWarp>
          </a:bodyPr>
          <a:lstStyle/>
          <a:p>
            <a:endParaRPr lang="en-US"/>
          </a:p>
        </p:txBody>
      </p:sp>
      <p:grpSp>
        <p:nvGrpSpPr>
          <p:cNvPr id="3" name="Group 8"/>
          <p:cNvGrpSpPr>
            <a:grpSpLocks/>
          </p:cNvGrpSpPr>
          <p:nvPr/>
        </p:nvGrpSpPr>
        <p:grpSpPr bwMode="auto">
          <a:xfrm>
            <a:off x="3645408" y="3648503"/>
            <a:ext cx="1905000" cy="990600"/>
            <a:chOff x="1824" y="2352"/>
            <a:chExt cx="1200" cy="624"/>
          </a:xfrm>
        </p:grpSpPr>
        <p:sp>
          <p:nvSpPr>
            <p:cNvPr id="1731593" name="Rectangle 9"/>
            <p:cNvSpPr>
              <a:spLocks noChangeArrowheads="1"/>
            </p:cNvSpPr>
            <p:nvPr/>
          </p:nvSpPr>
          <p:spPr bwMode="auto">
            <a:xfrm>
              <a:off x="1872" y="2736"/>
              <a:ext cx="1152" cy="24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128 bit digest</a:t>
              </a:r>
            </a:p>
          </p:txBody>
        </p:sp>
        <p:sp>
          <p:nvSpPr>
            <p:cNvPr id="1731594" name="Line 10"/>
            <p:cNvSpPr>
              <a:spLocks noChangeShapeType="1"/>
            </p:cNvSpPr>
            <p:nvPr/>
          </p:nvSpPr>
          <p:spPr bwMode="auto">
            <a:xfrm>
              <a:off x="2448" y="2352"/>
              <a:ext cx="0" cy="336"/>
            </a:xfrm>
            <a:prstGeom prst="line">
              <a:avLst/>
            </a:prstGeom>
            <a:noFill/>
            <a:ln w="76200" cmpd="tri">
              <a:solidFill>
                <a:schemeClr val="tx1"/>
              </a:solidFill>
              <a:round/>
              <a:headEnd/>
              <a:tailEnd type="triangle" w="med" len="me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731595" name="Text Box 11"/>
            <p:cNvSpPr txBox="1">
              <a:spLocks noChangeArrowheads="1"/>
            </p:cNvSpPr>
            <p:nvPr/>
          </p:nvSpPr>
          <p:spPr bwMode="auto">
            <a:xfrm>
              <a:off x="1824" y="2372"/>
              <a:ext cx="471" cy="250"/>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dirty="0">
                  <a:latin typeface="Arial" charset="0"/>
                </a:rPr>
                <a:t>H(M)</a:t>
              </a:r>
            </a:p>
          </p:txBody>
        </p:sp>
      </p:grpSp>
      <p:grpSp>
        <p:nvGrpSpPr>
          <p:cNvPr id="4" name="Group 12"/>
          <p:cNvGrpSpPr>
            <a:grpSpLocks/>
          </p:cNvGrpSpPr>
          <p:nvPr/>
        </p:nvGrpSpPr>
        <p:grpSpPr bwMode="auto">
          <a:xfrm>
            <a:off x="5550408" y="1743503"/>
            <a:ext cx="2895600" cy="3581400"/>
            <a:chOff x="3072" y="1152"/>
            <a:chExt cx="1824" cy="2256"/>
          </a:xfrm>
        </p:grpSpPr>
        <p:sp>
          <p:nvSpPr>
            <p:cNvPr id="1731597" name="Line 13"/>
            <p:cNvSpPr>
              <a:spLocks noChangeShapeType="1"/>
            </p:cNvSpPr>
            <p:nvPr/>
          </p:nvSpPr>
          <p:spPr bwMode="auto">
            <a:xfrm flipV="1">
              <a:off x="3072" y="1680"/>
              <a:ext cx="720" cy="1728"/>
            </a:xfrm>
            <a:prstGeom prst="line">
              <a:avLst/>
            </a:prstGeom>
            <a:noFill/>
            <a:ln w="76200" cmpd="tri">
              <a:solidFill>
                <a:schemeClr val="tx1"/>
              </a:solidFill>
              <a:round/>
              <a:headEnd/>
              <a:tailEnd type="triangle" w="med" len="med"/>
            </a:ln>
            <a:effectLst/>
          </p:spPr>
          <p:txBody>
            <a:bodyPr wrap="none" anchor="ctr">
              <a:prstTxWarp prst="textNoShape">
                <a:avLst/>
              </a:prstTxWarp>
            </a:bodyPr>
            <a:lstStyle/>
            <a:p>
              <a:endParaRPr lang="en-US"/>
            </a:p>
          </p:txBody>
        </p:sp>
        <p:sp>
          <p:nvSpPr>
            <p:cNvPr id="1731598" name="Rectangle 14"/>
            <p:cNvSpPr>
              <a:spLocks noChangeArrowheads="1"/>
            </p:cNvSpPr>
            <p:nvPr/>
          </p:nvSpPr>
          <p:spPr bwMode="auto">
            <a:xfrm>
              <a:off x="3696" y="1152"/>
              <a:ext cx="1200" cy="480"/>
            </a:xfrm>
            <a:prstGeom prst="rect">
              <a:avLst/>
            </a:prstGeom>
            <a:solidFill>
              <a:schemeClr val="bg1"/>
            </a:solidFill>
            <a:ln w="28575">
              <a:solidFill>
                <a:schemeClr val="hlink"/>
              </a:solidFill>
              <a:prstDash val="dash"/>
              <a:miter lim="800000"/>
              <a:headEnd/>
              <a:tailEnd/>
            </a:ln>
            <a:effectLst/>
          </p:spPr>
          <p:txBody>
            <a:bodyPr wrap="none" anchor="ctr">
              <a:prstTxWarp prst="textNoShape">
                <a:avLst/>
              </a:prstTxWarp>
            </a:bodyPr>
            <a:lstStyle/>
            <a:p>
              <a:pPr algn="ctr">
                <a:spcBef>
                  <a:spcPct val="0"/>
                </a:spcBef>
                <a:buFontTx/>
                <a:buNone/>
              </a:pPr>
              <a:r>
                <a:rPr kumimoji="0" lang="en-AU" sz="1800" baseline="0">
                  <a:latin typeface="Arial" charset="0"/>
                </a:rPr>
                <a:t>Bob</a:t>
              </a:r>
            </a:p>
          </p:txBody>
        </p:sp>
        <p:sp>
          <p:nvSpPr>
            <p:cNvPr id="1731599" name="Line 15"/>
            <p:cNvSpPr>
              <a:spLocks noChangeShapeType="1"/>
            </p:cNvSpPr>
            <p:nvPr/>
          </p:nvSpPr>
          <p:spPr bwMode="auto">
            <a:xfrm>
              <a:off x="3120" y="1344"/>
              <a:ext cx="528" cy="0"/>
            </a:xfrm>
            <a:prstGeom prst="line">
              <a:avLst/>
            </a:prstGeom>
            <a:noFill/>
            <a:ln w="76200" cmpd="tri">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5" name="Group 17"/>
          <p:cNvGrpSpPr>
            <a:grpSpLocks/>
          </p:cNvGrpSpPr>
          <p:nvPr/>
        </p:nvGrpSpPr>
        <p:grpSpPr bwMode="auto">
          <a:xfrm>
            <a:off x="3035808" y="4715303"/>
            <a:ext cx="2514600" cy="990600"/>
            <a:chOff x="1440" y="3024"/>
            <a:chExt cx="1584" cy="624"/>
          </a:xfrm>
        </p:grpSpPr>
        <p:sp>
          <p:nvSpPr>
            <p:cNvPr id="1731602" name="Text Box 18"/>
            <p:cNvSpPr txBox="1">
              <a:spLocks noChangeArrowheads="1"/>
            </p:cNvSpPr>
            <p:nvPr/>
          </p:nvSpPr>
          <p:spPr bwMode="auto">
            <a:xfrm>
              <a:off x="1440" y="3099"/>
              <a:ext cx="835" cy="233"/>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dirty="0">
                  <a:latin typeface="Arial" charset="0"/>
                </a:rPr>
                <a:t>MD(M, K</a:t>
              </a:r>
              <a:r>
                <a:rPr kumimoji="0" lang="en-AU" baseline="-25000" dirty="0">
                  <a:latin typeface="Arial" charset="0"/>
                </a:rPr>
                <a:t>A</a:t>
              </a:r>
              <a:r>
                <a:rPr kumimoji="0" lang="en-AU" baseline="30000" dirty="0">
                  <a:latin typeface="Arial" charset="0"/>
                </a:rPr>
                <a:t>-</a:t>
              </a:r>
              <a:r>
                <a:rPr kumimoji="0" lang="en-AU" baseline="0" dirty="0">
                  <a:latin typeface="Arial" charset="0"/>
                </a:rPr>
                <a:t>)  </a:t>
              </a:r>
            </a:p>
          </p:txBody>
        </p:sp>
        <p:sp>
          <p:nvSpPr>
            <p:cNvPr id="1731603" name="Line 19"/>
            <p:cNvSpPr>
              <a:spLocks noChangeShapeType="1"/>
            </p:cNvSpPr>
            <p:nvPr/>
          </p:nvSpPr>
          <p:spPr bwMode="auto">
            <a:xfrm>
              <a:off x="2448" y="3024"/>
              <a:ext cx="0" cy="336"/>
            </a:xfrm>
            <a:prstGeom prst="line">
              <a:avLst/>
            </a:prstGeom>
            <a:noFill/>
            <a:ln w="76200" cmpd="tri">
              <a:solidFill>
                <a:schemeClr val="tx1"/>
              </a:solidFill>
              <a:round/>
              <a:headEnd/>
              <a:tailEnd type="triangle" w="med" len="me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731604" name="Rectangle 20"/>
            <p:cNvSpPr>
              <a:spLocks noChangeArrowheads="1"/>
            </p:cNvSpPr>
            <p:nvPr/>
          </p:nvSpPr>
          <p:spPr bwMode="auto">
            <a:xfrm>
              <a:off x="1872" y="3408"/>
              <a:ext cx="1152" cy="24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j209gjz76kre</a:t>
              </a:r>
            </a:p>
          </p:txBody>
        </p:sp>
      </p:grpSp>
      <p:pic>
        <p:nvPicPr>
          <p:cNvPr id="22" name="Picture 21"/>
          <p:cNvPicPr>
            <a:picLocks noChangeAspect="1"/>
          </p:cNvPicPr>
          <p:nvPr/>
        </p:nvPicPr>
        <p:blipFill>
          <a:blip r:embed="rId3"/>
          <a:stretch>
            <a:fillRect/>
          </a:stretch>
        </p:blipFill>
        <p:spPr>
          <a:xfrm>
            <a:off x="1624521" y="1743503"/>
            <a:ext cx="1335087" cy="1705403"/>
          </a:xfrm>
          <a:prstGeom prst="rect">
            <a:avLst/>
          </a:prstGeom>
        </p:spPr>
      </p:pic>
      <p:pic>
        <p:nvPicPr>
          <p:cNvPr id="23" name="Picture 22"/>
          <p:cNvPicPr>
            <a:picLocks noChangeAspect="1"/>
          </p:cNvPicPr>
          <p:nvPr/>
        </p:nvPicPr>
        <p:blipFill>
          <a:blip r:embed="rId4"/>
          <a:stretch>
            <a:fillRect/>
          </a:stretch>
        </p:blipFill>
        <p:spPr>
          <a:xfrm>
            <a:off x="8160291" y="1826594"/>
            <a:ext cx="221709" cy="221709"/>
          </a:xfrm>
          <a:prstGeom prst="rect">
            <a:avLst/>
          </a:prstGeom>
          <a:ln w="22225" cmpd="sng">
            <a:solidFill>
              <a:schemeClr val="tx1">
                <a:alpha val="91000"/>
              </a:schemeClr>
            </a:solidFill>
            <a:prstDash val="sysDot"/>
          </a:ln>
        </p:spPr>
      </p:pic>
      <p:sp>
        <p:nvSpPr>
          <p:cNvPr id="20" name="Footer Placeholder 19"/>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433953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3634" name="Rectangle 2"/>
          <p:cNvSpPr>
            <a:spLocks noGrp="1" noChangeArrowheads="1"/>
          </p:cNvSpPr>
          <p:nvPr>
            <p:ph type="title"/>
          </p:nvPr>
        </p:nvSpPr>
        <p:spPr/>
        <p:txBody>
          <a:bodyPr/>
          <a:lstStyle/>
          <a:p>
            <a:r>
              <a:rPr lang="en-AU" sz="3200"/>
              <a:t>Receiving a Digest Signature</a:t>
            </a:r>
          </a:p>
        </p:txBody>
      </p:sp>
      <p:sp>
        <p:nvSpPr>
          <p:cNvPr id="1733635" name="Line 3"/>
          <p:cNvSpPr>
            <a:spLocks noChangeShapeType="1"/>
          </p:cNvSpPr>
          <p:nvPr/>
        </p:nvSpPr>
        <p:spPr bwMode="auto">
          <a:xfrm>
            <a:off x="3306763" y="2133600"/>
            <a:ext cx="533400" cy="0"/>
          </a:xfrm>
          <a:prstGeom prst="line">
            <a:avLst/>
          </a:prstGeom>
          <a:noFill/>
          <a:ln w="76200" cmpd="tri">
            <a:solidFill>
              <a:schemeClr val="tx1"/>
            </a:solidFill>
            <a:round/>
            <a:headEnd/>
            <a:tailEnd type="triangle" w="med" len="med"/>
          </a:ln>
          <a:effectLst/>
        </p:spPr>
        <p:txBody>
          <a:bodyPr wrap="none" anchor="ctr">
            <a:prstTxWarp prst="textNoShape">
              <a:avLst/>
            </a:prstTxWarp>
          </a:bodyPr>
          <a:lstStyle/>
          <a:p>
            <a:endParaRPr lang="en-US"/>
          </a:p>
        </p:txBody>
      </p:sp>
      <p:sp>
        <p:nvSpPr>
          <p:cNvPr id="1733637" name="Rectangle 5"/>
          <p:cNvSpPr>
            <a:spLocks noChangeArrowheads="1"/>
          </p:cNvSpPr>
          <p:nvPr/>
        </p:nvSpPr>
        <p:spPr bwMode="auto">
          <a:xfrm>
            <a:off x="1325563" y="1752600"/>
            <a:ext cx="1905000" cy="762000"/>
          </a:xfrm>
          <a:prstGeom prst="rect">
            <a:avLst/>
          </a:prstGeom>
          <a:solidFill>
            <a:schemeClr val="bg1"/>
          </a:solidFill>
          <a:ln w="28575">
            <a:solidFill>
              <a:schemeClr val="hlink"/>
            </a:solidFill>
            <a:prstDash val="dash"/>
            <a:miter lim="800000"/>
            <a:headEnd/>
            <a:tailEnd/>
          </a:ln>
          <a:effectLst/>
        </p:spPr>
        <p:txBody>
          <a:bodyPr wrap="none" anchor="ctr">
            <a:prstTxWarp prst="textNoShape">
              <a:avLst/>
            </a:prstTxWarp>
          </a:bodyPr>
          <a:lstStyle/>
          <a:p>
            <a:pPr algn="ctr">
              <a:spcBef>
                <a:spcPct val="0"/>
              </a:spcBef>
              <a:buFontTx/>
              <a:buNone/>
            </a:pPr>
            <a:r>
              <a:rPr kumimoji="0" lang="en-AU" sz="1800" baseline="0">
                <a:latin typeface="Arial" charset="0"/>
              </a:rPr>
              <a:t>Bob</a:t>
            </a:r>
          </a:p>
        </p:txBody>
      </p:sp>
      <p:sp>
        <p:nvSpPr>
          <p:cNvPr id="1733642" name="Rectangle 10"/>
          <p:cNvSpPr>
            <a:spLocks noChangeArrowheads="1"/>
          </p:cNvSpPr>
          <p:nvPr/>
        </p:nvSpPr>
        <p:spPr bwMode="auto">
          <a:xfrm>
            <a:off x="3916363" y="1752600"/>
            <a:ext cx="1828800" cy="182880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Dear Bob,</a:t>
            </a:r>
          </a:p>
          <a:p>
            <a:pPr algn="l">
              <a:spcBef>
                <a:spcPct val="0"/>
              </a:spcBef>
              <a:buFontTx/>
              <a:buNone/>
            </a:pPr>
            <a:r>
              <a:rPr kumimoji="0" lang="en-AU" baseline="0">
                <a:latin typeface="Arial" charset="0"/>
              </a:rPr>
              <a:t>This is to</a:t>
            </a:r>
            <a:br>
              <a:rPr kumimoji="0" lang="en-AU" baseline="0">
                <a:latin typeface="Arial" charset="0"/>
              </a:rPr>
            </a:br>
            <a:r>
              <a:rPr kumimoji="0" lang="en-AU" baseline="0">
                <a:latin typeface="Arial" charset="0"/>
              </a:rPr>
              <a:t>let you know</a:t>
            </a:r>
            <a:br>
              <a:rPr kumimoji="0" lang="en-AU" baseline="0">
                <a:latin typeface="Arial" charset="0"/>
              </a:rPr>
            </a:br>
            <a:r>
              <a:rPr kumimoji="0" lang="en-AU" baseline="0">
                <a:latin typeface="Arial" charset="0"/>
              </a:rPr>
              <a:t>blah, blah</a:t>
            </a:r>
          </a:p>
          <a:p>
            <a:pPr algn="l">
              <a:spcBef>
                <a:spcPct val="0"/>
              </a:spcBef>
              <a:buFontTx/>
              <a:buNone/>
            </a:pPr>
            <a:r>
              <a:rPr kumimoji="0" lang="en-AU" baseline="0">
                <a:latin typeface="Arial" charset="0"/>
              </a:rPr>
              <a:t>Alice</a:t>
            </a:r>
          </a:p>
        </p:txBody>
      </p:sp>
      <p:grpSp>
        <p:nvGrpSpPr>
          <p:cNvPr id="4" name="Group 11"/>
          <p:cNvGrpSpPr>
            <a:grpSpLocks/>
          </p:cNvGrpSpPr>
          <p:nvPr/>
        </p:nvGrpSpPr>
        <p:grpSpPr bwMode="auto">
          <a:xfrm>
            <a:off x="3498851" y="4114800"/>
            <a:ext cx="2246312" cy="990600"/>
            <a:chOff x="1849" y="2640"/>
            <a:chExt cx="1415" cy="624"/>
          </a:xfrm>
        </p:grpSpPr>
        <p:sp>
          <p:nvSpPr>
            <p:cNvPr id="1733644" name="Rectangle 12"/>
            <p:cNvSpPr>
              <a:spLocks noChangeArrowheads="1"/>
            </p:cNvSpPr>
            <p:nvPr/>
          </p:nvSpPr>
          <p:spPr bwMode="auto">
            <a:xfrm>
              <a:off x="2112" y="3024"/>
              <a:ext cx="1152" cy="24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128 bit digest</a:t>
              </a:r>
            </a:p>
          </p:txBody>
        </p:sp>
        <p:sp>
          <p:nvSpPr>
            <p:cNvPr id="1733645" name="Text Box 13"/>
            <p:cNvSpPr txBox="1">
              <a:spLocks noChangeArrowheads="1"/>
            </p:cNvSpPr>
            <p:nvPr/>
          </p:nvSpPr>
          <p:spPr bwMode="auto">
            <a:xfrm>
              <a:off x="1849" y="2660"/>
              <a:ext cx="658" cy="233"/>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dirty="0">
                  <a:latin typeface="Arial" charset="0"/>
                </a:rPr>
                <a:t>K</a:t>
              </a:r>
              <a:r>
                <a:rPr kumimoji="0" lang="en-AU" baseline="-25000" dirty="0">
                  <a:latin typeface="Arial" charset="0"/>
                </a:rPr>
                <a:t>A</a:t>
              </a:r>
              <a:r>
                <a:rPr kumimoji="0" lang="en-AU" baseline="30000" dirty="0">
                  <a:latin typeface="Arial" charset="0"/>
                </a:rPr>
                <a:t>+</a:t>
              </a:r>
              <a:r>
                <a:rPr kumimoji="0" lang="en-AU" baseline="0" dirty="0">
                  <a:latin typeface="Arial" charset="0"/>
                </a:rPr>
                <a:t>(MD)</a:t>
              </a:r>
            </a:p>
          </p:txBody>
        </p:sp>
        <p:sp>
          <p:nvSpPr>
            <p:cNvPr id="1733646" name="Line 14"/>
            <p:cNvSpPr>
              <a:spLocks noChangeShapeType="1"/>
            </p:cNvSpPr>
            <p:nvPr/>
          </p:nvSpPr>
          <p:spPr bwMode="auto">
            <a:xfrm>
              <a:off x="2688" y="2640"/>
              <a:ext cx="0" cy="336"/>
            </a:xfrm>
            <a:prstGeom prst="line">
              <a:avLst/>
            </a:prstGeom>
            <a:noFill/>
            <a:ln w="76200" cmpd="tri">
              <a:solidFill>
                <a:schemeClr val="tx1"/>
              </a:solidFill>
              <a:round/>
              <a:headEnd/>
              <a:tailEnd type="triangle" w="med" len="me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grpSp>
      <p:sp>
        <p:nvSpPr>
          <p:cNvPr id="1733647" name="Rectangle 15"/>
          <p:cNvSpPr>
            <a:spLocks noChangeArrowheads="1"/>
          </p:cNvSpPr>
          <p:nvPr/>
        </p:nvSpPr>
        <p:spPr bwMode="auto">
          <a:xfrm>
            <a:off x="3916363" y="3581400"/>
            <a:ext cx="1828800" cy="38100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a:latin typeface="Arial" charset="0"/>
              </a:rPr>
              <a:t>j209gjz76kre</a:t>
            </a:r>
          </a:p>
        </p:txBody>
      </p:sp>
      <p:grpSp>
        <p:nvGrpSpPr>
          <p:cNvPr id="5" name="Group 16"/>
          <p:cNvGrpSpPr>
            <a:grpSpLocks/>
          </p:cNvGrpSpPr>
          <p:nvPr/>
        </p:nvGrpSpPr>
        <p:grpSpPr bwMode="auto">
          <a:xfrm>
            <a:off x="5821363" y="2317750"/>
            <a:ext cx="2895600" cy="654050"/>
            <a:chOff x="3312" y="1508"/>
            <a:chExt cx="1824" cy="412"/>
          </a:xfrm>
        </p:grpSpPr>
        <p:sp>
          <p:nvSpPr>
            <p:cNvPr id="1733649" name="Line 17"/>
            <p:cNvSpPr>
              <a:spLocks noChangeShapeType="1"/>
            </p:cNvSpPr>
            <p:nvPr/>
          </p:nvSpPr>
          <p:spPr bwMode="auto">
            <a:xfrm>
              <a:off x="3312" y="1824"/>
              <a:ext cx="624" cy="0"/>
            </a:xfrm>
            <a:prstGeom prst="line">
              <a:avLst/>
            </a:prstGeom>
            <a:noFill/>
            <a:ln w="76200" cmpd="tri">
              <a:solidFill>
                <a:schemeClr val="tx1"/>
              </a:solidFill>
              <a:round/>
              <a:headEnd/>
              <a:tailEnd type="triangle" w="med" len="me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733650" name="Text Box 18"/>
            <p:cNvSpPr txBox="1">
              <a:spLocks noChangeArrowheads="1"/>
            </p:cNvSpPr>
            <p:nvPr/>
          </p:nvSpPr>
          <p:spPr bwMode="auto">
            <a:xfrm>
              <a:off x="3360" y="1508"/>
              <a:ext cx="471" cy="250"/>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l">
                <a:spcBef>
                  <a:spcPct val="0"/>
                </a:spcBef>
                <a:buFontTx/>
                <a:buNone/>
              </a:pPr>
              <a:r>
                <a:rPr kumimoji="0" lang="en-AU" baseline="0">
                  <a:latin typeface="Arial" charset="0"/>
                </a:rPr>
                <a:t>H(M)</a:t>
              </a:r>
            </a:p>
          </p:txBody>
        </p:sp>
        <p:sp>
          <p:nvSpPr>
            <p:cNvPr id="1733651" name="Rectangle 19"/>
            <p:cNvSpPr>
              <a:spLocks noChangeArrowheads="1"/>
            </p:cNvSpPr>
            <p:nvPr/>
          </p:nvSpPr>
          <p:spPr bwMode="auto">
            <a:xfrm>
              <a:off x="3984" y="1680"/>
              <a:ext cx="1152" cy="240"/>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prstTxWarp prst="textNoShape">
                <a:avLst/>
              </a:prstTxWarp>
            </a:bodyPr>
            <a:lstStyle/>
            <a:p>
              <a:pPr algn="l">
                <a:spcBef>
                  <a:spcPct val="0"/>
                </a:spcBef>
                <a:buFontTx/>
                <a:buNone/>
              </a:pPr>
              <a:r>
                <a:rPr kumimoji="0" lang="en-AU" baseline="0" dirty="0">
                  <a:latin typeface="Arial" charset="0"/>
                </a:rPr>
                <a:t>128 bit digest</a:t>
              </a:r>
            </a:p>
          </p:txBody>
        </p:sp>
      </p:grpSp>
      <p:grpSp>
        <p:nvGrpSpPr>
          <p:cNvPr id="6" name="Group 20"/>
          <p:cNvGrpSpPr>
            <a:grpSpLocks/>
          </p:cNvGrpSpPr>
          <p:nvPr/>
        </p:nvGrpSpPr>
        <p:grpSpPr bwMode="auto">
          <a:xfrm>
            <a:off x="5897563" y="3124200"/>
            <a:ext cx="2178050" cy="1752600"/>
            <a:chOff x="3360" y="2016"/>
            <a:chExt cx="1372" cy="1104"/>
          </a:xfrm>
        </p:grpSpPr>
        <p:sp>
          <p:nvSpPr>
            <p:cNvPr id="1733653" name="Arc 21"/>
            <p:cNvSpPr>
              <a:spLocks/>
            </p:cNvSpPr>
            <p:nvPr/>
          </p:nvSpPr>
          <p:spPr bwMode="auto">
            <a:xfrm flipV="1">
              <a:off x="3360" y="2016"/>
              <a:ext cx="1152" cy="110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733654" name="Text Box 22"/>
            <p:cNvSpPr txBox="1">
              <a:spLocks noChangeArrowheads="1"/>
            </p:cNvSpPr>
            <p:nvPr/>
          </p:nvSpPr>
          <p:spPr bwMode="auto">
            <a:xfrm>
              <a:off x="4136" y="2695"/>
              <a:ext cx="596" cy="250"/>
            </a:xfrm>
            <a:prstGeom prst="rect">
              <a:avLst/>
            </a:prstGeom>
            <a:noFill/>
            <a:ln w="9525">
              <a:noFill/>
              <a:miter lim="800000"/>
              <a:headEnd/>
              <a:tailEnd/>
            </a:ln>
            <a:effectLst/>
          </p:spPr>
          <p:txBody>
            <a:bodyPr wrap="none">
              <a:prstTxWarp prst="textNoShape">
                <a:avLst/>
              </a:prstTxWarp>
              <a:spAutoFit/>
            </a:bodyPr>
            <a:lstStyle/>
            <a:p>
              <a:pPr algn="l">
                <a:spcBef>
                  <a:spcPct val="0"/>
                </a:spcBef>
                <a:buFontTx/>
                <a:buNone/>
              </a:pPr>
              <a:r>
                <a:rPr kumimoji="0" lang="en-AU" baseline="0">
                  <a:latin typeface="Arial" charset="0"/>
                </a:rPr>
                <a:t>equal?</a:t>
              </a:r>
            </a:p>
          </p:txBody>
        </p:sp>
      </p:grpSp>
      <p:pic>
        <p:nvPicPr>
          <p:cNvPr id="24" name="Picture 23"/>
          <p:cNvPicPr>
            <a:picLocks noChangeAspect="1"/>
          </p:cNvPicPr>
          <p:nvPr/>
        </p:nvPicPr>
        <p:blipFill>
          <a:blip r:embed="rId3"/>
          <a:stretch>
            <a:fillRect/>
          </a:stretch>
        </p:blipFill>
        <p:spPr>
          <a:xfrm>
            <a:off x="1640746" y="2819400"/>
            <a:ext cx="1589817" cy="1589817"/>
          </a:xfrm>
          <a:prstGeom prst="rect">
            <a:avLst/>
          </a:prstGeom>
        </p:spPr>
      </p:pic>
      <p:pic>
        <p:nvPicPr>
          <p:cNvPr id="25" name="Picture 24"/>
          <p:cNvPicPr>
            <a:picLocks noChangeAspect="1"/>
          </p:cNvPicPr>
          <p:nvPr/>
        </p:nvPicPr>
        <p:blipFill>
          <a:blip r:embed="rId3"/>
          <a:stretch>
            <a:fillRect/>
          </a:stretch>
        </p:blipFill>
        <p:spPr>
          <a:xfrm>
            <a:off x="2902491" y="1826594"/>
            <a:ext cx="221709" cy="221709"/>
          </a:xfrm>
          <a:prstGeom prst="rect">
            <a:avLst/>
          </a:prstGeom>
          <a:ln w="22225" cmpd="sng">
            <a:solidFill>
              <a:schemeClr val="tx1">
                <a:alpha val="91000"/>
              </a:schemeClr>
            </a:solidFill>
            <a:prstDash val="sysDot"/>
          </a:ln>
        </p:spPr>
      </p:pic>
      <p:sp>
        <p:nvSpPr>
          <p:cNvPr id="21" name="Footer Placeholder 20"/>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4158946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Is Bob Happy they are Equal?</a:t>
            </a:r>
            <a:endParaRPr lang="en-US" sz="4000" dirty="0"/>
          </a:p>
        </p:txBody>
      </p:sp>
      <p:sp>
        <p:nvSpPr>
          <p:cNvPr id="3" name="Content Placeholder 2"/>
          <p:cNvSpPr>
            <a:spLocks noGrp="1"/>
          </p:cNvSpPr>
          <p:nvPr>
            <p:ph idx="1"/>
          </p:nvPr>
        </p:nvSpPr>
        <p:spPr/>
        <p:txBody>
          <a:bodyPr>
            <a:normAutofit fontScale="92500" lnSpcReduction="10000"/>
          </a:bodyPr>
          <a:lstStyle/>
          <a:p>
            <a:r>
              <a:rPr lang="en-AU" dirty="0" smtClean="0"/>
              <a:t>Yes.</a:t>
            </a:r>
          </a:p>
          <a:p>
            <a:r>
              <a:rPr lang="en-AU" dirty="0" smtClean="0"/>
              <a:t>Alice signed the message because only she knows her private key.</a:t>
            </a:r>
          </a:p>
          <a:p>
            <a:r>
              <a:rPr lang="en-AU" dirty="0" smtClean="0"/>
              <a:t>The message hasn’t been tampered with because the digests match:  </a:t>
            </a:r>
          </a:p>
          <a:p>
            <a:pPr lvl="1"/>
            <a:r>
              <a:rPr lang="en-AU" dirty="0" smtClean="0"/>
              <a:t>The probability that a message could be changed to produce the same digest is essentially zero.</a:t>
            </a:r>
          </a:p>
          <a:p>
            <a:pPr lvl="1"/>
            <a:r>
              <a:rPr lang="en-AU" dirty="0" smtClean="0"/>
              <a:t>The signature belongs to the message because the probability of copying a signature from another message and having the the digests match is also essentially 0.</a:t>
            </a:r>
            <a:endParaRPr lang="en-US" dirty="0"/>
          </a:p>
        </p:txBody>
      </p:sp>
      <p:sp>
        <p:nvSpPr>
          <p:cNvPr id="4" name="Footer Placeholder 3"/>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3306514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7970" name="Rectangle 2"/>
          <p:cNvSpPr>
            <a:spLocks noGrp="1" noChangeArrowheads="1"/>
          </p:cNvSpPr>
          <p:nvPr>
            <p:ph type="title"/>
          </p:nvPr>
        </p:nvSpPr>
        <p:spPr>
          <a:xfrm>
            <a:off x="1295400" y="457200"/>
            <a:ext cx="7315200" cy="838200"/>
          </a:xfrm>
        </p:spPr>
        <p:txBody>
          <a:bodyPr>
            <a:normAutofit/>
          </a:bodyPr>
          <a:lstStyle/>
          <a:p>
            <a:r>
              <a:rPr lang="en-US" sz="4400" dirty="0" smtClean="0"/>
              <a:t>Trusted Intermediaries</a:t>
            </a:r>
            <a:endParaRPr lang="en-US" sz="4400" dirty="0"/>
          </a:p>
        </p:txBody>
      </p:sp>
      <p:sp>
        <p:nvSpPr>
          <p:cNvPr id="1747972" name="Rectangle 4"/>
          <p:cNvSpPr>
            <a:spLocks noGrp="1" noChangeArrowheads="1"/>
          </p:cNvSpPr>
          <p:nvPr>
            <p:ph sz="quarter" idx="2"/>
          </p:nvPr>
        </p:nvSpPr>
        <p:spPr>
          <a:xfrm>
            <a:off x="1295400" y="1600200"/>
            <a:ext cx="7340600" cy="2247900"/>
          </a:xfrm>
        </p:spPr>
        <p:txBody>
          <a:bodyPr>
            <a:normAutofit fontScale="85000" lnSpcReduction="20000"/>
          </a:bodyPr>
          <a:lstStyle/>
          <a:p>
            <a:pPr>
              <a:buNone/>
            </a:pPr>
            <a:r>
              <a:rPr lang="en-US" b="1" dirty="0" smtClean="0"/>
              <a:t>Symmetric key </a:t>
            </a:r>
            <a:r>
              <a:rPr lang="en-US" b="1" dirty="0" err="1" smtClean="0"/>
              <a:t>prob</a:t>
            </a:r>
            <a:r>
              <a:rPr lang="en-US" b="1" dirty="0" smtClean="0"/>
              <a:t>:</a:t>
            </a:r>
          </a:p>
          <a:p>
            <a:r>
              <a:rPr lang="en-US" dirty="0" smtClean="0"/>
              <a:t>How do two unfamiliar entities establish shared secret key over network?</a:t>
            </a:r>
          </a:p>
          <a:p>
            <a:r>
              <a:rPr lang="en-US" dirty="0" smtClean="0"/>
              <a:t>Solution:</a:t>
            </a:r>
          </a:p>
          <a:p>
            <a:pPr lvl="1"/>
            <a:r>
              <a:rPr lang="en-US" b="1" dirty="0" smtClean="0"/>
              <a:t>trusted </a:t>
            </a:r>
            <a:r>
              <a:rPr lang="en-US" dirty="0" smtClean="0"/>
              <a:t>key distribution center (KDC) acting as intermediary between entities</a:t>
            </a:r>
          </a:p>
        </p:txBody>
      </p:sp>
      <p:sp>
        <p:nvSpPr>
          <p:cNvPr id="14" name="Content Placeholder 13"/>
          <p:cNvSpPr>
            <a:spLocks noGrp="1"/>
          </p:cNvSpPr>
          <p:nvPr>
            <p:ph sz="quarter" idx="3"/>
          </p:nvPr>
        </p:nvSpPr>
        <p:spPr>
          <a:xfrm>
            <a:off x="1295400" y="4000500"/>
            <a:ext cx="7340600" cy="2247900"/>
          </a:xfrm>
        </p:spPr>
        <p:txBody>
          <a:bodyPr>
            <a:normAutofit fontScale="77500" lnSpcReduction="20000"/>
          </a:bodyPr>
          <a:lstStyle/>
          <a:p>
            <a:pPr>
              <a:buNone/>
            </a:pPr>
            <a:r>
              <a:rPr lang="en-US" b="1" dirty="0" smtClean="0"/>
              <a:t>Public key </a:t>
            </a:r>
            <a:r>
              <a:rPr lang="en-US" b="1" dirty="0" err="1" smtClean="0"/>
              <a:t>prob</a:t>
            </a:r>
            <a:r>
              <a:rPr lang="en-US" b="1" dirty="0" smtClean="0"/>
              <a:t>:</a:t>
            </a:r>
          </a:p>
          <a:p>
            <a:r>
              <a:rPr lang="en-US" dirty="0" smtClean="0"/>
              <a:t>When Alice obtains Bob’s public key (from web site, e-mail, diskette), how does she know it is Bob’s public key, not Sam’s?</a:t>
            </a:r>
          </a:p>
          <a:p>
            <a:r>
              <a:rPr lang="en-US" dirty="0" smtClean="0"/>
              <a:t>Solution:</a:t>
            </a:r>
          </a:p>
          <a:p>
            <a:pPr lvl="1"/>
            <a:r>
              <a:rPr lang="en-US" b="1" dirty="0" smtClean="0"/>
              <a:t>trusted </a:t>
            </a:r>
            <a:r>
              <a:rPr lang="en-US" dirty="0" smtClean="0"/>
              <a:t>certification authority (CA)</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2892621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79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79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797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797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7972" grpId="0" build="p"/>
      <p:bldP spid="14"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8995" name="Rectangle 3"/>
          <p:cNvSpPr>
            <a:spLocks noGrp="1" noChangeArrowheads="1"/>
          </p:cNvSpPr>
          <p:nvPr>
            <p:ph type="title"/>
          </p:nvPr>
        </p:nvSpPr>
        <p:spPr/>
        <p:txBody>
          <a:bodyPr>
            <a:normAutofit/>
          </a:bodyPr>
          <a:lstStyle/>
          <a:p>
            <a:r>
              <a:rPr lang="en-US" sz="3600" dirty="0"/>
              <a:t>Key Distribution Center (KDC)</a:t>
            </a:r>
            <a:endParaRPr lang="en-US" sz="2800" dirty="0"/>
          </a:p>
        </p:txBody>
      </p:sp>
      <p:sp>
        <p:nvSpPr>
          <p:cNvPr id="1748996" name="Rectangle 4"/>
          <p:cNvSpPr>
            <a:spLocks noGrp="1" noChangeArrowheads="1"/>
          </p:cNvSpPr>
          <p:nvPr>
            <p:ph type="body" sz="half" idx="4294967295"/>
          </p:nvPr>
        </p:nvSpPr>
        <p:spPr>
          <a:xfrm>
            <a:off x="1143000" y="1417638"/>
            <a:ext cx="7790688" cy="4648200"/>
          </a:xfrm>
        </p:spPr>
        <p:txBody>
          <a:bodyPr>
            <a:normAutofit/>
          </a:bodyPr>
          <a:lstStyle/>
          <a:p>
            <a:r>
              <a:rPr lang="en-US" sz="2400" dirty="0"/>
              <a:t>Alice, Bob need shared symmetric key.</a:t>
            </a:r>
          </a:p>
          <a:p>
            <a:r>
              <a:rPr lang="en-US" sz="2400" dirty="0">
                <a:solidFill>
                  <a:srgbClr val="FF0000"/>
                </a:solidFill>
              </a:rPr>
              <a:t>KDC:</a:t>
            </a:r>
            <a:r>
              <a:rPr lang="en-US" sz="2400" dirty="0"/>
              <a:t> server shares</a:t>
            </a:r>
            <a:r>
              <a:rPr lang="en-US" sz="2400" dirty="0" smtClean="0"/>
              <a:t> a different </a:t>
            </a:r>
            <a:r>
              <a:rPr lang="en-US" sz="2400" dirty="0"/>
              <a:t>secret key with </a:t>
            </a:r>
            <a:r>
              <a:rPr lang="en-US" sz="2400" i="1" dirty="0"/>
              <a:t>each </a:t>
            </a:r>
            <a:r>
              <a:rPr lang="en-US" sz="2400" dirty="0"/>
              <a:t>registered user (many users)</a:t>
            </a:r>
          </a:p>
          <a:p>
            <a:r>
              <a:rPr lang="en-US" sz="2400" dirty="0"/>
              <a:t>Alice, Bob know</a:t>
            </a:r>
            <a:r>
              <a:rPr lang="en-US" sz="2400" dirty="0" smtClean="0"/>
              <a:t> symmetric </a:t>
            </a:r>
            <a:r>
              <a:rPr lang="en-US" sz="2400" dirty="0"/>
              <a:t>keys, K</a:t>
            </a:r>
            <a:r>
              <a:rPr lang="en-US" sz="2400" baseline="-25000" dirty="0"/>
              <a:t>A-KDC</a:t>
            </a:r>
            <a:r>
              <a:rPr lang="en-US" sz="2400" dirty="0"/>
              <a:t> K</a:t>
            </a:r>
            <a:r>
              <a:rPr lang="en-US" sz="2400" baseline="-25000" dirty="0"/>
              <a:t>B-KDC </a:t>
            </a:r>
            <a:r>
              <a:rPr lang="en-US" sz="2400" dirty="0"/>
              <a:t>, for communicating with KDC.</a:t>
            </a:r>
            <a:r>
              <a:rPr lang="en-US" sz="2800" dirty="0"/>
              <a:t> </a:t>
            </a:r>
          </a:p>
        </p:txBody>
      </p:sp>
      <p:grpSp>
        <p:nvGrpSpPr>
          <p:cNvPr id="48" name="Group 47"/>
          <p:cNvGrpSpPr/>
          <p:nvPr/>
        </p:nvGrpSpPr>
        <p:grpSpPr>
          <a:xfrm>
            <a:off x="5910264" y="3903663"/>
            <a:ext cx="3038475" cy="2306637"/>
            <a:chOff x="5910264" y="3903663"/>
            <a:chExt cx="3038475" cy="2306637"/>
          </a:xfrm>
        </p:grpSpPr>
        <p:sp>
          <p:nvSpPr>
            <p:cNvPr id="1748994" name="Oval 2"/>
            <p:cNvSpPr>
              <a:spLocks noChangeArrowheads="1"/>
            </p:cNvSpPr>
            <p:nvPr/>
          </p:nvSpPr>
          <p:spPr bwMode="auto">
            <a:xfrm>
              <a:off x="5910264" y="3903663"/>
              <a:ext cx="3038475" cy="2306637"/>
            </a:xfrm>
            <a:prstGeom prst="ellipse">
              <a:avLst/>
            </a:prstGeom>
            <a:solidFill>
              <a:srgbClr val="CCFFFF"/>
            </a:solidFill>
            <a:ln w="9525">
              <a:solidFill>
                <a:schemeClr val="tx1"/>
              </a:solidFill>
              <a:round/>
              <a:headEnd/>
              <a:tailEnd/>
            </a:ln>
            <a:effectLst/>
          </p:spPr>
          <p:txBody>
            <a:bodyPr wrap="none" anchor="ctr">
              <a:prstTxWarp prst="textNoShape">
                <a:avLst/>
              </a:prstTxWarp>
            </a:bodyPr>
            <a:lstStyle/>
            <a:p>
              <a:endParaRPr lang="en-US"/>
            </a:p>
          </p:txBody>
        </p:sp>
        <p:pic>
          <p:nvPicPr>
            <p:cNvPr id="1748997" name="Picture 5" descr="j0175664[1]"/>
            <p:cNvPicPr>
              <a:picLocks noChangeAspect="1" noChangeArrowheads="1"/>
            </p:cNvPicPr>
            <p:nvPr/>
          </p:nvPicPr>
          <p:blipFill>
            <a:blip r:embed="rId3"/>
            <a:srcRect/>
            <a:stretch>
              <a:fillRect/>
            </a:stretch>
          </p:blipFill>
          <p:spPr bwMode="auto">
            <a:xfrm>
              <a:off x="6282532" y="4657966"/>
              <a:ext cx="1201737" cy="954087"/>
            </a:xfrm>
            <a:prstGeom prst="rect">
              <a:avLst/>
            </a:prstGeom>
            <a:noFill/>
            <a:ln w="9525">
              <a:noFill/>
              <a:miter lim="800000"/>
              <a:headEnd/>
              <a:tailEnd/>
            </a:ln>
          </p:spPr>
        </p:pic>
      </p:grpSp>
      <p:grpSp>
        <p:nvGrpSpPr>
          <p:cNvPr id="49" name="Group 48"/>
          <p:cNvGrpSpPr/>
          <p:nvPr/>
        </p:nvGrpSpPr>
        <p:grpSpPr>
          <a:xfrm>
            <a:off x="6567489" y="5681663"/>
            <a:ext cx="1068387" cy="431801"/>
            <a:chOff x="6567489" y="5681663"/>
            <a:chExt cx="1068387" cy="431801"/>
          </a:xfrm>
        </p:grpSpPr>
        <p:pic>
          <p:nvPicPr>
            <p:cNvPr id="1748999" name="Picture 7" descr="BS00768_[1]"/>
            <p:cNvPicPr>
              <a:picLocks noChangeAspect="1" noChangeArrowheads="1"/>
            </p:cNvPicPr>
            <p:nvPr/>
          </p:nvPicPr>
          <p:blipFill>
            <a:blip r:embed="rId4"/>
            <a:srcRect/>
            <a:stretch>
              <a:fillRect/>
            </a:stretch>
          </p:blipFill>
          <p:spPr bwMode="auto">
            <a:xfrm flipH="1" flipV="1">
              <a:off x="6883401" y="5681663"/>
              <a:ext cx="449262" cy="231775"/>
            </a:xfrm>
            <a:prstGeom prst="rect">
              <a:avLst/>
            </a:prstGeom>
            <a:noFill/>
            <a:ln w="9525">
              <a:noFill/>
              <a:miter lim="800000"/>
              <a:headEnd/>
              <a:tailEnd/>
            </a:ln>
          </p:spPr>
        </p:pic>
        <p:sp>
          <p:nvSpPr>
            <p:cNvPr id="1749000" name="Text Box 8"/>
            <p:cNvSpPr txBox="1">
              <a:spLocks noChangeArrowheads="1"/>
            </p:cNvSpPr>
            <p:nvPr/>
          </p:nvSpPr>
          <p:spPr bwMode="auto">
            <a:xfrm>
              <a:off x="6567489" y="5743576"/>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B-KDC</a:t>
              </a:r>
            </a:p>
          </p:txBody>
        </p:sp>
      </p:grpSp>
      <p:grpSp>
        <p:nvGrpSpPr>
          <p:cNvPr id="54" name="Group 53"/>
          <p:cNvGrpSpPr/>
          <p:nvPr/>
        </p:nvGrpSpPr>
        <p:grpSpPr>
          <a:xfrm>
            <a:off x="7747001" y="4456114"/>
            <a:ext cx="1068388" cy="431801"/>
            <a:chOff x="7747001" y="4456114"/>
            <a:chExt cx="1068388" cy="431801"/>
          </a:xfrm>
        </p:grpSpPr>
        <p:pic>
          <p:nvPicPr>
            <p:cNvPr id="1749002" name="Picture 10" descr="BS00768_[1]"/>
            <p:cNvPicPr>
              <a:picLocks noChangeAspect="1" noChangeArrowheads="1"/>
            </p:cNvPicPr>
            <p:nvPr/>
          </p:nvPicPr>
          <p:blipFill>
            <a:blip r:embed="rId4"/>
            <a:srcRect/>
            <a:stretch>
              <a:fillRect/>
            </a:stretch>
          </p:blipFill>
          <p:spPr bwMode="auto">
            <a:xfrm flipH="1" flipV="1">
              <a:off x="8062914" y="4456114"/>
              <a:ext cx="449263" cy="231775"/>
            </a:xfrm>
            <a:prstGeom prst="rect">
              <a:avLst/>
            </a:prstGeom>
            <a:noFill/>
            <a:ln w="9525">
              <a:noFill/>
              <a:miter lim="800000"/>
              <a:headEnd/>
              <a:tailEnd/>
            </a:ln>
          </p:spPr>
        </p:pic>
        <p:sp>
          <p:nvSpPr>
            <p:cNvPr id="1749003" name="Text Box 11"/>
            <p:cNvSpPr txBox="1">
              <a:spLocks noChangeArrowheads="1"/>
            </p:cNvSpPr>
            <p:nvPr/>
          </p:nvSpPr>
          <p:spPr bwMode="auto">
            <a:xfrm>
              <a:off x="7747001" y="4518027"/>
              <a:ext cx="1068388"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X-</a:t>
              </a:r>
              <a:r>
                <a:rPr kumimoji="0" lang="en-US" baseline="-25000" dirty="0" smtClean="0"/>
                <a:t>KDC</a:t>
              </a:r>
              <a:endParaRPr kumimoji="0" lang="en-US" baseline="-25000" dirty="0"/>
            </a:p>
          </p:txBody>
        </p:sp>
      </p:grpSp>
      <p:grpSp>
        <p:nvGrpSpPr>
          <p:cNvPr id="53" name="Group 52"/>
          <p:cNvGrpSpPr/>
          <p:nvPr/>
        </p:nvGrpSpPr>
        <p:grpSpPr>
          <a:xfrm>
            <a:off x="7673976" y="4916488"/>
            <a:ext cx="1068388" cy="431801"/>
            <a:chOff x="7673976" y="4916488"/>
            <a:chExt cx="1068388" cy="431801"/>
          </a:xfrm>
        </p:grpSpPr>
        <p:pic>
          <p:nvPicPr>
            <p:cNvPr id="1749005" name="Picture 13" descr="BS00768_[1]"/>
            <p:cNvPicPr>
              <a:picLocks noChangeAspect="1" noChangeArrowheads="1"/>
            </p:cNvPicPr>
            <p:nvPr/>
          </p:nvPicPr>
          <p:blipFill>
            <a:blip r:embed="rId4"/>
            <a:srcRect/>
            <a:stretch>
              <a:fillRect/>
            </a:stretch>
          </p:blipFill>
          <p:spPr bwMode="auto">
            <a:xfrm flipH="1" flipV="1">
              <a:off x="7989889" y="4916488"/>
              <a:ext cx="449263" cy="231775"/>
            </a:xfrm>
            <a:prstGeom prst="rect">
              <a:avLst/>
            </a:prstGeom>
            <a:noFill/>
            <a:ln w="9525">
              <a:noFill/>
              <a:miter lim="800000"/>
              <a:headEnd/>
              <a:tailEnd/>
            </a:ln>
          </p:spPr>
        </p:pic>
        <p:sp>
          <p:nvSpPr>
            <p:cNvPr id="1749006" name="Text Box 14"/>
            <p:cNvSpPr txBox="1">
              <a:spLocks noChangeArrowheads="1"/>
            </p:cNvSpPr>
            <p:nvPr/>
          </p:nvSpPr>
          <p:spPr bwMode="auto">
            <a:xfrm>
              <a:off x="7673976" y="4978401"/>
              <a:ext cx="1068388"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Y-KDC</a:t>
              </a:r>
            </a:p>
          </p:txBody>
        </p:sp>
      </p:grpSp>
      <p:grpSp>
        <p:nvGrpSpPr>
          <p:cNvPr id="52" name="Group 51"/>
          <p:cNvGrpSpPr/>
          <p:nvPr/>
        </p:nvGrpSpPr>
        <p:grpSpPr>
          <a:xfrm>
            <a:off x="7405689" y="5394326"/>
            <a:ext cx="1068387" cy="431801"/>
            <a:chOff x="7405689" y="5394326"/>
            <a:chExt cx="1068387" cy="431801"/>
          </a:xfrm>
        </p:grpSpPr>
        <p:pic>
          <p:nvPicPr>
            <p:cNvPr id="1749008" name="Picture 16" descr="BS00768_[1]"/>
            <p:cNvPicPr>
              <a:picLocks noChangeAspect="1" noChangeArrowheads="1"/>
            </p:cNvPicPr>
            <p:nvPr/>
          </p:nvPicPr>
          <p:blipFill>
            <a:blip r:embed="rId4"/>
            <a:srcRect/>
            <a:stretch>
              <a:fillRect/>
            </a:stretch>
          </p:blipFill>
          <p:spPr bwMode="auto">
            <a:xfrm flipH="1" flipV="1">
              <a:off x="7721601" y="5394326"/>
              <a:ext cx="449262" cy="231775"/>
            </a:xfrm>
            <a:prstGeom prst="rect">
              <a:avLst/>
            </a:prstGeom>
            <a:noFill/>
            <a:ln w="9525">
              <a:noFill/>
              <a:miter lim="800000"/>
              <a:headEnd/>
              <a:tailEnd/>
            </a:ln>
          </p:spPr>
        </p:pic>
        <p:sp>
          <p:nvSpPr>
            <p:cNvPr id="1749009" name="Text Box 17"/>
            <p:cNvSpPr txBox="1">
              <a:spLocks noChangeArrowheads="1"/>
            </p:cNvSpPr>
            <p:nvPr/>
          </p:nvSpPr>
          <p:spPr bwMode="auto">
            <a:xfrm>
              <a:off x="7405689" y="5456239"/>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Z-KDC</a:t>
              </a:r>
            </a:p>
          </p:txBody>
        </p:sp>
      </p:grpSp>
      <p:grpSp>
        <p:nvGrpSpPr>
          <p:cNvPr id="55" name="Group 54"/>
          <p:cNvGrpSpPr/>
          <p:nvPr/>
        </p:nvGrpSpPr>
        <p:grpSpPr>
          <a:xfrm>
            <a:off x="7005639" y="4148138"/>
            <a:ext cx="1068387" cy="431801"/>
            <a:chOff x="7005639" y="4148138"/>
            <a:chExt cx="1068387" cy="431801"/>
          </a:xfrm>
        </p:grpSpPr>
        <p:pic>
          <p:nvPicPr>
            <p:cNvPr id="1749011" name="Picture 19" descr="BS00768_[1]"/>
            <p:cNvPicPr>
              <a:picLocks noChangeAspect="1" noChangeArrowheads="1"/>
            </p:cNvPicPr>
            <p:nvPr/>
          </p:nvPicPr>
          <p:blipFill>
            <a:blip r:embed="rId4"/>
            <a:srcRect/>
            <a:stretch>
              <a:fillRect/>
            </a:stretch>
          </p:blipFill>
          <p:spPr bwMode="auto">
            <a:xfrm flipH="1" flipV="1">
              <a:off x="7321551" y="4148138"/>
              <a:ext cx="449262" cy="231775"/>
            </a:xfrm>
            <a:prstGeom prst="rect">
              <a:avLst/>
            </a:prstGeom>
            <a:noFill/>
            <a:ln w="9525">
              <a:noFill/>
              <a:miter lim="800000"/>
              <a:headEnd/>
              <a:tailEnd/>
            </a:ln>
          </p:spPr>
        </p:pic>
        <p:sp>
          <p:nvSpPr>
            <p:cNvPr id="1749012" name="Text Box 20"/>
            <p:cNvSpPr txBox="1">
              <a:spLocks noChangeArrowheads="1"/>
            </p:cNvSpPr>
            <p:nvPr/>
          </p:nvSpPr>
          <p:spPr bwMode="auto">
            <a:xfrm>
              <a:off x="7005639" y="4210051"/>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P-KDC</a:t>
              </a:r>
            </a:p>
          </p:txBody>
        </p:sp>
      </p:grpSp>
      <p:grpSp>
        <p:nvGrpSpPr>
          <p:cNvPr id="50" name="Group 49"/>
          <p:cNvGrpSpPr/>
          <p:nvPr/>
        </p:nvGrpSpPr>
        <p:grpSpPr>
          <a:xfrm>
            <a:off x="6253164" y="4252913"/>
            <a:ext cx="1068387" cy="431801"/>
            <a:chOff x="6253164" y="4252913"/>
            <a:chExt cx="1068387" cy="431801"/>
          </a:xfrm>
        </p:grpSpPr>
        <p:pic>
          <p:nvPicPr>
            <p:cNvPr id="1749026" name="Picture 34" descr="BS00768_[1]"/>
            <p:cNvPicPr>
              <a:picLocks noChangeAspect="1" noChangeArrowheads="1"/>
            </p:cNvPicPr>
            <p:nvPr/>
          </p:nvPicPr>
          <p:blipFill>
            <a:blip r:embed="rId4"/>
            <a:srcRect/>
            <a:stretch>
              <a:fillRect/>
            </a:stretch>
          </p:blipFill>
          <p:spPr bwMode="auto">
            <a:xfrm flipH="1" flipV="1">
              <a:off x="6569076" y="4252913"/>
              <a:ext cx="449262" cy="231775"/>
            </a:xfrm>
            <a:prstGeom prst="rect">
              <a:avLst/>
            </a:prstGeom>
            <a:noFill/>
            <a:ln w="9525">
              <a:noFill/>
              <a:miter lim="800000"/>
              <a:headEnd/>
              <a:tailEnd/>
            </a:ln>
          </p:spPr>
        </p:pic>
        <p:sp>
          <p:nvSpPr>
            <p:cNvPr id="1749027" name="Text Box 35"/>
            <p:cNvSpPr txBox="1">
              <a:spLocks noChangeArrowheads="1"/>
            </p:cNvSpPr>
            <p:nvPr/>
          </p:nvSpPr>
          <p:spPr bwMode="auto">
            <a:xfrm>
              <a:off x="6253164" y="4314826"/>
              <a:ext cx="1068387" cy="369888"/>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baseline="0" dirty="0"/>
                <a:t>K</a:t>
              </a:r>
              <a:r>
                <a:rPr kumimoji="0" lang="en-US" baseline="-25000" dirty="0"/>
                <a:t>A-KDC</a:t>
              </a:r>
            </a:p>
          </p:txBody>
        </p:sp>
      </p:grpSp>
      <p:sp>
        <p:nvSpPr>
          <p:cNvPr id="1749033" name="Text Box 41"/>
          <p:cNvSpPr txBox="1">
            <a:spLocks noChangeArrowheads="1"/>
          </p:cNvSpPr>
          <p:nvPr/>
        </p:nvSpPr>
        <p:spPr bwMode="auto">
          <a:xfrm>
            <a:off x="8121651" y="3698875"/>
            <a:ext cx="672029" cy="369332"/>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dirty="0"/>
              <a:t>KDC</a:t>
            </a:r>
          </a:p>
        </p:txBody>
      </p:sp>
      <p:grpSp>
        <p:nvGrpSpPr>
          <p:cNvPr id="47" name="Group 46"/>
          <p:cNvGrpSpPr/>
          <p:nvPr/>
        </p:nvGrpSpPr>
        <p:grpSpPr>
          <a:xfrm>
            <a:off x="1905001" y="4823963"/>
            <a:ext cx="2352679" cy="1690239"/>
            <a:chOff x="1905001" y="4823963"/>
            <a:chExt cx="2352679" cy="1690239"/>
          </a:xfrm>
        </p:grpSpPr>
        <p:grpSp>
          <p:nvGrpSpPr>
            <p:cNvPr id="10" name="Group 29"/>
            <p:cNvGrpSpPr>
              <a:grpSpLocks/>
            </p:cNvGrpSpPr>
            <p:nvPr/>
          </p:nvGrpSpPr>
          <p:grpSpPr bwMode="auto">
            <a:xfrm>
              <a:off x="3189292" y="5584137"/>
              <a:ext cx="1068388" cy="523875"/>
              <a:chOff x="4006" y="2431"/>
              <a:chExt cx="673" cy="330"/>
            </a:xfrm>
          </p:grpSpPr>
          <p:pic>
            <p:nvPicPr>
              <p:cNvPr id="1749022" name="Picture 30" descr="BS00768_[1]"/>
              <p:cNvPicPr>
                <a:picLocks noChangeAspect="1" noChangeArrowheads="1"/>
              </p:cNvPicPr>
              <p:nvPr/>
            </p:nvPicPr>
            <p:blipFill>
              <a:blip r:embed="rId4"/>
              <a:srcRect/>
              <a:stretch>
                <a:fillRect/>
              </a:stretch>
            </p:blipFill>
            <p:spPr bwMode="auto">
              <a:xfrm flipH="1" flipV="1">
                <a:off x="4205" y="2431"/>
                <a:ext cx="283" cy="146"/>
              </a:xfrm>
              <a:prstGeom prst="rect">
                <a:avLst/>
              </a:prstGeom>
              <a:noFill/>
              <a:ln w="9525">
                <a:noFill/>
                <a:miter lim="800000"/>
                <a:headEnd/>
                <a:tailEnd/>
              </a:ln>
            </p:spPr>
          </p:pic>
          <p:sp>
            <p:nvSpPr>
              <p:cNvPr id="1749023" name="Text Box 31"/>
              <p:cNvSpPr txBox="1">
                <a:spLocks noChangeArrowheads="1"/>
              </p:cNvSpPr>
              <p:nvPr/>
            </p:nvSpPr>
            <p:spPr bwMode="auto">
              <a:xfrm>
                <a:off x="4006" y="2470"/>
                <a:ext cx="673" cy="291"/>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sz="2400" baseline="0" dirty="0"/>
                  <a:t>K</a:t>
                </a:r>
                <a:r>
                  <a:rPr kumimoji="0" lang="en-US" sz="2400" baseline="-25000" dirty="0"/>
                  <a:t>A-KDC</a:t>
                </a:r>
              </a:p>
            </p:txBody>
          </p:sp>
        </p:grpSp>
        <p:pic>
          <p:nvPicPr>
            <p:cNvPr id="44" name="Picture 43"/>
            <p:cNvPicPr>
              <a:picLocks noChangeAspect="1"/>
            </p:cNvPicPr>
            <p:nvPr/>
          </p:nvPicPr>
          <p:blipFill>
            <a:blip r:embed="rId5"/>
            <a:stretch>
              <a:fillRect/>
            </a:stretch>
          </p:blipFill>
          <p:spPr>
            <a:xfrm>
              <a:off x="1905001" y="4823963"/>
              <a:ext cx="1323216" cy="1690239"/>
            </a:xfrm>
            <a:prstGeom prst="rect">
              <a:avLst/>
            </a:prstGeom>
          </p:spPr>
        </p:pic>
      </p:grpSp>
      <p:grpSp>
        <p:nvGrpSpPr>
          <p:cNvPr id="46" name="Group 45"/>
          <p:cNvGrpSpPr/>
          <p:nvPr/>
        </p:nvGrpSpPr>
        <p:grpSpPr>
          <a:xfrm>
            <a:off x="3228216" y="3582228"/>
            <a:ext cx="2547042" cy="1465196"/>
            <a:chOff x="3228216" y="3582228"/>
            <a:chExt cx="2547042" cy="1465196"/>
          </a:xfrm>
        </p:grpSpPr>
        <p:grpSp>
          <p:nvGrpSpPr>
            <p:cNvPr id="8" name="Group 23"/>
            <p:cNvGrpSpPr>
              <a:grpSpLocks/>
            </p:cNvGrpSpPr>
            <p:nvPr/>
          </p:nvGrpSpPr>
          <p:grpSpPr bwMode="auto">
            <a:xfrm>
              <a:off x="4706870" y="4175501"/>
              <a:ext cx="1068388" cy="523875"/>
              <a:chOff x="4117" y="2317"/>
              <a:chExt cx="673" cy="330"/>
            </a:xfrm>
          </p:grpSpPr>
          <p:pic>
            <p:nvPicPr>
              <p:cNvPr id="1749016" name="Picture 24" descr="BS00768_[1]"/>
              <p:cNvPicPr>
                <a:picLocks noChangeAspect="1" noChangeArrowheads="1"/>
              </p:cNvPicPr>
              <p:nvPr/>
            </p:nvPicPr>
            <p:blipFill>
              <a:blip r:embed="rId4"/>
              <a:srcRect/>
              <a:stretch>
                <a:fillRect/>
              </a:stretch>
            </p:blipFill>
            <p:spPr bwMode="auto">
              <a:xfrm flipH="1" flipV="1">
                <a:off x="4316" y="2317"/>
                <a:ext cx="283" cy="146"/>
              </a:xfrm>
              <a:prstGeom prst="rect">
                <a:avLst/>
              </a:prstGeom>
              <a:noFill/>
              <a:ln w="9525">
                <a:noFill/>
                <a:miter lim="800000"/>
                <a:headEnd/>
                <a:tailEnd/>
              </a:ln>
            </p:spPr>
          </p:pic>
          <p:sp>
            <p:nvSpPr>
              <p:cNvPr id="1749017" name="Text Box 25"/>
              <p:cNvSpPr txBox="1">
                <a:spLocks noChangeArrowheads="1"/>
              </p:cNvSpPr>
              <p:nvPr/>
            </p:nvSpPr>
            <p:spPr bwMode="auto">
              <a:xfrm>
                <a:off x="4117" y="2356"/>
                <a:ext cx="673" cy="291"/>
              </a:xfrm>
              <a:prstGeom prst="rect">
                <a:avLst/>
              </a:prstGeom>
              <a:noFill/>
              <a:ln w="9525">
                <a:noFill/>
                <a:miter lim="800000"/>
                <a:headEnd/>
                <a:tailEnd/>
              </a:ln>
              <a:effectLst/>
            </p:spPr>
            <p:txBody>
              <a:bodyPr>
                <a:prstTxWarp prst="textNoShape">
                  <a:avLst/>
                </a:prstTxWarp>
                <a:spAutoFit/>
              </a:bodyPr>
              <a:lstStyle/>
              <a:p>
                <a:pPr algn="ctr">
                  <a:spcBef>
                    <a:spcPct val="50000"/>
                  </a:spcBef>
                  <a:buFontTx/>
                  <a:buNone/>
                </a:pPr>
                <a:r>
                  <a:rPr kumimoji="0" lang="en-US" sz="2400" baseline="0" dirty="0" smtClean="0"/>
                  <a:t>K</a:t>
                </a:r>
                <a:r>
                  <a:rPr kumimoji="0" lang="en-US" sz="2400" baseline="-25000" dirty="0" smtClean="0"/>
                  <a:t>B-KDC</a:t>
                </a:r>
                <a:endParaRPr kumimoji="0" lang="en-US" sz="3200" baseline="-25000" dirty="0"/>
              </a:p>
            </p:txBody>
          </p:sp>
        </p:grpSp>
        <p:pic>
          <p:nvPicPr>
            <p:cNvPr id="45" name="Picture 44"/>
            <p:cNvPicPr>
              <a:picLocks noChangeAspect="1"/>
            </p:cNvPicPr>
            <p:nvPr/>
          </p:nvPicPr>
          <p:blipFill>
            <a:blip r:embed="rId6"/>
            <a:stretch>
              <a:fillRect/>
            </a:stretch>
          </p:blipFill>
          <p:spPr>
            <a:xfrm>
              <a:off x="3228216" y="3582228"/>
              <a:ext cx="1465196" cy="1465196"/>
            </a:xfrm>
            <a:prstGeom prst="rect">
              <a:avLst/>
            </a:prstGeom>
          </p:spPr>
        </p:pic>
      </p:grpSp>
      <p:sp>
        <p:nvSpPr>
          <p:cNvPr id="37" name="Footer Placeholder 36"/>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28709312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90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000"/>
                                  </p:stCondLst>
                                  <p:childTnLst>
                                    <p:set>
                                      <p:cBhvr>
                                        <p:cTn id="27" dur="1" fill="hold">
                                          <p:stCondLst>
                                            <p:cond delay="0"/>
                                          </p:stCondLst>
                                        </p:cTn>
                                        <p:tgtEl>
                                          <p:spTgt spid="5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nodeType="afterEffect">
                                  <p:stCondLst>
                                    <p:cond delay="1000"/>
                                  </p:stCondLst>
                                  <p:childTnLst>
                                    <p:set>
                                      <p:cBhvr>
                                        <p:cTn id="30" dur="1" fill="hold">
                                          <p:stCondLst>
                                            <p:cond delay="0"/>
                                          </p:stCondLst>
                                        </p:cTn>
                                        <p:tgtEl>
                                          <p:spTgt spid="52"/>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0"/>
                                          </p:stCondLst>
                                        </p:cTn>
                                        <p:tgtEl>
                                          <p:spTgt spid="53"/>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nodeType="afterEffect">
                                  <p:stCondLst>
                                    <p:cond delay="100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033" grpId="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p:txBody>
          <a:bodyPr/>
          <a:lstStyle/>
          <a:p>
            <a:r>
              <a:rPr lang="en-US" sz="3200" smtClean="0">
                <a:latin typeface="+mn-lt"/>
              </a:rPr>
              <a:t>Key Distribution Center (KDC)</a:t>
            </a:r>
            <a:endParaRPr lang="en-US" sz="2400">
              <a:latin typeface="+mn-lt"/>
            </a:endParaRPr>
          </a:p>
        </p:txBody>
      </p:sp>
      <p:pic>
        <p:nvPicPr>
          <p:cNvPr id="1750019" name="Picture 3" descr="j0175664[1]"/>
          <p:cNvPicPr>
            <a:picLocks noGrp="1" noChangeAspect="1" noChangeArrowheads="1"/>
          </p:cNvPicPr>
          <p:nvPr>
            <p:ph idx="1"/>
          </p:nvPr>
        </p:nvPicPr>
        <p:blipFill>
          <a:blip r:embed="rId3"/>
          <a:srcRect/>
          <a:stretch>
            <a:fillRect/>
          </a:stretch>
        </p:blipFill>
        <p:spPr>
          <a:xfrm>
            <a:off x="4752213" y="2316589"/>
            <a:ext cx="1265238" cy="954087"/>
          </a:xfrm>
          <a:noFill/>
          <a:ln/>
        </p:spPr>
      </p:pic>
      <p:sp>
        <p:nvSpPr>
          <p:cNvPr id="1750025" name="Text Box 9"/>
          <p:cNvSpPr txBox="1">
            <a:spLocks noChangeArrowheads="1"/>
          </p:cNvSpPr>
          <p:nvPr/>
        </p:nvSpPr>
        <p:spPr bwMode="auto">
          <a:xfrm>
            <a:off x="934275" y="3731863"/>
            <a:ext cx="1223963" cy="646331"/>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Alice</a:t>
            </a:r>
            <a:endParaRPr kumimoji="0" lang="en-US" baseline="0" dirty="0" smtClean="0"/>
          </a:p>
          <a:p>
            <a:pPr algn="ctr">
              <a:spcBef>
                <a:spcPct val="0"/>
              </a:spcBef>
              <a:buFontTx/>
              <a:buNone/>
            </a:pPr>
            <a:r>
              <a:rPr kumimoji="0" lang="en-US" baseline="0" dirty="0" smtClean="0"/>
              <a:t>Learns R</a:t>
            </a:r>
            <a:r>
              <a:rPr kumimoji="0" lang="en-US" baseline="-25000" dirty="0" smtClean="0"/>
              <a:t>1</a:t>
            </a:r>
            <a:endParaRPr kumimoji="0" lang="en-US" baseline="-25000" dirty="0"/>
          </a:p>
        </p:txBody>
      </p:sp>
      <p:sp>
        <p:nvSpPr>
          <p:cNvPr id="1750026" name="Text Box 10"/>
          <p:cNvSpPr txBox="1">
            <a:spLocks noChangeArrowheads="1"/>
          </p:cNvSpPr>
          <p:nvPr/>
        </p:nvSpPr>
        <p:spPr bwMode="auto">
          <a:xfrm>
            <a:off x="7068376" y="3621514"/>
            <a:ext cx="2075624" cy="923330"/>
          </a:xfrm>
          <a:prstGeom prst="rect">
            <a:avLst/>
          </a:prstGeom>
          <a:noFill/>
          <a:ln w="9525">
            <a:noFill/>
            <a:miter lim="800000"/>
            <a:headEnd/>
            <a:tailEnd/>
          </a:ln>
          <a:effectLst/>
        </p:spPr>
        <p:txBody>
          <a:bodyPr wrap="square">
            <a:prstTxWarp prst="textNoShape">
              <a:avLst/>
            </a:prstTxWarp>
            <a:spAutoFit/>
          </a:bodyPr>
          <a:lstStyle/>
          <a:p>
            <a:pPr algn="ctr">
              <a:spcBef>
                <a:spcPct val="0"/>
              </a:spcBef>
              <a:buFontTx/>
              <a:buNone/>
            </a:pPr>
            <a:r>
              <a:rPr kumimoji="0" lang="en-US" baseline="0" dirty="0"/>
              <a:t>Bob</a:t>
            </a:r>
            <a:r>
              <a:rPr kumimoji="0" lang="en-US" baseline="0" dirty="0" smtClean="0"/>
              <a:t> learns  </a:t>
            </a:r>
            <a:r>
              <a:rPr kumimoji="0" lang="en-US" baseline="0" dirty="0"/>
              <a:t>R</a:t>
            </a:r>
            <a:r>
              <a:rPr kumimoji="0" lang="en-US" baseline="-25000" dirty="0"/>
              <a:t>1</a:t>
            </a:r>
            <a:r>
              <a:rPr kumimoji="0" lang="en-US" baseline="0" dirty="0" smtClean="0"/>
              <a:t> &amp; communicates </a:t>
            </a:r>
            <a:r>
              <a:rPr kumimoji="0" lang="en-US" baseline="0" dirty="0"/>
              <a:t>with Alice</a:t>
            </a:r>
          </a:p>
        </p:txBody>
      </p:sp>
      <p:sp>
        <p:nvSpPr>
          <p:cNvPr id="1750027" name="Line 11"/>
          <p:cNvSpPr>
            <a:spLocks noChangeShapeType="1"/>
          </p:cNvSpPr>
          <p:nvPr/>
        </p:nvSpPr>
        <p:spPr bwMode="auto">
          <a:xfrm>
            <a:off x="1732788" y="4985176"/>
            <a:ext cx="5964238" cy="0"/>
          </a:xfrm>
          <a:prstGeom prst="line">
            <a:avLst/>
          </a:prstGeom>
          <a:noFill/>
          <a:ln w="7620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1750028" name="Text Box 12"/>
          <p:cNvSpPr txBox="1">
            <a:spLocks noChangeArrowheads="1"/>
          </p:cNvSpPr>
          <p:nvPr/>
        </p:nvSpPr>
        <p:spPr bwMode="auto">
          <a:xfrm>
            <a:off x="1303369" y="5474552"/>
            <a:ext cx="6897687" cy="830997"/>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t>Alice and Bob</a:t>
            </a:r>
            <a:r>
              <a:rPr kumimoji="0" lang="en-US" sz="2400" baseline="0" dirty="0" smtClean="0"/>
              <a:t> learn </a:t>
            </a:r>
            <a:r>
              <a:rPr kumimoji="0" lang="en-US" sz="2400" baseline="0" dirty="0"/>
              <a:t>R</a:t>
            </a:r>
            <a:r>
              <a:rPr kumimoji="0" lang="en-US" sz="2400" baseline="-25000" dirty="0"/>
              <a:t>1</a:t>
            </a:r>
            <a:r>
              <a:rPr kumimoji="0" lang="en-US" sz="2400" baseline="0" dirty="0" smtClean="0"/>
              <a:t> (</a:t>
            </a:r>
            <a:r>
              <a:rPr lang="en-US" sz="2400" dirty="0" smtClean="0">
                <a:solidFill>
                  <a:srgbClr val="FF0000"/>
                </a:solidFill>
              </a:rPr>
              <a:t>session key) </a:t>
            </a:r>
            <a:r>
              <a:rPr kumimoji="0" lang="en-US" sz="2400" baseline="0" dirty="0" smtClean="0"/>
              <a:t>and authenticate a</a:t>
            </a:r>
            <a:r>
              <a:rPr lang="en-US" sz="2400" baseline="0" dirty="0" smtClean="0"/>
              <a:t>t</a:t>
            </a:r>
            <a:r>
              <a:rPr lang="en-US" sz="2400" dirty="0" smtClean="0"/>
              <a:t> the same time. </a:t>
            </a:r>
            <a:endParaRPr kumimoji="0" lang="en-US" sz="2400" baseline="0" dirty="0"/>
          </a:p>
        </p:txBody>
      </p:sp>
      <p:sp>
        <p:nvSpPr>
          <p:cNvPr id="1750029" name="Text Box 13"/>
          <p:cNvSpPr txBox="1">
            <a:spLocks noChangeArrowheads="1"/>
          </p:cNvSpPr>
          <p:nvPr/>
        </p:nvSpPr>
        <p:spPr bwMode="auto">
          <a:xfrm>
            <a:off x="1206500" y="1287463"/>
            <a:ext cx="7727188" cy="830997"/>
          </a:xfrm>
          <a:prstGeom prst="rect">
            <a:avLst/>
          </a:prstGeom>
          <a:noFill/>
          <a:ln w="9525">
            <a:noFill/>
            <a:miter lim="800000"/>
            <a:headEnd/>
            <a:tailEnd/>
          </a:ln>
          <a:effectLst/>
        </p:spPr>
        <p:txBody>
          <a:bodyPr wrap="square">
            <a:prstTxWarp prst="textNoShape">
              <a:avLst/>
            </a:prstTxWarp>
            <a:spAutoFit/>
          </a:bodyPr>
          <a:lstStyle/>
          <a:p>
            <a:pPr algn="l">
              <a:spcBef>
                <a:spcPct val="0"/>
              </a:spcBef>
              <a:buFontTx/>
              <a:buNone/>
            </a:pPr>
            <a:r>
              <a:rPr kumimoji="0" lang="en-US" sz="2400" baseline="0" dirty="0" smtClean="0"/>
              <a:t>How </a:t>
            </a:r>
            <a:r>
              <a:rPr kumimoji="0" lang="en-US" sz="2400" baseline="0" dirty="0"/>
              <a:t>does</a:t>
            </a:r>
            <a:r>
              <a:rPr kumimoji="0" lang="en-US" sz="2400" baseline="0" dirty="0" smtClean="0"/>
              <a:t> the KDC </a:t>
            </a:r>
            <a:r>
              <a:rPr lang="en-US" sz="2400" dirty="0" smtClean="0"/>
              <a:t>enable</a:t>
            </a:r>
            <a:r>
              <a:rPr kumimoji="0" lang="en-US" sz="2400" baseline="0" dirty="0" smtClean="0"/>
              <a:t> </a:t>
            </a:r>
            <a:r>
              <a:rPr kumimoji="0" lang="en-US" sz="2400" baseline="0" dirty="0"/>
              <a:t>Alice</a:t>
            </a:r>
            <a:r>
              <a:rPr kumimoji="0" lang="en-US" sz="2400" baseline="0" dirty="0" smtClean="0"/>
              <a:t> and Bob to </a:t>
            </a:r>
            <a:r>
              <a:rPr kumimoji="0" lang="en-US" sz="2400" baseline="0" dirty="0"/>
              <a:t>determine</a:t>
            </a:r>
            <a:r>
              <a:rPr kumimoji="0" lang="en-US" sz="2400" baseline="0" dirty="0" smtClean="0"/>
              <a:t> a</a:t>
            </a:r>
            <a:r>
              <a:rPr kumimoji="0" lang="en-US" sz="2400" dirty="0" smtClean="0"/>
              <a:t> </a:t>
            </a:r>
            <a:r>
              <a:rPr kumimoji="0" lang="en-US" sz="2400" baseline="0" dirty="0" smtClean="0"/>
              <a:t>shared </a:t>
            </a:r>
            <a:r>
              <a:rPr kumimoji="0" lang="en-US" sz="2400" baseline="0" dirty="0"/>
              <a:t>symmetric secret key to </a:t>
            </a:r>
            <a:r>
              <a:rPr kumimoji="0" lang="en-US" sz="2400" baseline="0" dirty="0" smtClean="0"/>
              <a:t>communicate?</a:t>
            </a:r>
            <a:endParaRPr kumimoji="0" lang="en-US" sz="2400" baseline="0" dirty="0"/>
          </a:p>
        </p:txBody>
      </p:sp>
      <p:sp>
        <p:nvSpPr>
          <p:cNvPr id="1750030" name="Text Box 14"/>
          <p:cNvSpPr txBox="1">
            <a:spLocks noChangeArrowheads="1"/>
          </p:cNvSpPr>
          <p:nvPr/>
        </p:nvSpPr>
        <p:spPr bwMode="auto">
          <a:xfrm>
            <a:off x="6087301" y="2353696"/>
            <a:ext cx="1487487" cy="923330"/>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KDC generates  R</a:t>
            </a:r>
            <a:r>
              <a:rPr kumimoji="0" lang="en-US" baseline="-25000" dirty="0"/>
              <a:t>1</a:t>
            </a:r>
          </a:p>
        </p:txBody>
      </p:sp>
      <p:grpSp>
        <p:nvGrpSpPr>
          <p:cNvPr id="29" name="Group 28"/>
          <p:cNvGrpSpPr/>
          <p:nvPr/>
        </p:nvGrpSpPr>
        <p:grpSpPr>
          <a:xfrm>
            <a:off x="2323338" y="4294614"/>
            <a:ext cx="4745038" cy="545246"/>
            <a:chOff x="2323338" y="4294614"/>
            <a:chExt cx="4745038" cy="545246"/>
          </a:xfrm>
        </p:grpSpPr>
        <p:sp>
          <p:nvSpPr>
            <p:cNvPr id="1750024" name="Line 8"/>
            <p:cNvSpPr>
              <a:spLocks noChangeShapeType="1"/>
            </p:cNvSpPr>
            <p:nvPr/>
          </p:nvSpPr>
          <p:spPr bwMode="auto">
            <a:xfrm>
              <a:off x="2323338" y="4294614"/>
              <a:ext cx="474503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1" name="Text Box 15"/>
            <p:cNvSpPr txBox="1">
              <a:spLocks noChangeArrowheads="1"/>
            </p:cNvSpPr>
            <p:nvPr/>
          </p:nvSpPr>
          <p:spPr bwMode="auto">
            <a:xfrm>
              <a:off x="3740182" y="4378195"/>
              <a:ext cx="2024062" cy="461665"/>
            </a:xfrm>
            <a:prstGeom prst="rect">
              <a:avLst/>
            </a:prstGeom>
            <a:solidFill>
              <a:schemeClr val="bg1"/>
            </a:solidFill>
            <a:ln w="9525">
              <a:noFill/>
              <a:miter lim="800000"/>
              <a:headEnd/>
              <a:tailEnd/>
            </a:ln>
            <a:effectLst/>
          </p:spPr>
          <p:txBody>
            <a:bodyPr wrap="square">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B-KDC</a:t>
              </a:r>
              <a:r>
                <a:rPr kumimoji="0" lang="en-US" sz="2400" baseline="0" dirty="0">
                  <a:ea typeface="Arial Unicode MS" charset="0"/>
                  <a:cs typeface="Arial Unicode MS" charset="0"/>
                </a:rPr>
                <a:t>(A,R</a:t>
              </a:r>
              <a:r>
                <a:rPr kumimoji="0" lang="en-US" sz="2400" baseline="-25000" dirty="0">
                  <a:ea typeface="Arial Unicode MS" charset="0"/>
                  <a:cs typeface="Arial Unicode MS" charset="0"/>
                </a:rPr>
                <a:t>1</a:t>
              </a:r>
              <a:r>
                <a:rPr kumimoji="0" lang="en-US" sz="2400" baseline="0" dirty="0">
                  <a:ea typeface="Arial Unicode MS" charset="0"/>
                  <a:cs typeface="Arial Unicode MS" charset="0"/>
                </a:rPr>
                <a:t>) </a:t>
              </a:r>
            </a:p>
          </p:txBody>
        </p:sp>
      </p:grpSp>
      <p:grpSp>
        <p:nvGrpSpPr>
          <p:cNvPr id="27" name="Group 26"/>
          <p:cNvGrpSpPr/>
          <p:nvPr/>
        </p:nvGrpSpPr>
        <p:grpSpPr>
          <a:xfrm>
            <a:off x="2158238" y="2422306"/>
            <a:ext cx="2249488" cy="522933"/>
            <a:chOff x="2158238" y="2422306"/>
            <a:chExt cx="2249488" cy="522933"/>
          </a:xfrm>
        </p:grpSpPr>
        <p:sp>
          <p:nvSpPr>
            <p:cNvPr id="1750022" name="Line 6"/>
            <p:cNvSpPr>
              <a:spLocks noChangeShapeType="1"/>
            </p:cNvSpPr>
            <p:nvPr/>
          </p:nvSpPr>
          <p:spPr bwMode="auto">
            <a:xfrm>
              <a:off x="2158238" y="2945239"/>
              <a:ext cx="224948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2" name="Text Box 16"/>
            <p:cNvSpPr txBox="1">
              <a:spLocks noChangeArrowheads="1"/>
            </p:cNvSpPr>
            <p:nvPr/>
          </p:nvSpPr>
          <p:spPr bwMode="auto">
            <a:xfrm>
              <a:off x="2413174" y="2422306"/>
              <a:ext cx="1716088" cy="461665"/>
            </a:xfrm>
            <a:prstGeom prst="rect">
              <a:avLst/>
            </a:prstGeom>
            <a:solidFill>
              <a:schemeClr val="bg1"/>
            </a:solid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A-KDC</a:t>
              </a:r>
              <a:r>
                <a:rPr kumimoji="0" lang="en-US" sz="2400" baseline="0" dirty="0" smtClean="0">
                  <a:ea typeface="Arial Unicode MS" charset="0"/>
                  <a:cs typeface="Arial Unicode MS" charset="0"/>
                </a:rPr>
                <a:t>(B</a:t>
              </a:r>
              <a:r>
                <a:rPr kumimoji="0" lang="en-US" sz="2400" baseline="0" dirty="0">
                  <a:ea typeface="Arial Unicode MS" charset="0"/>
                  <a:cs typeface="Arial Unicode MS" charset="0"/>
                </a:rPr>
                <a:t>)</a:t>
              </a:r>
            </a:p>
          </p:txBody>
        </p:sp>
      </p:grpSp>
      <p:grpSp>
        <p:nvGrpSpPr>
          <p:cNvPr id="28" name="Group 27"/>
          <p:cNvGrpSpPr/>
          <p:nvPr/>
        </p:nvGrpSpPr>
        <p:grpSpPr>
          <a:xfrm>
            <a:off x="1902651" y="3277026"/>
            <a:ext cx="4710112" cy="630238"/>
            <a:chOff x="1902651" y="3277026"/>
            <a:chExt cx="4710112" cy="630238"/>
          </a:xfrm>
        </p:grpSpPr>
        <p:sp>
          <p:nvSpPr>
            <p:cNvPr id="1750023" name="Line 7"/>
            <p:cNvSpPr>
              <a:spLocks noChangeShapeType="1"/>
            </p:cNvSpPr>
            <p:nvPr/>
          </p:nvSpPr>
          <p:spPr bwMode="auto">
            <a:xfrm flipH="1">
              <a:off x="1902651" y="3277026"/>
              <a:ext cx="2601912" cy="630238"/>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3" name="Text Box 17"/>
            <p:cNvSpPr txBox="1">
              <a:spLocks noChangeArrowheads="1"/>
            </p:cNvSpPr>
            <p:nvPr/>
          </p:nvSpPr>
          <p:spPr bwMode="auto">
            <a:xfrm>
              <a:off x="2396363" y="3390681"/>
              <a:ext cx="4216400" cy="461665"/>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A-KDC</a:t>
              </a:r>
              <a:r>
                <a:rPr kumimoji="0" lang="en-US" sz="2400" baseline="0" dirty="0">
                  <a:ea typeface="Arial Unicode MS" charset="0"/>
                  <a:cs typeface="Arial Unicode MS" charset="0"/>
                </a:rPr>
                <a:t>(R</a:t>
              </a:r>
              <a:r>
                <a:rPr kumimoji="0" lang="en-US" sz="2400" baseline="-25000" dirty="0">
                  <a:ea typeface="Arial Unicode MS" charset="0"/>
                  <a:cs typeface="Arial Unicode MS" charset="0"/>
                </a:rPr>
                <a:t>1</a:t>
              </a:r>
              <a:r>
                <a:rPr kumimoji="0" lang="en-US" sz="2400" baseline="0" dirty="0">
                  <a:ea typeface="Arial Unicode MS" charset="0"/>
                  <a:cs typeface="Arial Unicode MS" charset="0"/>
                </a:rPr>
                <a:t>, K</a:t>
              </a:r>
              <a:r>
                <a:rPr kumimoji="0" lang="en-US" sz="2400" baseline="-25000" dirty="0">
                  <a:ea typeface="Arial Unicode MS" charset="0"/>
                  <a:cs typeface="Arial Unicode MS" charset="0"/>
                </a:rPr>
                <a:t>B-KDC</a:t>
              </a:r>
              <a:r>
                <a:rPr kumimoji="0" lang="en-US" sz="2400" baseline="0" dirty="0">
                  <a:ea typeface="Arial Unicode MS" charset="0"/>
                  <a:cs typeface="Arial Unicode MS" charset="0"/>
                </a:rPr>
                <a:t>(A,R</a:t>
              </a:r>
              <a:r>
                <a:rPr kumimoji="0" lang="en-US" sz="2400" baseline="-25000" dirty="0">
                  <a:ea typeface="Arial Unicode MS" charset="0"/>
                  <a:cs typeface="Arial Unicode MS" charset="0"/>
                </a:rPr>
                <a:t>1</a:t>
              </a:r>
              <a:r>
                <a:rPr kumimoji="0" lang="en-US" sz="2400" baseline="0" dirty="0">
                  <a:ea typeface="Arial Unicode MS" charset="0"/>
                  <a:cs typeface="Arial Unicode MS" charset="0"/>
                </a:rPr>
                <a:t>) )</a:t>
              </a:r>
            </a:p>
          </p:txBody>
        </p:sp>
      </p:grpSp>
      <p:pic>
        <p:nvPicPr>
          <p:cNvPr id="25" name="Picture 24"/>
          <p:cNvPicPr>
            <a:picLocks noChangeAspect="1"/>
          </p:cNvPicPr>
          <p:nvPr/>
        </p:nvPicPr>
        <p:blipFill>
          <a:blip r:embed="rId4"/>
          <a:stretch>
            <a:fillRect/>
          </a:stretch>
        </p:blipFill>
        <p:spPr>
          <a:xfrm>
            <a:off x="7416865" y="2118460"/>
            <a:ext cx="1465196" cy="1465196"/>
          </a:xfrm>
          <a:prstGeom prst="rect">
            <a:avLst/>
          </a:prstGeom>
        </p:spPr>
      </p:pic>
      <p:pic>
        <p:nvPicPr>
          <p:cNvPr id="26" name="Picture 25"/>
          <p:cNvPicPr>
            <a:picLocks noChangeAspect="1"/>
          </p:cNvPicPr>
          <p:nvPr/>
        </p:nvPicPr>
        <p:blipFill>
          <a:blip r:embed="rId5"/>
          <a:stretch>
            <a:fillRect/>
          </a:stretch>
        </p:blipFill>
        <p:spPr>
          <a:xfrm>
            <a:off x="1251776" y="2248326"/>
            <a:ext cx="1161398" cy="1483537"/>
          </a:xfrm>
          <a:prstGeom prst="rect">
            <a:avLst/>
          </a:prstGeom>
        </p:spPr>
      </p:pic>
      <p:sp>
        <p:nvSpPr>
          <p:cNvPr id="22" name="Footer Placeholder 21"/>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5915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500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00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500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50027"/>
                                        </p:tgtEl>
                                        <p:attrNameLst>
                                          <p:attrName>style.visibility</p:attrName>
                                        </p:attrNameLst>
                                      </p:cBhvr>
                                      <p:to>
                                        <p:strVal val="visible"/>
                                      </p:to>
                                    </p:set>
                                    <p:animEffect transition="in" filter="fade">
                                      <p:cBhvr>
                                        <p:cTn id="34" dur="2000"/>
                                        <p:tgtEl>
                                          <p:spTgt spid="17500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50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25" grpId="0"/>
      <p:bldP spid="1750026" grpId="0"/>
      <p:bldP spid="1750027" grpId="0" animBg="1"/>
      <p:bldP spid="1750028" grpId="0"/>
      <p:bldP spid="175003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35682" name="Rectangle 2"/>
          <p:cNvSpPr>
            <a:spLocks noGrp="1" noChangeArrowheads="1"/>
          </p:cNvSpPr>
          <p:nvPr>
            <p:ph type="title"/>
          </p:nvPr>
        </p:nvSpPr>
        <p:spPr/>
        <p:txBody>
          <a:bodyPr/>
          <a:lstStyle/>
          <a:p>
            <a:r>
              <a:rPr lang="en-AU" smtClean="0"/>
              <a:t>Public Key Certification</a:t>
            </a:r>
            <a:endParaRPr lang="en-AU"/>
          </a:p>
        </p:txBody>
      </p:sp>
      <p:sp>
        <p:nvSpPr>
          <p:cNvPr id="1735683" name="Rectangle 3"/>
          <p:cNvSpPr>
            <a:spLocks noGrp="1" noChangeArrowheads="1"/>
          </p:cNvSpPr>
          <p:nvPr>
            <p:ph type="body" idx="1"/>
          </p:nvPr>
        </p:nvSpPr>
        <p:spPr/>
        <p:txBody>
          <a:bodyPr>
            <a:normAutofit/>
          </a:bodyPr>
          <a:lstStyle/>
          <a:p>
            <a:r>
              <a:rPr lang="en-AU" dirty="0" smtClean="0"/>
              <a:t>Need to obtain public key from a trusted source (to avoid man in the middle).</a:t>
            </a:r>
          </a:p>
          <a:p>
            <a:r>
              <a:rPr lang="en-AU" dirty="0" smtClean="0"/>
              <a:t>Either:</a:t>
            </a:r>
          </a:p>
          <a:p>
            <a:pPr lvl="1"/>
            <a:r>
              <a:rPr lang="en-AU" dirty="0" err="1" smtClean="0"/>
              <a:t>ObtainDirect</a:t>
            </a:r>
            <a:r>
              <a:rPr lang="en-AU" dirty="0" smtClean="0"/>
              <a:t> from owner by secure channel.</a:t>
            </a:r>
          </a:p>
          <a:p>
            <a:pPr lvl="1"/>
            <a:r>
              <a:rPr lang="en-AU" dirty="0" smtClean="0"/>
              <a:t>Certificate Authority</a:t>
            </a:r>
          </a:p>
          <a:p>
            <a:pPr lvl="2"/>
            <a:r>
              <a:rPr lang="en-AU" dirty="0" smtClean="0"/>
              <a:t>Trusted (well known – </a:t>
            </a:r>
            <a:r>
              <a:rPr lang="en-AU" dirty="0" err="1" smtClean="0"/>
              <a:t>i.e</a:t>
            </a:r>
            <a:r>
              <a:rPr lang="en-AU" dirty="0" smtClean="0"/>
              <a:t> in browser) third party</a:t>
            </a:r>
          </a:p>
          <a:p>
            <a:pPr lvl="2"/>
            <a:r>
              <a:rPr lang="en-AU" dirty="0" smtClean="0"/>
              <a:t>Verifies holder of key</a:t>
            </a:r>
          </a:p>
          <a:p>
            <a:pPr lvl="2"/>
            <a:r>
              <a:rPr lang="en-AU" dirty="0" smtClean="0"/>
              <a:t>Creates signed digital certificate</a:t>
            </a:r>
          </a:p>
          <a:p>
            <a:pPr lvl="2"/>
            <a:r>
              <a:rPr lang="en-AU" dirty="0" smtClean="0"/>
              <a:t>Available from information server</a:t>
            </a:r>
            <a:endParaRPr lang="en-AU"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686281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42" name="Rectangle 2"/>
          <p:cNvSpPr>
            <a:spLocks noGrp="1" noChangeArrowheads="1"/>
          </p:cNvSpPr>
          <p:nvPr>
            <p:ph type="title"/>
          </p:nvPr>
        </p:nvSpPr>
        <p:spPr>
          <a:xfrm>
            <a:off x="1166368" y="101600"/>
            <a:ext cx="7498080" cy="1143000"/>
          </a:xfrm>
        </p:spPr>
        <p:txBody>
          <a:bodyPr>
            <a:normAutofit/>
          </a:bodyPr>
          <a:lstStyle/>
          <a:p>
            <a:r>
              <a:rPr lang="en-US" sz="4400" dirty="0"/>
              <a:t>Certification Authorities</a:t>
            </a:r>
          </a:p>
        </p:txBody>
      </p:sp>
      <p:pic>
        <p:nvPicPr>
          <p:cNvPr id="1751044" name="Picture 4" descr="j0175664[1]"/>
          <p:cNvPicPr>
            <a:picLocks noGrp="1" noChangeAspect="1" noChangeArrowheads="1"/>
          </p:cNvPicPr>
          <p:nvPr>
            <p:ph idx="1"/>
          </p:nvPr>
        </p:nvPicPr>
        <p:blipFill>
          <a:blip r:embed="rId3"/>
          <a:stretch>
            <a:fillRect/>
          </a:stretch>
        </p:blipFill>
        <p:spPr>
          <a:xfrm>
            <a:off x="3886142" y="5402262"/>
            <a:ext cx="1638300" cy="1295400"/>
          </a:xfrm>
          <a:noFill/>
          <a:ln/>
        </p:spPr>
      </p:pic>
      <p:sp>
        <p:nvSpPr>
          <p:cNvPr id="1751043" name="Rectangle 3"/>
          <p:cNvSpPr>
            <a:spLocks noGrp="1" noChangeArrowheads="1"/>
          </p:cNvSpPr>
          <p:nvPr>
            <p:ph type="body" orient="vert" idx="4294967295"/>
          </p:nvPr>
        </p:nvSpPr>
        <p:spPr>
          <a:xfrm>
            <a:off x="1133474" y="1244600"/>
            <a:ext cx="7800213" cy="4800600"/>
          </a:xfrm>
        </p:spPr>
        <p:txBody>
          <a:bodyPr/>
          <a:lstStyle/>
          <a:p>
            <a:r>
              <a:rPr lang="en-US" sz="2400" dirty="0" smtClean="0"/>
              <a:t>E </a:t>
            </a:r>
            <a:r>
              <a:rPr lang="en-US" sz="2400" dirty="0"/>
              <a:t>(person,</a:t>
            </a:r>
            <a:r>
              <a:rPr lang="en-US" sz="2400" dirty="0" smtClean="0"/>
              <a:t> </a:t>
            </a:r>
            <a:r>
              <a:rPr lang="en-US" sz="2400" dirty="0" err="1" smtClean="0"/>
              <a:t>organisation</a:t>
            </a:r>
            <a:r>
              <a:rPr lang="en-US" sz="2400" dirty="0" smtClean="0"/>
              <a:t>) </a:t>
            </a:r>
            <a:r>
              <a:rPr lang="en-US" sz="2400" dirty="0"/>
              <a:t>registers</a:t>
            </a:r>
            <a:r>
              <a:rPr lang="en-US" sz="2400" dirty="0" smtClean="0"/>
              <a:t> public </a:t>
            </a:r>
            <a:r>
              <a:rPr lang="en-US" sz="2400" dirty="0"/>
              <a:t>key with CA.</a:t>
            </a:r>
            <a:endParaRPr lang="en-US" sz="2400" dirty="0" smtClean="0"/>
          </a:p>
          <a:p>
            <a:pPr lvl="1"/>
            <a:r>
              <a:rPr lang="en-US" sz="2000" dirty="0" smtClean="0"/>
              <a:t>Provides </a:t>
            </a:r>
            <a:r>
              <a:rPr lang="en-US" sz="2000" dirty="0"/>
              <a:t>“proof of identity” to CA. </a:t>
            </a:r>
          </a:p>
          <a:p>
            <a:pPr lvl="1"/>
            <a:r>
              <a:rPr lang="en-US" sz="2000" dirty="0"/>
              <a:t>CA creates certificate binding E to its public key.</a:t>
            </a:r>
            <a:endParaRPr lang="en-US" sz="2000" dirty="0" smtClean="0"/>
          </a:p>
          <a:p>
            <a:pPr lvl="1"/>
            <a:r>
              <a:rPr lang="en-US" sz="2000" dirty="0"/>
              <a:t>C</a:t>
            </a:r>
            <a:r>
              <a:rPr lang="en-US" sz="2000" dirty="0" smtClean="0"/>
              <a:t>ertificate </a:t>
            </a:r>
            <a:r>
              <a:rPr lang="en-US" sz="2000" dirty="0"/>
              <a:t>containing E’s public key digitally signed by CA – CA says “this is E’s public key”</a:t>
            </a:r>
          </a:p>
        </p:txBody>
      </p:sp>
      <p:grpSp>
        <p:nvGrpSpPr>
          <p:cNvPr id="40" name="Group 39"/>
          <p:cNvGrpSpPr/>
          <p:nvPr/>
        </p:nvGrpSpPr>
        <p:grpSpPr>
          <a:xfrm>
            <a:off x="2655458" y="3617912"/>
            <a:ext cx="1212850" cy="862012"/>
            <a:chOff x="2485898" y="4494212"/>
            <a:chExt cx="1212850" cy="862012"/>
          </a:xfrm>
        </p:grpSpPr>
        <p:pic>
          <p:nvPicPr>
            <p:cNvPr id="1751047" name="Picture 7" descr="BS00768_[1]"/>
            <p:cNvPicPr>
              <a:picLocks noChangeAspect="1" noChangeArrowheads="1"/>
            </p:cNvPicPr>
            <p:nvPr/>
          </p:nvPicPr>
          <p:blipFill>
            <a:blip r:embed="rId4"/>
            <a:srcRect/>
            <a:stretch>
              <a:fillRect/>
            </a:stretch>
          </p:blipFill>
          <p:spPr bwMode="auto">
            <a:xfrm flipH="1" flipV="1">
              <a:off x="2571623" y="4494212"/>
              <a:ext cx="458788" cy="236537"/>
            </a:xfrm>
            <a:prstGeom prst="rect">
              <a:avLst/>
            </a:prstGeom>
            <a:noFill/>
            <a:ln w="9525">
              <a:noFill/>
              <a:miter lim="800000"/>
              <a:headEnd/>
              <a:tailEnd/>
            </a:ln>
          </p:spPr>
        </p:pic>
        <p:grpSp>
          <p:nvGrpSpPr>
            <p:cNvPr id="2" name="Group 8"/>
            <p:cNvGrpSpPr>
              <a:grpSpLocks/>
            </p:cNvGrpSpPr>
            <p:nvPr/>
          </p:nvGrpSpPr>
          <p:grpSpPr bwMode="auto">
            <a:xfrm>
              <a:off x="2485898" y="4732340"/>
              <a:ext cx="492125" cy="604838"/>
              <a:chOff x="2997" y="2073"/>
              <a:chExt cx="310" cy="381"/>
            </a:xfrm>
          </p:grpSpPr>
          <p:grpSp>
            <p:nvGrpSpPr>
              <p:cNvPr id="3" name="Group 9"/>
              <p:cNvGrpSpPr>
                <a:grpSpLocks/>
              </p:cNvGrpSpPr>
              <p:nvPr/>
            </p:nvGrpSpPr>
            <p:grpSpPr bwMode="auto">
              <a:xfrm>
                <a:off x="2997" y="2144"/>
                <a:ext cx="310" cy="310"/>
                <a:chOff x="2997" y="2144"/>
                <a:chExt cx="310" cy="310"/>
              </a:xfrm>
            </p:grpSpPr>
            <p:sp>
              <p:nvSpPr>
                <p:cNvPr id="1751050" name="Text Box 10"/>
                <p:cNvSpPr txBox="1">
                  <a:spLocks noChangeArrowheads="1"/>
                </p:cNvSpPr>
                <p:nvPr/>
              </p:nvSpPr>
              <p:spPr bwMode="auto">
                <a:xfrm>
                  <a:off x="2997" y="2144"/>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dirty="0">
                      <a:solidFill>
                        <a:srgbClr val="000000"/>
                      </a:solidFill>
                    </a:rPr>
                    <a:t>K </a:t>
                  </a:r>
                </a:p>
              </p:txBody>
            </p:sp>
            <p:sp>
              <p:nvSpPr>
                <p:cNvPr id="1751051" name="Text Box 11"/>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B</a:t>
                  </a:r>
                </a:p>
              </p:txBody>
            </p:sp>
          </p:grpSp>
          <p:sp>
            <p:nvSpPr>
              <p:cNvPr id="1751052" name="Text Box 12"/>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sp>
          <p:nvSpPr>
            <p:cNvPr id="1751053" name="Line 13"/>
            <p:cNvSpPr>
              <a:spLocks noChangeShapeType="1"/>
            </p:cNvSpPr>
            <p:nvPr/>
          </p:nvSpPr>
          <p:spPr bwMode="auto">
            <a:xfrm>
              <a:off x="3000248" y="4740274"/>
              <a:ext cx="698500" cy="615950"/>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grpSp>
      <p:grpSp>
        <p:nvGrpSpPr>
          <p:cNvPr id="4" name="Group 16"/>
          <p:cNvGrpSpPr>
            <a:grpSpLocks/>
          </p:cNvGrpSpPr>
          <p:nvPr/>
        </p:nvGrpSpPr>
        <p:grpSpPr bwMode="auto">
          <a:xfrm>
            <a:off x="5294186" y="4313237"/>
            <a:ext cx="1192212" cy="955675"/>
            <a:chOff x="1126" y="2124"/>
            <a:chExt cx="751" cy="602"/>
          </a:xfrm>
        </p:grpSpPr>
        <p:sp>
          <p:nvSpPr>
            <p:cNvPr id="1751057" name="Rectangle 17"/>
            <p:cNvSpPr>
              <a:spLocks noChangeArrowheads="1"/>
            </p:cNvSpPr>
            <p:nvPr/>
          </p:nvSpPr>
          <p:spPr bwMode="auto">
            <a:xfrm>
              <a:off x="1126" y="2124"/>
              <a:ext cx="751" cy="602"/>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p>
          </p:txBody>
        </p:sp>
        <p:sp>
          <p:nvSpPr>
            <p:cNvPr id="1751058" name="Text Box 18"/>
            <p:cNvSpPr txBox="1">
              <a:spLocks noChangeArrowheads="1"/>
            </p:cNvSpPr>
            <p:nvPr/>
          </p:nvSpPr>
          <p:spPr bwMode="auto">
            <a:xfrm>
              <a:off x="1134" y="2127"/>
              <a:ext cx="714" cy="582"/>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ctr">
                <a:spcBef>
                  <a:spcPct val="0"/>
                </a:spcBef>
                <a:buFontTx/>
                <a:buNone/>
              </a:pPr>
              <a:r>
                <a:rPr kumimoji="0" lang="en-US" sz="1800" baseline="0" dirty="0">
                  <a:solidFill>
                    <a:schemeClr val="bg1"/>
                  </a:solidFill>
                </a:rPr>
                <a:t>digital</a:t>
              </a:r>
            </a:p>
            <a:p>
              <a:pPr algn="ctr">
                <a:spcBef>
                  <a:spcPct val="0"/>
                </a:spcBef>
                <a:buFontTx/>
                <a:buNone/>
              </a:pPr>
              <a:r>
                <a:rPr kumimoji="0" lang="en-US" sz="1800" baseline="0" dirty="0">
                  <a:solidFill>
                    <a:schemeClr val="bg1"/>
                  </a:solidFill>
                </a:rPr>
                <a:t>signature</a:t>
              </a:r>
            </a:p>
            <a:p>
              <a:pPr algn="ctr">
                <a:spcBef>
                  <a:spcPct val="0"/>
                </a:spcBef>
                <a:buFontTx/>
                <a:buNone/>
              </a:pPr>
              <a:r>
                <a:rPr kumimoji="0" lang="en-US" sz="1800" baseline="0" dirty="0">
                  <a:solidFill>
                    <a:schemeClr val="bg1"/>
                  </a:solidFill>
                </a:rPr>
                <a:t>(encrypt)</a:t>
              </a:r>
            </a:p>
          </p:txBody>
        </p:sp>
      </p:grpSp>
      <p:grpSp>
        <p:nvGrpSpPr>
          <p:cNvPr id="43" name="Group 42"/>
          <p:cNvGrpSpPr/>
          <p:nvPr/>
        </p:nvGrpSpPr>
        <p:grpSpPr>
          <a:xfrm>
            <a:off x="5599765" y="5451474"/>
            <a:ext cx="765180" cy="1303337"/>
            <a:chOff x="5675963" y="5221287"/>
            <a:chExt cx="765180" cy="1303337"/>
          </a:xfrm>
        </p:grpSpPr>
        <p:grpSp>
          <p:nvGrpSpPr>
            <p:cNvPr id="42" name="Group 41"/>
            <p:cNvGrpSpPr/>
            <p:nvPr/>
          </p:nvGrpSpPr>
          <p:grpSpPr>
            <a:xfrm>
              <a:off x="5675963" y="5807081"/>
              <a:ext cx="765180" cy="717543"/>
              <a:chOff x="5675963" y="5807081"/>
              <a:chExt cx="765180" cy="717543"/>
            </a:xfrm>
          </p:grpSpPr>
          <p:pic>
            <p:nvPicPr>
              <p:cNvPr id="1751060" name="Picture 20" descr="BS00768_[1]"/>
              <p:cNvPicPr>
                <a:picLocks noChangeAspect="1" noChangeArrowheads="1"/>
              </p:cNvPicPr>
              <p:nvPr/>
            </p:nvPicPr>
            <p:blipFill>
              <a:blip r:embed="rId4"/>
              <a:srcRect/>
              <a:stretch>
                <a:fillRect/>
              </a:stretch>
            </p:blipFill>
            <p:spPr bwMode="auto">
              <a:xfrm flipH="1" flipV="1">
                <a:off x="5982355" y="5807081"/>
                <a:ext cx="458788" cy="236537"/>
              </a:xfrm>
              <a:prstGeom prst="rect">
                <a:avLst/>
              </a:prstGeom>
              <a:noFill/>
              <a:ln w="9525">
                <a:noFill/>
                <a:miter lim="800000"/>
                <a:headEnd/>
                <a:tailEnd/>
              </a:ln>
            </p:spPr>
          </p:pic>
          <p:grpSp>
            <p:nvGrpSpPr>
              <p:cNvPr id="5" name="Group 21"/>
              <p:cNvGrpSpPr>
                <a:grpSpLocks/>
              </p:cNvGrpSpPr>
              <p:nvPr/>
            </p:nvGrpSpPr>
            <p:grpSpPr bwMode="auto">
              <a:xfrm>
                <a:off x="5675963" y="6045200"/>
                <a:ext cx="638174" cy="479424"/>
                <a:chOff x="3773" y="3688"/>
                <a:chExt cx="402" cy="302"/>
              </a:xfrm>
            </p:grpSpPr>
            <p:sp>
              <p:nvSpPr>
                <p:cNvPr id="1751062" name="Text Box 22"/>
                <p:cNvSpPr txBox="1">
                  <a:spLocks noChangeArrowheads="1"/>
                </p:cNvSpPr>
                <p:nvPr/>
              </p:nvSpPr>
              <p:spPr bwMode="auto">
                <a:xfrm>
                  <a:off x="3773" y="3688"/>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dirty="0">
                      <a:solidFill>
                        <a:srgbClr val="000000"/>
                      </a:solidFill>
                    </a:rPr>
                    <a:t>K </a:t>
                  </a:r>
                </a:p>
              </p:txBody>
            </p:sp>
            <p:sp>
              <p:nvSpPr>
                <p:cNvPr id="1751063" name="Text Box 23"/>
                <p:cNvSpPr txBox="1">
                  <a:spLocks noChangeArrowheads="1"/>
                </p:cNvSpPr>
                <p:nvPr/>
              </p:nvSpPr>
              <p:spPr bwMode="auto">
                <a:xfrm>
                  <a:off x="3881" y="3777"/>
                  <a:ext cx="294"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dirty="0">
                      <a:solidFill>
                        <a:srgbClr val="000000"/>
                      </a:solidFill>
                    </a:rPr>
                    <a:t>CA</a:t>
                  </a:r>
                </a:p>
              </p:txBody>
            </p:sp>
          </p:grpSp>
        </p:grpSp>
        <p:sp>
          <p:nvSpPr>
            <p:cNvPr id="1751064" name="Text Box 24"/>
            <p:cNvSpPr txBox="1">
              <a:spLocks noChangeArrowheads="1"/>
            </p:cNvSpPr>
            <p:nvPr/>
          </p:nvSpPr>
          <p:spPr bwMode="auto">
            <a:xfrm>
              <a:off x="6032373" y="5475287"/>
              <a:ext cx="287158" cy="461665"/>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2400" baseline="0">
                  <a:solidFill>
                    <a:srgbClr val="000000"/>
                  </a:solidFill>
                </a:rPr>
                <a:t>-</a:t>
              </a:r>
            </a:p>
          </p:txBody>
        </p:sp>
        <p:sp>
          <p:nvSpPr>
            <p:cNvPr id="1751065" name="Line 25"/>
            <p:cNvSpPr>
              <a:spLocks noChangeShapeType="1"/>
            </p:cNvSpPr>
            <p:nvPr/>
          </p:nvSpPr>
          <p:spPr bwMode="auto">
            <a:xfrm flipV="1">
              <a:off x="6072061" y="5221287"/>
              <a:ext cx="0" cy="428625"/>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grpSp>
      <p:sp>
        <p:nvSpPr>
          <p:cNvPr id="1751067" name="Line 27"/>
          <p:cNvSpPr>
            <a:spLocks noChangeShapeType="1"/>
          </p:cNvSpPr>
          <p:nvPr/>
        </p:nvSpPr>
        <p:spPr bwMode="auto">
          <a:xfrm flipV="1">
            <a:off x="6527673" y="4584699"/>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grpSp>
        <p:nvGrpSpPr>
          <p:cNvPr id="44" name="Group 43"/>
          <p:cNvGrpSpPr/>
          <p:nvPr/>
        </p:nvGrpSpPr>
        <p:grpSpPr>
          <a:xfrm>
            <a:off x="6831013" y="3369269"/>
            <a:ext cx="2312987" cy="2082205"/>
            <a:chOff x="6831013" y="3369269"/>
            <a:chExt cx="2312987" cy="2082205"/>
          </a:xfrm>
        </p:grpSpPr>
        <p:grpSp>
          <p:nvGrpSpPr>
            <p:cNvPr id="6" name="Group 28"/>
            <p:cNvGrpSpPr>
              <a:grpSpLocks/>
            </p:cNvGrpSpPr>
            <p:nvPr/>
          </p:nvGrpSpPr>
          <p:grpSpPr bwMode="auto">
            <a:xfrm>
              <a:off x="7761161" y="4292599"/>
              <a:ext cx="903287" cy="1158875"/>
              <a:chOff x="4613" y="2648"/>
              <a:chExt cx="569" cy="730"/>
            </a:xfrm>
          </p:grpSpPr>
          <p:pic>
            <p:nvPicPr>
              <p:cNvPr id="1751069" name="Picture 29" descr="SO00109_[1]"/>
              <p:cNvPicPr>
                <a:picLocks noChangeAspect="1" noChangeArrowheads="1"/>
              </p:cNvPicPr>
              <p:nvPr/>
            </p:nvPicPr>
            <p:blipFill>
              <a:blip r:embed="rId5"/>
              <a:srcRect/>
              <a:stretch>
                <a:fillRect/>
              </a:stretch>
            </p:blipFill>
            <p:spPr bwMode="auto">
              <a:xfrm>
                <a:off x="4613" y="2648"/>
                <a:ext cx="569" cy="730"/>
              </a:xfrm>
              <a:prstGeom prst="rect">
                <a:avLst/>
              </a:prstGeom>
              <a:noFill/>
              <a:ln/>
              <a:effectLst/>
            </p:spPr>
          </p:pic>
          <p:grpSp>
            <p:nvGrpSpPr>
              <p:cNvPr id="7" name="Group 30"/>
              <p:cNvGrpSpPr>
                <a:grpSpLocks/>
              </p:cNvGrpSpPr>
              <p:nvPr/>
            </p:nvGrpSpPr>
            <p:grpSpPr bwMode="auto">
              <a:xfrm>
                <a:off x="4613" y="2766"/>
                <a:ext cx="310" cy="381"/>
                <a:chOff x="2997" y="2073"/>
                <a:chExt cx="310" cy="381"/>
              </a:xfrm>
            </p:grpSpPr>
            <p:grpSp>
              <p:nvGrpSpPr>
                <p:cNvPr id="8" name="Group 31"/>
                <p:cNvGrpSpPr>
                  <a:grpSpLocks/>
                </p:cNvGrpSpPr>
                <p:nvPr/>
              </p:nvGrpSpPr>
              <p:grpSpPr bwMode="auto">
                <a:xfrm>
                  <a:off x="2997" y="2144"/>
                  <a:ext cx="310" cy="310"/>
                  <a:chOff x="2997" y="2144"/>
                  <a:chExt cx="310" cy="310"/>
                </a:xfrm>
              </p:grpSpPr>
              <p:sp>
                <p:nvSpPr>
                  <p:cNvPr id="1751072" name="Text Box 32"/>
                  <p:cNvSpPr txBox="1">
                    <a:spLocks noChangeArrowheads="1"/>
                  </p:cNvSpPr>
                  <p:nvPr/>
                </p:nvSpPr>
                <p:spPr bwMode="auto">
                  <a:xfrm>
                    <a:off x="2997" y="2144"/>
                    <a:ext cx="213" cy="233"/>
                  </a:xfrm>
                  <a:prstGeom prst="rect">
                    <a:avLst/>
                  </a:prstGeom>
                  <a:solidFill>
                    <a:schemeClr val="bg1"/>
                  </a:solid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1751073" name="Text Box 33"/>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B</a:t>
                    </a:r>
                  </a:p>
                </p:txBody>
              </p:sp>
            </p:grpSp>
            <p:sp>
              <p:nvSpPr>
                <p:cNvPr id="1751074" name="Text Box 34"/>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pic>
            <p:nvPicPr>
              <p:cNvPr id="1751075" name="Picture 35" descr="BS00768_[1]"/>
              <p:cNvPicPr>
                <a:picLocks noChangeAspect="1" noChangeArrowheads="1"/>
              </p:cNvPicPr>
              <p:nvPr/>
            </p:nvPicPr>
            <p:blipFill>
              <a:blip r:embed="rId4"/>
              <a:srcRect/>
              <a:stretch>
                <a:fillRect/>
              </a:stretch>
            </p:blipFill>
            <p:spPr bwMode="auto">
              <a:xfrm flipH="1" flipV="1">
                <a:off x="4640" y="3118"/>
                <a:ext cx="289" cy="149"/>
              </a:xfrm>
              <a:prstGeom prst="rect">
                <a:avLst/>
              </a:prstGeom>
              <a:noFill/>
              <a:ln w="9525">
                <a:noFill/>
                <a:miter lim="800000"/>
                <a:headEnd/>
                <a:tailEnd/>
              </a:ln>
            </p:spPr>
          </p:pic>
        </p:grpSp>
        <p:sp>
          <p:nvSpPr>
            <p:cNvPr id="1751076" name="Text Box 36"/>
            <p:cNvSpPr txBox="1">
              <a:spLocks noChangeArrowheads="1"/>
            </p:cNvSpPr>
            <p:nvPr/>
          </p:nvSpPr>
          <p:spPr bwMode="auto">
            <a:xfrm>
              <a:off x="6831013" y="3369269"/>
              <a:ext cx="2312987" cy="92333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baseline="0" dirty="0">
                  <a:solidFill>
                    <a:srgbClr val="000000"/>
                  </a:solidFill>
                </a:rPr>
                <a:t>certificate for Bob’s public key, signed by CA</a:t>
              </a:r>
            </a:p>
          </p:txBody>
        </p:sp>
      </p:grpSp>
      <p:grpSp>
        <p:nvGrpSpPr>
          <p:cNvPr id="39" name="Group 38"/>
          <p:cNvGrpSpPr/>
          <p:nvPr/>
        </p:nvGrpSpPr>
        <p:grpSpPr>
          <a:xfrm>
            <a:off x="1125901" y="4598987"/>
            <a:ext cx="2748757" cy="1071562"/>
            <a:chOff x="956341" y="5475287"/>
            <a:chExt cx="2748757" cy="1071562"/>
          </a:xfrm>
        </p:grpSpPr>
        <p:sp>
          <p:nvSpPr>
            <p:cNvPr id="1751054" name="Text Box 14"/>
            <p:cNvSpPr txBox="1">
              <a:spLocks noChangeArrowheads="1"/>
            </p:cNvSpPr>
            <p:nvPr/>
          </p:nvSpPr>
          <p:spPr bwMode="auto">
            <a:xfrm>
              <a:off x="956341" y="5721349"/>
              <a:ext cx="1309688" cy="82550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sz="1600" baseline="0" dirty="0">
                  <a:solidFill>
                    <a:srgbClr val="000000"/>
                  </a:solidFill>
                </a:rPr>
                <a:t>Bob’s </a:t>
              </a:r>
            </a:p>
            <a:p>
              <a:pPr>
                <a:spcBef>
                  <a:spcPct val="0"/>
                </a:spcBef>
                <a:buFontTx/>
                <a:buNone/>
              </a:pPr>
              <a:r>
                <a:rPr kumimoji="0" lang="en-US" sz="1600" baseline="0" dirty="0">
                  <a:solidFill>
                    <a:srgbClr val="000000"/>
                  </a:solidFill>
                </a:rPr>
                <a:t>identifying information </a:t>
              </a:r>
            </a:p>
          </p:txBody>
        </p:sp>
        <p:sp>
          <p:nvSpPr>
            <p:cNvPr id="1751055" name="Line 15"/>
            <p:cNvSpPr>
              <a:spLocks noChangeShapeType="1"/>
            </p:cNvSpPr>
            <p:nvPr/>
          </p:nvSpPr>
          <p:spPr bwMode="auto">
            <a:xfrm flipV="1">
              <a:off x="2963736" y="5522912"/>
              <a:ext cx="741362" cy="34131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pic>
          <p:nvPicPr>
            <p:cNvPr id="38" name="Picture 37"/>
            <p:cNvPicPr>
              <a:picLocks noChangeAspect="1"/>
            </p:cNvPicPr>
            <p:nvPr/>
          </p:nvPicPr>
          <p:blipFill>
            <a:blip r:embed="rId6"/>
            <a:stretch>
              <a:fillRect/>
            </a:stretch>
          </p:blipFill>
          <p:spPr>
            <a:xfrm>
              <a:off x="2152557" y="5475287"/>
              <a:ext cx="1006408" cy="1006408"/>
            </a:xfrm>
            <a:prstGeom prst="rect">
              <a:avLst/>
            </a:prstGeom>
          </p:spPr>
        </p:pic>
      </p:grpSp>
      <p:sp>
        <p:nvSpPr>
          <p:cNvPr id="41" name="Line 27"/>
          <p:cNvSpPr>
            <a:spLocks noChangeShapeType="1"/>
          </p:cNvSpPr>
          <p:nvPr/>
        </p:nvSpPr>
        <p:spPr bwMode="auto">
          <a:xfrm flipV="1">
            <a:off x="4114800" y="4598987"/>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sp>
        <p:nvSpPr>
          <p:cNvPr id="45" name="Footer Placeholder 4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101821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7510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51067"/>
                                        </p:tgtEl>
                                        <p:attrNameLst>
                                          <p:attrName>style.visibility</p:attrName>
                                        </p:attrNameLst>
                                      </p:cBhvr>
                                      <p:to>
                                        <p:strVal val="visible"/>
                                      </p:to>
                                    </p:set>
                                    <p:animEffect transition="in" filter="wipe(left)">
                                      <p:cBhvr>
                                        <p:cTn id="33" dur="500"/>
                                        <p:tgtEl>
                                          <p:spTgt spid="175106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7" grpId="0" animBg="1"/>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When Alice wants Bob’s public key:</a:t>
            </a:r>
          </a:p>
          <a:p>
            <a:pPr lvl="1"/>
            <a:r>
              <a:rPr lang="en-US" sz="2400" dirty="0" smtClean="0"/>
              <a:t>gets Bob’s certificate (Bob or elsewhere).</a:t>
            </a:r>
          </a:p>
          <a:p>
            <a:pPr lvl="1"/>
            <a:r>
              <a:rPr lang="en-US" sz="2400" dirty="0" smtClean="0"/>
              <a:t>apply </a:t>
            </a:r>
            <a:r>
              <a:rPr lang="en-US" sz="2400" dirty="0" err="1" smtClean="0"/>
              <a:t>CA’s</a:t>
            </a:r>
            <a:r>
              <a:rPr lang="en-US" sz="2400" dirty="0" smtClean="0"/>
              <a:t> public key to Bob’s certificate, retrieve Bob’s public key</a:t>
            </a:r>
          </a:p>
          <a:p>
            <a:endParaRPr lang="en-US" dirty="0"/>
          </a:p>
        </p:txBody>
      </p:sp>
      <p:sp>
        <p:nvSpPr>
          <p:cNvPr id="4" name="Footer Placeholder 3"/>
          <p:cNvSpPr>
            <a:spLocks noGrp="1"/>
          </p:cNvSpPr>
          <p:nvPr>
            <p:ph type="ftr" sz="quarter" idx="11"/>
          </p:nvPr>
        </p:nvSpPr>
        <p:spPr/>
        <p:txBody>
          <a:bodyPr/>
          <a:lstStyle/>
          <a:p>
            <a:r>
              <a:rPr lang="en-US" smtClean="0"/>
              <a:t>© 2011-15, Kris Bubendorfer</a:t>
            </a:r>
            <a:endParaRPr lang="en-US"/>
          </a:p>
        </p:txBody>
      </p:sp>
      <p:pic>
        <p:nvPicPr>
          <p:cNvPr id="6" name="Picture 4" descr="j0175664[1]"/>
          <p:cNvPicPr>
            <a:picLocks noChangeAspect="1" noChangeArrowheads="1"/>
          </p:cNvPicPr>
          <p:nvPr/>
        </p:nvPicPr>
        <p:blipFill>
          <a:blip r:embed="rId3"/>
          <a:stretch>
            <a:fillRect/>
          </a:stretch>
        </p:blipFill>
        <p:spPr>
          <a:xfrm>
            <a:off x="4227513" y="5440362"/>
            <a:ext cx="1638300" cy="1295400"/>
          </a:xfrm>
          <a:prstGeom prst="rect">
            <a:avLst/>
          </a:prstGeom>
        </p:spPr>
      </p:pic>
      <p:grpSp>
        <p:nvGrpSpPr>
          <p:cNvPr id="35" name="Group 34"/>
          <p:cNvGrpSpPr/>
          <p:nvPr/>
        </p:nvGrpSpPr>
        <p:grpSpPr>
          <a:xfrm>
            <a:off x="6831013" y="3579812"/>
            <a:ext cx="1504951" cy="952504"/>
            <a:chOff x="6831013" y="3579812"/>
            <a:chExt cx="1504951" cy="952504"/>
          </a:xfrm>
        </p:grpSpPr>
        <p:sp>
          <p:nvSpPr>
            <p:cNvPr id="7" name="Text Box 5"/>
            <p:cNvSpPr txBox="1">
              <a:spLocks noChangeArrowheads="1"/>
            </p:cNvSpPr>
            <p:nvPr/>
          </p:nvSpPr>
          <p:spPr bwMode="auto">
            <a:xfrm>
              <a:off x="7375526" y="3579812"/>
              <a:ext cx="960438" cy="82550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sz="1600" baseline="0" dirty="0">
                  <a:solidFill>
                    <a:srgbClr val="000000"/>
                  </a:solidFill>
                </a:rPr>
                <a:t>Bob’s </a:t>
              </a:r>
            </a:p>
            <a:p>
              <a:pPr>
                <a:spcBef>
                  <a:spcPct val="0"/>
                </a:spcBef>
                <a:buFontTx/>
                <a:buNone/>
              </a:pPr>
              <a:r>
                <a:rPr kumimoji="0" lang="en-US" sz="1600" baseline="0" dirty="0">
                  <a:solidFill>
                    <a:srgbClr val="000000"/>
                  </a:solidFill>
                </a:rPr>
                <a:t>public</a:t>
              </a:r>
            </a:p>
            <a:p>
              <a:pPr>
                <a:spcBef>
                  <a:spcPct val="0"/>
                </a:spcBef>
                <a:buFontTx/>
                <a:buNone/>
              </a:pPr>
              <a:r>
                <a:rPr kumimoji="0" lang="en-US" sz="1600" baseline="0" dirty="0">
                  <a:solidFill>
                    <a:srgbClr val="000000"/>
                  </a:solidFill>
                </a:rPr>
                <a:t>key </a:t>
              </a:r>
            </a:p>
          </p:txBody>
        </p:sp>
        <p:pic>
          <p:nvPicPr>
            <p:cNvPr id="8" name="Picture 6" descr="BS00768_[1]"/>
            <p:cNvPicPr>
              <a:picLocks noChangeAspect="1" noChangeArrowheads="1"/>
            </p:cNvPicPr>
            <p:nvPr/>
          </p:nvPicPr>
          <p:blipFill>
            <a:blip r:embed="rId4"/>
            <a:srcRect/>
            <a:stretch>
              <a:fillRect/>
            </a:stretch>
          </p:blipFill>
          <p:spPr bwMode="auto">
            <a:xfrm flipH="1" flipV="1">
              <a:off x="6916738" y="3689350"/>
              <a:ext cx="458788" cy="236537"/>
            </a:xfrm>
            <a:prstGeom prst="rect">
              <a:avLst/>
            </a:prstGeom>
            <a:noFill/>
            <a:ln w="9525">
              <a:noFill/>
              <a:miter lim="800000"/>
              <a:headEnd/>
              <a:tailEnd/>
            </a:ln>
          </p:spPr>
        </p:pic>
        <p:grpSp>
          <p:nvGrpSpPr>
            <p:cNvPr id="9" name="Group 7"/>
            <p:cNvGrpSpPr>
              <a:grpSpLocks/>
            </p:cNvGrpSpPr>
            <p:nvPr/>
          </p:nvGrpSpPr>
          <p:grpSpPr bwMode="auto">
            <a:xfrm>
              <a:off x="6831013" y="3927478"/>
              <a:ext cx="492125" cy="604838"/>
              <a:chOff x="2997" y="2073"/>
              <a:chExt cx="310" cy="381"/>
            </a:xfrm>
          </p:grpSpPr>
          <p:grpSp>
            <p:nvGrpSpPr>
              <p:cNvPr id="10" name="Group 8"/>
              <p:cNvGrpSpPr>
                <a:grpSpLocks/>
              </p:cNvGrpSpPr>
              <p:nvPr/>
            </p:nvGrpSpPr>
            <p:grpSpPr bwMode="auto">
              <a:xfrm>
                <a:off x="2997" y="2144"/>
                <a:ext cx="310" cy="310"/>
                <a:chOff x="2997" y="2144"/>
                <a:chExt cx="310" cy="310"/>
              </a:xfrm>
            </p:grpSpPr>
            <p:sp>
              <p:nvSpPr>
                <p:cNvPr id="12" name="Text Box 9"/>
                <p:cNvSpPr txBox="1">
                  <a:spLocks noChangeArrowheads="1"/>
                </p:cNvSpPr>
                <p:nvPr/>
              </p:nvSpPr>
              <p:spPr bwMode="auto">
                <a:xfrm>
                  <a:off x="2997" y="2144"/>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13" name="Text Box 10"/>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dirty="0">
                      <a:solidFill>
                        <a:srgbClr val="000000"/>
                      </a:solidFill>
                    </a:rPr>
                    <a:t>B</a:t>
                  </a:r>
                </a:p>
              </p:txBody>
            </p:sp>
          </p:grpSp>
          <p:sp>
            <p:nvSpPr>
              <p:cNvPr id="11" name="Text Box 11"/>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grpSp>
      <p:grpSp>
        <p:nvGrpSpPr>
          <p:cNvPr id="14" name="Group 12"/>
          <p:cNvGrpSpPr>
            <a:grpSpLocks/>
          </p:cNvGrpSpPr>
          <p:nvPr/>
        </p:nvGrpSpPr>
        <p:grpSpPr bwMode="auto">
          <a:xfrm>
            <a:off x="4471989" y="3522662"/>
            <a:ext cx="1192213" cy="955675"/>
            <a:chOff x="1126" y="2124"/>
            <a:chExt cx="751" cy="602"/>
          </a:xfrm>
        </p:grpSpPr>
        <p:sp>
          <p:nvSpPr>
            <p:cNvPr id="15" name="Rectangle 13"/>
            <p:cNvSpPr>
              <a:spLocks noChangeArrowheads="1"/>
            </p:cNvSpPr>
            <p:nvPr/>
          </p:nvSpPr>
          <p:spPr bwMode="auto">
            <a:xfrm>
              <a:off x="1126" y="2124"/>
              <a:ext cx="751" cy="602"/>
            </a:xfrm>
            <a:prstGeom prst="rect">
              <a:avLst/>
            </a:prstGeom>
            <a:solidFill>
              <a:schemeClr val="accent1"/>
            </a:solidFill>
            <a:ln w="9525">
              <a:solidFill>
                <a:schemeClr val="tx1"/>
              </a:solidFill>
              <a:miter lim="800000"/>
              <a:headEnd/>
              <a:tailEnd/>
            </a:ln>
            <a:effectLst/>
            <a:scene3d>
              <a:camera prst="orthographicFront"/>
              <a:lightRig rig="threePt" dir="t"/>
            </a:scene3d>
            <a:sp3d>
              <a:bevelT w="152400" h="50800" prst="softRound"/>
            </a:sp3d>
          </p:spPr>
          <p:txBody>
            <a:bodyPr wrap="none" anchor="ctr">
              <a:prstTxWarp prst="textNoShape">
                <a:avLst/>
              </a:prstTxWarp>
            </a:bodyPr>
            <a:lstStyle/>
            <a:p>
              <a:endParaRPr lang="en-US">
                <a:solidFill>
                  <a:srgbClr val="000000"/>
                </a:solidFill>
              </a:endParaRPr>
            </a:p>
          </p:txBody>
        </p:sp>
        <p:sp>
          <p:nvSpPr>
            <p:cNvPr id="16" name="Text Box 14"/>
            <p:cNvSpPr txBox="1">
              <a:spLocks noChangeArrowheads="1"/>
            </p:cNvSpPr>
            <p:nvPr/>
          </p:nvSpPr>
          <p:spPr bwMode="auto">
            <a:xfrm>
              <a:off x="1131" y="2127"/>
              <a:ext cx="714" cy="582"/>
            </a:xfrm>
            <a:prstGeom prst="rect">
              <a:avLst/>
            </a:prstGeom>
            <a:noFill/>
            <a:ln w="9525">
              <a:noFill/>
              <a:miter lim="800000"/>
              <a:headEnd/>
              <a:tailEnd/>
            </a:ln>
            <a:effectLst/>
            <a:scene3d>
              <a:camera prst="orthographicFront"/>
              <a:lightRig rig="threePt" dir="t"/>
            </a:scene3d>
            <a:sp3d>
              <a:bevelT w="152400" h="50800" prst="softRound"/>
            </a:sp3d>
          </p:spPr>
          <p:txBody>
            <a:bodyPr wrap="none">
              <a:prstTxWarp prst="textNoShape">
                <a:avLst/>
              </a:prstTxWarp>
              <a:spAutoFit/>
            </a:bodyPr>
            <a:lstStyle/>
            <a:p>
              <a:pPr algn="ctr">
                <a:spcBef>
                  <a:spcPct val="0"/>
                </a:spcBef>
                <a:buFontTx/>
                <a:buNone/>
              </a:pPr>
              <a:r>
                <a:rPr kumimoji="0" lang="en-US" sz="1800" baseline="0" dirty="0">
                  <a:solidFill>
                    <a:srgbClr val="000000"/>
                  </a:solidFill>
                </a:rPr>
                <a:t>digital</a:t>
              </a:r>
            </a:p>
            <a:p>
              <a:pPr algn="ctr">
                <a:spcBef>
                  <a:spcPct val="0"/>
                </a:spcBef>
                <a:buFontTx/>
                <a:buNone/>
              </a:pPr>
              <a:r>
                <a:rPr kumimoji="0" lang="en-US" sz="1800" baseline="0" dirty="0">
                  <a:solidFill>
                    <a:srgbClr val="000000"/>
                  </a:solidFill>
                </a:rPr>
                <a:t>signature</a:t>
              </a:r>
            </a:p>
            <a:p>
              <a:pPr algn="ctr">
                <a:spcBef>
                  <a:spcPct val="0"/>
                </a:spcBef>
                <a:buFontTx/>
                <a:buNone/>
              </a:pPr>
              <a:r>
                <a:rPr kumimoji="0" lang="en-US" sz="1800" baseline="0" dirty="0">
                  <a:solidFill>
                    <a:srgbClr val="000000"/>
                  </a:solidFill>
                </a:rPr>
                <a:t>(decrypt)</a:t>
              </a:r>
            </a:p>
          </p:txBody>
        </p:sp>
      </p:grpSp>
      <p:sp>
        <p:nvSpPr>
          <p:cNvPr id="22" name="Text Box 20"/>
          <p:cNvSpPr txBox="1">
            <a:spLocks noChangeArrowheads="1"/>
          </p:cNvSpPr>
          <p:nvPr/>
        </p:nvSpPr>
        <p:spPr bwMode="auto">
          <a:xfrm>
            <a:off x="5402263" y="4741862"/>
            <a:ext cx="364403" cy="461665"/>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2400" baseline="0">
                <a:solidFill>
                  <a:srgbClr val="000000"/>
                </a:solidFill>
              </a:rPr>
              <a:t>+</a:t>
            </a:r>
          </a:p>
        </p:txBody>
      </p:sp>
      <p:grpSp>
        <p:nvGrpSpPr>
          <p:cNvPr id="34" name="Group 33"/>
          <p:cNvGrpSpPr/>
          <p:nvPr/>
        </p:nvGrpSpPr>
        <p:grpSpPr>
          <a:xfrm>
            <a:off x="4003676" y="4546600"/>
            <a:ext cx="1862143" cy="898525"/>
            <a:chOff x="4003676" y="4546600"/>
            <a:chExt cx="1862143" cy="898525"/>
          </a:xfrm>
        </p:grpSpPr>
        <p:sp>
          <p:nvSpPr>
            <p:cNvPr id="17" name="Text Box 15"/>
            <p:cNvSpPr txBox="1">
              <a:spLocks noChangeArrowheads="1"/>
            </p:cNvSpPr>
            <p:nvPr/>
          </p:nvSpPr>
          <p:spPr bwMode="auto">
            <a:xfrm>
              <a:off x="4003676" y="4619625"/>
              <a:ext cx="960437" cy="825500"/>
            </a:xfrm>
            <a:prstGeom prst="rect">
              <a:avLst/>
            </a:prstGeom>
            <a:noFill/>
            <a:ln w="9525">
              <a:noFill/>
              <a:miter lim="800000"/>
              <a:headEnd/>
              <a:tailEnd/>
            </a:ln>
            <a:effectLst/>
          </p:spPr>
          <p:txBody>
            <a:bodyPr>
              <a:prstTxWarp prst="textNoShape">
                <a:avLst/>
              </a:prstTxWarp>
              <a:spAutoFit/>
            </a:bodyPr>
            <a:lstStyle/>
            <a:p>
              <a:pPr>
                <a:spcBef>
                  <a:spcPct val="0"/>
                </a:spcBef>
                <a:buFontTx/>
                <a:buNone/>
              </a:pPr>
              <a:r>
                <a:rPr kumimoji="0" lang="en-US" sz="1600" baseline="0" dirty="0">
                  <a:solidFill>
                    <a:srgbClr val="000000"/>
                  </a:solidFill>
                </a:rPr>
                <a:t>CA </a:t>
              </a:r>
            </a:p>
            <a:p>
              <a:pPr>
                <a:spcBef>
                  <a:spcPct val="0"/>
                </a:spcBef>
                <a:buFontTx/>
                <a:buNone/>
              </a:pPr>
              <a:r>
                <a:rPr kumimoji="0" lang="en-US" sz="1600" baseline="0" dirty="0">
                  <a:solidFill>
                    <a:srgbClr val="000000"/>
                  </a:solidFill>
                </a:rPr>
                <a:t>public</a:t>
              </a:r>
            </a:p>
            <a:p>
              <a:pPr>
                <a:spcBef>
                  <a:spcPct val="0"/>
                </a:spcBef>
                <a:buFontTx/>
                <a:buNone/>
              </a:pPr>
              <a:r>
                <a:rPr kumimoji="0" lang="en-US" sz="1600" baseline="0" dirty="0">
                  <a:solidFill>
                    <a:srgbClr val="000000"/>
                  </a:solidFill>
                </a:rPr>
                <a:t>key </a:t>
              </a:r>
            </a:p>
          </p:txBody>
        </p:sp>
        <p:pic>
          <p:nvPicPr>
            <p:cNvPr id="18" name="Picture 16" descr="BS00768_[1]"/>
            <p:cNvPicPr>
              <a:picLocks noChangeAspect="1" noChangeArrowheads="1"/>
            </p:cNvPicPr>
            <p:nvPr/>
          </p:nvPicPr>
          <p:blipFill>
            <a:blip r:embed="rId4"/>
            <a:srcRect/>
            <a:stretch>
              <a:fillRect/>
            </a:stretch>
          </p:blipFill>
          <p:spPr bwMode="auto">
            <a:xfrm flipH="1" flipV="1">
              <a:off x="5243513" y="4627562"/>
              <a:ext cx="458788" cy="236538"/>
            </a:xfrm>
            <a:prstGeom prst="rect">
              <a:avLst/>
            </a:prstGeom>
            <a:noFill/>
            <a:ln w="9525">
              <a:noFill/>
              <a:miter lim="800000"/>
              <a:headEnd/>
              <a:tailEnd/>
            </a:ln>
          </p:spPr>
        </p:pic>
        <p:grpSp>
          <p:nvGrpSpPr>
            <p:cNvPr id="19" name="Group 17"/>
            <p:cNvGrpSpPr>
              <a:grpSpLocks/>
            </p:cNvGrpSpPr>
            <p:nvPr/>
          </p:nvGrpSpPr>
          <p:grpSpPr bwMode="auto">
            <a:xfrm>
              <a:off x="5227643" y="4906968"/>
              <a:ext cx="638176" cy="479426"/>
              <a:chOff x="3773" y="3688"/>
              <a:chExt cx="402" cy="302"/>
            </a:xfrm>
          </p:grpSpPr>
          <p:sp>
            <p:nvSpPr>
              <p:cNvPr id="20" name="Text Box 18"/>
              <p:cNvSpPr txBox="1">
                <a:spLocks noChangeArrowheads="1"/>
              </p:cNvSpPr>
              <p:nvPr/>
            </p:nvSpPr>
            <p:spPr bwMode="auto">
              <a:xfrm>
                <a:off x="3773" y="3688"/>
                <a:ext cx="213" cy="23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21" name="Text Box 19"/>
              <p:cNvSpPr txBox="1">
                <a:spLocks noChangeArrowheads="1"/>
              </p:cNvSpPr>
              <p:nvPr/>
            </p:nvSpPr>
            <p:spPr bwMode="auto">
              <a:xfrm>
                <a:off x="3881" y="3777"/>
                <a:ext cx="294"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CA</a:t>
                </a:r>
              </a:p>
            </p:txBody>
          </p:sp>
        </p:grpSp>
        <p:sp>
          <p:nvSpPr>
            <p:cNvPr id="23" name="Line 21"/>
            <p:cNvSpPr>
              <a:spLocks noChangeShapeType="1"/>
            </p:cNvSpPr>
            <p:nvPr/>
          </p:nvSpPr>
          <p:spPr bwMode="auto">
            <a:xfrm flipV="1">
              <a:off x="5046663" y="4546600"/>
              <a:ext cx="0" cy="893762"/>
            </a:xfrm>
            <a:prstGeom prst="line">
              <a:avLst/>
            </a:prstGeom>
            <a:noFill/>
            <a:ln w="38100">
              <a:solidFill>
                <a:schemeClr val="tx1"/>
              </a:solidFill>
              <a:prstDash val="sysDot"/>
              <a:round/>
              <a:headEnd/>
              <a:tailEnd type="triangle" w="med" len="med"/>
            </a:ln>
            <a:effectLst/>
          </p:spPr>
          <p:txBody>
            <a:bodyPr>
              <a:prstTxWarp prst="textNoShape">
                <a:avLst/>
              </a:prstTxWarp>
            </a:bodyPr>
            <a:lstStyle/>
            <a:p>
              <a:endParaRPr lang="en-US">
                <a:solidFill>
                  <a:srgbClr val="000000"/>
                </a:solidFill>
              </a:endParaRPr>
            </a:p>
          </p:txBody>
        </p:sp>
      </p:grpSp>
      <p:sp>
        <p:nvSpPr>
          <p:cNvPr id="24" name="Line 22"/>
          <p:cNvSpPr>
            <a:spLocks noChangeShapeType="1"/>
          </p:cNvSpPr>
          <p:nvPr/>
        </p:nvSpPr>
        <p:spPr bwMode="auto">
          <a:xfrm>
            <a:off x="2822576" y="3970337"/>
            <a:ext cx="1627187" cy="6350"/>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sp>
        <p:nvSpPr>
          <p:cNvPr id="25" name="Line 23"/>
          <p:cNvSpPr>
            <a:spLocks noChangeShapeType="1"/>
          </p:cNvSpPr>
          <p:nvPr/>
        </p:nvSpPr>
        <p:spPr bwMode="auto">
          <a:xfrm flipV="1">
            <a:off x="5691188" y="3983037"/>
            <a:ext cx="1133475" cy="9525"/>
          </a:xfrm>
          <a:prstGeom prst="line">
            <a:avLst/>
          </a:prstGeom>
          <a:noFill/>
          <a:ln w="38100">
            <a:solidFill>
              <a:schemeClr val="tx1"/>
            </a:solidFill>
            <a:round/>
            <a:headEnd/>
            <a:tailEnd type="triangle" w="med" len="med"/>
          </a:ln>
          <a:effectLst/>
        </p:spPr>
        <p:txBody>
          <a:bodyPr>
            <a:prstTxWarp prst="textNoShape">
              <a:avLst/>
            </a:prstTxWarp>
          </a:bodyPr>
          <a:lstStyle/>
          <a:p>
            <a:endParaRPr lang="en-US">
              <a:solidFill>
                <a:srgbClr val="000000"/>
              </a:solidFill>
            </a:endParaRPr>
          </a:p>
        </p:txBody>
      </p:sp>
      <p:grpSp>
        <p:nvGrpSpPr>
          <p:cNvPr id="26" name="Group 24"/>
          <p:cNvGrpSpPr>
            <a:grpSpLocks/>
          </p:cNvGrpSpPr>
          <p:nvPr/>
        </p:nvGrpSpPr>
        <p:grpSpPr bwMode="auto">
          <a:xfrm>
            <a:off x="1979613" y="3402012"/>
            <a:ext cx="903288" cy="1158875"/>
            <a:chOff x="4432" y="2648"/>
            <a:chExt cx="569" cy="730"/>
          </a:xfrm>
        </p:grpSpPr>
        <p:pic>
          <p:nvPicPr>
            <p:cNvPr id="27" name="Picture 25" descr="SO00109_[1]"/>
            <p:cNvPicPr>
              <a:picLocks noChangeAspect="1" noChangeArrowheads="1"/>
            </p:cNvPicPr>
            <p:nvPr/>
          </p:nvPicPr>
          <p:blipFill>
            <a:blip r:embed="rId5"/>
            <a:srcRect/>
            <a:stretch>
              <a:fillRect/>
            </a:stretch>
          </p:blipFill>
          <p:spPr bwMode="auto">
            <a:xfrm>
              <a:off x="4432" y="2648"/>
              <a:ext cx="569" cy="730"/>
            </a:xfrm>
            <a:prstGeom prst="rect">
              <a:avLst/>
            </a:prstGeom>
            <a:noFill/>
            <a:ln>
              <a:noFill/>
            </a:ln>
          </p:spPr>
        </p:pic>
        <p:grpSp>
          <p:nvGrpSpPr>
            <p:cNvPr id="28" name="Group 26"/>
            <p:cNvGrpSpPr>
              <a:grpSpLocks/>
            </p:cNvGrpSpPr>
            <p:nvPr/>
          </p:nvGrpSpPr>
          <p:grpSpPr bwMode="auto">
            <a:xfrm>
              <a:off x="4613" y="2766"/>
              <a:ext cx="310" cy="381"/>
              <a:chOff x="2997" y="2073"/>
              <a:chExt cx="310" cy="381"/>
            </a:xfrm>
          </p:grpSpPr>
          <p:grpSp>
            <p:nvGrpSpPr>
              <p:cNvPr id="30" name="Group 27"/>
              <p:cNvGrpSpPr>
                <a:grpSpLocks/>
              </p:cNvGrpSpPr>
              <p:nvPr/>
            </p:nvGrpSpPr>
            <p:grpSpPr bwMode="auto">
              <a:xfrm>
                <a:off x="2997" y="2144"/>
                <a:ext cx="310" cy="310"/>
                <a:chOff x="2997" y="2144"/>
                <a:chExt cx="310" cy="310"/>
              </a:xfrm>
            </p:grpSpPr>
            <p:sp>
              <p:nvSpPr>
                <p:cNvPr id="32" name="Text Box 28"/>
                <p:cNvSpPr txBox="1">
                  <a:spLocks noChangeArrowheads="1"/>
                </p:cNvSpPr>
                <p:nvPr/>
              </p:nvSpPr>
              <p:spPr bwMode="auto">
                <a:xfrm>
                  <a:off x="2997" y="2144"/>
                  <a:ext cx="213" cy="233"/>
                </a:xfrm>
                <a:prstGeom prst="rect">
                  <a:avLst/>
                </a:prstGeom>
                <a:solidFill>
                  <a:schemeClr val="bg1"/>
                </a:solidFill>
                <a:ln w="9525">
                  <a:noFill/>
                  <a:miter lim="800000"/>
                  <a:headEnd/>
                  <a:tailEnd/>
                </a:ln>
                <a:effectLst/>
              </p:spPr>
              <p:txBody>
                <a:bodyPr wrap="none">
                  <a:prstTxWarp prst="textNoShape">
                    <a:avLst/>
                  </a:prstTxWarp>
                  <a:spAutoFit/>
                </a:bodyPr>
                <a:lstStyle/>
                <a:p>
                  <a:pPr algn="ctr">
                    <a:spcBef>
                      <a:spcPct val="0"/>
                    </a:spcBef>
                    <a:buFontTx/>
                    <a:buNone/>
                  </a:pPr>
                  <a:r>
                    <a:rPr kumimoji="0" lang="en-US" baseline="0">
                      <a:solidFill>
                        <a:srgbClr val="000000"/>
                      </a:solidFill>
                    </a:rPr>
                    <a:t>K </a:t>
                  </a:r>
                </a:p>
              </p:txBody>
            </p:sp>
            <p:sp>
              <p:nvSpPr>
                <p:cNvPr id="33" name="Text Box 29"/>
                <p:cNvSpPr txBox="1">
                  <a:spLocks noChangeArrowheads="1"/>
                </p:cNvSpPr>
                <p:nvPr/>
              </p:nvSpPr>
              <p:spPr bwMode="auto">
                <a:xfrm>
                  <a:off x="3104" y="2241"/>
                  <a:ext cx="203"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B</a:t>
                  </a:r>
                </a:p>
              </p:txBody>
            </p:sp>
          </p:grpSp>
          <p:sp>
            <p:nvSpPr>
              <p:cNvPr id="31" name="Text Box 30"/>
              <p:cNvSpPr txBox="1">
                <a:spLocks noChangeArrowheads="1"/>
              </p:cNvSpPr>
              <p:nvPr/>
            </p:nvSpPr>
            <p:spPr bwMode="auto">
              <a:xfrm>
                <a:off x="3113" y="2073"/>
                <a:ext cx="192" cy="213"/>
              </a:xfrm>
              <a:prstGeom prst="rect">
                <a:avLst/>
              </a:prstGeom>
              <a:noFill/>
              <a:ln w="9525">
                <a:noFill/>
                <a:miter lim="800000"/>
                <a:headEnd/>
                <a:tailEnd/>
              </a:ln>
              <a:effectLst/>
            </p:spPr>
            <p:txBody>
              <a:bodyPr wrap="none">
                <a:prstTxWarp prst="textNoShape">
                  <a:avLst/>
                </a:prstTxWarp>
                <a:spAutoFit/>
              </a:bodyPr>
              <a:lstStyle/>
              <a:p>
                <a:pPr algn="ctr">
                  <a:spcBef>
                    <a:spcPct val="0"/>
                  </a:spcBef>
                  <a:buFontTx/>
                  <a:buNone/>
                </a:pPr>
                <a:r>
                  <a:rPr kumimoji="0" lang="en-US" sz="1600" baseline="0">
                    <a:solidFill>
                      <a:srgbClr val="000000"/>
                    </a:solidFill>
                  </a:rPr>
                  <a:t>+</a:t>
                </a:r>
              </a:p>
            </p:txBody>
          </p:sp>
        </p:grpSp>
        <p:pic>
          <p:nvPicPr>
            <p:cNvPr id="29" name="Picture 31" descr="BS00768_[1]"/>
            <p:cNvPicPr>
              <a:picLocks noChangeAspect="1" noChangeArrowheads="1"/>
            </p:cNvPicPr>
            <p:nvPr/>
          </p:nvPicPr>
          <p:blipFill>
            <a:blip r:embed="rId4"/>
            <a:srcRect/>
            <a:stretch>
              <a:fillRect/>
            </a:stretch>
          </p:blipFill>
          <p:spPr bwMode="auto">
            <a:xfrm flipH="1" flipV="1">
              <a:off x="4640" y="3118"/>
              <a:ext cx="289" cy="149"/>
            </a:xfrm>
            <a:prstGeom prst="rect">
              <a:avLst/>
            </a:prstGeom>
            <a:noFill/>
            <a:ln w="9525">
              <a:noFill/>
              <a:miter lim="800000"/>
              <a:headEnd/>
              <a:tailEnd/>
            </a:ln>
          </p:spPr>
        </p:pic>
      </p:grpSp>
      <p:sp>
        <p:nvSpPr>
          <p:cNvPr id="36" name="Rectangle 2"/>
          <p:cNvSpPr txBox="1">
            <a:spLocks noChangeArrowheads="1"/>
          </p:cNvSpPr>
          <p:nvPr/>
        </p:nvSpPr>
        <p:spPr>
          <a:xfrm>
            <a:off x="1215073" y="304800"/>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Certification Authorities</a:t>
            </a:r>
            <a:endParaRPr kumimoji="0" lang="en-US" sz="44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p14="http://schemas.microsoft.com/office/powerpoint/2010/main" val="41302170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6"/>
                                        </p:tgtEl>
                                      </p:cBhvr>
                                    </p:animEffect>
                                    <p:set>
                                      <p:cBhvr>
                                        <p:cTn id="24" dur="1" fill="hold">
                                          <p:stCondLst>
                                            <p:cond delay="1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0018" name="Rectangle 2"/>
          <p:cNvSpPr>
            <a:spLocks noGrp="1" noChangeArrowheads="1"/>
          </p:cNvSpPr>
          <p:nvPr>
            <p:ph type="title"/>
          </p:nvPr>
        </p:nvSpPr>
        <p:spPr/>
        <p:txBody>
          <a:bodyPr/>
          <a:lstStyle/>
          <a:p>
            <a:r>
              <a:rPr lang="en-US" sz="3200" dirty="0" smtClean="0">
                <a:latin typeface="+mn-lt"/>
              </a:rPr>
              <a:t>Key Distribution Center (KDC</a:t>
            </a:r>
            <a:r>
              <a:rPr lang="en-US" sz="3200" dirty="0" smtClean="0">
                <a:latin typeface="+mn-lt"/>
              </a:rPr>
              <a:t>): Simpler Version</a:t>
            </a:r>
            <a:endParaRPr lang="en-US" sz="2400" dirty="0">
              <a:latin typeface="+mn-lt"/>
            </a:endParaRPr>
          </a:p>
        </p:txBody>
      </p:sp>
      <p:pic>
        <p:nvPicPr>
          <p:cNvPr id="1750019" name="Picture 3" descr="j0175664[1]"/>
          <p:cNvPicPr>
            <a:picLocks noGrp="1" noChangeAspect="1" noChangeArrowheads="1"/>
          </p:cNvPicPr>
          <p:nvPr>
            <p:ph idx="1"/>
          </p:nvPr>
        </p:nvPicPr>
        <p:blipFill>
          <a:blip r:embed="rId3"/>
          <a:srcRect/>
          <a:stretch>
            <a:fillRect/>
          </a:stretch>
        </p:blipFill>
        <p:spPr>
          <a:xfrm>
            <a:off x="4752213" y="2316589"/>
            <a:ext cx="1265238" cy="954087"/>
          </a:xfrm>
          <a:noFill/>
          <a:ln/>
        </p:spPr>
      </p:pic>
      <p:sp>
        <p:nvSpPr>
          <p:cNvPr id="1750025" name="Text Box 9"/>
          <p:cNvSpPr txBox="1">
            <a:spLocks noChangeArrowheads="1"/>
          </p:cNvSpPr>
          <p:nvPr/>
        </p:nvSpPr>
        <p:spPr bwMode="auto">
          <a:xfrm>
            <a:off x="934275" y="3731863"/>
            <a:ext cx="1223963" cy="646331"/>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Alice</a:t>
            </a:r>
            <a:endParaRPr kumimoji="0" lang="en-US" baseline="0" dirty="0" smtClean="0"/>
          </a:p>
          <a:p>
            <a:pPr algn="ctr">
              <a:spcBef>
                <a:spcPct val="0"/>
              </a:spcBef>
              <a:buFontTx/>
              <a:buNone/>
            </a:pPr>
            <a:r>
              <a:rPr kumimoji="0" lang="en-US" baseline="0" dirty="0" smtClean="0"/>
              <a:t>Learns SK</a:t>
            </a:r>
            <a:r>
              <a:rPr kumimoji="0" lang="en-US" baseline="-25000" dirty="0" smtClean="0"/>
              <a:t>1</a:t>
            </a:r>
            <a:endParaRPr kumimoji="0" lang="en-US" baseline="-25000" dirty="0"/>
          </a:p>
        </p:txBody>
      </p:sp>
      <p:sp>
        <p:nvSpPr>
          <p:cNvPr id="1750026" name="Text Box 10"/>
          <p:cNvSpPr txBox="1">
            <a:spLocks noChangeArrowheads="1"/>
          </p:cNvSpPr>
          <p:nvPr/>
        </p:nvSpPr>
        <p:spPr bwMode="auto">
          <a:xfrm>
            <a:off x="7068376" y="3621514"/>
            <a:ext cx="2075624" cy="923330"/>
          </a:xfrm>
          <a:prstGeom prst="rect">
            <a:avLst/>
          </a:prstGeom>
          <a:noFill/>
          <a:ln w="9525">
            <a:noFill/>
            <a:miter lim="800000"/>
            <a:headEnd/>
            <a:tailEnd/>
          </a:ln>
          <a:effectLst/>
        </p:spPr>
        <p:txBody>
          <a:bodyPr wrap="square">
            <a:prstTxWarp prst="textNoShape">
              <a:avLst/>
            </a:prstTxWarp>
            <a:spAutoFit/>
          </a:bodyPr>
          <a:lstStyle/>
          <a:p>
            <a:pPr algn="ctr">
              <a:spcBef>
                <a:spcPct val="0"/>
              </a:spcBef>
              <a:buFontTx/>
              <a:buNone/>
            </a:pPr>
            <a:r>
              <a:rPr kumimoji="0" lang="en-US" baseline="0" dirty="0"/>
              <a:t>Bob</a:t>
            </a:r>
            <a:r>
              <a:rPr kumimoji="0" lang="en-US" baseline="0" dirty="0" smtClean="0"/>
              <a:t> learns  </a:t>
            </a:r>
            <a:r>
              <a:rPr lang="en-US" dirty="0" smtClean="0"/>
              <a:t>SK</a:t>
            </a:r>
            <a:r>
              <a:rPr kumimoji="0" lang="en-US" baseline="-25000" dirty="0" smtClean="0"/>
              <a:t>1</a:t>
            </a:r>
            <a:r>
              <a:rPr kumimoji="0" lang="en-US" baseline="0" dirty="0" smtClean="0"/>
              <a:t> &amp; communicates </a:t>
            </a:r>
            <a:r>
              <a:rPr kumimoji="0" lang="en-US" baseline="0" dirty="0"/>
              <a:t>with Alice</a:t>
            </a:r>
          </a:p>
        </p:txBody>
      </p:sp>
      <p:sp>
        <p:nvSpPr>
          <p:cNvPr id="1750027" name="Line 11"/>
          <p:cNvSpPr>
            <a:spLocks noChangeShapeType="1"/>
          </p:cNvSpPr>
          <p:nvPr/>
        </p:nvSpPr>
        <p:spPr bwMode="auto">
          <a:xfrm>
            <a:off x="1732788" y="4985176"/>
            <a:ext cx="5964238" cy="0"/>
          </a:xfrm>
          <a:prstGeom prst="line">
            <a:avLst/>
          </a:prstGeom>
          <a:noFill/>
          <a:ln w="76200">
            <a:solidFill>
              <a:schemeClr val="accent2"/>
            </a:solidFill>
            <a:round/>
            <a:headEnd type="triangle" w="med" len="med"/>
            <a:tailEnd type="triangle" w="med" len="med"/>
          </a:ln>
          <a:effectLst/>
        </p:spPr>
        <p:txBody>
          <a:bodyPr>
            <a:prstTxWarp prst="textNoShape">
              <a:avLst/>
            </a:prstTxWarp>
          </a:bodyPr>
          <a:lstStyle/>
          <a:p>
            <a:endParaRPr lang="en-US"/>
          </a:p>
        </p:txBody>
      </p:sp>
      <p:sp>
        <p:nvSpPr>
          <p:cNvPr id="1750028" name="Text Box 12"/>
          <p:cNvSpPr txBox="1">
            <a:spLocks noChangeArrowheads="1"/>
          </p:cNvSpPr>
          <p:nvPr/>
        </p:nvSpPr>
        <p:spPr bwMode="auto">
          <a:xfrm>
            <a:off x="1303369" y="5474552"/>
            <a:ext cx="6897687" cy="461665"/>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smtClean="0"/>
              <a:t>What are the disadvantages of this protocol?</a:t>
            </a:r>
            <a:endParaRPr kumimoji="0" lang="en-US" sz="2400" baseline="0" dirty="0"/>
          </a:p>
        </p:txBody>
      </p:sp>
      <p:sp>
        <p:nvSpPr>
          <p:cNvPr id="1750029" name="Text Box 13"/>
          <p:cNvSpPr txBox="1">
            <a:spLocks noChangeArrowheads="1"/>
          </p:cNvSpPr>
          <p:nvPr/>
        </p:nvSpPr>
        <p:spPr bwMode="auto">
          <a:xfrm>
            <a:off x="1206500" y="1287463"/>
            <a:ext cx="7727188" cy="830997"/>
          </a:xfrm>
          <a:prstGeom prst="rect">
            <a:avLst/>
          </a:prstGeom>
          <a:noFill/>
          <a:ln w="9525">
            <a:noFill/>
            <a:miter lim="800000"/>
            <a:headEnd/>
            <a:tailEnd/>
          </a:ln>
          <a:effectLst/>
        </p:spPr>
        <p:txBody>
          <a:bodyPr wrap="square">
            <a:prstTxWarp prst="textNoShape">
              <a:avLst/>
            </a:prstTxWarp>
            <a:spAutoFit/>
          </a:bodyPr>
          <a:lstStyle/>
          <a:p>
            <a:pPr algn="l">
              <a:spcBef>
                <a:spcPct val="0"/>
              </a:spcBef>
              <a:buFontTx/>
              <a:buNone/>
            </a:pPr>
            <a:r>
              <a:rPr kumimoji="0" lang="en-US" sz="2400" baseline="0" dirty="0" smtClean="0"/>
              <a:t>How </a:t>
            </a:r>
            <a:r>
              <a:rPr kumimoji="0" lang="en-US" sz="2400" baseline="0" dirty="0"/>
              <a:t>does</a:t>
            </a:r>
            <a:r>
              <a:rPr kumimoji="0" lang="en-US" sz="2400" baseline="0" dirty="0" smtClean="0"/>
              <a:t> the KDC </a:t>
            </a:r>
            <a:r>
              <a:rPr lang="en-US" sz="2400" dirty="0" smtClean="0"/>
              <a:t>enable</a:t>
            </a:r>
            <a:r>
              <a:rPr kumimoji="0" lang="en-US" sz="2400" baseline="0" dirty="0" smtClean="0"/>
              <a:t> </a:t>
            </a:r>
            <a:r>
              <a:rPr kumimoji="0" lang="en-US" sz="2400" baseline="0" dirty="0"/>
              <a:t>Alice</a:t>
            </a:r>
            <a:r>
              <a:rPr kumimoji="0" lang="en-US" sz="2400" baseline="0" dirty="0" smtClean="0"/>
              <a:t> and Bob to </a:t>
            </a:r>
            <a:r>
              <a:rPr kumimoji="0" lang="en-US" sz="2400" baseline="0" dirty="0"/>
              <a:t>determine</a:t>
            </a:r>
            <a:r>
              <a:rPr kumimoji="0" lang="en-US" sz="2400" baseline="0" dirty="0" smtClean="0"/>
              <a:t> a</a:t>
            </a:r>
            <a:r>
              <a:rPr kumimoji="0" lang="en-US" sz="2400" dirty="0" smtClean="0"/>
              <a:t> </a:t>
            </a:r>
            <a:r>
              <a:rPr kumimoji="0" lang="en-US" sz="2400" baseline="0" dirty="0" smtClean="0"/>
              <a:t>shared </a:t>
            </a:r>
            <a:r>
              <a:rPr kumimoji="0" lang="en-US" sz="2400" baseline="0" dirty="0"/>
              <a:t>symmetric secret key to </a:t>
            </a:r>
            <a:r>
              <a:rPr kumimoji="0" lang="en-US" sz="2400" baseline="0" dirty="0" smtClean="0"/>
              <a:t>communicate?</a:t>
            </a:r>
            <a:endParaRPr kumimoji="0" lang="en-US" sz="2400" baseline="0" dirty="0"/>
          </a:p>
        </p:txBody>
      </p:sp>
      <p:sp>
        <p:nvSpPr>
          <p:cNvPr id="1750030" name="Text Box 14"/>
          <p:cNvSpPr txBox="1">
            <a:spLocks noChangeArrowheads="1"/>
          </p:cNvSpPr>
          <p:nvPr/>
        </p:nvSpPr>
        <p:spPr bwMode="auto">
          <a:xfrm>
            <a:off x="6087301" y="2353696"/>
            <a:ext cx="1487487" cy="923330"/>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baseline="0" dirty="0"/>
              <a:t>KDC generates  </a:t>
            </a:r>
            <a:r>
              <a:rPr kumimoji="0" lang="en-US" baseline="0" dirty="0" smtClean="0"/>
              <a:t>SK</a:t>
            </a:r>
            <a:r>
              <a:rPr kumimoji="0" lang="en-US" baseline="-25000" dirty="0" smtClean="0"/>
              <a:t>1</a:t>
            </a:r>
            <a:endParaRPr kumimoji="0" lang="en-US" baseline="-25000" dirty="0"/>
          </a:p>
        </p:txBody>
      </p:sp>
      <p:grpSp>
        <p:nvGrpSpPr>
          <p:cNvPr id="27" name="Group 26"/>
          <p:cNvGrpSpPr/>
          <p:nvPr/>
        </p:nvGrpSpPr>
        <p:grpSpPr>
          <a:xfrm>
            <a:off x="2158238" y="2422306"/>
            <a:ext cx="2249488" cy="522933"/>
            <a:chOff x="2158238" y="2422306"/>
            <a:chExt cx="2249488" cy="522933"/>
          </a:xfrm>
        </p:grpSpPr>
        <p:sp>
          <p:nvSpPr>
            <p:cNvPr id="1750022" name="Line 6"/>
            <p:cNvSpPr>
              <a:spLocks noChangeShapeType="1"/>
            </p:cNvSpPr>
            <p:nvPr/>
          </p:nvSpPr>
          <p:spPr bwMode="auto">
            <a:xfrm>
              <a:off x="2158238" y="2945239"/>
              <a:ext cx="2249488" cy="0"/>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2" name="Text Box 16"/>
            <p:cNvSpPr txBox="1">
              <a:spLocks noChangeArrowheads="1"/>
            </p:cNvSpPr>
            <p:nvPr/>
          </p:nvSpPr>
          <p:spPr bwMode="auto">
            <a:xfrm>
              <a:off x="2413174" y="2422306"/>
              <a:ext cx="1716088" cy="461665"/>
            </a:xfrm>
            <a:prstGeom prst="rect">
              <a:avLst/>
            </a:prstGeom>
            <a:solidFill>
              <a:schemeClr val="bg1"/>
            </a:solid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a:ea typeface="Arial Unicode MS" charset="0"/>
                  <a:cs typeface="Arial Unicode MS" charset="0"/>
                </a:rPr>
                <a:t>K</a:t>
              </a:r>
              <a:r>
                <a:rPr kumimoji="0" lang="en-US" sz="2400" baseline="-25000" dirty="0">
                  <a:ea typeface="Arial Unicode MS" charset="0"/>
                  <a:cs typeface="Arial Unicode MS" charset="0"/>
                </a:rPr>
                <a:t>A-KDC</a:t>
              </a:r>
              <a:r>
                <a:rPr kumimoji="0" lang="en-US" sz="2400" baseline="0" dirty="0" smtClean="0">
                  <a:ea typeface="Arial Unicode MS" charset="0"/>
                  <a:cs typeface="Arial Unicode MS" charset="0"/>
                </a:rPr>
                <a:t>(B</a:t>
              </a:r>
              <a:r>
                <a:rPr kumimoji="0" lang="en-US" sz="2400" baseline="0" dirty="0">
                  <a:ea typeface="Arial Unicode MS" charset="0"/>
                  <a:cs typeface="Arial Unicode MS" charset="0"/>
                </a:rPr>
                <a:t>)</a:t>
              </a:r>
            </a:p>
          </p:txBody>
        </p:sp>
      </p:grpSp>
      <p:grpSp>
        <p:nvGrpSpPr>
          <p:cNvPr id="28" name="Group 27"/>
          <p:cNvGrpSpPr/>
          <p:nvPr/>
        </p:nvGrpSpPr>
        <p:grpSpPr>
          <a:xfrm>
            <a:off x="1357402" y="3188842"/>
            <a:ext cx="4216400" cy="718422"/>
            <a:chOff x="1357402" y="3188842"/>
            <a:chExt cx="4216400" cy="718422"/>
          </a:xfrm>
        </p:grpSpPr>
        <p:sp>
          <p:nvSpPr>
            <p:cNvPr id="1750023" name="Line 7"/>
            <p:cNvSpPr>
              <a:spLocks noChangeShapeType="1"/>
            </p:cNvSpPr>
            <p:nvPr/>
          </p:nvSpPr>
          <p:spPr bwMode="auto">
            <a:xfrm flipH="1">
              <a:off x="1902651" y="3277026"/>
              <a:ext cx="2601912" cy="630238"/>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750033" name="Text Box 17"/>
            <p:cNvSpPr txBox="1">
              <a:spLocks noChangeArrowheads="1"/>
            </p:cNvSpPr>
            <p:nvPr/>
          </p:nvSpPr>
          <p:spPr bwMode="auto">
            <a:xfrm>
              <a:off x="1357402" y="3188842"/>
              <a:ext cx="4216400" cy="461665"/>
            </a:xfrm>
            <a:prstGeom prst="rect">
              <a:avLst/>
            </a:prstGeom>
            <a:noFill/>
            <a:ln w="9525">
              <a:noFill/>
              <a:miter lim="800000"/>
              <a:headEnd/>
              <a:tailEnd/>
            </a:ln>
            <a:effectLst/>
          </p:spPr>
          <p:txBody>
            <a:bodyPr>
              <a:prstTxWarp prst="textNoShape">
                <a:avLst/>
              </a:prstTxWarp>
              <a:spAutoFit/>
            </a:bodyPr>
            <a:lstStyle/>
            <a:p>
              <a:pPr algn="ctr">
                <a:spcBef>
                  <a:spcPct val="0"/>
                </a:spcBef>
                <a:buFontTx/>
                <a:buNone/>
              </a:pPr>
              <a:r>
                <a:rPr kumimoji="0" lang="en-US" sz="2400" baseline="0" dirty="0" smtClean="0">
                  <a:ea typeface="Arial Unicode MS" charset="0"/>
                  <a:cs typeface="Arial Unicode MS" charset="0"/>
                </a:rPr>
                <a:t>K</a:t>
              </a:r>
              <a:r>
                <a:rPr kumimoji="0" lang="en-US" sz="2400" baseline="-25000" dirty="0" smtClean="0">
                  <a:ea typeface="Arial Unicode MS" charset="0"/>
                  <a:cs typeface="Arial Unicode MS" charset="0"/>
                </a:rPr>
                <a:t>A-KDC</a:t>
              </a:r>
              <a:r>
                <a:rPr kumimoji="0" lang="en-US" sz="2400" baseline="0" dirty="0" smtClean="0">
                  <a:ea typeface="Arial Unicode MS" charset="0"/>
                  <a:cs typeface="Arial Unicode MS" charset="0"/>
                </a:rPr>
                <a:t>(SK</a:t>
              </a:r>
              <a:r>
                <a:rPr kumimoji="0" lang="en-US" sz="2400" baseline="-25000" dirty="0" smtClean="0">
                  <a:ea typeface="Arial Unicode MS" charset="0"/>
                  <a:cs typeface="Arial Unicode MS" charset="0"/>
                </a:rPr>
                <a:t>1</a:t>
              </a:r>
              <a:r>
                <a:rPr kumimoji="0" lang="en-US" sz="2400" baseline="0" dirty="0" smtClean="0">
                  <a:ea typeface="Arial Unicode MS" charset="0"/>
                  <a:cs typeface="Arial Unicode MS" charset="0"/>
                </a:rPr>
                <a:t>)</a:t>
              </a:r>
              <a:endParaRPr kumimoji="0" lang="en-US" sz="2400" baseline="0" dirty="0">
                <a:ea typeface="Arial Unicode MS" charset="0"/>
                <a:cs typeface="Arial Unicode MS" charset="0"/>
              </a:endParaRPr>
            </a:p>
          </p:txBody>
        </p:sp>
      </p:grpSp>
      <p:pic>
        <p:nvPicPr>
          <p:cNvPr id="25" name="Picture 24"/>
          <p:cNvPicPr>
            <a:picLocks noChangeAspect="1"/>
          </p:cNvPicPr>
          <p:nvPr/>
        </p:nvPicPr>
        <p:blipFill>
          <a:blip r:embed="rId4"/>
          <a:stretch>
            <a:fillRect/>
          </a:stretch>
        </p:blipFill>
        <p:spPr>
          <a:xfrm>
            <a:off x="7416865" y="2118460"/>
            <a:ext cx="1465196" cy="1465196"/>
          </a:xfrm>
          <a:prstGeom prst="rect">
            <a:avLst/>
          </a:prstGeom>
        </p:spPr>
      </p:pic>
      <p:pic>
        <p:nvPicPr>
          <p:cNvPr id="26" name="Picture 25"/>
          <p:cNvPicPr>
            <a:picLocks noChangeAspect="1"/>
          </p:cNvPicPr>
          <p:nvPr/>
        </p:nvPicPr>
        <p:blipFill>
          <a:blip r:embed="rId5"/>
          <a:stretch>
            <a:fillRect/>
          </a:stretch>
        </p:blipFill>
        <p:spPr>
          <a:xfrm>
            <a:off x="1251776" y="2248326"/>
            <a:ext cx="1161398" cy="1483537"/>
          </a:xfrm>
          <a:prstGeom prst="rect">
            <a:avLst/>
          </a:prstGeom>
        </p:spPr>
      </p:pic>
      <p:sp>
        <p:nvSpPr>
          <p:cNvPr id="21" name="Date Placeholder 23"/>
          <p:cNvSpPr>
            <a:spLocks noGrp="1"/>
          </p:cNvSpPr>
          <p:nvPr>
            <p:ph type="dt" sz="half" idx="4294967295"/>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r>
              <a:rPr lang="en-AU" smtClean="0"/>
              <a:t>© 2011-15,  Kris Bubendorfer</a:t>
            </a:r>
            <a:endParaRPr lang="en-US" dirty="0"/>
          </a:p>
        </p:txBody>
      </p:sp>
      <p:sp>
        <p:nvSpPr>
          <p:cNvPr id="22" name="Footer Placeholder 9"/>
          <p:cNvSpPr>
            <a:spLocks noGrp="1"/>
          </p:cNvSpPr>
          <p:nvPr>
            <p:ph type="ftr" sz="quarter" idx="4294967295"/>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r>
              <a:rPr lang="en-US" smtClean="0"/>
              <a:t>NWEN 243</a:t>
            </a:r>
            <a:endParaRPr lang="en-US" dirty="0"/>
          </a:p>
        </p:txBody>
      </p:sp>
      <p:grpSp>
        <p:nvGrpSpPr>
          <p:cNvPr id="2" name="Group 1"/>
          <p:cNvGrpSpPr/>
          <p:nvPr/>
        </p:nvGrpSpPr>
        <p:grpSpPr>
          <a:xfrm>
            <a:off x="4752213" y="3308534"/>
            <a:ext cx="2455291" cy="657467"/>
            <a:chOff x="4752213" y="3308534"/>
            <a:chExt cx="2455291" cy="657467"/>
          </a:xfrm>
        </p:grpSpPr>
        <p:sp>
          <p:nvSpPr>
            <p:cNvPr id="23" name="Line 7"/>
            <p:cNvSpPr>
              <a:spLocks noChangeShapeType="1"/>
            </p:cNvSpPr>
            <p:nvPr/>
          </p:nvSpPr>
          <p:spPr bwMode="auto">
            <a:xfrm>
              <a:off x="4752213" y="3308534"/>
              <a:ext cx="2316162" cy="657467"/>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24" name="Text Box 17"/>
            <p:cNvSpPr txBox="1">
              <a:spLocks noChangeArrowheads="1"/>
            </p:cNvSpPr>
            <p:nvPr/>
          </p:nvSpPr>
          <p:spPr bwMode="auto">
            <a:xfrm>
              <a:off x="4796853" y="3384331"/>
              <a:ext cx="2410651" cy="461665"/>
            </a:xfrm>
            <a:prstGeom prst="rect">
              <a:avLst/>
            </a:prstGeom>
            <a:noFill/>
            <a:ln w="9525">
              <a:noFill/>
              <a:miter lim="800000"/>
              <a:headEnd/>
              <a:tailEnd/>
            </a:ln>
            <a:effectLst/>
          </p:spPr>
          <p:txBody>
            <a:bodyPr wrap="square">
              <a:prstTxWarp prst="textNoShape">
                <a:avLst/>
              </a:prstTxWarp>
              <a:spAutoFit/>
            </a:bodyPr>
            <a:lstStyle/>
            <a:p>
              <a:pPr algn="ctr">
                <a:spcBef>
                  <a:spcPct val="0"/>
                </a:spcBef>
                <a:buFontTx/>
                <a:buNone/>
              </a:pPr>
              <a:r>
                <a:rPr kumimoji="0" lang="en-US" sz="2400" baseline="0" dirty="0" smtClean="0">
                  <a:ea typeface="Arial Unicode MS" charset="0"/>
                  <a:cs typeface="Arial Unicode MS" charset="0"/>
                </a:rPr>
                <a:t>K</a:t>
              </a:r>
              <a:r>
                <a:rPr kumimoji="0" lang="en-US" sz="2400" baseline="-25000" dirty="0" smtClean="0">
                  <a:ea typeface="Arial Unicode MS" charset="0"/>
                  <a:cs typeface="Arial Unicode MS" charset="0"/>
                </a:rPr>
                <a:t>B-KDC</a:t>
              </a:r>
              <a:r>
                <a:rPr kumimoji="0" lang="en-US" sz="2400" baseline="0" dirty="0" smtClean="0">
                  <a:ea typeface="Arial Unicode MS" charset="0"/>
                  <a:cs typeface="Arial Unicode MS" charset="0"/>
                </a:rPr>
                <a:t>(SK</a:t>
              </a:r>
              <a:r>
                <a:rPr kumimoji="0" lang="en-US" sz="2400" baseline="-25000" dirty="0" smtClean="0">
                  <a:ea typeface="Arial Unicode MS" charset="0"/>
                  <a:cs typeface="Arial Unicode MS" charset="0"/>
                </a:rPr>
                <a:t>1</a:t>
              </a:r>
              <a:r>
                <a:rPr kumimoji="0" lang="en-US" sz="2400" baseline="0" dirty="0" smtClean="0">
                  <a:ea typeface="Arial Unicode MS" charset="0"/>
                  <a:cs typeface="Arial Unicode MS" charset="0"/>
                </a:rPr>
                <a:t>)</a:t>
              </a:r>
              <a:endParaRPr kumimoji="0" lang="en-US" sz="2400" baseline="0" dirty="0">
                <a:ea typeface="Arial Unicode MS" charset="0"/>
                <a:cs typeface="Arial Unicode MS" charset="0"/>
              </a:endParaRPr>
            </a:p>
          </p:txBody>
        </p:sp>
      </p:grpSp>
    </p:spTree>
    <p:extLst>
      <p:ext uri="{BB962C8B-B14F-4D97-AF65-F5344CB8AC3E}">
        <p14:creationId xmlns:p14="http://schemas.microsoft.com/office/powerpoint/2010/main" val="19925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500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500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500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50027"/>
                                        </p:tgtEl>
                                        <p:attrNameLst>
                                          <p:attrName>style.visibility</p:attrName>
                                        </p:attrNameLst>
                                      </p:cBhvr>
                                      <p:to>
                                        <p:strVal val="visible"/>
                                      </p:to>
                                    </p:set>
                                    <p:animEffect transition="in" filter="fade">
                                      <p:cBhvr>
                                        <p:cTn id="34" dur="2000"/>
                                        <p:tgtEl>
                                          <p:spTgt spid="17500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50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0025" grpId="0"/>
      <p:bldP spid="1750026" grpId="0"/>
      <p:bldP spid="1750027" grpId="0" animBg="1"/>
      <p:bldP spid="1750028" grpId="0"/>
      <p:bldP spid="1750030"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3090" name="Rectangle 2"/>
          <p:cNvSpPr>
            <a:spLocks noGrp="1" noChangeArrowheads="1"/>
          </p:cNvSpPr>
          <p:nvPr>
            <p:ph type="title"/>
          </p:nvPr>
        </p:nvSpPr>
        <p:spPr/>
        <p:txBody>
          <a:bodyPr/>
          <a:lstStyle/>
          <a:p>
            <a:r>
              <a:rPr lang="en-NZ" dirty="0" smtClean="0"/>
              <a:t>Other Concerns	</a:t>
            </a:r>
            <a:endParaRPr lang="en-GB" dirty="0"/>
          </a:p>
        </p:txBody>
      </p:sp>
      <p:sp>
        <p:nvSpPr>
          <p:cNvPr id="1753091" name="Rectangle 3"/>
          <p:cNvSpPr>
            <a:spLocks noGrp="1" noChangeArrowheads="1"/>
          </p:cNvSpPr>
          <p:nvPr>
            <p:ph sz="half" idx="1"/>
          </p:nvPr>
        </p:nvSpPr>
        <p:spPr>
          <a:xfrm>
            <a:off x="1295400" y="1524000"/>
            <a:ext cx="3840480" cy="4663440"/>
          </a:xfrm>
        </p:spPr>
        <p:txBody>
          <a:bodyPr>
            <a:normAutofit fontScale="92500" lnSpcReduction="20000"/>
          </a:bodyPr>
          <a:lstStyle/>
          <a:p>
            <a:r>
              <a:rPr lang="en-NZ" dirty="0" smtClean="0"/>
              <a:t>Even though modern encryption is enormously strong a Cryptanalyists can still deploy </a:t>
            </a:r>
            <a:r>
              <a:rPr lang="en-NZ" i="1" dirty="0" smtClean="0"/>
              <a:t>Pinches</a:t>
            </a:r>
            <a:r>
              <a:rPr lang="en-NZ" dirty="0" smtClean="0"/>
              <a:t>:</a:t>
            </a:r>
          </a:p>
          <a:p>
            <a:pPr lvl="1"/>
            <a:r>
              <a:rPr lang="en-NZ" dirty="0" smtClean="0"/>
              <a:t>Remote reading monitor signals (tempest)</a:t>
            </a:r>
          </a:p>
          <a:p>
            <a:pPr lvl="1"/>
            <a:r>
              <a:rPr lang="en-NZ" dirty="0" smtClean="0"/>
              <a:t>Keyboard dongles</a:t>
            </a:r>
          </a:p>
          <a:p>
            <a:pPr lvl="1"/>
            <a:r>
              <a:rPr lang="en-NZ" dirty="0" smtClean="0"/>
              <a:t>Viruses, Trojans,</a:t>
            </a:r>
          </a:p>
          <a:p>
            <a:pPr lvl="1"/>
            <a:r>
              <a:rPr lang="en-NZ" dirty="0" smtClean="0"/>
              <a:t>Backdoors (mandated or otherwise)</a:t>
            </a:r>
          </a:p>
          <a:p>
            <a:pPr lvl="1"/>
            <a:r>
              <a:rPr lang="en-NZ" dirty="0" smtClean="0"/>
              <a:t>and Traffic anaysis, and</a:t>
            </a:r>
          </a:p>
          <a:p>
            <a:pPr lvl="1"/>
            <a:r>
              <a:rPr lang="en-NZ" dirty="0" smtClean="0"/>
              <a:t>Social Engineering (Phishing)</a:t>
            </a:r>
          </a:p>
          <a:p>
            <a:pPr lvl="1"/>
            <a:endParaRPr lang="en-NZ" dirty="0"/>
          </a:p>
        </p:txBody>
      </p:sp>
      <p:pic>
        <p:nvPicPr>
          <p:cNvPr id="1753092" name="Picture 4"/>
          <p:cNvPicPr>
            <a:picLocks noChangeAspect="1" noChangeArrowheads="1"/>
          </p:cNvPicPr>
          <p:nvPr/>
        </p:nvPicPr>
        <p:blipFill>
          <a:blip r:embed="rId3"/>
          <a:srcRect/>
          <a:stretch>
            <a:fillRect/>
          </a:stretch>
        </p:blipFill>
        <p:spPr bwMode="auto">
          <a:xfrm>
            <a:off x="5500688" y="1619250"/>
            <a:ext cx="3281362" cy="4191000"/>
          </a:xfrm>
          <a:prstGeom prst="rect">
            <a:avLst/>
          </a:prstGeom>
          <a:noFill/>
        </p:spPr>
      </p:pic>
      <p:sp>
        <p:nvSpPr>
          <p:cNvPr id="6" name="Footer Placeholder 5"/>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835581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rcRect l="-27867" r="-27867"/>
          <a:stretch>
            <a:fillRect/>
          </a:stretch>
        </p:blipFill>
        <p:spPr>
          <a:xfrm>
            <a:off x="317500" y="362093"/>
            <a:ext cx="4660900" cy="5943457"/>
          </a:xfrm>
        </p:spPr>
      </p:pic>
      <p:pic>
        <p:nvPicPr>
          <p:cNvPr id="7" name="Picture 6"/>
          <p:cNvPicPr>
            <a:picLocks noChangeAspect="1"/>
          </p:cNvPicPr>
          <p:nvPr/>
        </p:nvPicPr>
        <p:blipFill>
          <a:blip r:embed="rId3"/>
          <a:stretch>
            <a:fillRect/>
          </a:stretch>
        </p:blipFill>
        <p:spPr>
          <a:xfrm>
            <a:off x="5187886" y="235093"/>
            <a:ext cx="3276981" cy="6197600"/>
          </a:xfrm>
          <a:prstGeom prst="rect">
            <a:avLst/>
          </a:prstGeom>
        </p:spPr>
      </p:pic>
    </p:spTree>
    <p:extLst>
      <p:ext uri="{BB962C8B-B14F-4D97-AF65-F5344CB8AC3E}">
        <p14:creationId xmlns:p14="http://schemas.microsoft.com/office/powerpoint/2010/main" val="853427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NZ" dirty="0"/>
              <a:t>The problem with keys</a:t>
            </a:r>
          </a:p>
        </p:txBody>
      </p:sp>
      <p:sp>
        <p:nvSpPr>
          <p:cNvPr id="18436" name="Rectangle 3"/>
          <p:cNvSpPr>
            <a:spLocks noGrp="1" noChangeArrowheads="1"/>
          </p:cNvSpPr>
          <p:nvPr>
            <p:ph type="body" sz="half" idx="1"/>
          </p:nvPr>
        </p:nvSpPr>
        <p:spPr>
          <a:xfrm>
            <a:off x="990600" y="1600200"/>
            <a:ext cx="4008438" cy="3810000"/>
          </a:xfrm>
        </p:spPr>
        <p:txBody>
          <a:bodyPr/>
          <a:lstStyle/>
          <a:p>
            <a:pPr>
              <a:buFontTx/>
              <a:buNone/>
            </a:pPr>
            <a:endParaRPr lang="en-NZ" dirty="0" smtClean="0"/>
          </a:p>
          <a:p>
            <a:r>
              <a:rPr lang="en-NZ" dirty="0" smtClean="0"/>
              <a:t>Key exchange problem</a:t>
            </a:r>
            <a:endParaRPr lang="en-AU" dirty="0" smtClean="0"/>
          </a:p>
          <a:p>
            <a:r>
              <a:rPr lang="en-AU" dirty="0" smtClean="0"/>
              <a:t>DHM, </a:t>
            </a:r>
          </a:p>
          <a:p>
            <a:r>
              <a:rPr lang="en-AU" dirty="0" smtClean="0"/>
              <a:t>RSA</a:t>
            </a:r>
          </a:p>
        </p:txBody>
      </p:sp>
      <p:pic>
        <p:nvPicPr>
          <p:cNvPr id="18437" name="Picture 4"/>
          <p:cNvPicPr>
            <a:picLocks noChangeAspect="1" noChangeArrowheads="1"/>
          </p:cNvPicPr>
          <p:nvPr/>
        </p:nvPicPr>
        <p:blipFill>
          <a:blip r:embed="rId3"/>
          <a:srcRect/>
          <a:stretch>
            <a:fillRect/>
          </a:stretch>
        </p:blipFill>
        <p:spPr bwMode="auto">
          <a:xfrm>
            <a:off x="4833892" y="1981200"/>
            <a:ext cx="4214095" cy="2908300"/>
          </a:xfrm>
          <a:prstGeom prst="rect">
            <a:avLst/>
          </a:prstGeom>
          <a:noFill/>
          <a:ln w="9525">
            <a:noFill/>
            <a:miter lim="800000"/>
            <a:headEnd/>
            <a:tailEnd/>
          </a:ln>
        </p:spPr>
      </p:pic>
      <p:sp>
        <p:nvSpPr>
          <p:cNvPr id="18438" name="Text Box 5"/>
          <p:cNvSpPr txBox="1">
            <a:spLocks noChangeArrowheads="1"/>
          </p:cNvSpPr>
          <p:nvPr/>
        </p:nvSpPr>
        <p:spPr bwMode="auto">
          <a:xfrm>
            <a:off x="5786438" y="5410200"/>
            <a:ext cx="2595562" cy="446088"/>
          </a:xfrm>
          <a:prstGeom prst="rect">
            <a:avLst/>
          </a:prstGeom>
          <a:noFill/>
          <a:ln w="9525">
            <a:noFill/>
            <a:miter lim="800000"/>
            <a:headEnd/>
            <a:tailEnd/>
          </a:ln>
        </p:spPr>
        <p:txBody>
          <a:bodyPr wrap="none">
            <a:prstTxWarp prst="textNoShape">
              <a:avLst/>
            </a:prstTxWarp>
            <a:spAutoFit/>
          </a:bodyPr>
          <a:lstStyle/>
          <a:p>
            <a:pPr algn="l">
              <a:spcBef>
                <a:spcPct val="0"/>
              </a:spcBef>
              <a:buFontTx/>
              <a:buNone/>
            </a:pPr>
            <a:r>
              <a:rPr kumimoji="0" lang="en-US" baseline="0">
                <a:latin typeface="Comic Sans MS" pitchFamily="-106" charset="0"/>
              </a:rPr>
              <a:t>The Enigma Machine</a:t>
            </a:r>
          </a:p>
        </p:txBody>
      </p:sp>
      <p:sp>
        <p:nvSpPr>
          <p:cNvPr id="7" name="Footer Placeholder 6"/>
          <p:cNvSpPr>
            <a:spLocks noGrp="1"/>
          </p:cNvSpPr>
          <p:nvPr>
            <p:ph type="ftr" sz="quarter" idx="11"/>
          </p:nvPr>
        </p:nvSpPr>
        <p:spPr/>
        <p:txBody>
          <a:bodyPr/>
          <a:lstStyle/>
          <a:p>
            <a:r>
              <a:rPr lang="en-US" smtClean="0"/>
              <a:t>© 2011-15, Kris Bubendorfer</a:t>
            </a:r>
            <a:endParaRPr lang="en-US" dirty="0"/>
          </a:p>
        </p:txBody>
      </p:sp>
    </p:spTree>
    <p:extLst>
      <p:ext uri="{BB962C8B-B14F-4D97-AF65-F5344CB8AC3E}">
        <p14:creationId xmlns:p14="http://schemas.microsoft.com/office/powerpoint/2010/main" val="3238005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r>
              <a:rPr lang="en-NZ" dirty="0" smtClean="0"/>
              <a:t>Reminder: The </a:t>
            </a:r>
            <a:r>
              <a:rPr lang="en-NZ" i="1" dirty="0" smtClean="0"/>
              <a:t>Problem </a:t>
            </a:r>
            <a:r>
              <a:rPr lang="en-NZ" dirty="0" smtClean="0"/>
              <a:t>of Keys</a:t>
            </a:r>
            <a:endParaRPr lang="en-GB" dirty="0"/>
          </a:p>
        </p:txBody>
      </p:sp>
      <p:sp>
        <p:nvSpPr>
          <p:cNvPr id="1701891" name="Rectangle 3"/>
          <p:cNvSpPr>
            <a:spLocks noGrp="1" noChangeArrowheads="1"/>
          </p:cNvSpPr>
          <p:nvPr>
            <p:ph type="body" idx="1"/>
          </p:nvPr>
        </p:nvSpPr>
        <p:spPr/>
        <p:txBody>
          <a:bodyPr>
            <a:normAutofit/>
          </a:bodyPr>
          <a:lstStyle/>
          <a:p>
            <a:pPr>
              <a:lnSpc>
                <a:spcPct val="90000"/>
              </a:lnSpc>
            </a:pPr>
            <a:r>
              <a:rPr lang="en-AU" sz="2800" dirty="0"/>
              <a:t>Symmetric encryption</a:t>
            </a:r>
            <a:r>
              <a:rPr lang="en-AU" sz="2800" dirty="0" smtClean="0"/>
              <a:t> requires </a:t>
            </a:r>
            <a:r>
              <a:rPr lang="en-AU" sz="2800" dirty="0"/>
              <a:t>key exchange - parties must</a:t>
            </a:r>
            <a:r>
              <a:rPr lang="en-AU" sz="2800" dirty="0" smtClean="0"/>
              <a:t> ‘know’ </a:t>
            </a:r>
            <a:r>
              <a:rPr lang="en-AU" sz="2800" dirty="0"/>
              <a:t>each other ahead of </a:t>
            </a:r>
            <a:r>
              <a:rPr lang="en-AU" sz="2800" dirty="0" smtClean="0"/>
              <a:t>time.</a:t>
            </a:r>
          </a:p>
          <a:p>
            <a:pPr>
              <a:lnSpc>
                <a:spcPct val="90000"/>
              </a:lnSpc>
            </a:pPr>
            <a:r>
              <a:rPr lang="en-AU" sz="2800" dirty="0" smtClean="0"/>
              <a:t>In the 1970s COMSEC was responsible for transporting </a:t>
            </a:r>
            <a:r>
              <a:rPr lang="en-AU" sz="2800" i="1" dirty="0" smtClean="0"/>
              <a:t>tons </a:t>
            </a:r>
            <a:r>
              <a:rPr lang="en-AU" sz="2800" dirty="0" smtClean="0"/>
              <a:t>of keys each day.</a:t>
            </a:r>
          </a:p>
          <a:p>
            <a:pPr>
              <a:lnSpc>
                <a:spcPct val="90000"/>
              </a:lnSpc>
            </a:pPr>
            <a:r>
              <a:rPr lang="en-AU" sz="2800" dirty="0" smtClean="0"/>
              <a:t>2 parties wishing to communicate had to rely on the ‘trusted’ third party to deliver their keys.</a:t>
            </a:r>
          </a:p>
          <a:p>
            <a:pPr>
              <a:lnSpc>
                <a:spcPct val="90000"/>
              </a:lnSpc>
            </a:pPr>
            <a:r>
              <a:rPr lang="en-NZ" sz="2800" dirty="0" smtClean="0"/>
              <a:t>For a long period of time solving the key-distribution problem was the ‘Holy-Grail’ of cryptography (aka, impossible).</a:t>
            </a:r>
            <a:endParaRPr lang="en-NZ" sz="2800"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183435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r>
              <a:rPr lang="en-NZ" dirty="0" smtClean="0"/>
              <a:t>The story of a Locked Box</a:t>
            </a:r>
            <a:endParaRPr lang="en-GB" dirty="0"/>
          </a:p>
        </p:txBody>
      </p:sp>
      <p:sp>
        <p:nvSpPr>
          <p:cNvPr id="1701891" name="Rectangle 3"/>
          <p:cNvSpPr>
            <a:spLocks noGrp="1" noChangeArrowheads="1"/>
          </p:cNvSpPr>
          <p:nvPr>
            <p:ph type="body" idx="1"/>
          </p:nvPr>
        </p:nvSpPr>
        <p:spPr/>
        <p:txBody>
          <a:bodyPr>
            <a:normAutofit/>
          </a:bodyPr>
          <a:lstStyle/>
          <a:p>
            <a:pPr>
              <a:lnSpc>
                <a:spcPct val="90000"/>
              </a:lnSpc>
            </a:pPr>
            <a:r>
              <a:rPr lang="en-NZ" sz="2400" dirty="0" smtClean="0"/>
              <a:t>Alice wishes to send Bob a personal message.</a:t>
            </a:r>
          </a:p>
          <a:p>
            <a:pPr>
              <a:lnSpc>
                <a:spcPct val="90000"/>
              </a:lnSpc>
            </a:pPr>
            <a:r>
              <a:rPr lang="en-NZ" sz="2400" dirty="0" smtClean="0"/>
              <a:t>Alice places her message in an iron box, and secures it with a padlock.</a:t>
            </a:r>
          </a:p>
          <a:p>
            <a:pPr>
              <a:lnSpc>
                <a:spcPct val="90000"/>
              </a:lnSpc>
            </a:pPr>
            <a:r>
              <a:rPr lang="en-NZ" sz="2400" dirty="0" smtClean="0"/>
              <a:t>Alice puts the box in the mail and keeps the key.</a:t>
            </a:r>
          </a:p>
          <a:p>
            <a:pPr>
              <a:lnSpc>
                <a:spcPct val="90000"/>
              </a:lnSpc>
            </a:pPr>
            <a:r>
              <a:rPr lang="en-NZ" sz="2400" dirty="0" smtClean="0"/>
              <a:t>When the box reaches Bob, he is unable to open it as he does not have a key.</a:t>
            </a:r>
          </a:p>
          <a:p>
            <a:pPr>
              <a:lnSpc>
                <a:spcPct val="90000"/>
              </a:lnSpc>
            </a:pPr>
            <a:r>
              <a:rPr lang="en-NZ" sz="2400" dirty="0" smtClean="0"/>
              <a:t>The only way Bob can open it is if Alice has previously given him a copy of the key.</a:t>
            </a:r>
          </a:p>
          <a:p>
            <a:pPr>
              <a:lnSpc>
                <a:spcPct val="90000"/>
              </a:lnSpc>
            </a:pPr>
            <a:endParaRPr lang="en-NZ" sz="2400" dirty="0" smtClean="0"/>
          </a:p>
          <a:p>
            <a:pPr>
              <a:lnSpc>
                <a:spcPct val="90000"/>
              </a:lnSpc>
            </a:pPr>
            <a:r>
              <a:rPr lang="en-NZ" sz="2400" dirty="0" smtClean="0"/>
              <a:t>Or is it….</a:t>
            </a:r>
            <a:endParaRPr lang="en-GB" sz="2400"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01166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1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1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1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1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1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18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r>
              <a:rPr lang="en-NZ" dirty="0" smtClean="0"/>
              <a:t>The story of a Locked Box</a:t>
            </a:r>
            <a:endParaRPr lang="en-GB" dirty="0"/>
          </a:p>
        </p:txBody>
      </p:sp>
      <p:sp>
        <p:nvSpPr>
          <p:cNvPr id="1701891" name="Rectangle 3"/>
          <p:cNvSpPr>
            <a:spLocks noGrp="1" noChangeArrowheads="1"/>
          </p:cNvSpPr>
          <p:nvPr>
            <p:ph type="body" idx="1"/>
          </p:nvPr>
        </p:nvSpPr>
        <p:spPr/>
        <p:txBody>
          <a:bodyPr>
            <a:normAutofit/>
          </a:bodyPr>
          <a:lstStyle/>
          <a:p>
            <a:pPr>
              <a:lnSpc>
                <a:spcPct val="90000"/>
              </a:lnSpc>
            </a:pPr>
            <a:r>
              <a:rPr lang="en-GB" sz="2400" dirty="0" smtClean="0"/>
              <a:t>Alice padlocks the box.</a:t>
            </a:r>
          </a:p>
          <a:p>
            <a:pPr>
              <a:lnSpc>
                <a:spcPct val="90000"/>
              </a:lnSpc>
            </a:pPr>
            <a:r>
              <a:rPr lang="en-GB" sz="2400" dirty="0" smtClean="0"/>
              <a:t>Sends the box to Bob, and keeps the key.</a:t>
            </a:r>
          </a:p>
          <a:p>
            <a:pPr>
              <a:lnSpc>
                <a:spcPct val="90000"/>
              </a:lnSpc>
            </a:pPr>
            <a:r>
              <a:rPr lang="en-GB" sz="2400" dirty="0" smtClean="0"/>
              <a:t>Bob cannot open the box, but places his own padlock on it in addition to Alice’s.</a:t>
            </a:r>
          </a:p>
          <a:p>
            <a:pPr>
              <a:lnSpc>
                <a:spcPct val="90000"/>
              </a:lnSpc>
            </a:pPr>
            <a:r>
              <a:rPr lang="en-GB" sz="2400" dirty="0" smtClean="0"/>
              <a:t>He sends the box back to Alice.</a:t>
            </a:r>
          </a:p>
          <a:p>
            <a:pPr>
              <a:lnSpc>
                <a:spcPct val="90000"/>
              </a:lnSpc>
            </a:pPr>
            <a:r>
              <a:rPr lang="en-GB" sz="2400" dirty="0" smtClean="0"/>
              <a:t>Alice removes her padlock, and</a:t>
            </a:r>
          </a:p>
          <a:p>
            <a:pPr>
              <a:lnSpc>
                <a:spcPct val="90000"/>
              </a:lnSpc>
            </a:pPr>
            <a:r>
              <a:rPr lang="en-GB" sz="2400" dirty="0" smtClean="0"/>
              <a:t>Sends the box back to Bob,</a:t>
            </a:r>
          </a:p>
          <a:p>
            <a:pPr>
              <a:lnSpc>
                <a:spcPct val="90000"/>
              </a:lnSpc>
            </a:pPr>
            <a:r>
              <a:rPr lang="en-GB" sz="2400" dirty="0" smtClean="0"/>
              <a:t>Bob can now remove his padlock and read the message!</a:t>
            </a:r>
          </a:p>
          <a:p>
            <a:pPr>
              <a:lnSpc>
                <a:spcPct val="90000"/>
              </a:lnSpc>
            </a:pPr>
            <a:r>
              <a:rPr lang="en-GB" sz="2400" dirty="0" smtClean="0"/>
              <a:t>No prior key exchange was needed.</a:t>
            </a:r>
            <a:endParaRPr lang="en-GB" sz="2400" dirty="0"/>
          </a:p>
        </p:txBody>
      </p:sp>
      <p:sp>
        <p:nvSpPr>
          <p:cNvPr id="5" name="Footer Placeholder 4"/>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394929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1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01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1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1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01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018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018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01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18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p:txBody>
          <a:bodyPr/>
          <a:lstStyle/>
          <a:p>
            <a:r>
              <a:rPr lang="en-NZ" dirty="0" smtClean="0"/>
              <a:t>The story of a Locked Box</a:t>
            </a:r>
            <a:endParaRPr lang="en-GB" dirty="0"/>
          </a:p>
        </p:txBody>
      </p:sp>
      <p:sp>
        <p:nvSpPr>
          <p:cNvPr id="1701891" name="Rectangle 3"/>
          <p:cNvSpPr>
            <a:spLocks noGrp="1" noChangeArrowheads="1"/>
          </p:cNvSpPr>
          <p:nvPr>
            <p:ph type="body" idx="1"/>
          </p:nvPr>
        </p:nvSpPr>
        <p:spPr>
          <a:xfrm>
            <a:off x="1066800" y="1447800"/>
            <a:ext cx="8077200" cy="4857750"/>
          </a:xfrm>
        </p:spPr>
        <p:txBody>
          <a:bodyPr>
            <a:normAutofit/>
          </a:bodyPr>
          <a:lstStyle/>
          <a:p>
            <a:pPr>
              <a:lnSpc>
                <a:spcPct val="90000"/>
              </a:lnSpc>
            </a:pPr>
            <a:r>
              <a:rPr lang="en-NZ" sz="2400" dirty="0" smtClean="0"/>
              <a:t>The problem is, when we apply this to encryption,</a:t>
            </a:r>
          </a:p>
          <a:p>
            <a:pPr>
              <a:lnSpc>
                <a:spcPct val="90000"/>
              </a:lnSpc>
            </a:pPr>
            <a:r>
              <a:rPr lang="en-NZ" sz="2400" dirty="0" smtClean="0"/>
              <a:t>The order of the encryptions matters.</a:t>
            </a:r>
          </a:p>
          <a:p>
            <a:pPr>
              <a:lnSpc>
                <a:spcPct val="90000"/>
              </a:lnSpc>
            </a:pPr>
            <a:endParaRPr lang="en-NZ" sz="2400" dirty="0" smtClean="0"/>
          </a:p>
          <a:p>
            <a:pPr lvl="1">
              <a:lnSpc>
                <a:spcPct val="90000"/>
              </a:lnSpc>
              <a:buNone/>
            </a:pPr>
            <a:r>
              <a:rPr lang="en-NZ" sz="2000" i="1" dirty="0" smtClean="0"/>
              <a:t>				</a:t>
            </a:r>
            <a:r>
              <a:rPr lang="en-NZ" i="1" dirty="0" smtClean="0"/>
              <a:t>B(A(x))  </a:t>
            </a:r>
            <a:r>
              <a:rPr lang="en-NZ" i="1" dirty="0" smtClean="0">
                <a:sym typeface="Symbol"/>
              </a:rPr>
              <a:t>   </a:t>
            </a:r>
            <a:r>
              <a:rPr lang="en-NZ" i="1" dirty="0" smtClean="0"/>
              <a:t>A(B(x))</a:t>
            </a:r>
          </a:p>
          <a:p>
            <a:pPr lvl="1">
              <a:lnSpc>
                <a:spcPct val="90000"/>
              </a:lnSpc>
              <a:buNone/>
            </a:pPr>
            <a:endParaRPr lang="en-GB" sz="2400" i="1" dirty="0" smtClean="0"/>
          </a:p>
          <a:p>
            <a:pPr>
              <a:lnSpc>
                <a:spcPct val="90000"/>
              </a:lnSpc>
            </a:pPr>
            <a:r>
              <a:rPr lang="en-GB" sz="2400" dirty="0" smtClean="0"/>
              <a:t>What was needed was a scheme where this order did not matter.</a:t>
            </a:r>
            <a:r>
              <a:rPr lang="en-NZ" sz="2400" dirty="0" smtClean="0"/>
              <a:t> </a:t>
            </a:r>
          </a:p>
          <a:p>
            <a:pPr>
              <a:lnSpc>
                <a:spcPct val="90000"/>
              </a:lnSpc>
            </a:pPr>
            <a:r>
              <a:rPr lang="en-NZ" sz="2400" dirty="0" smtClean="0"/>
              <a:t>Whitfield Diffie and Martin Hellman attempted to do this by looking at one-way functions, </a:t>
            </a:r>
          </a:p>
          <a:p>
            <a:pPr>
              <a:lnSpc>
                <a:spcPct val="90000"/>
              </a:lnSpc>
            </a:pPr>
            <a:r>
              <a:rPr lang="en-NZ" sz="2400" dirty="0" smtClean="0"/>
              <a:t>those that are easy to do in one direction, but almost impossible to reverse.</a:t>
            </a:r>
          </a:p>
        </p:txBody>
      </p:sp>
      <p:sp>
        <p:nvSpPr>
          <p:cNvPr id="7" name="Footer Placeholder 6"/>
          <p:cNvSpPr>
            <a:spLocks noGrp="1"/>
          </p:cNvSpPr>
          <p:nvPr>
            <p:ph type="ftr" sz="quarter" idx="11"/>
          </p:nvPr>
        </p:nvSpPr>
        <p:spPr/>
        <p:txBody>
          <a:bodyPr/>
          <a:lstStyle/>
          <a:p>
            <a:r>
              <a:rPr lang="en-US" smtClean="0"/>
              <a:t>© 2011-15, Kris Bubendorfer</a:t>
            </a:r>
            <a:endParaRPr lang="en-US"/>
          </a:p>
        </p:txBody>
      </p:sp>
    </p:spTree>
    <p:extLst>
      <p:ext uri="{BB962C8B-B14F-4D97-AF65-F5344CB8AC3E}">
        <p14:creationId xmlns:p14="http://schemas.microsoft.com/office/powerpoint/2010/main" val="1837606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34524</TotalTime>
  <Words>4067</Words>
  <Application>Microsoft Macintosh PowerPoint</Application>
  <PresentationFormat>On-screen Show (4:3)</PresentationFormat>
  <Paragraphs>571</Paragraphs>
  <Slides>41</Slides>
  <Notes>32</Notes>
  <HiddenSlides>17</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0</vt:i4>
      </vt:variant>
      <vt:variant>
        <vt:lpstr>Slide Titles</vt:lpstr>
      </vt:variant>
      <vt:variant>
        <vt:i4>41</vt:i4>
      </vt:variant>
    </vt:vector>
  </HeadingPairs>
  <TitlesOfParts>
    <vt:vector size="52" baseType="lpstr">
      <vt:lpstr>Arial Unicode MS</vt:lpstr>
      <vt:lpstr>Calibri</vt:lpstr>
      <vt:lpstr>Comic Sans MS</vt:lpstr>
      <vt:lpstr>Gill Sans MT</vt:lpstr>
      <vt:lpstr>Mangal</vt:lpstr>
      <vt:lpstr>Symbol</vt:lpstr>
      <vt:lpstr>Verdana</vt:lpstr>
      <vt:lpstr>Wingdings</vt:lpstr>
      <vt:lpstr>Wingdings 2</vt:lpstr>
      <vt:lpstr>Arial</vt:lpstr>
      <vt:lpstr>Solstice</vt:lpstr>
      <vt:lpstr>NWEN 243 </vt:lpstr>
      <vt:lpstr>Notices</vt:lpstr>
      <vt:lpstr>Key Distribution Center (KDC)</vt:lpstr>
      <vt:lpstr>Key Distribution Center (KDC): Simpler Version</vt:lpstr>
      <vt:lpstr>The problem with keys</vt:lpstr>
      <vt:lpstr>Reminder: The Problem of Keys</vt:lpstr>
      <vt:lpstr>The story of a Locked Box</vt:lpstr>
      <vt:lpstr>The story of a Locked Box</vt:lpstr>
      <vt:lpstr>The story of a Locked Box</vt:lpstr>
      <vt:lpstr>One Way Functions </vt:lpstr>
      <vt:lpstr>Diffie-Hellman-Merkle</vt:lpstr>
      <vt:lpstr>Diffie-Hellman-Merkle</vt:lpstr>
      <vt:lpstr>Deffie-Hellman Key Exchange</vt:lpstr>
      <vt:lpstr>Diffie-Hellman-Merkle</vt:lpstr>
      <vt:lpstr>Public Key Encryption</vt:lpstr>
      <vt:lpstr>Public Key Encryption</vt:lpstr>
      <vt:lpstr>RSA Analogy </vt:lpstr>
      <vt:lpstr>RSA (Rivest, Shamir, Adleman)</vt:lpstr>
      <vt:lpstr>RSA – choosing the keys</vt:lpstr>
      <vt:lpstr>RSA – the algorithms.</vt:lpstr>
      <vt:lpstr>Tiny RSA Example</vt:lpstr>
      <vt:lpstr>Tiny RSA Example</vt:lpstr>
      <vt:lpstr>Reversability</vt:lpstr>
      <vt:lpstr>Try this</vt:lpstr>
      <vt:lpstr>PowerPoint Presentation</vt:lpstr>
      <vt:lpstr>The problem is, </vt:lpstr>
      <vt:lpstr>PGP</vt:lpstr>
      <vt:lpstr>Integrity</vt:lpstr>
      <vt:lpstr>Integrity – Digital Signature</vt:lpstr>
      <vt:lpstr>Message Digests</vt:lpstr>
      <vt:lpstr>Digital Signature Using a Message Digest</vt:lpstr>
      <vt:lpstr>Receiving a Digest Signature</vt:lpstr>
      <vt:lpstr>Is Bob Happy they are Equal?</vt:lpstr>
      <vt:lpstr>Trusted Intermediaries</vt:lpstr>
      <vt:lpstr>Key Distribution Center (KDC)</vt:lpstr>
      <vt:lpstr>Key Distribution Center (KDC)</vt:lpstr>
      <vt:lpstr>Public Key Certification</vt:lpstr>
      <vt:lpstr>Certification Authorities</vt:lpstr>
      <vt:lpstr>PowerPoint Presentation</vt:lpstr>
      <vt:lpstr>Other Concerns </vt:lpstr>
      <vt:lpstr>PowerPoint Presentation</vt:lpstr>
    </vt:vector>
  </TitlesOfParts>
  <Company>VUW</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NWEN 243 </dc:title>
  <dc:creator>MCS</dc:creator>
  <cp:lastModifiedBy>aliahmeddawood@outlook.com</cp:lastModifiedBy>
  <cp:revision>539</cp:revision>
  <cp:lastPrinted>2016-07-25T09:43:50Z</cp:lastPrinted>
  <dcterms:created xsi:type="dcterms:W3CDTF">2011-07-11T01:56:05Z</dcterms:created>
  <dcterms:modified xsi:type="dcterms:W3CDTF">2017-08-01T22:27:15Z</dcterms:modified>
</cp:coreProperties>
</file>