
<file path=[Content_Types].xml><?xml version="1.0" encoding="utf-8"?>
<Types xmlns="http://schemas.openxmlformats.org/package/2006/content-types">
  <Default Extension="xml" ContentType="application/xml"/>
  <Default Extension="jpeg" ContentType="image/jpeg"/>
  <Default Extension="tiff" ContentType="image/tiff"/>
  <Default Extension="mp4" ContentType="video/mp4"/>
  <Default Extension="rels" ContentType="application/vnd.openxmlformats-package.relationships+xml"/>
  <Default Extension="mov" ContentType="video/quicktime"/>
  <Default Extension="wmf" ContentType="image/x-w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notesSlides/notesSlide25.xml" ContentType="application/vnd.openxmlformats-officedocument.presentationml.notesSlide+xml"/>
  <Override PartName="/ppt/charts/chart4.xml" ContentType="application/vnd.openxmlformats-officedocument.drawingml.chart+xml"/>
  <Override PartName="/ppt/notesSlides/notesSlide26.xml" ContentType="application/vnd.openxmlformats-officedocument.presentationml.notesSlide+xml"/>
  <Override PartName="/ppt/charts/chart5.xml" ContentType="application/vnd.openxmlformats-officedocument.drawingml.chart+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32"/>
  </p:notesMasterIdLst>
  <p:handoutMasterIdLst>
    <p:handoutMasterId r:id="rId33"/>
  </p:handoutMasterIdLst>
  <p:sldIdLst>
    <p:sldId id="256" r:id="rId3"/>
    <p:sldId id="404" r:id="rId4"/>
    <p:sldId id="405" r:id="rId5"/>
    <p:sldId id="406" r:id="rId6"/>
    <p:sldId id="407" r:id="rId7"/>
    <p:sldId id="408" r:id="rId8"/>
    <p:sldId id="409" r:id="rId9"/>
    <p:sldId id="410" r:id="rId10"/>
    <p:sldId id="386" r:id="rId11"/>
    <p:sldId id="387" r:id="rId12"/>
    <p:sldId id="388" r:id="rId13"/>
    <p:sldId id="389" r:id="rId14"/>
    <p:sldId id="390" r:id="rId15"/>
    <p:sldId id="391" r:id="rId16"/>
    <p:sldId id="411" r:id="rId17"/>
    <p:sldId id="412" r:id="rId18"/>
    <p:sldId id="413" r:id="rId19"/>
    <p:sldId id="393" r:id="rId20"/>
    <p:sldId id="394" r:id="rId21"/>
    <p:sldId id="395" r:id="rId22"/>
    <p:sldId id="396" r:id="rId23"/>
    <p:sldId id="397" r:id="rId24"/>
    <p:sldId id="398" r:id="rId25"/>
    <p:sldId id="399" r:id="rId26"/>
    <p:sldId id="400" r:id="rId27"/>
    <p:sldId id="401" r:id="rId28"/>
    <p:sldId id="402" r:id="rId29"/>
    <p:sldId id="403" r:id="rId30"/>
    <p:sldId id="392" r:id="rId31"/>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61" autoAdjust="0"/>
  </p:normalViewPr>
  <p:slideViewPr>
    <p:cSldViewPr snapToGrid="0" snapToObjects="1">
      <p:cViewPr>
        <p:scale>
          <a:sx n="100" d="100"/>
          <a:sy n="100" d="100"/>
        </p:scale>
        <p:origin x="216" y="-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notesMaster" Target="notesMasters/notes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yVal>
            <c:numRef>
              <c:f>Sheet1!$A$1</c:f>
              <c:numCache>
                <c:formatCode>General</c:formatCode>
                <c:ptCount val="1"/>
                <c:pt idx="0">
                  <c:v>7.0</c:v>
                </c:pt>
              </c:numCache>
            </c:numRef>
          </c:yVal>
          <c:smooth val="0"/>
        </c:ser>
        <c:dLbls>
          <c:showLegendKey val="0"/>
          <c:showVal val="0"/>
          <c:showCatName val="0"/>
          <c:showSerName val="0"/>
          <c:showPercent val="0"/>
          <c:showBubbleSize val="0"/>
        </c:dLbls>
        <c:axId val="-362316720"/>
        <c:axId val="-343440176"/>
      </c:scatterChart>
      <c:valAx>
        <c:axId val="-362316720"/>
        <c:scaling>
          <c:orientation val="minMax"/>
          <c:max val="2.5"/>
          <c:min val="0.0"/>
        </c:scaling>
        <c:delete val="0"/>
        <c:axPos val="b"/>
        <c:majorTickMark val="out"/>
        <c:minorTickMark val="none"/>
        <c:tickLblPos val="nextTo"/>
        <c:crossAx val="-343440176"/>
        <c:crosses val="autoZero"/>
        <c:crossBetween val="midCat"/>
        <c:minorUnit val="1.0"/>
      </c:valAx>
      <c:valAx>
        <c:axId val="-343440176"/>
        <c:scaling>
          <c:orientation val="minMax"/>
          <c:max val="14.0"/>
        </c:scaling>
        <c:delete val="0"/>
        <c:axPos val="l"/>
        <c:majorGridlines/>
        <c:numFmt formatCode="General" sourceLinked="1"/>
        <c:majorTickMark val="out"/>
        <c:minorTickMark val="none"/>
        <c:tickLblPos val="nextTo"/>
        <c:crossAx val="-362316720"/>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yVal>
            <c:numRef>
              <c:f>Sheet1!$A$1:$A$2</c:f>
              <c:numCache>
                <c:formatCode>General</c:formatCode>
                <c:ptCount val="2"/>
                <c:pt idx="0">
                  <c:v>7.0</c:v>
                </c:pt>
                <c:pt idx="1">
                  <c:v>12.0</c:v>
                </c:pt>
              </c:numCache>
            </c:numRef>
          </c:yVal>
          <c:smooth val="0"/>
        </c:ser>
        <c:dLbls>
          <c:showLegendKey val="0"/>
          <c:showVal val="0"/>
          <c:showCatName val="0"/>
          <c:showSerName val="0"/>
          <c:showPercent val="0"/>
          <c:showBubbleSize val="0"/>
        </c:dLbls>
        <c:axId val="-266606864"/>
        <c:axId val="-266605088"/>
      </c:scatterChart>
      <c:valAx>
        <c:axId val="-266606864"/>
        <c:scaling>
          <c:orientation val="minMax"/>
          <c:max val="2.5"/>
          <c:min val="0.0"/>
        </c:scaling>
        <c:delete val="0"/>
        <c:axPos val="b"/>
        <c:majorTickMark val="out"/>
        <c:minorTickMark val="none"/>
        <c:tickLblPos val="nextTo"/>
        <c:crossAx val="-266605088"/>
        <c:crosses val="autoZero"/>
        <c:crossBetween val="midCat"/>
        <c:majorUnit val="1.0"/>
        <c:minorUnit val="0.1"/>
      </c:valAx>
      <c:valAx>
        <c:axId val="-266605088"/>
        <c:scaling>
          <c:orientation val="minMax"/>
        </c:scaling>
        <c:delete val="0"/>
        <c:axPos val="l"/>
        <c:majorGridlines/>
        <c:numFmt formatCode="General" sourceLinked="1"/>
        <c:majorTickMark val="out"/>
        <c:minorTickMark val="none"/>
        <c:tickLblPos val="nextTo"/>
        <c:crossAx val="-266606864"/>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yVal>
            <c:numRef>
              <c:f>Sheet1!$D$1:$D$50</c:f>
              <c:numCache>
                <c:formatCode>General</c:formatCode>
                <c:ptCount val="50"/>
                <c:pt idx="0">
                  <c:v>665.0</c:v>
                </c:pt>
                <c:pt idx="1">
                  <c:v>617.0</c:v>
                </c:pt>
                <c:pt idx="2">
                  <c:v>571.0</c:v>
                </c:pt>
                <c:pt idx="3">
                  <c:v>527.0</c:v>
                </c:pt>
                <c:pt idx="4">
                  <c:v>485.0</c:v>
                </c:pt>
                <c:pt idx="5">
                  <c:v>445.0</c:v>
                </c:pt>
                <c:pt idx="6">
                  <c:v>407.0</c:v>
                </c:pt>
                <c:pt idx="7">
                  <c:v>371.0</c:v>
                </c:pt>
                <c:pt idx="8">
                  <c:v>337.0</c:v>
                </c:pt>
                <c:pt idx="9">
                  <c:v>305.0</c:v>
                </c:pt>
                <c:pt idx="10">
                  <c:v>275.0</c:v>
                </c:pt>
                <c:pt idx="11">
                  <c:v>247.0</c:v>
                </c:pt>
                <c:pt idx="12">
                  <c:v>221.0</c:v>
                </c:pt>
                <c:pt idx="13">
                  <c:v>197.0</c:v>
                </c:pt>
                <c:pt idx="14">
                  <c:v>175.0</c:v>
                </c:pt>
                <c:pt idx="15">
                  <c:v>155.0</c:v>
                </c:pt>
                <c:pt idx="16">
                  <c:v>137.0</c:v>
                </c:pt>
                <c:pt idx="17">
                  <c:v>121.0</c:v>
                </c:pt>
                <c:pt idx="18">
                  <c:v>107.0</c:v>
                </c:pt>
                <c:pt idx="19">
                  <c:v>95.0</c:v>
                </c:pt>
                <c:pt idx="20">
                  <c:v>85.0</c:v>
                </c:pt>
                <c:pt idx="21">
                  <c:v>77.0</c:v>
                </c:pt>
                <c:pt idx="22">
                  <c:v>71.0</c:v>
                </c:pt>
                <c:pt idx="23">
                  <c:v>67.0</c:v>
                </c:pt>
                <c:pt idx="24">
                  <c:v>65.0</c:v>
                </c:pt>
                <c:pt idx="25">
                  <c:v>65.0</c:v>
                </c:pt>
                <c:pt idx="26">
                  <c:v>67.0</c:v>
                </c:pt>
                <c:pt idx="27">
                  <c:v>71.0</c:v>
                </c:pt>
                <c:pt idx="28">
                  <c:v>77.0</c:v>
                </c:pt>
                <c:pt idx="29">
                  <c:v>85.0</c:v>
                </c:pt>
                <c:pt idx="30">
                  <c:v>95.0</c:v>
                </c:pt>
                <c:pt idx="31">
                  <c:v>107.0</c:v>
                </c:pt>
                <c:pt idx="32">
                  <c:v>121.0</c:v>
                </c:pt>
                <c:pt idx="33">
                  <c:v>137.0</c:v>
                </c:pt>
                <c:pt idx="34">
                  <c:v>155.0</c:v>
                </c:pt>
                <c:pt idx="35">
                  <c:v>175.0</c:v>
                </c:pt>
                <c:pt idx="36">
                  <c:v>197.0</c:v>
                </c:pt>
                <c:pt idx="37">
                  <c:v>221.0</c:v>
                </c:pt>
                <c:pt idx="38">
                  <c:v>247.0</c:v>
                </c:pt>
                <c:pt idx="39">
                  <c:v>275.0</c:v>
                </c:pt>
                <c:pt idx="40">
                  <c:v>305.0</c:v>
                </c:pt>
                <c:pt idx="41">
                  <c:v>337.0</c:v>
                </c:pt>
                <c:pt idx="42">
                  <c:v>371.0</c:v>
                </c:pt>
                <c:pt idx="43">
                  <c:v>407.0</c:v>
                </c:pt>
                <c:pt idx="44">
                  <c:v>445.0</c:v>
                </c:pt>
                <c:pt idx="45">
                  <c:v>485.0</c:v>
                </c:pt>
                <c:pt idx="46">
                  <c:v>527.0</c:v>
                </c:pt>
                <c:pt idx="47">
                  <c:v>571.0</c:v>
                </c:pt>
                <c:pt idx="48">
                  <c:v>617.0</c:v>
                </c:pt>
                <c:pt idx="49">
                  <c:v>665.0</c:v>
                </c:pt>
              </c:numCache>
            </c:numRef>
          </c:yVal>
          <c:smooth val="1"/>
        </c:ser>
        <c:dLbls>
          <c:showLegendKey val="0"/>
          <c:showVal val="0"/>
          <c:showCatName val="0"/>
          <c:showSerName val="0"/>
          <c:showPercent val="0"/>
          <c:showBubbleSize val="0"/>
        </c:dLbls>
        <c:axId val="-343167168"/>
        <c:axId val="-336204224"/>
      </c:scatterChart>
      <c:valAx>
        <c:axId val="-343167168"/>
        <c:scaling>
          <c:orientation val="minMax"/>
        </c:scaling>
        <c:delete val="0"/>
        <c:axPos val="b"/>
        <c:majorTickMark val="out"/>
        <c:minorTickMark val="none"/>
        <c:tickLblPos val="nextTo"/>
        <c:crossAx val="-336204224"/>
        <c:crosses val="autoZero"/>
        <c:crossBetween val="midCat"/>
      </c:valAx>
      <c:valAx>
        <c:axId val="-336204224"/>
        <c:scaling>
          <c:orientation val="minMax"/>
        </c:scaling>
        <c:delete val="0"/>
        <c:axPos val="l"/>
        <c:majorGridlines/>
        <c:numFmt formatCode="General" sourceLinked="1"/>
        <c:majorTickMark val="out"/>
        <c:minorTickMark val="none"/>
        <c:tickLblPos val="nextTo"/>
        <c:crossAx val="-343167168"/>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40635545556805"/>
          <c:y val="0.0330396475770925"/>
          <c:w val="0.842470600265876"/>
          <c:h val="0.789684865933608"/>
        </c:manualLayout>
      </c:layout>
      <c:scatterChart>
        <c:scatterStyle val="smoothMarker"/>
        <c:varyColors val="0"/>
        <c:ser>
          <c:idx val="0"/>
          <c:order val="0"/>
          <c:marker>
            <c:symbol val="none"/>
          </c:marker>
          <c:yVal>
            <c:numRef>
              <c:f>Sheet1!$D$1:$D$50</c:f>
              <c:numCache>
                <c:formatCode>General</c:formatCode>
                <c:ptCount val="50"/>
                <c:pt idx="0">
                  <c:v>665.0</c:v>
                </c:pt>
                <c:pt idx="1">
                  <c:v>617.0</c:v>
                </c:pt>
                <c:pt idx="2">
                  <c:v>571.0</c:v>
                </c:pt>
                <c:pt idx="3">
                  <c:v>527.0</c:v>
                </c:pt>
                <c:pt idx="4">
                  <c:v>485.0</c:v>
                </c:pt>
                <c:pt idx="5">
                  <c:v>445.0</c:v>
                </c:pt>
                <c:pt idx="6">
                  <c:v>407.0</c:v>
                </c:pt>
                <c:pt idx="7">
                  <c:v>371.0</c:v>
                </c:pt>
                <c:pt idx="8">
                  <c:v>337.0</c:v>
                </c:pt>
                <c:pt idx="9">
                  <c:v>305.0</c:v>
                </c:pt>
                <c:pt idx="10">
                  <c:v>275.0</c:v>
                </c:pt>
                <c:pt idx="11">
                  <c:v>247.0</c:v>
                </c:pt>
                <c:pt idx="12">
                  <c:v>221.0</c:v>
                </c:pt>
                <c:pt idx="13">
                  <c:v>197.0</c:v>
                </c:pt>
                <c:pt idx="14">
                  <c:v>175.0</c:v>
                </c:pt>
                <c:pt idx="15">
                  <c:v>155.0</c:v>
                </c:pt>
                <c:pt idx="16">
                  <c:v>137.0</c:v>
                </c:pt>
                <c:pt idx="17">
                  <c:v>121.0</c:v>
                </c:pt>
                <c:pt idx="18">
                  <c:v>107.0</c:v>
                </c:pt>
                <c:pt idx="19">
                  <c:v>95.0</c:v>
                </c:pt>
                <c:pt idx="20">
                  <c:v>85.0</c:v>
                </c:pt>
                <c:pt idx="21">
                  <c:v>77.0</c:v>
                </c:pt>
                <c:pt idx="22">
                  <c:v>71.0</c:v>
                </c:pt>
                <c:pt idx="23">
                  <c:v>67.0</c:v>
                </c:pt>
                <c:pt idx="24">
                  <c:v>65.0</c:v>
                </c:pt>
                <c:pt idx="25">
                  <c:v>65.0</c:v>
                </c:pt>
                <c:pt idx="26">
                  <c:v>67.0</c:v>
                </c:pt>
                <c:pt idx="27">
                  <c:v>71.0</c:v>
                </c:pt>
                <c:pt idx="28">
                  <c:v>77.0</c:v>
                </c:pt>
                <c:pt idx="29">
                  <c:v>85.0</c:v>
                </c:pt>
                <c:pt idx="30">
                  <c:v>95.0</c:v>
                </c:pt>
                <c:pt idx="31">
                  <c:v>107.0</c:v>
                </c:pt>
                <c:pt idx="32">
                  <c:v>121.0</c:v>
                </c:pt>
                <c:pt idx="33">
                  <c:v>137.0</c:v>
                </c:pt>
                <c:pt idx="34">
                  <c:v>155.0</c:v>
                </c:pt>
                <c:pt idx="35">
                  <c:v>175.0</c:v>
                </c:pt>
                <c:pt idx="36">
                  <c:v>197.0</c:v>
                </c:pt>
                <c:pt idx="37">
                  <c:v>221.0</c:v>
                </c:pt>
                <c:pt idx="38">
                  <c:v>247.0</c:v>
                </c:pt>
                <c:pt idx="39">
                  <c:v>275.0</c:v>
                </c:pt>
                <c:pt idx="40">
                  <c:v>305.0</c:v>
                </c:pt>
                <c:pt idx="41">
                  <c:v>337.0</c:v>
                </c:pt>
                <c:pt idx="42">
                  <c:v>371.0</c:v>
                </c:pt>
                <c:pt idx="43">
                  <c:v>407.0</c:v>
                </c:pt>
                <c:pt idx="44">
                  <c:v>445.0</c:v>
                </c:pt>
                <c:pt idx="45">
                  <c:v>485.0</c:v>
                </c:pt>
                <c:pt idx="46">
                  <c:v>527.0</c:v>
                </c:pt>
                <c:pt idx="47">
                  <c:v>571.0</c:v>
                </c:pt>
                <c:pt idx="48">
                  <c:v>617.0</c:v>
                </c:pt>
                <c:pt idx="49">
                  <c:v>665.0</c:v>
                </c:pt>
              </c:numCache>
            </c:numRef>
          </c:yVal>
          <c:smooth val="1"/>
        </c:ser>
        <c:dLbls>
          <c:showLegendKey val="0"/>
          <c:showVal val="0"/>
          <c:showCatName val="0"/>
          <c:showSerName val="0"/>
          <c:showPercent val="0"/>
          <c:showBubbleSize val="0"/>
        </c:dLbls>
        <c:axId val="-266518000"/>
        <c:axId val="-266515680"/>
      </c:scatterChart>
      <c:valAx>
        <c:axId val="-266518000"/>
        <c:scaling>
          <c:orientation val="minMax"/>
        </c:scaling>
        <c:delete val="0"/>
        <c:axPos val="b"/>
        <c:majorTickMark val="out"/>
        <c:minorTickMark val="none"/>
        <c:tickLblPos val="nextTo"/>
        <c:crossAx val="-266515680"/>
        <c:crosses val="autoZero"/>
        <c:crossBetween val="midCat"/>
      </c:valAx>
      <c:valAx>
        <c:axId val="-266515680"/>
        <c:scaling>
          <c:orientation val="minMax"/>
        </c:scaling>
        <c:delete val="0"/>
        <c:axPos val="l"/>
        <c:majorGridlines/>
        <c:numFmt formatCode="General" sourceLinked="1"/>
        <c:majorTickMark val="out"/>
        <c:minorTickMark val="none"/>
        <c:tickLblPos val="nextTo"/>
        <c:crossAx val="-266518000"/>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40635545556805"/>
          <c:y val="0.0330396475770925"/>
          <c:w val="0.842470600265876"/>
          <c:h val="0.789684865933608"/>
        </c:manualLayout>
      </c:layout>
      <c:scatterChart>
        <c:scatterStyle val="smoothMarker"/>
        <c:varyColors val="0"/>
        <c:ser>
          <c:idx val="0"/>
          <c:order val="0"/>
          <c:marker>
            <c:symbol val="none"/>
          </c:marker>
          <c:yVal>
            <c:numRef>
              <c:f>Sheet1!$D$1:$D$50</c:f>
              <c:numCache>
                <c:formatCode>General</c:formatCode>
                <c:ptCount val="50"/>
                <c:pt idx="0">
                  <c:v>665.0</c:v>
                </c:pt>
                <c:pt idx="1">
                  <c:v>617.0</c:v>
                </c:pt>
                <c:pt idx="2">
                  <c:v>571.0</c:v>
                </c:pt>
                <c:pt idx="3">
                  <c:v>527.0</c:v>
                </c:pt>
                <c:pt idx="4">
                  <c:v>485.0</c:v>
                </c:pt>
                <c:pt idx="5">
                  <c:v>445.0</c:v>
                </c:pt>
                <c:pt idx="6">
                  <c:v>407.0</c:v>
                </c:pt>
                <c:pt idx="7">
                  <c:v>371.0</c:v>
                </c:pt>
                <c:pt idx="8">
                  <c:v>337.0</c:v>
                </c:pt>
                <c:pt idx="9">
                  <c:v>305.0</c:v>
                </c:pt>
                <c:pt idx="10">
                  <c:v>275.0</c:v>
                </c:pt>
                <c:pt idx="11">
                  <c:v>247.0</c:v>
                </c:pt>
                <c:pt idx="12">
                  <c:v>221.0</c:v>
                </c:pt>
                <c:pt idx="13">
                  <c:v>197.0</c:v>
                </c:pt>
                <c:pt idx="14">
                  <c:v>175.0</c:v>
                </c:pt>
                <c:pt idx="15">
                  <c:v>155.0</c:v>
                </c:pt>
                <c:pt idx="16">
                  <c:v>137.0</c:v>
                </c:pt>
                <c:pt idx="17">
                  <c:v>121.0</c:v>
                </c:pt>
                <c:pt idx="18">
                  <c:v>107.0</c:v>
                </c:pt>
                <c:pt idx="19">
                  <c:v>95.0</c:v>
                </c:pt>
                <c:pt idx="20">
                  <c:v>85.0</c:v>
                </c:pt>
                <c:pt idx="21">
                  <c:v>77.0</c:v>
                </c:pt>
                <c:pt idx="22">
                  <c:v>71.0</c:v>
                </c:pt>
                <c:pt idx="23">
                  <c:v>67.0</c:v>
                </c:pt>
                <c:pt idx="24">
                  <c:v>65.0</c:v>
                </c:pt>
                <c:pt idx="25">
                  <c:v>65.0</c:v>
                </c:pt>
                <c:pt idx="26">
                  <c:v>67.0</c:v>
                </c:pt>
                <c:pt idx="27">
                  <c:v>71.0</c:v>
                </c:pt>
                <c:pt idx="28">
                  <c:v>77.0</c:v>
                </c:pt>
                <c:pt idx="29">
                  <c:v>85.0</c:v>
                </c:pt>
                <c:pt idx="30">
                  <c:v>95.0</c:v>
                </c:pt>
                <c:pt idx="31">
                  <c:v>107.0</c:v>
                </c:pt>
                <c:pt idx="32">
                  <c:v>121.0</c:v>
                </c:pt>
                <c:pt idx="33">
                  <c:v>137.0</c:v>
                </c:pt>
                <c:pt idx="34">
                  <c:v>155.0</c:v>
                </c:pt>
                <c:pt idx="35">
                  <c:v>175.0</c:v>
                </c:pt>
                <c:pt idx="36">
                  <c:v>197.0</c:v>
                </c:pt>
                <c:pt idx="37">
                  <c:v>221.0</c:v>
                </c:pt>
                <c:pt idx="38">
                  <c:v>247.0</c:v>
                </c:pt>
                <c:pt idx="39">
                  <c:v>275.0</c:v>
                </c:pt>
                <c:pt idx="40">
                  <c:v>305.0</c:v>
                </c:pt>
                <c:pt idx="41">
                  <c:v>337.0</c:v>
                </c:pt>
                <c:pt idx="42">
                  <c:v>371.0</c:v>
                </c:pt>
                <c:pt idx="43">
                  <c:v>407.0</c:v>
                </c:pt>
                <c:pt idx="44">
                  <c:v>445.0</c:v>
                </c:pt>
                <c:pt idx="45">
                  <c:v>485.0</c:v>
                </c:pt>
                <c:pt idx="46">
                  <c:v>527.0</c:v>
                </c:pt>
                <c:pt idx="47">
                  <c:v>571.0</c:v>
                </c:pt>
                <c:pt idx="48">
                  <c:v>617.0</c:v>
                </c:pt>
                <c:pt idx="49">
                  <c:v>665.0</c:v>
                </c:pt>
              </c:numCache>
            </c:numRef>
          </c:yVal>
          <c:smooth val="1"/>
        </c:ser>
        <c:dLbls>
          <c:showLegendKey val="0"/>
          <c:showVal val="0"/>
          <c:showCatName val="0"/>
          <c:showSerName val="0"/>
          <c:showPercent val="0"/>
          <c:showBubbleSize val="0"/>
        </c:dLbls>
        <c:axId val="-266770016"/>
        <c:axId val="-266495616"/>
      </c:scatterChart>
      <c:valAx>
        <c:axId val="-266770016"/>
        <c:scaling>
          <c:orientation val="minMax"/>
        </c:scaling>
        <c:delete val="0"/>
        <c:axPos val="b"/>
        <c:majorTickMark val="out"/>
        <c:minorTickMark val="none"/>
        <c:tickLblPos val="nextTo"/>
        <c:crossAx val="-266495616"/>
        <c:crosses val="autoZero"/>
        <c:crossBetween val="midCat"/>
      </c:valAx>
      <c:valAx>
        <c:axId val="-266495616"/>
        <c:scaling>
          <c:orientation val="minMax"/>
        </c:scaling>
        <c:delete val="0"/>
        <c:axPos val="l"/>
        <c:majorGridlines/>
        <c:numFmt formatCode="General" sourceLinked="1"/>
        <c:majorTickMark val="out"/>
        <c:minorTickMark val="none"/>
        <c:tickLblPos val="nextTo"/>
        <c:crossAx val="-266770016"/>
        <c:crosses val="autoZero"/>
        <c:crossBetween val="midCat"/>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sz="quarter" idx="1"/>
          </p:nvPr>
        </p:nvSpPr>
        <p:spPr>
          <a:xfrm>
            <a:off x="4021295" y="1"/>
            <a:ext cx="3076363" cy="511731"/>
          </a:xfrm>
          <a:prstGeom prst="rect">
            <a:avLst/>
          </a:prstGeom>
        </p:spPr>
        <p:txBody>
          <a:bodyPr vert="horz" lIns="99048" tIns="49524" rIns="99048" bIns="49524" rtlCol="0"/>
          <a:lstStyle>
            <a:lvl1pPr algn="r">
              <a:defRPr sz="1300"/>
            </a:lvl1pPr>
          </a:lstStyle>
          <a:p>
            <a:fld id="{4AE23882-B87B-E549-930E-2F1A7D1F3253}" type="datetimeFigureOut">
              <a:rPr lang="en-US" smtClean="0"/>
              <a:t>8/7/17</a:t>
            </a:fld>
            <a:endParaRPr lang="en-US"/>
          </a:p>
        </p:txBody>
      </p:sp>
      <p:sp>
        <p:nvSpPr>
          <p:cNvPr id="4" name="Footer Placeholder 3"/>
          <p:cNvSpPr>
            <a:spLocks noGrp="1"/>
          </p:cNvSpPr>
          <p:nvPr>
            <p:ph type="ftr" sz="quarter" idx="2"/>
          </p:nvPr>
        </p:nvSpPr>
        <p:spPr>
          <a:xfrm>
            <a:off x="1" y="9721107"/>
            <a:ext cx="3076363" cy="511731"/>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p:cNvSpPr>
            <a:spLocks noGrp="1"/>
          </p:cNvSpPr>
          <p:nvPr>
            <p:ph type="sldNum" sz="quarter" idx="3"/>
          </p:nvPr>
        </p:nvSpPr>
        <p:spPr>
          <a:xfrm>
            <a:off x="4021295" y="9721107"/>
            <a:ext cx="3076363" cy="511731"/>
          </a:xfrm>
          <a:prstGeom prst="rect">
            <a:avLst/>
          </a:prstGeom>
        </p:spPr>
        <p:txBody>
          <a:bodyPr vert="horz" lIns="99048" tIns="49524" rIns="99048" bIns="49524" rtlCol="0" anchor="b"/>
          <a:lstStyle>
            <a:lvl1pPr algn="r">
              <a:defRPr sz="1300"/>
            </a:lvl1pPr>
          </a:lstStyle>
          <a:p>
            <a:fld id="{D2B96973-89DA-5540-B19A-D2415AD05550}" type="slidenum">
              <a:rPr lang="en-US" smtClean="0"/>
              <a:t>‹#›</a:t>
            </a:fld>
            <a:endParaRPr lang="en-US"/>
          </a:p>
        </p:txBody>
      </p:sp>
    </p:spTree>
    <p:extLst>
      <p:ext uri="{BB962C8B-B14F-4D97-AF65-F5344CB8AC3E}">
        <p14:creationId xmlns:p14="http://schemas.microsoft.com/office/powerpoint/2010/main" val="24814565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5" y="1"/>
            <a:ext cx="3076363" cy="511731"/>
          </a:xfrm>
          <a:prstGeom prst="rect">
            <a:avLst/>
          </a:prstGeom>
        </p:spPr>
        <p:txBody>
          <a:bodyPr vert="horz" lIns="99048" tIns="49524" rIns="99048" bIns="49524" rtlCol="0"/>
          <a:lstStyle>
            <a:lvl1pPr algn="r">
              <a:defRPr sz="1300"/>
            </a:lvl1pPr>
          </a:lstStyle>
          <a:p>
            <a:fld id="{05276C97-5113-114F-B4C1-5A544988D331}" type="datetimeFigureOut">
              <a:rPr lang="en-US" smtClean="0"/>
              <a:t>8/7/17</a:t>
            </a:fld>
            <a:endParaRPr lang="en-US"/>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1" y="9721107"/>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5" y="9721107"/>
            <a:ext cx="3076363" cy="511731"/>
          </a:xfrm>
          <a:prstGeom prst="rect">
            <a:avLst/>
          </a:prstGeom>
        </p:spPr>
        <p:txBody>
          <a:bodyPr vert="horz" lIns="99048" tIns="49524" rIns="99048" bIns="49524" rtlCol="0" anchor="b"/>
          <a:lstStyle>
            <a:lvl1pPr algn="r">
              <a:defRPr sz="1300"/>
            </a:lvl1pPr>
          </a:lstStyle>
          <a:p>
            <a:fld id="{8B39E08B-9C32-7A4B-9EDB-819948101914}" type="slidenum">
              <a:rPr lang="en-US" smtClean="0"/>
              <a:t>‹#›</a:t>
            </a:fld>
            <a:endParaRPr lang="en-US"/>
          </a:p>
        </p:txBody>
      </p:sp>
    </p:spTree>
    <p:extLst>
      <p:ext uri="{BB962C8B-B14F-4D97-AF65-F5344CB8AC3E}">
        <p14:creationId xmlns:p14="http://schemas.microsoft.com/office/powerpoint/2010/main" val="8247272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s://en.wikipedia.org/wiki/Root_certificate"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Wingdings" charset="2"/>
              <a:buNone/>
              <a:tabLst/>
              <a:defRPr/>
            </a:pPr>
            <a:r>
              <a:rPr lang="en-GB" dirty="0" smtClean="0"/>
              <a:t>A hash function maps an arbitrary length input to a fixed-size output.  It is sometimes used to compare data objects for equality. It is also used in indexing, as in databases. Having this mapping feature, it is also used in cryptography. We can classify these hash functions into cryptographic and non-cryptographic. In fact, every cryptographic hash function is a hash function, but this is not true the other way around. This is why it is good to classify hash functions into cryptographic and non-cryptographic.</a:t>
            </a:r>
            <a:endParaRPr lang="en-US" dirty="0" smtClean="0"/>
          </a:p>
          <a:p>
            <a:pPr marL="228600" marR="0" lvl="0" indent="-228600" algn="l" defTabSz="914400" rtl="0" eaLnBrk="1" fontAlgn="auto" latinLnBrk="0" hangingPunct="1">
              <a:lnSpc>
                <a:spcPct val="100000"/>
              </a:lnSpc>
              <a:spcBef>
                <a:spcPts val="0"/>
              </a:spcBef>
              <a:spcAft>
                <a:spcPts val="0"/>
              </a:spcAft>
              <a:buClrTx/>
              <a:buSzTx/>
              <a:buFont typeface="Wingdings" charset="2"/>
              <a:buNone/>
              <a:tabLst/>
              <a:defRPr/>
            </a:pPr>
            <a:endParaRPr lang="en-US" dirty="0" smtClean="0"/>
          </a:p>
        </p:txBody>
      </p:sp>
      <p:sp>
        <p:nvSpPr>
          <p:cNvPr id="4" name="Slide Number Placeholder 3"/>
          <p:cNvSpPr>
            <a:spLocks noGrp="1"/>
          </p:cNvSpPr>
          <p:nvPr>
            <p:ph type="sldNum" sz="quarter" idx="10"/>
          </p:nvPr>
        </p:nvSpPr>
        <p:spPr/>
        <p:txBody>
          <a:bodyPr/>
          <a:lstStyle/>
          <a:p>
            <a:fld id="{5935B110-F2F7-2A49-ACA1-DDFE41444B99}" type="slidenum">
              <a:rPr lang="en-US" smtClean="0"/>
              <a:t>2</a:t>
            </a:fld>
            <a:endParaRPr lang="en-US"/>
          </a:p>
        </p:txBody>
      </p:sp>
    </p:spTree>
    <p:extLst>
      <p:ext uri="{BB962C8B-B14F-4D97-AF65-F5344CB8AC3E}">
        <p14:creationId xmlns:p14="http://schemas.microsoft.com/office/powerpoint/2010/main" val="916349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Problem is it</a:t>
            </a:r>
            <a:r>
              <a:rPr lang="en-US" baseline="0" dirty="0" smtClean="0"/>
              <a:t> is synchronous – not off line.</a:t>
            </a:r>
            <a:endParaRPr lang="en-US" dirty="0"/>
          </a:p>
        </p:txBody>
      </p:sp>
      <p:sp>
        <p:nvSpPr>
          <p:cNvPr id="4" name="Slide Number Placeholder 3"/>
          <p:cNvSpPr>
            <a:spLocks noGrp="1"/>
          </p:cNvSpPr>
          <p:nvPr>
            <p:ph type="sldNum" sz="quarter" idx="10"/>
          </p:nvPr>
        </p:nvSpPr>
        <p:spPr/>
        <p:txBody>
          <a:bodyPr/>
          <a:lstStyle/>
          <a:p>
            <a:fld id="{462D85FD-2030-B143-807E-D924B13E09AC}"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Cryptography</a:t>
            </a:r>
          </a:p>
        </p:txBody>
      </p:sp>
      <p:sp>
        <p:nvSpPr>
          <p:cNvPr id="5" name="Rectangle 11"/>
          <p:cNvSpPr>
            <a:spLocks noGrp="1" noChangeArrowheads="1"/>
          </p:cNvSpPr>
          <p:nvPr>
            <p:ph type="dt" idx="1"/>
          </p:nvPr>
        </p:nvSpPr>
        <p:spPr>
          <a:ln/>
        </p:spPr>
        <p:txBody>
          <a:bodyPr/>
          <a:lstStyle/>
          <a:p>
            <a:fld id="{E7D05FCC-3AF8-E04E-AC9E-0F0AB490FD04}" type="datetime1">
              <a:rPr lang="en-GB"/>
              <a:pPr/>
              <a:t>07/08/2017</a:t>
            </a:fld>
            <a:endParaRPr lang="en-GB"/>
          </a:p>
        </p:txBody>
      </p:sp>
      <p:sp>
        <p:nvSpPr>
          <p:cNvPr id="6" name="Rectangle 12"/>
          <p:cNvSpPr>
            <a:spLocks noGrp="1" noChangeArrowheads="1"/>
          </p:cNvSpPr>
          <p:nvPr>
            <p:ph type="ftr" sz="quarter" idx="4"/>
          </p:nvPr>
        </p:nvSpPr>
        <p:spPr>
          <a:ln/>
        </p:spPr>
        <p:txBody>
          <a:bodyPr/>
          <a:lstStyle/>
          <a:p>
            <a:r>
              <a:rPr lang="en-GB"/>
              <a:t>© 2005, 2006Comp 306 2004</a:t>
            </a:r>
          </a:p>
        </p:txBody>
      </p:sp>
      <p:sp>
        <p:nvSpPr>
          <p:cNvPr id="7" name="Rectangle 13"/>
          <p:cNvSpPr>
            <a:spLocks noGrp="1" noChangeArrowheads="1"/>
          </p:cNvSpPr>
          <p:nvPr>
            <p:ph type="sldNum" sz="quarter" idx="5"/>
          </p:nvPr>
        </p:nvSpPr>
        <p:spPr>
          <a:ln/>
        </p:spPr>
        <p:txBody>
          <a:bodyPr/>
          <a:lstStyle/>
          <a:p>
            <a:fld id="{CDD9471E-5EA5-D74A-8C3D-38B8935E0F3B}" type="slidenum">
              <a:rPr lang="en-GB"/>
              <a:pPr/>
              <a:t>12</a:t>
            </a:fld>
            <a:endParaRPr lang="en-GB"/>
          </a:p>
        </p:txBody>
      </p:sp>
      <p:sp>
        <p:nvSpPr>
          <p:cNvPr id="1736706" name="Rectangle 2"/>
          <p:cNvSpPr>
            <a:spLocks noGrp="1" noRot="1" noChangeAspect="1" noChangeArrowheads="1" noTextEdit="1"/>
          </p:cNvSpPr>
          <p:nvPr>
            <p:ph type="sldImg"/>
          </p:nvPr>
        </p:nvSpPr>
        <p:spPr>
          <a:xfrm>
            <a:off x="992188" y="766763"/>
            <a:ext cx="5118100" cy="3840162"/>
          </a:xfrm>
          <a:ln/>
        </p:spPr>
      </p:sp>
      <p:sp>
        <p:nvSpPr>
          <p:cNvPr id="1736707" name="Rectangle 3"/>
          <p:cNvSpPr>
            <a:spLocks noGrp="1" noChangeArrowheads="1"/>
          </p:cNvSpPr>
          <p:nvPr>
            <p:ph type="body" idx="1"/>
          </p:nvPr>
        </p:nvSpPr>
        <p:spPr>
          <a:xfrm>
            <a:off x="947309" y="4698681"/>
            <a:ext cx="5204684" cy="4604891"/>
          </a:xfrm>
        </p:spPr>
        <p:txBody>
          <a:bodyPr/>
          <a:lstStyle/>
          <a:p>
            <a:r>
              <a:rPr lang="en-AU" dirty="0"/>
              <a:t>We saw that the problem of a symmetric key was one of the secret  key exchange.  We also saw that public key encryption solves this, however, it has its own problems, namely ensuring that the true public key is available.</a:t>
            </a:r>
          </a:p>
          <a:p>
            <a:endParaRPr lang="en-AU" dirty="0"/>
          </a:p>
          <a:p>
            <a:r>
              <a:rPr lang="en-AU" dirty="0"/>
              <a:t>We can solve this in both instances by using a trusted 3</a:t>
            </a:r>
            <a:r>
              <a:rPr lang="en-AU" baseline="30000" dirty="0"/>
              <a:t>rd</a:t>
            </a:r>
            <a:r>
              <a:rPr lang="en-AU" dirty="0"/>
              <a:t> party to distribute the shared or public keys.  In the case of shared keys, we would likewise share a secret with the trusted 3</a:t>
            </a:r>
            <a:r>
              <a:rPr lang="en-AU" baseline="30000" dirty="0"/>
              <a:t>rd</a:t>
            </a:r>
            <a:r>
              <a:rPr lang="en-AU" dirty="0"/>
              <a:t> party.  For symmetric keys this is called the KDC (key distribution centre).  For public keys, we have the trusted 3</a:t>
            </a:r>
            <a:r>
              <a:rPr lang="en-AU" baseline="30000" dirty="0"/>
              <a:t>rd</a:t>
            </a:r>
            <a:r>
              <a:rPr lang="en-AU" dirty="0"/>
              <a:t> party called the certification authority (CA).  All a CA does is certify that a particular key, belongs to a particular entity.   If you can trust the CA, then we can be sure about the key, and it can be distributed from anywhere (email, webpage etc).</a:t>
            </a:r>
          </a:p>
          <a:p>
            <a:endParaRPr lang="en-AU" dirty="0"/>
          </a:p>
          <a:p>
            <a:r>
              <a:rPr lang="en-AU" dirty="0"/>
              <a:t>We use a trusted Certificate Authority to solve the problem of public key distribution.  First, the key owner registers with the authority who will verify their identity.  How thorough they are will generally depend on “level of service”.</a:t>
            </a:r>
          </a:p>
          <a:p>
            <a:r>
              <a:rPr lang="en-AU" dirty="0"/>
              <a:t>The authority then creates a signed digital certificate that can be used to distribute Bob’s key.  The certificate may be available from their web site, but can also be distributed by Bob.  It is secure and guaranteed by the authority, e.g. </a:t>
            </a:r>
            <a:r>
              <a:rPr lang="en-AU" dirty="0" err="1"/>
              <a:t>Verisign</a:t>
            </a:r>
            <a:r>
              <a:rPr lang="en-AU" dirty="0"/>
              <a:t>, </a:t>
            </a:r>
            <a:r>
              <a:rPr lang="en-AU" dirty="0" err="1"/>
              <a:t>Baycorp</a:t>
            </a:r>
            <a:r>
              <a:rPr lang="en-AU" dirty="0"/>
              <a:t>.  You can look at the </a:t>
            </a:r>
            <a:r>
              <a:rPr lang="en-AU" dirty="0" err="1"/>
              <a:t>CA’s</a:t>
            </a:r>
            <a:r>
              <a:rPr lang="en-AU" dirty="0"/>
              <a:t> in your browser.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2D85FD-2030-B143-807E-D924B13E09AC}"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2D85FD-2030-B143-807E-D924B13E09AC}"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US" sz="1200" kern="1200" baseline="0" dirty="0" smtClean="0">
                <a:solidFill>
                  <a:schemeClr val="tx1"/>
                </a:solidFill>
                <a:effectLst/>
                <a:latin typeface="+mn-lt"/>
                <a:ea typeface="+mn-ea"/>
                <a:cs typeface="+mn-cs"/>
              </a:rPr>
              <a:t>The public key certificate is a hierarchical model. </a:t>
            </a:r>
            <a:r>
              <a:rPr lang="en-US" sz="1200" kern="1200" dirty="0" smtClean="0">
                <a:solidFill>
                  <a:schemeClr val="tx1"/>
                </a:solidFill>
                <a:effectLst/>
                <a:latin typeface="+mn-lt"/>
                <a:ea typeface="+mn-ea"/>
                <a:cs typeface="+mn-cs"/>
              </a:rPr>
              <a:t>One entity is actually authorized to sign the certificates. That is the </a:t>
            </a:r>
            <a:r>
              <a:rPr lang="en-US" altLang="x-none" i="1" dirty="0" smtClean="0"/>
              <a:t>Certification </a:t>
            </a:r>
            <a:r>
              <a:rPr lang="en-US" sz="1200" kern="1200" dirty="0" smtClean="0">
                <a:solidFill>
                  <a:schemeClr val="tx1"/>
                </a:solidFill>
                <a:effectLst/>
                <a:latin typeface="+mn-lt"/>
                <a:ea typeface="+mn-ea"/>
                <a:cs typeface="+mn-cs"/>
              </a:rPr>
              <a:t>CA. The CA's certificate may itself be signed by a different CA, all the way up to a 'self-signed' </a:t>
            </a:r>
            <a:r>
              <a:rPr lang="en-US" sz="1200" kern="1200" dirty="0" smtClean="0">
                <a:solidFill>
                  <a:schemeClr val="tx1"/>
                </a:solidFill>
                <a:effectLst/>
                <a:latin typeface="+mn-lt"/>
                <a:ea typeface="+mn-ea"/>
                <a:cs typeface="+mn-cs"/>
                <a:hlinkClick r:id="rId3"/>
              </a:rPr>
              <a:t>root certificate</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So public key certificate is a hierarchical model.</a:t>
            </a:r>
            <a:endParaRPr lang="en-US" dirty="0" smtClean="0"/>
          </a:p>
          <a:p>
            <a:pPr eaLnBrk="1" hangingPunct="1">
              <a:buFont typeface="Wingdings" charset="2"/>
              <a:buNone/>
            </a:pPr>
            <a:endParaRPr lang="en-US" dirty="0" smtClean="0"/>
          </a:p>
          <a:p>
            <a:endParaRPr lang="en-US" dirty="0" smtClean="0">
              <a:effectLst/>
            </a:endParaRPr>
          </a:p>
          <a:p>
            <a:pPr eaLnBrk="1" hangingPunct="1">
              <a:buFont typeface="Wingdings" charset="2"/>
              <a:buNone/>
            </a:pPr>
            <a:endParaRPr lang="en-US" dirty="0" smtClean="0"/>
          </a:p>
          <a:p>
            <a:pPr eaLnBrk="1" hangingPunct="1">
              <a:buFont typeface="Wingdings" charset="2"/>
              <a:buNone/>
            </a:pPr>
            <a:endParaRPr lang="en-US" dirty="0"/>
          </a:p>
        </p:txBody>
      </p:sp>
      <p:sp>
        <p:nvSpPr>
          <p:cNvPr id="4" name="Slide Number Placeholder 3"/>
          <p:cNvSpPr>
            <a:spLocks noGrp="1"/>
          </p:cNvSpPr>
          <p:nvPr>
            <p:ph type="sldNum" sz="quarter" idx="10"/>
          </p:nvPr>
        </p:nvSpPr>
        <p:spPr/>
        <p:txBody>
          <a:bodyPr/>
          <a:lstStyle/>
          <a:p>
            <a:fld id="{5935B110-F2F7-2A49-ACA1-DDFE41444B99}" type="slidenum">
              <a:rPr lang="en-US" smtClean="0"/>
              <a:t>15</a:t>
            </a:fld>
            <a:endParaRPr lang="en-US"/>
          </a:p>
        </p:txBody>
      </p:sp>
    </p:spTree>
    <p:extLst>
      <p:ext uri="{BB962C8B-B14F-4D97-AF65-F5344CB8AC3E}">
        <p14:creationId xmlns:p14="http://schemas.microsoft.com/office/powerpoint/2010/main" val="856375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For an SSL to take place, a handshaking process runs first to establish a session key. This session key will be used to encrypt all data. As you have already seen in the previous lessons, public key encryption takes a lot of processing power to encrypt real messages, so it is only used to exchange the session key of a symmetric algorithm.</a:t>
            </a:r>
          </a:p>
          <a:p>
            <a:r>
              <a:rPr lang="en-GB" sz="1200" kern="1200" dirty="0" smtClean="0">
                <a:solidFill>
                  <a:schemeClr val="tx1"/>
                </a:solidFill>
                <a:effectLst/>
                <a:latin typeface="+mn-lt"/>
                <a:ea typeface="+mn-ea"/>
                <a:cs typeface="+mn-cs"/>
              </a:rPr>
              <a:t>What actually happens when you open an SSL connection is as follows:</a:t>
            </a:r>
          </a:p>
          <a:p>
            <a:r>
              <a:rPr lang="en-GB" sz="1200" kern="1200" dirty="0" smtClean="0">
                <a:solidFill>
                  <a:schemeClr val="tx1"/>
                </a:solidFill>
                <a:effectLst/>
                <a:latin typeface="+mn-lt"/>
                <a:ea typeface="+mn-ea"/>
                <a:cs typeface="+mn-cs"/>
              </a:rPr>
              <a:t>1.</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web browser demands the server to identify itself. </a:t>
            </a:r>
          </a:p>
          <a:p>
            <a:r>
              <a:rPr lang="en-GB" sz="1200" kern="1200" dirty="0" smtClean="0">
                <a:solidFill>
                  <a:schemeClr val="tx1"/>
                </a:solidFill>
                <a:effectLst/>
                <a:latin typeface="+mn-lt"/>
                <a:ea typeface="+mn-ea"/>
                <a:cs typeface="+mn-cs"/>
              </a:rPr>
              <a:t>2.</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server sends a copy of its certificate back to the web browser. This includes the public key of the server.</a:t>
            </a:r>
          </a:p>
          <a:p>
            <a:r>
              <a:rPr lang="en-GB" sz="1200" kern="1200" dirty="0" smtClean="0">
                <a:solidFill>
                  <a:schemeClr val="tx1"/>
                </a:solidFill>
                <a:effectLst/>
                <a:latin typeface="+mn-lt"/>
                <a:ea typeface="+mn-ea"/>
                <a:cs typeface="+mn-cs"/>
              </a:rPr>
              <a:t>3.</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Web browsers come with some preinstalled list of trusted CAs. So, the web browser checks that server certificate for validity.</a:t>
            </a:r>
          </a:p>
          <a:p>
            <a:r>
              <a:rPr lang="en-GB" sz="1200" kern="1200" dirty="0" smtClean="0">
                <a:solidFill>
                  <a:schemeClr val="tx1"/>
                </a:solidFill>
                <a:effectLst/>
                <a:latin typeface="+mn-lt"/>
                <a:ea typeface="+mn-ea"/>
                <a:cs typeface="+mn-cs"/>
              </a:rPr>
              <a:t>4.</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Upon a successful validation of the server certificate, the browser creates a session key and encrypts it with the server’s public key and forwards this to the server. </a:t>
            </a:r>
          </a:p>
          <a:p>
            <a:r>
              <a:rPr lang="en-GB" sz="1200" kern="1200" dirty="0" smtClean="0">
                <a:solidFill>
                  <a:schemeClr val="tx1"/>
                </a:solidFill>
                <a:effectLst/>
                <a:latin typeface="+mn-lt"/>
                <a:ea typeface="+mn-ea"/>
                <a:cs typeface="+mn-cs"/>
              </a:rPr>
              <a:t>5.</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server decrypts the session key by its private key and acknowledges this back to the web browser. The acknowledgement is encrypted by the session key as a sign to start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off the session.</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35B110-F2F7-2A49-ACA1-DDFE41444B99}" type="slidenum">
              <a:rPr lang="en-US" smtClean="0"/>
              <a:t>16</a:t>
            </a:fld>
            <a:endParaRPr lang="en-US"/>
          </a:p>
        </p:txBody>
      </p:sp>
    </p:spTree>
    <p:extLst>
      <p:ext uri="{BB962C8B-B14F-4D97-AF65-F5344CB8AC3E}">
        <p14:creationId xmlns:p14="http://schemas.microsoft.com/office/powerpoint/2010/main" val="1917660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GB" dirty="0" smtClean="0"/>
              <a:t>After identifying the problems</a:t>
            </a:r>
            <a:r>
              <a:rPr lang="en-GB" baseline="0" dirty="0" smtClean="0"/>
              <a:t> with CA model, the question here is </a:t>
            </a:r>
            <a:r>
              <a:rPr lang="en-GB" dirty="0" smtClean="0"/>
              <a:t>how can users decide what to trust on the web in a way does not require a CA?</a:t>
            </a:r>
          </a:p>
          <a:p>
            <a:pPr marL="0" lvl="1"/>
            <a:r>
              <a:rPr lang="en-GB" dirty="0" smtClean="0"/>
              <a:t>Perhaps the simplest way would be if A signs B, that simply means that A has some trust in B. So, if we could find a feasible path representing a chain of trust from a key that I trust (i.e. possibly my key) to the one that I have no idea about, that simply implies that some level of trust could be established. Whenever there are multiple paths (i.e. diversity of paths) that would be better. This is the main idea of ‘web of trust’ as opposed to the hierarchical trust in CA.</a:t>
            </a:r>
          </a:p>
          <a:p>
            <a:pPr marL="0" lvl="1"/>
            <a:endParaRPr lang="en-GB" dirty="0"/>
          </a:p>
        </p:txBody>
      </p:sp>
      <p:sp>
        <p:nvSpPr>
          <p:cNvPr id="4" name="Slide Number Placeholder 3"/>
          <p:cNvSpPr>
            <a:spLocks noGrp="1"/>
          </p:cNvSpPr>
          <p:nvPr>
            <p:ph type="sldNum" sz="quarter" idx="10"/>
          </p:nvPr>
        </p:nvSpPr>
        <p:spPr/>
        <p:txBody>
          <a:bodyPr/>
          <a:lstStyle/>
          <a:p>
            <a:fld id="{5935B110-F2F7-2A49-ACA1-DDFE41444B99}" type="slidenum">
              <a:rPr lang="en-US" smtClean="0"/>
              <a:t>17</a:t>
            </a:fld>
            <a:endParaRPr lang="en-US"/>
          </a:p>
        </p:txBody>
      </p:sp>
    </p:spTree>
    <p:extLst>
      <p:ext uri="{BB962C8B-B14F-4D97-AF65-F5344CB8AC3E}">
        <p14:creationId xmlns:p14="http://schemas.microsoft.com/office/powerpoint/2010/main" val="1535560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2D85FD-2030-B143-807E-D924B13E09AC}" type="slidenum">
              <a:rPr lang="en-US" smtClean="0">
                <a:solidFill>
                  <a:prstClr val="black"/>
                </a:solidFill>
                <a:latin typeface="Calibri"/>
              </a:rPr>
              <a:pPr/>
              <a:t>19</a:t>
            </a:fld>
            <a:endParaRPr lang="en-US">
              <a:solidFill>
                <a:prstClr val="black"/>
              </a:solidFill>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think Marlon Brando – The</a:t>
            </a:r>
            <a:r>
              <a:rPr lang="en-US" baseline="0" dirty="0" smtClean="0"/>
              <a:t> Godfather said it best.</a:t>
            </a:r>
            <a:endParaRPr lang="en-US" dirty="0"/>
          </a:p>
        </p:txBody>
      </p:sp>
      <p:sp>
        <p:nvSpPr>
          <p:cNvPr id="4" name="Slide Number Placeholder 3"/>
          <p:cNvSpPr>
            <a:spLocks noGrp="1"/>
          </p:cNvSpPr>
          <p:nvPr>
            <p:ph type="sldNum" sz="quarter" idx="10"/>
          </p:nvPr>
        </p:nvSpPr>
        <p:spPr/>
        <p:txBody>
          <a:bodyPr/>
          <a:lstStyle/>
          <a:p>
            <a:fld id="{462D85FD-2030-B143-807E-D924B13E09AC}" type="slidenum">
              <a:rPr lang="en-US" smtClean="0">
                <a:solidFill>
                  <a:prstClr val="black"/>
                </a:solidFill>
                <a:latin typeface="Calibri"/>
              </a:rPr>
              <a:pPr/>
              <a:t>20</a:t>
            </a:fld>
            <a:endParaRPr lang="en-US">
              <a:solidFill>
                <a:prstClr val="black"/>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Titan nuclear missile launch keys.</a:t>
            </a:r>
          </a:p>
          <a:p>
            <a:endParaRPr lang="en-US" dirty="0" smtClean="0"/>
          </a:p>
          <a:p>
            <a:r>
              <a:rPr lang="en-US" dirty="0" smtClean="0"/>
              <a:t>One person</a:t>
            </a:r>
            <a:r>
              <a:rPr lang="en-US" baseline="0" dirty="0" smtClean="0"/>
              <a:t> can’t possibly do that, it takes 2 to tango!</a:t>
            </a:r>
          </a:p>
          <a:p>
            <a:endParaRPr lang="en-US" baseline="0" dirty="0" smtClean="0"/>
          </a:p>
          <a:p>
            <a:endParaRPr lang="en-US" dirty="0"/>
          </a:p>
        </p:txBody>
      </p:sp>
      <p:sp>
        <p:nvSpPr>
          <p:cNvPr id="4" name="Slide Number Placeholder 3"/>
          <p:cNvSpPr>
            <a:spLocks noGrp="1"/>
          </p:cNvSpPr>
          <p:nvPr>
            <p:ph type="sldNum" sz="quarter" idx="10"/>
          </p:nvPr>
        </p:nvSpPr>
        <p:spPr>
          <a:xfrm>
            <a:off x="4021705" y="9720514"/>
            <a:ext cx="3076363" cy="511731"/>
          </a:xfrm>
          <a:prstGeom prst="rect">
            <a:avLst/>
          </a:prstGeom>
        </p:spPr>
        <p:txBody>
          <a:bodyPr/>
          <a:lstStyle/>
          <a:p>
            <a:fld id="{462D85FD-2030-B143-807E-D924B13E09AC}" type="slidenum">
              <a:rPr lang="en-US" smtClean="0">
                <a:solidFill>
                  <a:prstClr val="black"/>
                </a:solidFill>
                <a:latin typeface="Calibri"/>
              </a:rPr>
              <a:pPr/>
              <a:t>21</a:t>
            </a:fld>
            <a:endParaRPr lang="en-US">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Wingdings" charset="2"/>
              <a:buNone/>
              <a:tabLst/>
              <a:defRPr/>
            </a:pPr>
            <a:r>
              <a:rPr lang="en-US" baseline="0" dirty="0" smtClean="0"/>
              <a:t>Can we use non-cryptographic hash functions in, for example, authentication?</a:t>
            </a:r>
          </a:p>
          <a:p>
            <a:pPr marL="228600" marR="0" lvl="0" indent="-228600" algn="l" defTabSz="914400" rtl="0" eaLnBrk="1" fontAlgn="auto" latinLnBrk="0" hangingPunct="1">
              <a:lnSpc>
                <a:spcPct val="100000"/>
              </a:lnSpc>
              <a:spcBef>
                <a:spcPts val="0"/>
              </a:spcBef>
              <a:spcAft>
                <a:spcPts val="0"/>
              </a:spcAft>
              <a:buClrTx/>
              <a:buSzTx/>
              <a:buFont typeface="Wingdings" charset="2"/>
              <a:buNone/>
              <a:tabLst/>
              <a:defRPr/>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 typeface="Wingdings" charset="2"/>
              <a:buNone/>
              <a:tabLst/>
              <a:defRPr/>
            </a:pPr>
            <a:r>
              <a:rPr lang="en-US" baseline="0" dirty="0" smtClean="0"/>
              <a:t>Non-cryptographic hash functions suffer from collisions. This happens when multiple input data objects are mapped into the same output (i.e. key). In cryptography, we can not allow this as the system could be compromised easily should a message be fabricated to generate the same key.</a:t>
            </a:r>
            <a:endParaRPr lang="en-US" dirty="0" smtClean="0"/>
          </a:p>
          <a:p>
            <a:pPr marL="228600" marR="0" lvl="0" indent="-228600" algn="l" defTabSz="914400" rtl="0" eaLnBrk="1" fontAlgn="auto" latinLnBrk="0" hangingPunct="1">
              <a:lnSpc>
                <a:spcPct val="100000"/>
              </a:lnSpc>
              <a:spcBef>
                <a:spcPts val="0"/>
              </a:spcBef>
              <a:spcAft>
                <a:spcPts val="0"/>
              </a:spcAft>
              <a:buClrTx/>
              <a:buSzTx/>
              <a:buFont typeface="Wingdings" charset="2"/>
              <a:buNone/>
              <a:tabLst/>
              <a:defRPr/>
            </a:pPr>
            <a:endParaRPr lang="en-US" dirty="0" smtClean="0"/>
          </a:p>
        </p:txBody>
      </p:sp>
      <p:sp>
        <p:nvSpPr>
          <p:cNvPr id="4" name="Slide Number Placeholder 3"/>
          <p:cNvSpPr>
            <a:spLocks noGrp="1"/>
          </p:cNvSpPr>
          <p:nvPr>
            <p:ph type="sldNum" sz="quarter" idx="10"/>
          </p:nvPr>
        </p:nvSpPr>
        <p:spPr/>
        <p:txBody>
          <a:bodyPr/>
          <a:lstStyle/>
          <a:p>
            <a:fld id="{5935B110-F2F7-2A49-ACA1-DDFE41444B99}" type="slidenum">
              <a:rPr lang="en-US" smtClean="0"/>
              <a:t>3</a:t>
            </a:fld>
            <a:endParaRPr lang="en-US"/>
          </a:p>
        </p:txBody>
      </p:sp>
    </p:spTree>
    <p:extLst>
      <p:ext uri="{BB962C8B-B14F-4D97-AF65-F5344CB8AC3E}">
        <p14:creationId xmlns:p14="http://schemas.microsoft.com/office/powerpoint/2010/main" val="360292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021705" y="9720514"/>
            <a:ext cx="3076363" cy="511731"/>
          </a:xfrm>
          <a:prstGeom prst="rect">
            <a:avLst/>
          </a:prstGeom>
        </p:spPr>
        <p:txBody>
          <a:bodyPr/>
          <a:lstStyle/>
          <a:p>
            <a:fld id="{462D85FD-2030-B143-807E-D924B13E09AC}" type="slidenum">
              <a:rPr lang="en-US" smtClean="0">
                <a:solidFill>
                  <a:prstClr val="black"/>
                </a:solidFill>
                <a:latin typeface="Calibri"/>
              </a:rPr>
              <a:pPr/>
              <a:t>22</a:t>
            </a:fld>
            <a:endParaRPr lang="en-US">
              <a:solidFill>
                <a:prstClr val="black"/>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021705" y="9720514"/>
            <a:ext cx="3076363" cy="511731"/>
          </a:xfrm>
          <a:prstGeom prst="rect">
            <a:avLst/>
          </a:prstGeom>
        </p:spPr>
        <p:txBody>
          <a:bodyPr/>
          <a:lstStyle/>
          <a:p>
            <a:fld id="{462D85FD-2030-B143-807E-D924B13E09AC}" type="slidenum">
              <a:rPr lang="en-US" smtClean="0">
                <a:solidFill>
                  <a:prstClr val="black"/>
                </a:solidFill>
                <a:latin typeface="Calibri"/>
              </a:rPr>
              <a:pPr/>
              <a:t>23</a:t>
            </a:fld>
            <a:endParaRPr lang="en-US">
              <a:solidFill>
                <a:prstClr val="black"/>
              </a:solidFill>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021705" y="9720514"/>
            <a:ext cx="3076363" cy="511731"/>
          </a:xfrm>
          <a:prstGeom prst="rect">
            <a:avLst/>
          </a:prstGeom>
        </p:spPr>
        <p:txBody>
          <a:bodyPr/>
          <a:lstStyle/>
          <a:p>
            <a:fld id="{462D85FD-2030-B143-807E-D924B13E09AC}" type="slidenum">
              <a:rPr lang="en-US" smtClean="0">
                <a:solidFill>
                  <a:prstClr val="black"/>
                </a:solidFill>
                <a:latin typeface="Calibri"/>
              </a:rPr>
              <a:pPr/>
              <a:t>24</a:t>
            </a:fld>
            <a:endParaRPr lang="en-US">
              <a:solidFill>
                <a:prstClr val="black"/>
              </a:solidFill>
              <a:latin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021705" y="9720514"/>
            <a:ext cx="3076363" cy="511731"/>
          </a:xfrm>
          <a:prstGeom prst="rect">
            <a:avLst/>
          </a:prstGeom>
        </p:spPr>
        <p:txBody>
          <a:bodyPr/>
          <a:lstStyle/>
          <a:p>
            <a:fld id="{462D85FD-2030-B143-807E-D924B13E09AC}" type="slidenum">
              <a:rPr lang="en-US" smtClean="0">
                <a:solidFill>
                  <a:prstClr val="black"/>
                </a:solidFill>
                <a:latin typeface="Calibri"/>
              </a:rPr>
              <a:pPr/>
              <a:t>25</a:t>
            </a:fld>
            <a:endParaRPr lang="en-US">
              <a:solidFill>
                <a:prstClr val="black"/>
              </a:solidFill>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021705" y="9720514"/>
            <a:ext cx="3076363" cy="511731"/>
          </a:xfrm>
          <a:prstGeom prst="rect">
            <a:avLst/>
          </a:prstGeom>
        </p:spPr>
        <p:txBody>
          <a:bodyPr/>
          <a:lstStyle/>
          <a:p>
            <a:fld id="{462D85FD-2030-B143-807E-D924B13E09AC}" type="slidenum">
              <a:rPr lang="en-US" smtClean="0">
                <a:solidFill>
                  <a:prstClr val="black"/>
                </a:solidFill>
                <a:latin typeface="Calibri"/>
              </a:rPr>
              <a:pPr/>
              <a:t>26</a:t>
            </a:fld>
            <a:endParaRPr lang="en-US">
              <a:solidFill>
                <a:prstClr val="black"/>
              </a:solidFill>
              <a:latin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021705" y="9720514"/>
            <a:ext cx="3076363" cy="511731"/>
          </a:xfrm>
          <a:prstGeom prst="rect">
            <a:avLst/>
          </a:prstGeom>
        </p:spPr>
        <p:txBody>
          <a:bodyPr/>
          <a:lstStyle/>
          <a:p>
            <a:fld id="{462D85FD-2030-B143-807E-D924B13E09AC}" type="slidenum">
              <a:rPr lang="en-US" smtClean="0">
                <a:solidFill>
                  <a:prstClr val="black"/>
                </a:solidFill>
                <a:latin typeface="Calibri"/>
              </a:rPr>
              <a:pPr/>
              <a:t>27</a:t>
            </a:fld>
            <a:endParaRPr lang="en-US">
              <a:solidFill>
                <a:prstClr val="black"/>
              </a:solidFill>
              <a:latin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021705" y="9720514"/>
            <a:ext cx="3076363" cy="511731"/>
          </a:xfrm>
          <a:prstGeom prst="rect">
            <a:avLst/>
          </a:prstGeom>
        </p:spPr>
        <p:txBody>
          <a:bodyPr/>
          <a:lstStyle/>
          <a:p>
            <a:fld id="{462D85FD-2030-B143-807E-D924B13E09AC}" type="slidenum">
              <a:rPr lang="en-US" smtClean="0">
                <a:solidFill>
                  <a:prstClr val="black"/>
                </a:solidFill>
                <a:latin typeface="Calibri"/>
              </a:rPr>
              <a:pPr/>
              <a:t>28</a:t>
            </a:fld>
            <a:endParaRPr lang="en-US">
              <a:solidFill>
                <a:prstClr val="black"/>
              </a:solidFill>
              <a:latin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2D85FD-2030-B143-807E-D924B13E09A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Cryptographic hash functions solve this collision problem (or at least claim to have solved it ). They have many desirable cryptographic features. For example, they are:</a:t>
            </a:r>
          </a:p>
          <a:p>
            <a:r>
              <a:rPr lang="en-GB" altLang="en-US" dirty="0" smtClean="0"/>
              <a:t>1.</a:t>
            </a:r>
            <a:r>
              <a:rPr lang="en-GB" altLang="en-US" baseline="0" dirty="0" smtClean="0"/>
              <a:t> </a:t>
            </a:r>
            <a:r>
              <a:rPr lang="en-GB" altLang="en-US" dirty="0" smtClean="0"/>
              <a:t>One-way</a:t>
            </a:r>
            <a:r>
              <a:rPr lang="en-GB" altLang="en-US" baseline="0" dirty="0" smtClean="0"/>
              <a:t> so that if you have the key you can not generate the original message. </a:t>
            </a:r>
            <a:endParaRPr lang="en-GB" altLang="en-US" dirty="0" smtClean="0"/>
          </a:p>
          <a:p>
            <a:r>
              <a:rPr lang="en-GB" altLang="en-US" dirty="0" smtClean="0"/>
              <a:t>2.</a:t>
            </a:r>
            <a:r>
              <a:rPr lang="en-GB" altLang="en-US" baseline="0" dirty="0" smtClean="0"/>
              <a:t> </a:t>
            </a:r>
            <a:r>
              <a:rPr lang="en-GB" altLang="en-US" dirty="0" smtClean="0"/>
              <a:t>Pseudorandom. This is important for the output not to be predicted which actually supports another important feature (i.e. hide information about the input. Remember you may have the output)</a:t>
            </a:r>
          </a:p>
          <a:p>
            <a:r>
              <a:rPr lang="en-GB" altLang="en-US" dirty="0" smtClean="0"/>
              <a:t>3.</a:t>
            </a:r>
            <a:r>
              <a:rPr lang="en-GB" altLang="en-US" baseline="0" dirty="0" smtClean="0"/>
              <a:t> </a:t>
            </a:r>
            <a:r>
              <a:rPr lang="en-GB" altLang="en-US" dirty="0" smtClean="0"/>
              <a:t>Collision resistant</a:t>
            </a:r>
          </a:p>
          <a:p>
            <a:r>
              <a:rPr lang="en-GB" altLang="en-US" dirty="0" smtClean="0"/>
              <a:t>4.</a:t>
            </a:r>
            <a:r>
              <a:rPr lang="en-GB" altLang="en-US" baseline="0" dirty="0" smtClean="0"/>
              <a:t> </a:t>
            </a:r>
            <a:r>
              <a:rPr lang="en-GB" altLang="en-US" dirty="0" smtClean="0"/>
              <a:t>Computationally efficient</a:t>
            </a:r>
          </a:p>
          <a:p>
            <a:endParaRPr lang="en-US" altLang="en-US" dirty="0" smtClean="0"/>
          </a:p>
        </p:txBody>
      </p:sp>
      <p:sp>
        <p:nvSpPr>
          <p:cNvPr id="4" name="Slide Number Placeholder 3"/>
          <p:cNvSpPr>
            <a:spLocks noGrp="1"/>
          </p:cNvSpPr>
          <p:nvPr>
            <p:ph type="sldNum" sz="quarter" idx="10"/>
          </p:nvPr>
        </p:nvSpPr>
        <p:spPr/>
        <p:txBody>
          <a:bodyPr/>
          <a:lstStyle/>
          <a:p>
            <a:fld id="{5935B110-F2F7-2A49-ACA1-DDFE41444B99}" type="slidenum">
              <a:rPr lang="en-US" smtClean="0"/>
              <a:t>4</a:t>
            </a:fld>
            <a:endParaRPr lang="en-US"/>
          </a:p>
        </p:txBody>
      </p:sp>
    </p:spTree>
    <p:extLst>
      <p:ext uri="{BB962C8B-B14F-4D97-AF65-F5344CB8AC3E}">
        <p14:creationId xmlns:p14="http://schemas.microsoft.com/office/powerpoint/2010/main" val="262872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Cryptographic hash functions could be used in many computer security applications such as in public key infrastructure. One of the usages is in digital signatures. I am sure you have seen some MD5 codes when you were downloading a file online. This is the fingerprint of the file and is used for integrity checks. Cryptographic hash functions could be also used for authentication purposes such as those in SSL.</a:t>
            </a:r>
            <a:endParaRPr lang="en-US" altLang="en-US" dirty="0" smtClean="0"/>
          </a:p>
        </p:txBody>
      </p:sp>
      <p:sp>
        <p:nvSpPr>
          <p:cNvPr id="4" name="Slide Number Placeholder 3"/>
          <p:cNvSpPr>
            <a:spLocks noGrp="1"/>
          </p:cNvSpPr>
          <p:nvPr>
            <p:ph type="sldNum" sz="quarter" idx="10"/>
          </p:nvPr>
        </p:nvSpPr>
        <p:spPr/>
        <p:txBody>
          <a:bodyPr/>
          <a:lstStyle/>
          <a:p>
            <a:fld id="{5935B110-F2F7-2A49-ACA1-DDFE41444B99}" type="slidenum">
              <a:rPr lang="en-US" smtClean="0"/>
              <a:t>5</a:t>
            </a:fld>
            <a:endParaRPr lang="en-US"/>
          </a:p>
        </p:txBody>
      </p:sp>
    </p:spTree>
    <p:extLst>
      <p:ext uri="{BB962C8B-B14F-4D97-AF65-F5344CB8AC3E}">
        <p14:creationId xmlns:p14="http://schemas.microsoft.com/office/powerpoint/2010/main" val="1261863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Wingdings" charset="2"/>
              <a:buNone/>
              <a:tabLst/>
              <a:defRPr/>
            </a:pPr>
            <a:r>
              <a:rPr lang="en-US" dirty="0" smtClean="0"/>
              <a:t>There are many examples for cryptographic hash functions such as:</a:t>
            </a:r>
          </a:p>
          <a:p>
            <a:r>
              <a:rPr lang="en-GB" sz="1200" b="1" dirty="0" smtClean="0"/>
              <a:t>Examples</a:t>
            </a:r>
            <a:r>
              <a:rPr lang="en-GB" sz="1200" dirty="0" smtClean="0"/>
              <a:t>:</a:t>
            </a:r>
          </a:p>
          <a:p>
            <a:pPr marL="342900" indent="-342900">
              <a:buFont typeface="+mj-lt"/>
              <a:buAutoNum type="arabicPeriod"/>
            </a:pPr>
            <a:r>
              <a:rPr lang="en-GB" sz="1200" dirty="0" smtClean="0"/>
              <a:t>MD5</a:t>
            </a:r>
          </a:p>
          <a:p>
            <a:pPr marL="342900" indent="-342900">
              <a:buFont typeface="+mj-lt"/>
              <a:buAutoNum type="arabicPeriod"/>
            </a:pPr>
            <a:r>
              <a:rPr lang="en-US" altLang="x-none" sz="1200" dirty="0" smtClean="0"/>
              <a:t>SHA-0, SHA-1</a:t>
            </a:r>
            <a:endParaRPr lang="en-GB" sz="1200" dirty="0" smtClean="0"/>
          </a:p>
          <a:p>
            <a:pPr marL="342900" indent="-342900">
              <a:buFont typeface="+mj-lt"/>
              <a:buAutoNum type="arabicPeriod"/>
            </a:pPr>
            <a:r>
              <a:rPr lang="en-GB" sz="1200" dirty="0" smtClean="0"/>
              <a:t>SHA-3</a:t>
            </a:r>
          </a:p>
          <a:p>
            <a:pPr marL="342900" indent="-342900">
              <a:buFont typeface="+mj-lt"/>
              <a:buAutoNum type="arabicPeriod"/>
            </a:pPr>
            <a:r>
              <a:rPr lang="en-GB" sz="1200" dirty="0" smtClean="0"/>
              <a:t>XHA64</a:t>
            </a:r>
          </a:p>
          <a:p>
            <a:pPr marL="342900" indent="-342900">
              <a:buFont typeface="+mj-lt"/>
              <a:buAutoNum type="arabicPeriod"/>
            </a:pPr>
            <a:r>
              <a:rPr lang="en-US" altLang="x-none" sz="1200" dirty="0" smtClean="0"/>
              <a:t>RIPEMD-160</a:t>
            </a:r>
          </a:p>
          <a:p>
            <a:pPr marL="342900" indent="-342900">
              <a:buFont typeface="+mj-lt"/>
              <a:buAutoNum type="arabicPeriod"/>
            </a:pPr>
            <a:r>
              <a:rPr lang="en-US" altLang="x-none" sz="1200" dirty="0" smtClean="0"/>
              <a:t>Whirlpool</a:t>
            </a:r>
          </a:p>
          <a:p>
            <a:pPr marL="342900" indent="-342900">
              <a:buFont typeface="+mj-lt"/>
              <a:buAutoNum type="arabicPeriod"/>
            </a:pPr>
            <a:r>
              <a:rPr lang="en-US" altLang="x-none" sz="1200" dirty="0" smtClean="0"/>
              <a:t>Tiger</a:t>
            </a:r>
          </a:p>
          <a:p>
            <a:pPr marL="342900" indent="-342900">
              <a:buFont typeface="+mj-lt"/>
              <a:buAutoNum type="arabicPeriod"/>
            </a:pPr>
            <a:r>
              <a:rPr lang="en-US" altLang="x-none" sz="1200" dirty="0" smtClean="0"/>
              <a:t>GOST-3411</a:t>
            </a:r>
            <a:endParaRPr lang="en-GB" sz="1200" dirty="0" smtClean="0"/>
          </a:p>
          <a:p>
            <a:pPr marL="342900" indent="-342900">
              <a:buFont typeface="+mj-lt"/>
              <a:buAutoNum type="arabicPeriod"/>
            </a:pPr>
            <a:r>
              <a:rPr lang="mr-IN" sz="1200" dirty="0" smtClean="0"/>
              <a:t>……</a:t>
            </a:r>
            <a:r>
              <a:rPr lang="en-GB" sz="1200" dirty="0" smtClean="0"/>
              <a:t>.</a:t>
            </a:r>
          </a:p>
          <a:p>
            <a:pPr marL="342900" indent="-342900">
              <a:buFont typeface="+mj-lt"/>
              <a:buAutoNum type="arabicPeriod"/>
            </a:pPr>
            <a:endParaRPr lang="en-GB" sz="1200" dirty="0" smtClean="0"/>
          </a:p>
          <a:p>
            <a:pPr marL="228600" marR="0" lvl="0" indent="-228600" algn="l" defTabSz="914400" rtl="0" eaLnBrk="1" fontAlgn="auto" latinLnBrk="0" hangingPunct="1">
              <a:lnSpc>
                <a:spcPct val="100000"/>
              </a:lnSpc>
              <a:spcBef>
                <a:spcPts val="0"/>
              </a:spcBef>
              <a:spcAft>
                <a:spcPts val="0"/>
              </a:spcAft>
              <a:buClrTx/>
              <a:buSzTx/>
              <a:buFont typeface="Wingdings" charset="2"/>
              <a:buNone/>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 typeface="Wingdings" charset="2"/>
              <a:buNone/>
              <a:tabLst/>
              <a:defRPr/>
            </a:pPr>
            <a:r>
              <a:rPr lang="en-US" dirty="0" smtClean="0"/>
              <a:t>MD5 and SHA are the </a:t>
            </a:r>
            <a:r>
              <a:rPr lang="en-US" baseline="0" dirty="0" smtClean="0"/>
              <a:t>popular examples for cryptographic hash functions.</a:t>
            </a:r>
            <a:endParaRPr lang="en-US" dirty="0"/>
          </a:p>
        </p:txBody>
      </p:sp>
      <p:sp>
        <p:nvSpPr>
          <p:cNvPr id="4" name="Slide Number Placeholder 3"/>
          <p:cNvSpPr>
            <a:spLocks noGrp="1"/>
          </p:cNvSpPr>
          <p:nvPr>
            <p:ph type="sldNum" sz="quarter" idx="10"/>
          </p:nvPr>
        </p:nvSpPr>
        <p:spPr/>
        <p:txBody>
          <a:bodyPr/>
          <a:lstStyle/>
          <a:p>
            <a:fld id="{5935B110-F2F7-2A49-ACA1-DDFE41444B99}" type="slidenum">
              <a:rPr lang="en-US" smtClean="0"/>
              <a:t>6</a:t>
            </a:fld>
            <a:endParaRPr lang="en-US"/>
          </a:p>
        </p:txBody>
      </p:sp>
    </p:spTree>
    <p:extLst>
      <p:ext uri="{BB962C8B-B14F-4D97-AF65-F5344CB8AC3E}">
        <p14:creationId xmlns:p14="http://schemas.microsoft.com/office/powerpoint/2010/main" val="740729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charset="2"/>
              <a:buNone/>
            </a:pPr>
            <a:r>
              <a:rPr kumimoji="0" lang="en-GB" sz="1200" b="0" i="0" u="none" strike="noStrike" cap="none" normalizeH="0" baseline="0" dirty="0" smtClean="0">
                <a:ln>
                  <a:noFill/>
                </a:ln>
                <a:solidFill>
                  <a:srgbClr val="000099"/>
                </a:solidFill>
                <a:effectLst/>
                <a:latin typeface="Times New Roman" pitchFamily="18" charset="0"/>
              </a:rPr>
              <a:t>The simplest way to sign a message here is to hash it then encrypt the key (i.e. the hash value) by the sender private key then attach that (i.e. the encrypted message) to the original message and forward it to the receiver. At the verifier side, the message is split again into signature and message. The message is hashed again to generate a key. The signature part is decrypted by the sender public key to be compared to the hash value of the message received. If both are the same, the signature is valid otherwise it is not valid.</a:t>
            </a:r>
          </a:p>
          <a:p>
            <a:pPr eaLnBrk="1" hangingPunct="1">
              <a:buFont typeface="Wingdings" charset="2"/>
              <a:buNone/>
            </a:pPr>
            <a:endParaRPr kumimoji="0" lang="en-GB" sz="1200" b="0" i="0" u="none" strike="noStrike" cap="none" normalizeH="0" baseline="0" dirty="0" smtClean="0">
              <a:ln>
                <a:noFill/>
              </a:ln>
              <a:solidFill>
                <a:srgbClr val="000099"/>
              </a:solidFill>
              <a:effectLst/>
              <a:latin typeface="Times New Roman" pitchFamily="18" charset="0"/>
            </a:endParaRPr>
          </a:p>
          <a:p>
            <a:pPr eaLnBrk="1" hangingPunct="1">
              <a:buFont typeface="Wingdings" charset="2"/>
              <a:buNone/>
            </a:pPr>
            <a:r>
              <a:rPr kumimoji="0" lang="en-GB" sz="1200" b="0" i="0" u="none" strike="noStrike" cap="none" normalizeH="0" baseline="0" dirty="0" smtClean="0">
                <a:ln>
                  <a:noFill/>
                </a:ln>
                <a:solidFill>
                  <a:srgbClr val="000099"/>
                </a:solidFill>
                <a:effectLst/>
                <a:latin typeface="Times New Roman" pitchFamily="18" charset="0"/>
              </a:rPr>
              <a:t>One of the main good things here with this digital signature protocol is that it provides integrity. Unlike that of the paper signature, where the signature itself is independent of the document, the digital signature here depends on the contents of the document. You now need to think of why we encrypt the hash value of the document - rather than the document itself - as the actual signature!</a:t>
            </a:r>
          </a:p>
          <a:p>
            <a:pPr eaLnBrk="1" hangingPunct="1">
              <a:buFont typeface="Wingdings" charset="2"/>
              <a:buNone/>
            </a:pPr>
            <a:endParaRPr kumimoji="0" lang="en-US" sz="1200" b="0" i="0" u="none" strike="noStrike" cap="none" normalizeH="0" baseline="0" dirty="0" smtClean="0">
              <a:ln>
                <a:noFill/>
              </a:ln>
              <a:solidFill>
                <a:srgbClr val="000099"/>
              </a:solidFill>
              <a:effectLst/>
              <a:latin typeface="Times New Roman" pitchFamily="18" charset="0"/>
            </a:endParaRPr>
          </a:p>
        </p:txBody>
      </p:sp>
      <p:sp>
        <p:nvSpPr>
          <p:cNvPr id="4" name="Slide Number Placeholder 3"/>
          <p:cNvSpPr>
            <a:spLocks noGrp="1"/>
          </p:cNvSpPr>
          <p:nvPr>
            <p:ph type="sldNum" sz="quarter" idx="10"/>
          </p:nvPr>
        </p:nvSpPr>
        <p:spPr/>
        <p:txBody>
          <a:bodyPr/>
          <a:lstStyle/>
          <a:p>
            <a:fld id="{5935B110-F2F7-2A49-ACA1-DDFE41444B99}" type="slidenum">
              <a:rPr lang="en-US" smtClean="0"/>
              <a:t>7</a:t>
            </a:fld>
            <a:endParaRPr lang="en-US"/>
          </a:p>
        </p:txBody>
      </p:sp>
    </p:spTree>
    <p:extLst>
      <p:ext uri="{BB962C8B-B14F-4D97-AF65-F5344CB8AC3E}">
        <p14:creationId xmlns:p14="http://schemas.microsoft.com/office/powerpoint/2010/main" val="1345423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GB" sz="1200" kern="1200" dirty="0" smtClean="0">
                <a:solidFill>
                  <a:schemeClr val="tx1"/>
                </a:solidFill>
                <a:effectLst/>
                <a:latin typeface="+mn-lt"/>
                <a:ea typeface="+mn-ea"/>
                <a:cs typeface="+mn-cs"/>
              </a:rPr>
              <a:t>There is a small problem here with this digital signature. When using the public key of Alice, Bob needs to make sure it is really Alice’s key. One problem here is: how can Bob be convinced that </a:t>
            </a:r>
            <a:r>
              <a:rPr lang="en-GB" sz="1200" kern="1200" dirty="0" err="1" smtClean="0">
                <a:solidFill>
                  <a:schemeClr val="tx1"/>
                </a:solidFill>
                <a:effectLst/>
                <a:latin typeface="+mn-lt"/>
                <a:ea typeface="+mn-ea"/>
                <a:cs typeface="+mn-cs"/>
              </a:rPr>
              <a:t>eA</a:t>
            </a:r>
            <a:r>
              <a:rPr lang="en-GB" sz="1200" kern="1200" dirty="0" smtClean="0">
                <a:solidFill>
                  <a:schemeClr val="tx1"/>
                </a:solidFill>
                <a:effectLst/>
                <a:latin typeface="+mn-lt"/>
                <a:ea typeface="+mn-ea"/>
                <a:cs typeface="+mn-cs"/>
              </a:rPr>
              <a:t> is the RSA public key of Alice? </a:t>
            </a:r>
          </a:p>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GB" sz="1200" kern="1200" dirty="0" smtClean="0">
                <a:solidFill>
                  <a:schemeClr val="tx1"/>
                </a:solidFill>
                <a:effectLst/>
                <a:latin typeface="+mn-lt"/>
                <a:ea typeface="+mn-ea"/>
                <a:cs typeface="+mn-cs"/>
              </a:rPr>
              <a:t>An attacker could masquerade as Alice by constructing a public-key pair </a:t>
            </a:r>
            <a:r>
              <a:rPr lang="en-GB" sz="1200" kern="1200" dirty="0" err="1" smtClean="0">
                <a:solidFill>
                  <a:schemeClr val="tx1"/>
                </a:solidFill>
                <a:effectLst/>
                <a:latin typeface="+mn-lt"/>
                <a:ea typeface="+mn-ea"/>
                <a:cs typeface="+mn-cs"/>
              </a:rPr>
              <a:t>eA</a:t>
            </a:r>
            <a:r>
              <a:rPr lang="en-GB" sz="1200" kern="1200" dirty="0" smtClean="0">
                <a:solidFill>
                  <a:schemeClr val="tx1"/>
                </a:solidFill>
                <a:effectLst/>
                <a:latin typeface="+mn-lt"/>
                <a:ea typeface="+mn-ea"/>
                <a:cs typeface="+mn-cs"/>
              </a:rPr>
              <a:t>’ that corresponds to a private key </a:t>
            </a:r>
            <a:r>
              <a:rPr lang="en-GB" sz="1200" kern="1200" dirty="0" err="1" smtClean="0">
                <a:solidFill>
                  <a:schemeClr val="tx1"/>
                </a:solidFill>
                <a:effectLst/>
                <a:latin typeface="+mn-lt"/>
                <a:ea typeface="+mn-ea"/>
                <a:cs typeface="+mn-cs"/>
              </a:rPr>
              <a:t>dA</a:t>
            </a:r>
            <a:r>
              <a:rPr lang="en-GB" sz="1200" kern="1200" dirty="0" smtClean="0">
                <a:solidFill>
                  <a:schemeClr val="tx1"/>
                </a:solidFill>
                <a:effectLst/>
                <a:latin typeface="+mn-lt"/>
                <a:ea typeface="+mn-ea"/>
                <a:cs typeface="+mn-cs"/>
              </a:rPr>
              <a:t>’ then send Bob that public key claiming it is Alice’s public key. Now Bob will send message m to Alice encrypted with the attacker’s public key, and the attacker could intercept that and decrypt the message. Alice won’t be able to decrypt it anyway. The attacker could also masquerade as Bob when communicating with Alice. We call this a MITM (Man In The Middle) attack. One way to store keys is to use some trusted key servers. This is not the perfect solution, however, as the server could be vulnerable to, for example, a dictionary attack.</a:t>
            </a:r>
          </a:p>
          <a:p>
            <a:pPr marL="0" marR="0" indent="0" algn="l" defTabSz="914400" rtl="0" eaLnBrk="1" fontAlgn="auto" latinLnBrk="0" hangingPunct="1">
              <a:lnSpc>
                <a:spcPct val="100000"/>
              </a:lnSpc>
              <a:spcBef>
                <a:spcPts val="0"/>
              </a:spcBef>
              <a:spcAft>
                <a:spcPts val="0"/>
              </a:spcAft>
              <a:buClrTx/>
              <a:buSzTx/>
              <a:buFont typeface="Wingdings" charset="2"/>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GB" sz="1200" kern="1200" dirty="0" smtClean="0">
                <a:solidFill>
                  <a:schemeClr val="tx1"/>
                </a:solidFill>
                <a:effectLst/>
                <a:latin typeface="+mn-lt"/>
                <a:ea typeface="+mn-ea"/>
                <a:cs typeface="+mn-cs"/>
              </a:rPr>
              <a:t>So the solution is to get a third party to sign Alice’s public key so that Bob knows it is the real key of Alice . That Key server would not be as good as that trusted party unless the key server acts as a trusted authority and signs the public keys of the users. This is the public-key infrastructure (PKI).</a:t>
            </a:r>
          </a:p>
          <a:p>
            <a:pPr marL="0" marR="0" indent="0" algn="l" defTabSz="914400" rtl="0" eaLnBrk="1" fontAlgn="auto" latinLnBrk="0" hangingPunct="1">
              <a:lnSpc>
                <a:spcPct val="100000"/>
              </a:lnSpc>
              <a:spcBef>
                <a:spcPts val="0"/>
              </a:spcBef>
              <a:spcAft>
                <a:spcPts val="0"/>
              </a:spcAft>
              <a:buClrTx/>
              <a:buSzTx/>
              <a:buFont typeface="Wingdings" charset="2"/>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35B110-F2F7-2A49-ACA1-DDFE41444B99}" type="slidenum">
              <a:rPr lang="en-US" smtClean="0"/>
              <a:t>8</a:t>
            </a:fld>
            <a:endParaRPr lang="en-US"/>
          </a:p>
        </p:txBody>
      </p:sp>
    </p:spTree>
    <p:extLst>
      <p:ext uri="{BB962C8B-B14F-4D97-AF65-F5344CB8AC3E}">
        <p14:creationId xmlns:p14="http://schemas.microsoft.com/office/powerpoint/2010/main" val="1516322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2D85FD-2030-B143-807E-D924B13E09AC}"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2D85FD-2030-B143-807E-D924B13E09AC}"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AU"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AU" smtClean="0"/>
              <a:t>Click to edit Master subtitle style</a:t>
            </a:r>
            <a:endParaRPr kumimoji="0" lang="en-US"/>
          </a:p>
        </p:txBody>
      </p:sp>
      <p:sp>
        <p:nvSpPr>
          <p:cNvPr id="7" name="Date Placeholder 6"/>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extLst/>
          </a:lstStyle>
          <a:p>
            <a:r>
              <a:rPr lang="en-AU" smtClean="0"/>
              <a:t>© 2011, Kris Bubendorfer</a:t>
            </a:r>
            <a:endParaRPr lang="en-US" dirty="0" smtClean="0"/>
          </a:p>
        </p:txBody>
      </p:sp>
      <p:sp>
        <p:nvSpPr>
          <p:cNvPr id="20" name="Footer Placeholder 19"/>
          <p:cNvSpPr>
            <a:spLocks noGrp="1"/>
          </p:cNvSpPr>
          <p:nvPr>
            <p:ph type="ftr" sz="quarter" idx="11"/>
          </p:nvPr>
        </p:nvSpPr>
        <p:spPr/>
        <p:txBody>
          <a:bodyPr/>
          <a:lstStyle>
            <a:extLst/>
          </a:lstStyle>
          <a:p>
            <a:r>
              <a:rPr lang="en-US" smtClean="0"/>
              <a:t>© 2011-15, Kris Bubendorfer</a:t>
            </a:r>
            <a:endParaRPr lang="en-US"/>
          </a:p>
        </p:txBody>
      </p:sp>
      <p:sp>
        <p:nvSpPr>
          <p:cNvPr id="10" name="Slide Number Placeholder 9"/>
          <p:cNvSpPr>
            <a:spLocks noGrp="1"/>
          </p:cNvSpPr>
          <p:nvPr>
            <p:ph type="sldNum" sz="quarter" idx="12"/>
          </p:nvPr>
        </p:nvSpPr>
        <p:spPr/>
        <p:txBody>
          <a:bodyPr/>
          <a:lstStyle>
            <a:extLst/>
          </a:lstStyle>
          <a:p>
            <a:fld id="{96A1EBCC-DB2F-4447-83F7-93BC3BB44527}"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AU"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Date Placeholder 3"/>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extLst/>
          </a:lstStyle>
          <a:p>
            <a:r>
              <a:rPr lang="en-AU" smtClean="0"/>
              <a:t>© 2011, Kris Bubendorfer</a:t>
            </a:r>
            <a:endParaRPr lang="en-US" dirty="0" smtClean="0"/>
          </a:p>
        </p:txBody>
      </p:sp>
      <p:sp>
        <p:nvSpPr>
          <p:cNvPr id="5" name="Footer Placeholder 4"/>
          <p:cNvSpPr>
            <a:spLocks noGrp="1"/>
          </p:cNvSpPr>
          <p:nvPr>
            <p:ph type="ftr" sz="quarter" idx="11"/>
          </p:nvPr>
        </p:nvSpPr>
        <p:spPr/>
        <p:txBody>
          <a:bodyPr/>
          <a:lstStyle>
            <a:extLst/>
          </a:lstStyle>
          <a:p>
            <a:r>
              <a:rPr lang="en-US" smtClean="0"/>
              <a:t>© 2011-15, Kris Bubendorfer</a:t>
            </a:r>
            <a:endParaRPr lang="en-US"/>
          </a:p>
        </p:txBody>
      </p:sp>
      <p:sp>
        <p:nvSpPr>
          <p:cNvPr id="6" name="Slide Number Placeholder 5"/>
          <p:cNvSpPr>
            <a:spLocks noGrp="1"/>
          </p:cNvSpPr>
          <p:nvPr>
            <p:ph type="sldNum" sz="quarter" idx="12"/>
          </p:nvPr>
        </p:nvSpPr>
        <p:spPr/>
        <p:txBody>
          <a:bodyPr/>
          <a:lstStyle>
            <a:extLst/>
          </a:lstStyle>
          <a:p>
            <a:fld id="{96A1EBCC-DB2F-4447-83F7-93BC3BB4452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AU"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Date Placeholder 3"/>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extLst/>
          </a:lstStyle>
          <a:p>
            <a:r>
              <a:rPr lang="en-AU" smtClean="0"/>
              <a:t>© 2011, Kris Bubendorfer</a:t>
            </a:r>
            <a:endParaRPr lang="en-US" dirty="0" smtClean="0"/>
          </a:p>
        </p:txBody>
      </p:sp>
      <p:sp>
        <p:nvSpPr>
          <p:cNvPr id="5" name="Footer Placeholder 4"/>
          <p:cNvSpPr>
            <a:spLocks noGrp="1"/>
          </p:cNvSpPr>
          <p:nvPr>
            <p:ph type="ftr" sz="quarter" idx="11"/>
          </p:nvPr>
        </p:nvSpPr>
        <p:spPr/>
        <p:txBody>
          <a:bodyPr/>
          <a:lstStyle>
            <a:extLst/>
          </a:lstStyle>
          <a:p>
            <a:r>
              <a:rPr lang="en-US" smtClean="0"/>
              <a:t>© 2011-15, Kris Bubendorfer</a:t>
            </a:r>
            <a:endParaRPr lang="en-US"/>
          </a:p>
        </p:txBody>
      </p:sp>
      <p:sp>
        <p:nvSpPr>
          <p:cNvPr id="6" name="Slide Number Placeholder 5"/>
          <p:cNvSpPr>
            <a:spLocks noGrp="1"/>
          </p:cNvSpPr>
          <p:nvPr>
            <p:ph type="sldNum" sz="quarter" idx="12"/>
          </p:nvPr>
        </p:nvSpPr>
        <p:spPr/>
        <p:txBody>
          <a:bodyPr/>
          <a:lstStyle>
            <a:extLst/>
          </a:lstStyle>
          <a:p>
            <a:fld id="{96A1EBCC-DB2F-4447-83F7-93BC3BB4452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315200" cy="838200"/>
          </a:xfrm>
        </p:spPr>
        <p:txBody>
          <a:bodyPr/>
          <a:lstStyle/>
          <a:p>
            <a:r>
              <a:rPr lang="en-AU" smtClean="0"/>
              <a:t>Click to edit Master title style</a:t>
            </a:r>
            <a:endParaRPr lang="en-US"/>
          </a:p>
        </p:txBody>
      </p:sp>
      <p:sp>
        <p:nvSpPr>
          <p:cNvPr id="3" name="Text Placeholder 2"/>
          <p:cNvSpPr>
            <a:spLocks noGrp="1"/>
          </p:cNvSpPr>
          <p:nvPr>
            <p:ph type="body" sz="half" idx="1"/>
          </p:nvPr>
        </p:nvSpPr>
        <p:spPr>
          <a:xfrm>
            <a:off x="457200" y="1600200"/>
            <a:ext cx="4013200" cy="46482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quarter" idx="2"/>
          </p:nvPr>
        </p:nvSpPr>
        <p:spPr>
          <a:xfrm>
            <a:off x="4622800" y="1600200"/>
            <a:ext cx="4013200" cy="22479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Content Placeholder 4"/>
          <p:cNvSpPr>
            <a:spLocks noGrp="1"/>
          </p:cNvSpPr>
          <p:nvPr>
            <p:ph sz="quarter" idx="3"/>
          </p:nvPr>
        </p:nvSpPr>
        <p:spPr>
          <a:xfrm>
            <a:off x="4622800" y="4000500"/>
            <a:ext cx="4013200" cy="22479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Slide Number Placeholder 5"/>
          <p:cNvSpPr>
            <a:spLocks noGrp="1"/>
          </p:cNvSpPr>
          <p:nvPr>
            <p:ph type="sldNum" sz="quarter" idx="10"/>
          </p:nvPr>
        </p:nvSpPr>
        <p:spPr>
          <a:xfrm>
            <a:off x="6731000" y="6229350"/>
            <a:ext cx="1905000" cy="457200"/>
          </a:xfrm>
        </p:spPr>
        <p:txBody>
          <a:bodyPr/>
          <a:lstStyle>
            <a:lvl1pPr>
              <a:defRPr smtClean="0"/>
            </a:lvl1pPr>
          </a:lstStyle>
          <a:p>
            <a:fld id="{BEBBA937-A022-504F-94D5-3D45459B3D9F}" type="slidenum">
              <a:rPr lang="en-GB"/>
              <a:pPr/>
              <a:t>‹#›</a:t>
            </a:fld>
            <a:endParaRPr lang="en-GB"/>
          </a:p>
        </p:txBody>
      </p:sp>
    </p:spTree>
    <p:extLst>
      <p:ext uri="{BB962C8B-B14F-4D97-AF65-F5344CB8AC3E}">
        <p14:creationId xmlns:p14="http://schemas.microsoft.com/office/powerpoint/2010/main" val="487315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AU"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AU" smtClean="0"/>
              <a:t>Click to edit Master subtitle style</a:t>
            </a:r>
            <a:endParaRPr kumimoji="0" lang="en-US"/>
          </a:p>
        </p:txBody>
      </p:sp>
      <p:sp>
        <p:nvSpPr>
          <p:cNvPr id="7" name="Date Placeholder 6"/>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solidFill>
                  <a:srgbClr val="E7DEC9">
                    <a:shade val="50000"/>
                    <a:satMod val="200000"/>
                  </a:srgbClr>
                </a:solidFill>
                <a:latin typeface="Gill Sans MT"/>
              </a:rPr>
              <a:t>© 2011-14,  Kris Bubendorfer</a:t>
            </a:r>
            <a:endParaRPr lang="en-US" dirty="0" smtClean="0">
              <a:solidFill>
                <a:srgbClr val="E7DEC9">
                  <a:shade val="50000"/>
                  <a:satMod val="200000"/>
                </a:srgbClr>
              </a:solidFill>
              <a:latin typeface="Gill Sans MT"/>
            </a:endParaRPr>
          </a:p>
        </p:txBody>
      </p:sp>
      <p:sp>
        <p:nvSpPr>
          <p:cNvPr id="20" name="Footer Placeholder 19"/>
          <p:cNvSpPr>
            <a:spLocks noGrp="1"/>
          </p:cNvSpPr>
          <p:nvPr>
            <p:ph type="ftr" sz="quarter" idx="11"/>
          </p:nvPr>
        </p:nvSpPr>
        <p:spPr/>
        <p:txBody>
          <a:bodyPr/>
          <a:lstStyle/>
          <a:p>
            <a:r>
              <a:rPr lang="en-US" smtClean="0">
                <a:solidFill>
                  <a:srgbClr val="E7DEC9">
                    <a:shade val="50000"/>
                    <a:satMod val="200000"/>
                  </a:srgbClr>
                </a:solidFill>
                <a:latin typeface="Gill Sans MT"/>
              </a:rPr>
              <a:t>NWEN 243</a:t>
            </a:r>
            <a:endParaRPr lang="en-US">
              <a:solidFill>
                <a:srgbClr val="E7DEC9">
                  <a:shade val="50000"/>
                  <a:satMod val="200000"/>
                </a:srgbClr>
              </a:solidFill>
              <a:latin typeface="Gill Sans MT"/>
            </a:endParaRPr>
          </a:p>
        </p:txBody>
      </p:sp>
      <p:sp>
        <p:nvSpPr>
          <p:cNvPr id="10" name="Slide Number Placeholder 9"/>
          <p:cNvSpPr>
            <a:spLocks noGrp="1"/>
          </p:cNvSpPr>
          <p:nvPr>
            <p:ph type="sldNum" sz="quarter" idx="12"/>
          </p:nvPr>
        </p:nvSpPr>
        <p:spPr/>
        <p:txBody>
          <a:bodyPr/>
          <a:lstStyle/>
          <a:p>
            <a:fld id="{96A1EBCC-DB2F-4447-83F7-93BC3BB4452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latin typeface="Gill Sans MT"/>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latin typeface="Gill Sans MT"/>
            </a:endParaRPr>
          </a:p>
        </p:txBody>
      </p:sp>
    </p:spTree>
    <p:extLst>
      <p:ext uri="{BB962C8B-B14F-4D97-AF65-F5344CB8AC3E}">
        <p14:creationId xmlns:p14="http://schemas.microsoft.com/office/powerpoint/2010/main" val="9502177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AU"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Date Placeholder 3"/>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solidFill>
                  <a:srgbClr val="E7DEC9">
                    <a:shade val="50000"/>
                    <a:satMod val="200000"/>
                  </a:srgbClr>
                </a:solidFill>
                <a:latin typeface="Gill Sans MT"/>
              </a:rPr>
              <a:t>© 2011-14,  Kris Bubendorfer</a:t>
            </a:r>
            <a:endParaRPr lang="en-US" dirty="0" smtClean="0">
              <a:solidFill>
                <a:srgbClr val="E7DEC9">
                  <a:shade val="50000"/>
                  <a:satMod val="200000"/>
                </a:srgbClr>
              </a:solidFill>
              <a:latin typeface="Gill Sans MT"/>
            </a:endParaRPr>
          </a:p>
        </p:txBody>
      </p:sp>
      <p:sp>
        <p:nvSpPr>
          <p:cNvPr id="5" name="Footer Placeholder 4"/>
          <p:cNvSpPr>
            <a:spLocks noGrp="1"/>
          </p:cNvSpPr>
          <p:nvPr>
            <p:ph type="ftr" sz="quarter" idx="11"/>
          </p:nvPr>
        </p:nvSpPr>
        <p:spPr/>
        <p:txBody>
          <a:bodyPr/>
          <a:lstStyle/>
          <a:p>
            <a:r>
              <a:rPr lang="en-US" smtClean="0">
                <a:solidFill>
                  <a:srgbClr val="E7DEC9">
                    <a:shade val="50000"/>
                    <a:satMod val="200000"/>
                  </a:srgbClr>
                </a:solidFill>
                <a:latin typeface="Gill Sans MT"/>
              </a:rPr>
              <a:t>NWEN 243</a:t>
            </a:r>
            <a:endParaRPr lang="en-US">
              <a:solidFill>
                <a:srgbClr val="E7DEC9">
                  <a:shade val="50000"/>
                  <a:satMod val="200000"/>
                </a:srgbClr>
              </a:solidFill>
              <a:latin typeface="Gill Sans MT"/>
            </a:endParaRPr>
          </a:p>
        </p:txBody>
      </p:sp>
      <p:sp>
        <p:nvSpPr>
          <p:cNvPr id="6" name="Slide Number Placeholder 5"/>
          <p:cNvSpPr>
            <a:spLocks noGrp="1"/>
          </p:cNvSpPr>
          <p:nvPr>
            <p:ph type="sldNum" sz="quarter" idx="12"/>
          </p:nvPr>
        </p:nvSpPr>
        <p:spPr/>
        <p:txBody>
          <a:bodyPr/>
          <a:lstStyle/>
          <a:p>
            <a:fld id="{96A1EBCC-DB2F-4447-83F7-93BC3BB4452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Tree>
    <p:extLst>
      <p:ext uri="{BB962C8B-B14F-4D97-AF65-F5344CB8AC3E}">
        <p14:creationId xmlns:p14="http://schemas.microsoft.com/office/powerpoint/2010/main" val="9368996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AU"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AU" smtClean="0"/>
              <a:t>Click to edit Master text styles</a:t>
            </a:r>
          </a:p>
        </p:txBody>
      </p:sp>
      <p:sp>
        <p:nvSpPr>
          <p:cNvPr id="4" name="Date Placeholder 3"/>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solidFill>
                  <a:srgbClr val="E7DEC9">
                    <a:shade val="50000"/>
                    <a:satMod val="200000"/>
                  </a:srgbClr>
                </a:solidFill>
                <a:latin typeface="Gill Sans MT"/>
              </a:rPr>
              <a:t>© 2011-14,  Kris Bubendorfer</a:t>
            </a:r>
            <a:endParaRPr lang="en-US" dirty="0" smtClean="0">
              <a:solidFill>
                <a:srgbClr val="E7DEC9">
                  <a:shade val="50000"/>
                  <a:satMod val="200000"/>
                </a:srgbClr>
              </a:solidFill>
              <a:latin typeface="Gill Sans MT"/>
            </a:endParaRPr>
          </a:p>
        </p:txBody>
      </p:sp>
      <p:sp>
        <p:nvSpPr>
          <p:cNvPr id="5" name="Footer Placeholder 4"/>
          <p:cNvSpPr>
            <a:spLocks noGrp="1"/>
          </p:cNvSpPr>
          <p:nvPr>
            <p:ph type="ftr" sz="quarter" idx="11"/>
          </p:nvPr>
        </p:nvSpPr>
        <p:spPr/>
        <p:txBody>
          <a:bodyPr/>
          <a:lstStyle/>
          <a:p>
            <a:r>
              <a:rPr lang="en-US" smtClean="0">
                <a:solidFill>
                  <a:srgbClr val="E7DEC9">
                    <a:shade val="50000"/>
                    <a:satMod val="200000"/>
                  </a:srgbClr>
                </a:solidFill>
                <a:latin typeface="Gill Sans MT"/>
              </a:rPr>
              <a:t>NWEN 243</a:t>
            </a:r>
            <a:endParaRPr lang="en-US">
              <a:solidFill>
                <a:srgbClr val="E7DEC9">
                  <a:shade val="50000"/>
                  <a:satMod val="200000"/>
                </a:srgbClr>
              </a:solidFill>
              <a:latin typeface="Gill Sans MT"/>
            </a:endParaRPr>
          </a:p>
        </p:txBody>
      </p:sp>
      <p:sp>
        <p:nvSpPr>
          <p:cNvPr id="6" name="Slide Number Placeholder 5"/>
          <p:cNvSpPr>
            <a:spLocks noGrp="1"/>
          </p:cNvSpPr>
          <p:nvPr>
            <p:ph type="sldNum" sz="quarter" idx="12"/>
          </p:nvPr>
        </p:nvSpPr>
        <p:spPr/>
        <p:txBody>
          <a:bodyPr/>
          <a:lstStyle/>
          <a:p>
            <a:fld id="{96A1EBCC-DB2F-4447-83F7-93BC3BB4452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latin typeface="Gill Sans MT"/>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latin typeface="Gill Sans MT"/>
            </a:endParaRPr>
          </a:p>
        </p:txBody>
      </p:sp>
    </p:spTree>
    <p:extLst>
      <p:ext uri="{BB962C8B-B14F-4D97-AF65-F5344CB8AC3E}">
        <p14:creationId xmlns:p14="http://schemas.microsoft.com/office/powerpoint/2010/main" val="24662513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AU"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5" name="Date Placeholder 4"/>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solidFill>
                  <a:srgbClr val="E7DEC9">
                    <a:shade val="50000"/>
                    <a:satMod val="200000"/>
                  </a:srgbClr>
                </a:solidFill>
                <a:latin typeface="Gill Sans MT"/>
              </a:rPr>
              <a:t>© 2011-14,  Kris Bubendorfer</a:t>
            </a:r>
            <a:endParaRPr lang="en-US" dirty="0" smtClean="0">
              <a:solidFill>
                <a:srgbClr val="E7DEC9">
                  <a:shade val="50000"/>
                  <a:satMod val="200000"/>
                </a:srgbClr>
              </a:solidFill>
              <a:latin typeface="Gill Sans MT"/>
            </a:endParaRPr>
          </a:p>
        </p:txBody>
      </p:sp>
      <p:sp>
        <p:nvSpPr>
          <p:cNvPr id="6" name="Footer Placeholder 5"/>
          <p:cNvSpPr>
            <a:spLocks noGrp="1"/>
          </p:cNvSpPr>
          <p:nvPr>
            <p:ph type="ftr" sz="quarter" idx="11"/>
          </p:nvPr>
        </p:nvSpPr>
        <p:spPr/>
        <p:txBody>
          <a:bodyPr/>
          <a:lstStyle/>
          <a:p>
            <a:r>
              <a:rPr lang="en-US" smtClean="0">
                <a:solidFill>
                  <a:srgbClr val="E7DEC9">
                    <a:shade val="50000"/>
                    <a:satMod val="200000"/>
                  </a:srgbClr>
                </a:solidFill>
                <a:latin typeface="Gill Sans MT"/>
              </a:rPr>
              <a:t>NWEN 243</a:t>
            </a:r>
            <a:endParaRPr lang="en-US">
              <a:solidFill>
                <a:srgbClr val="E7DEC9">
                  <a:shade val="50000"/>
                  <a:satMod val="200000"/>
                </a:srgbClr>
              </a:solidFill>
              <a:latin typeface="Gill Sans MT"/>
            </a:endParaRPr>
          </a:p>
        </p:txBody>
      </p:sp>
      <p:sp>
        <p:nvSpPr>
          <p:cNvPr id="7" name="Slide Number Placeholder 6"/>
          <p:cNvSpPr>
            <a:spLocks noGrp="1"/>
          </p:cNvSpPr>
          <p:nvPr>
            <p:ph type="sldNum" sz="quarter" idx="12"/>
          </p:nvPr>
        </p:nvSpPr>
        <p:spPr/>
        <p:txBody>
          <a:bodyPr/>
          <a:lstStyle/>
          <a:p>
            <a:fld id="{96A1EBCC-DB2F-4447-83F7-93BC3BB4452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Tree>
    <p:extLst>
      <p:ext uri="{BB962C8B-B14F-4D97-AF65-F5344CB8AC3E}">
        <p14:creationId xmlns:p14="http://schemas.microsoft.com/office/powerpoint/2010/main" val="217558166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AU"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AU"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AU"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7" name="Date Placeholder 6"/>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solidFill>
                  <a:srgbClr val="E7DEC9">
                    <a:shade val="50000"/>
                    <a:satMod val="200000"/>
                  </a:srgbClr>
                </a:solidFill>
                <a:latin typeface="Gill Sans MT"/>
              </a:rPr>
              <a:t>© 2011-14,  Kris Bubendorfer</a:t>
            </a:r>
            <a:endParaRPr lang="en-US" dirty="0" smtClean="0">
              <a:solidFill>
                <a:srgbClr val="E7DEC9">
                  <a:shade val="50000"/>
                  <a:satMod val="200000"/>
                </a:srgbClr>
              </a:solidFill>
              <a:latin typeface="Gill Sans MT"/>
            </a:endParaRPr>
          </a:p>
        </p:txBody>
      </p:sp>
      <p:sp>
        <p:nvSpPr>
          <p:cNvPr id="8" name="Footer Placeholder 7"/>
          <p:cNvSpPr>
            <a:spLocks noGrp="1"/>
          </p:cNvSpPr>
          <p:nvPr>
            <p:ph type="ftr" sz="quarter" idx="11"/>
          </p:nvPr>
        </p:nvSpPr>
        <p:spPr/>
        <p:txBody>
          <a:bodyPr/>
          <a:lstStyle/>
          <a:p>
            <a:r>
              <a:rPr lang="en-US" smtClean="0">
                <a:solidFill>
                  <a:srgbClr val="E7DEC9">
                    <a:shade val="50000"/>
                    <a:satMod val="200000"/>
                  </a:srgbClr>
                </a:solidFill>
                <a:latin typeface="Gill Sans MT"/>
              </a:rPr>
              <a:t>NWEN 243</a:t>
            </a:r>
            <a:endParaRPr lang="en-US">
              <a:solidFill>
                <a:srgbClr val="E7DEC9">
                  <a:shade val="50000"/>
                  <a:satMod val="200000"/>
                </a:srgbClr>
              </a:solidFill>
              <a:latin typeface="Gill Sans MT"/>
            </a:endParaRPr>
          </a:p>
        </p:txBody>
      </p:sp>
      <p:sp>
        <p:nvSpPr>
          <p:cNvPr id="9" name="Slide Number Placeholder 8"/>
          <p:cNvSpPr>
            <a:spLocks noGrp="1"/>
          </p:cNvSpPr>
          <p:nvPr>
            <p:ph type="sldNum" sz="quarter" idx="12"/>
          </p:nvPr>
        </p:nvSpPr>
        <p:spPr/>
        <p:txBody>
          <a:bodyPr/>
          <a:lstStyle/>
          <a:p>
            <a:fld id="{96A1EBCC-DB2F-4447-83F7-93BC3BB4452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Tree>
    <p:extLst>
      <p:ext uri="{BB962C8B-B14F-4D97-AF65-F5344CB8AC3E}">
        <p14:creationId xmlns:p14="http://schemas.microsoft.com/office/powerpoint/2010/main" val="292881194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AU" smtClean="0"/>
              <a:t>Click to edit Master title style</a:t>
            </a:r>
            <a:endParaRPr kumimoji="0" lang="en-US"/>
          </a:p>
        </p:txBody>
      </p:sp>
      <p:sp>
        <p:nvSpPr>
          <p:cNvPr id="3" name="Date Placeholder 2"/>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solidFill>
                  <a:srgbClr val="E7DEC9">
                    <a:shade val="50000"/>
                    <a:satMod val="200000"/>
                  </a:srgbClr>
                </a:solidFill>
                <a:latin typeface="Gill Sans MT"/>
              </a:rPr>
              <a:t>© 2011-14,  Kris Bubendorfer</a:t>
            </a:r>
            <a:endParaRPr lang="en-US" dirty="0" smtClean="0">
              <a:solidFill>
                <a:srgbClr val="E7DEC9">
                  <a:shade val="50000"/>
                  <a:satMod val="200000"/>
                </a:srgbClr>
              </a:solidFill>
              <a:latin typeface="Gill Sans MT"/>
            </a:endParaRPr>
          </a:p>
        </p:txBody>
      </p:sp>
      <p:sp>
        <p:nvSpPr>
          <p:cNvPr id="4" name="Footer Placeholder 3"/>
          <p:cNvSpPr>
            <a:spLocks noGrp="1"/>
          </p:cNvSpPr>
          <p:nvPr>
            <p:ph type="ftr" sz="quarter" idx="11"/>
          </p:nvPr>
        </p:nvSpPr>
        <p:spPr/>
        <p:txBody>
          <a:bodyPr/>
          <a:lstStyle/>
          <a:p>
            <a:r>
              <a:rPr lang="en-US" smtClean="0">
                <a:solidFill>
                  <a:srgbClr val="E7DEC9">
                    <a:shade val="50000"/>
                    <a:satMod val="200000"/>
                  </a:srgbClr>
                </a:solidFill>
                <a:latin typeface="Gill Sans MT"/>
              </a:rPr>
              <a:t>NWEN 243</a:t>
            </a:r>
            <a:endParaRPr lang="en-US">
              <a:solidFill>
                <a:srgbClr val="E7DEC9">
                  <a:shade val="50000"/>
                  <a:satMod val="200000"/>
                </a:srgbClr>
              </a:solidFill>
              <a:latin typeface="Gill Sans MT"/>
            </a:endParaRPr>
          </a:p>
        </p:txBody>
      </p:sp>
      <p:sp>
        <p:nvSpPr>
          <p:cNvPr id="5" name="Slide Number Placeholder 4"/>
          <p:cNvSpPr>
            <a:spLocks noGrp="1"/>
          </p:cNvSpPr>
          <p:nvPr>
            <p:ph type="sldNum" sz="quarter" idx="12"/>
          </p:nvPr>
        </p:nvSpPr>
        <p:spPr/>
        <p:txBody>
          <a:bodyPr/>
          <a:lstStyle/>
          <a:p>
            <a:fld id="{96A1EBCC-DB2F-4447-83F7-93BC3BB4452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Tree>
    <p:extLst>
      <p:ext uri="{BB962C8B-B14F-4D97-AF65-F5344CB8AC3E}">
        <p14:creationId xmlns:p14="http://schemas.microsoft.com/office/powerpoint/2010/main" val="25710702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2" name="Date Placeholder 1"/>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solidFill>
                  <a:srgbClr val="E7DEC9">
                    <a:shade val="50000"/>
                    <a:satMod val="200000"/>
                  </a:srgbClr>
                </a:solidFill>
                <a:latin typeface="Gill Sans MT"/>
              </a:rPr>
              <a:t>© 2011-14,  Kris Bubendorfer</a:t>
            </a:r>
            <a:endParaRPr lang="en-US" dirty="0" smtClean="0">
              <a:solidFill>
                <a:srgbClr val="E7DEC9">
                  <a:shade val="50000"/>
                  <a:satMod val="200000"/>
                </a:srgbClr>
              </a:solidFill>
              <a:latin typeface="Gill Sans MT"/>
            </a:endParaRPr>
          </a:p>
        </p:txBody>
      </p:sp>
      <p:sp>
        <p:nvSpPr>
          <p:cNvPr id="3" name="Footer Placeholder 2"/>
          <p:cNvSpPr>
            <a:spLocks noGrp="1"/>
          </p:cNvSpPr>
          <p:nvPr>
            <p:ph type="ftr" sz="quarter" idx="11"/>
          </p:nvPr>
        </p:nvSpPr>
        <p:spPr/>
        <p:txBody>
          <a:bodyPr/>
          <a:lstStyle/>
          <a:p>
            <a:r>
              <a:rPr lang="en-US" smtClean="0">
                <a:solidFill>
                  <a:srgbClr val="E7DEC9">
                    <a:shade val="50000"/>
                    <a:satMod val="200000"/>
                  </a:srgbClr>
                </a:solidFill>
                <a:latin typeface="Gill Sans MT"/>
              </a:rPr>
              <a:t>NWEN 243</a:t>
            </a:r>
            <a:endParaRPr lang="en-US">
              <a:solidFill>
                <a:srgbClr val="E7DEC9">
                  <a:shade val="50000"/>
                  <a:satMod val="200000"/>
                </a:srgbClr>
              </a:solidFill>
              <a:latin typeface="Gill Sans MT"/>
            </a:endParaRPr>
          </a:p>
        </p:txBody>
      </p:sp>
      <p:sp>
        <p:nvSpPr>
          <p:cNvPr id="4" name="Slide Number Placeholder 3"/>
          <p:cNvSpPr>
            <a:spLocks noGrp="1"/>
          </p:cNvSpPr>
          <p:nvPr>
            <p:ph type="sldNum" sz="quarter" idx="12"/>
          </p:nvPr>
        </p:nvSpPr>
        <p:spPr/>
        <p:txBody>
          <a:bodyPr/>
          <a:lstStyle/>
          <a:p>
            <a:fld id="{96A1EBCC-DB2F-4447-83F7-93BC3BB4452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Tree>
    <p:extLst>
      <p:ext uri="{BB962C8B-B14F-4D97-AF65-F5344CB8AC3E}">
        <p14:creationId xmlns:p14="http://schemas.microsoft.com/office/powerpoint/2010/main" val="1387525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AU"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Date Placeholder 3"/>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extLst/>
          </a:lstStyle>
          <a:p>
            <a:r>
              <a:rPr lang="en-AU" smtClean="0"/>
              <a:t>© 2011, Kris Bubendorfer</a:t>
            </a:r>
            <a:endParaRPr lang="en-US" dirty="0" smtClean="0"/>
          </a:p>
        </p:txBody>
      </p:sp>
      <p:sp>
        <p:nvSpPr>
          <p:cNvPr id="5" name="Footer Placeholder 4"/>
          <p:cNvSpPr>
            <a:spLocks noGrp="1"/>
          </p:cNvSpPr>
          <p:nvPr>
            <p:ph type="ftr" sz="quarter" idx="11"/>
          </p:nvPr>
        </p:nvSpPr>
        <p:spPr/>
        <p:txBody>
          <a:bodyPr/>
          <a:lstStyle>
            <a:extLst/>
          </a:lstStyle>
          <a:p>
            <a:r>
              <a:rPr lang="en-US" smtClean="0"/>
              <a:t>© 2011-15, Kris Bubendorfer</a:t>
            </a:r>
            <a:endParaRPr lang="en-US"/>
          </a:p>
        </p:txBody>
      </p:sp>
      <p:sp>
        <p:nvSpPr>
          <p:cNvPr id="6" name="Slide Number Placeholder 5"/>
          <p:cNvSpPr>
            <a:spLocks noGrp="1"/>
          </p:cNvSpPr>
          <p:nvPr>
            <p:ph type="sldNum" sz="quarter" idx="12"/>
          </p:nvPr>
        </p:nvSpPr>
        <p:spPr/>
        <p:txBody>
          <a:bodyPr/>
          <a:lstStyle>
            <a:extLst/>
          </a:lstStyle>
          <a:p>
            <a:fld id="{96A1EBCC-DB2F-4447-83F7-93BC3BB4452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AU"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AU" smtClean="0"/>
              <a:t>Click to edit Master text styles</a:t>
            </a:r>
          </a:p>
        </p:txBody>
      </p:sp>
      <p:sp>
        <p:nvSpPr>
          <p:cNvPr id="4" name="Content Placeholder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5" name="Date Placeholder 4"/>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solidFill>
                  <a:srgbClr val="E7DEC9">
                    <a:shade val="50000"/>
                    <a:satMod val="200000"/>
                  </a:srgbClr>
                </a:solidFill>
                <a:latin typeface="Gill Sans MT"/>
              </a:rPr>
              <a:t>© 2011-14,  Kris Bubendorfer</a:t>
            </a:r>
            <a:endParaRPr lang="en-US" dirty="0" smtClean="0">
              <a:solidFill>
                <a:srgbClr val="E7DEC9">
                  <a:shade val="50000"/>
                  <a:satMod val="200000"/>
                </a:srgbClr>
              </a:solidFill>
              <a:latin typeface="Gill Sans MT"/>
            </a:endParaRPr>
          </a:p>
        </p:txBody>
      </p:sp>
      <p:sp>
        <p:nvSpPr>
          <p:cNvPr id="6" name="Footer Placeholder 5"/>
          <p:cNvSpPr>
            <a:spLocks noGrp="1"/>
          </p:cNvSpPr>
          <p:nvPr>
            <p:ph type="ftr" sz="quarter" idx="11"/>
          </p:nvPr>
        </p:nvSpPr>
        <p:spPr/>
        <p:txBody>
          <a:bodyPr/>
          <a:lstStyle/>
          <a:p>
            <a:r>
              <a:rPr lang="en-US" smtClean="0">
                <a:solidFill>
                  <a:srgbClr val="E7DEC9">
                    <a:shade val="50000"/>
                    <a:satMod val="200000"/>
                  </a:srgbClr>
                </a:solidFill>
                <a:latin typeface="Gill Sans MT"/>
              </a:rPr>
              <a:t>NWEN 243</a:t>
            </a:r>
            <a:endParaRPr lang="en-US">
              <a:solidFill>
                <a:srgbClr val="E7DEC9">
                  <a:shade val="50000"/>
                  <a:satMod val="200000"/>
                </a:srgbClr>
              </a:solidFill>
              <a:latin typeface="Gill Sans MT"/>
            </a:endParaRPr>
          </a:p>
        </p:txBody>
      </p:sp>
      <p:sp>
        <p:nvSpPr>
          <p:cNvPr id="7" name="Slide Number Placeholder 6"/>
          <p:cNvSpPr>
            <a:spLocks noGrp="1"/>
          </p:cNvSpPr>
          <p:nvPr>
            <p:ph type="sldNum" sz="quarter" idx="12"/>
          </p:nvPr>
        </p:nvSpPr>
        <p:spPr/>
        <p:txBody>
          <a:bodyPr/>
          <a:lstStyle/>
          <a:p>
            <a:fld id="{96A1EBCC-DB2F-4447-83F7-93BC3BB4452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Tree>
    <p:extLst>
      <p:ext uri="{BB962C8B-B14F-4D97-AF65-F5344CB8AC3E}">
        <p14:creationId xmlns:p14="http://schemas.microsoft.com/office/powerpoint/2010/main" val="22576199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AU" smtClean="0"/>
              <a:t>Click to edit Master title style</a:t>
            </a:r>
            <a:endParaRPr kumimoji="0" lang="en-US"/>
          </a:p>
        </p:txBody>
      </p:sp>
      <p:sp>
        <p:nvSpPr>
          <p:cNvPr id="5" name="Date Placeholder 4"/>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solidFill>
                  <a:srgbClr val="E7DEC9">
                    <a:shade val="50000"/>
                    <a:satMod val="200000"/>
                  </a:srgbClr>
                </a:solidFill>
                <a:latin typeface="Gill Sans MT"/>
              </a:rPr>
              <a:t>© 2011-14,  Kris Bubendorfer</a:t>
            </a:r>
            <a:endParaRPr lang="en-US" dirty="0" smtClean="0">
              <a:solidFill>
                <a:srgbClr val="E7DEC9">
                  <a:shade val="50000"/>
                  <a:satMod val="200000"/>
                </a:srgbClr>
              </a:solidFill>
              <a:latin typeface="Gill Sans MT"/>
            </a:endParaRPr>
          </a:p>
        </p:txBody>
      </p:sp>
      <p:sp>
        <p:nvSpPr>
          <p:cNvPr id="6" name="Footer Placeholder 5"/>
          <p:cNvSpPr>
            <a:spLocks noGrp="1"/>
          </p:cNvSpPr>
          <p:nvPr>
            <p:ph type="ftr" sz="quarter" idx="11"/>
          </p:nvPr>
        </p:nvSpPr>
        <p:spPr/>
        <p:txBody>
          <a:bodyPr/>
          <a:lstStyle/>
          <a:p>
            <a:r>
              <a:rPr lang="en-US" smtClean="0">
                <a:solidFill>
                  <a:srgbClr val="E7DEC9">
                    <a:shade val="50000"/>
                    <a:satMod val="200000"/>
                  </a:srgbClr>
                </a:solidFill>
                <a:latin typeface="Gill Sans MT"/>
              </a:rPr>
              <a:t>NWEN 243</a:t>
            </a:r>
            <a:endParaRPr lang="en-US">
              <a:solidFill>
                <a:srgbClr val="E7DEC9">
                  <a:shade val="50000"/>
                  <a:satMod val="200000"/>
                </a:srgbClr>
              </a:solidFill>
              <a:latin typeface="Gill Sans MT"/>
            </a:endParaRPr>
          </a:p>
        </p:txBody>
      </p:sp>
      <p:sp>
        <p:nvSpPr>
          <p:cNvPr id="7" name="Slide Number Placeholder 6"/>
          <p:cNvSpPr>
            <a:spLocks noGrp="1"/>
          </p:cNvSpPr>
          <p:nvPr>
            <p:ph type="sldNum" sz="quarter" idx="12"/>
          </p:nvPr>
        </p:nvSpPr>
        <p:spPr/>
        <p:txBody>
          <a:bodyPr/>
          <a:lstStyle/>
          <a:p>
            <a:fld id="{96A1EBCC-DB2F-4447-83F7-93BC3BB4452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latin typeface="Gill Sans MT"/>
            </a:endParaRPr>
          </a:p>
        </p:txBody>
      </p:sp>
      <p:sp>
        <p:nvSpPr>
          <p:cNvPr id="3" name="Picture Placeholder 2"/>
          <p:cNvSpPr>
            <a:spLocks noGrp="1"/>
          </p:cNvSpPr>
          <p:nvPr>
            <p:ph type="pic" idx="1"/>
          </p:nvPr>
        </p:nvSpPr>
        <p:spPr>
          <a:xfrm>
            <a:off x="838200" y="1143011"/>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AU"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ill Sans MT"/>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AU" smtClean="0"/>
              <a:t>Click to edit Master text styles</a:t>
            </a:r>
          </a:p>
        </p:txBody>
      </p:sp>
    </p:spTree>
    <p:extLst>
      <p:ext uri="{BB962C8B-B14F-4D97-AF65-F5344CB8AC3E}">
        <p14:creationId xmlns:p14="http://schemas.microsoft.com/office/powerpoint/2010/main" val="2190937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AU"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Date Placeholder 3"/>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solidFill>
                  <a:srgbClr val="E7DEC9">
                    <a:shade val="50000"/>
                    <a:satMod val="200000"/>
                  </a:srgbClr>
                </a:solidFill>
                <a:latin typeface="Gill Sans MT"/>
              </a:rPr>
              <a:t>© 2011-14,  Kris Bubendorfer</a:t>
            </a:r>
            <a:endParaRPr lang="en-US" dirty="0" smtClean="0">
              <a:solidFill>
                <a:srgbClr val="E7DEC9">
                  <a:shade val="50000"/>
                  <a:satMod val="200000"/>
                </a:srgbClr>
              </a:solidFill>
              <a:latin typeface="Gill Sans MT"/>
            </a:endParaRPr>
          </a:p>
        </p:txBody>
      </p:sp>
      <p:sp>
        <p:nvSpPr>
          <p:cNvPr id="5" name="Footer Placeholder 4"/>
          <p:cNvSpPr>
            <a:spLocks noGrp="1"/>
          </p:cNvSpPr>
          <p:nvPr>
            <p:ph type="ftr" sz="quarter" idx="11"/>
          </p:nvPr>
        </p:nvSpPr>
        <p:spPr/>
        <p:txBody>
          <a:bodyPr/>
          <a:lstStyle/>
          <a:p>
            <a:r>
              <a:rPr lang="en-US" smtClean="0">
                <a:solidFill>
                  <a:srgbClr val="E7DEC9">
                    <a:shade val="50000"/>
                    <a:satMod val="200000"/>
                  </a:srgbClr>
                </a:solidFill>
                <a:latin typeface="Gill Sans MT"/>
              </a:rPr>
              <a:t>NWEN 243</a:t>
            </a:r>
            <a:endParaRPr lang="en-US">
              <a:solidFill>
                <a:srgbClr val="E7DEC9">
                  <a:shade val="50000"/>
                  <a:satMod val="200000"/>
                </a:srgbClr>
              </a:solidFill>
              <a:latin typeface="Gill Sans MT"/>
            </a:endParaRPr>
          </a:p>
        </p:txBody>
      </p:sp>
      <p:sp>
        <p:nvSpPr>
          <p:cNvPr id="6" name="Slide Number Placeholder 5"/>
          <p:cNvSpPr>
            <a:spLocks noGrp="1"/>
          </p:cNvSpPr>
          <p:nvPr>
            <p:ph type="sldNum" sz="quarter" idx="12"/>
          </p:nvPr>
        </p:nvSpPr>
        <p:spPr/>
        <p:txBody>
          <a:bodyPr/>
          <a:lstStyle/>
          <a:p>
            <a:fld id="{96A1EBCC-DB2F-4447-83F7-93BC3BB4452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Tree>
    <p:extLst>
      <p:ext uri="{BB962C8B-B14F-4D97-AF65-F5344CB8AC3E}">
        <p14:creationId xmlns:p14="http://schemas.microsoft.com/office/powerpoint/2010/main" val="328435971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47"/>
            <a:ext cx="1828800" cy="5851525"/>
          </a:xfrm>
        </p:spPr>
        <p:txBody>
          <a:bodyPr vert="eaVert"/>
          <a:lstStyle/>
          <a:p>
            <a:r>
              <a:rPr kumimoji="0" lang="en-AU" smtClean="0"/>
              <a:t>Click to edit Master title style</a:t>
            </a:r>
            <a:endParaRPr kumimoji="0" lang="en-US"/>
          </a:p>
        </p:txBody>
      </p:sp>
      <p:sp>
        <p:nvSpPr>
          <p:cNvPr id="3" name="Vertical Text Placeholder 2"/>
          <p:cNvSpPr>
            <a:spLocks noGrp="1"/>
          </p:cNvSpPr>
          <p:nvPr>
            <p:ph type="body" orient="vert" idx="1"/>
          </p:nvPr>
        </p:nvSpPr>
        <p:spPr>
          <a:xfrm>
            <a:off x="1143000" y="274648"/>
            <a:ext cx="5562600" cy="5851525"/>
          </a:xfrm>
        </p:spPr>
        <p:txBody>
          <a:bodyPr vert="eaVer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Date Placeholder 3"/>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solidFill>
                  <a:srgbClr val="E7DEC9">
                    <a:shade val="50000"/>
                    <a:satMod val="200000"/>
                  </a:srgbClr>
                </a:solidFill>
                <a:latin typeface="Gill Sans MT"/>
              </a:rPr>
              <a:t>© 2011-14,  Kris Bubendorfer</a:t>
            </a:r>
            <a:endParaRPr lang="en-US" dirty="0" smtClean="0">
              <a:solidFill>
                <a:srgbClr val="E7DEC9">
                  <a:shade val="50000"/>
                  <a:satMod val="200000"/>
                </a:srgbClr>
              </a:solidFill>
              <a:latin typeface="Gill Sans MT"/>
            </a:endParaRPr>
          </a:p>
        </p:txBody>
      </p:sp>
      <p:sp>
        <p:nvSpPr>
          <p:cNvPr id="5" name="Footer Placeholder 4"/>
          <p:cNvSpPr>
            <a:spLocks noGrp="1"/>
          </p:cNvSpPr>
          <p:nvPr>
            <p:ph type="ftr" sz="quarter" idx="11"/>
          </p:nvPr>
        </p:nvSpPr>
        <p:spPr/>
        <p:txBody>
          <a:bodyPr/>
          <a:lstStyle/>
          <a:p>
            <a:r>
              <a:rPr lang="en-US" smtClean="0">
                <a:solidFill>
                  <a:srgbClr val="E7DEC9">
                    <a:shade val="50000"/>
                    <a:satMod val="200000"/>
                  </a:srgbClr>
                </a:solidFill>
                <a:latin typeface="Gill Sans MT"/>
              </a:rPr>
              <a:t>NWEN 243</a:t>
            </a:r>
            <a:endParaRPr lang="en-US">
              <a:solidFill>
                <a:srgbClr val="E7DEC9">
                  <a:shade val="50000"/>
                  <a:satMod val="200000"/>
                </a:srgbClr>
              </a:solidFill>
              <a:latin typeface="Gill Sans MT"/>
            </a:endParaRPr>
          </a:p>
        </p:txBody>
      </p:sp>
      <p:sp>
        <p:nvSpPr>
          <p:cNvPr id="6" name="Slide Number Placeholder 5"/>
          <p:cNvSpPr>
            <a:spLocks noGrp="1"/>
          </p:cNvSpPr>
          <p:nvPr>
            <p:ph type="sldNum" sz="quarter" idx="12"/>
          </p:nvPr>
        </p:nvSpPr>
        <p:spPr/>
        <p:txBody>
          <a:bodyPr/>
          <a:lstStyle/>
          <a:p>
            <a:fld id="{96A1EBCC-DB2F-4447-83F7-93BC3BB4452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Tree>
    <p:extLst>
      <p:ext uri="{BB962C8B-B14F-4D97-AF65-F5344CB8AC3E}">
        <p14:creationId xmlns:p14="http://schemas.microsoft.com/office/powerpoint/2010/main" val="215945190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315200" cy="838200"/>
          </a:xfrm>
        </p:spPr>
        <p:txBody>
          <a:bodyPr/>
          <a:lstStyle/>
          <a:p>
            <a:r>
              <a:rPr lang="en-AU" smtClean="0"/>
              <a:t>Click to edit Master title style</a:t>
            </a:r>
            <a:endParaRPr lang="en-US"/>
          </a:p>
        </p:txBody>
      </p:sp>
      <p:sp>
        <p:nvSpPr>
          <p:cNvPr id="3" name="Text Placeholder 2"/>
          <p:cNvSpPr>
            <a:spLocks noGrp="1"/>
          </p:cNvSpPr>
          <p:nvPr>
            <p:ph type="body" sz="half" idx="1"/>
          </p:nvPr>
        </p:nvSpPr>
        <p:spPr>
          <a:xfrm>
            <a:off x="457200" y="1600200"/>
            <a:ext cx="4013200" cy="46482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quarter" idx="2"/>
          </p:nvPr>
        </p:nvSpPr>
        <p:spPr>
          <a:xfrm>
            <a:off x="4622800" y="1600200"/>
            <a:ext cx="4013200" cy="22479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Content Placeholder 4"/>
          <p:cNvSpPr>
            <a:spLocks noGrp="1"/>
          </p:cNvSpPr>
          <p:nvPr>
            <p:ph sz="quarter" idx="3"/>
          </p:nvPr>
        </p:nvSpPr>
        <p:spPr>
          <a:xfrm>
            <a:off x="4622800" y="4000500"/>
            <a:ext cx="4013200" cy="22479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Slide Number Placeholder 5"/>
          <p:cNvSpPr>
            <a:spLocks noGrp="1"/>
          </p:cNvSpPr>
          <p:nvPr>
            <p:ph type="sldNum" sz="quarter" idx="10"/>
          </p:nvPr>
        </p:nvSpPr>
        <p:spPr>
          <a:xfrm>
            <a:off x="6731000" y="6229350"/>
            <a:ext cx="1905000" cy="457200"/>
          </a:xfrm>
        </p:spPr>
        <p:txBody>
          <a:bodyPr/>
          <a:lstStyle>
            <a:lvl1pPr>
              <a:defRPr smtClean="0"/>
            </a:lvl1pPr>
          </a:lstStyle>
          <a:p>
            <a:fld id="{BEBBA937-A022-504F-94D5-3D45459B3D9F}" type="slidenum">
              <a:rPr lang="en-GB">
                <a:solidFill>
                  <a:srgbClr val="E7DEC9">
                    <a:shade val="50000"/>
                    <a:satMod val="200000"/>
                  </a:srgbClr>
                </a:solidFill>
                <a:latin typeface="Gill Sans MT"/>
              </a:rPr>
              <a:pPr/>
              <a:t>‹#›</a:t>
            </a:fld>
            <a:endParaRPr lang="en-GB">
              <a:solidFill>
                <a:srgbClr val="E7DEC9">
                  <a:shade val="50000"/>
                  <a:satMod val="200000"/>
                </a:srgbClr>
              </a:solidFill>
              <a:latin typeface="Gill Sans MT"/>
            </a:endParaRPr>
          </a:p>
        </p:txBody>
      </p:sp>
    </p:spTree>
    <p:extLst>
      <p:ext uri="{BB962C8B-B14F-4D97-AF65-F5344CB8AC3E}">
        <p14:creationId xmlns:p14="http://schemas.microsoft.com/office/powerpoint/2010/main" val="423157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AU"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AU" smtClean="0"/>
              <a:t>Click to edit Master text styles</a:t>
            </a:r>
          </a:p>
        </p:txBody>
      </p:sp>
      <p:sp>
        <p:nvSpPr>
          <p:cNvPr id="4" name="Date Placeholder 3"/>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extLst/>
          </a:lstStyle>
          <a:p>
            <a:r>
              <a:rPr lang="en-AU" smtClean="0"/>
              <a:t>© 2011, Kris Bubendorfer</a:t>
            </a:r>
            <a:endParaRPr lang="en-US" dirty="0" smtClean="0"/>
          </a:p>
        </p:txBody>
      </p:sp>
      <p:sp>
        <p:nvSpPr>
          <p:cNvPr id="5" name="Footer Placeholder 4"/>
          <p:cNvSpPr>
            <a:spLocks noGrp="1"/>
          </p:cNvSpPr>
          <p:nvPr>
            <p:ph type="ftr" sz="quarter" idx="11"/>
          </p:nvPr>
        </p:nvSpPr>
        <p:spPr/>
        <p:txBody>
          <a:bodyPr/>
          <a:lstStyle>
            <a:extLst/>
          </a:lstStyle>
          <a:p>
            <a:r>
              <a:rPr lang="en-US" smtClean="0"/>
              <a:t>© 2011-15, Kris Bubendorfer</a:t>
            </a:r>
            <a:endParaRPr lang="en-US"/>
          </a:p>
        </p:txBody>
      </p:sp>
      <p:sp>
        <p:nvSpPr>
          <p:cNvPr id="6" name="Slide Number Placeholder 5"/>
          <p:cNvSpPr>
            <a:spLocks noGrp="1"/>
          </p:cNvSpPr>
          <p:nvPr>
            <p:ph type="sldNum" sz="quarter" idx="12"/>
          </p:nvPr>
        </p:nvSpPr>
        <p:spPr/>
        <p:txBody>
          <a:bodyPr/>
          <a:lstStyle>
            <a:extLst/>
          </a:lstStyle>
          <a:p>
            <a:fld id="{96A1EBCC-DB2F-4447-83F7-93BC3BB44527}"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AU"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5" name="Date Placeholder 4"/>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extLst/>
          </a:lstStyle>
          <a:p>
            <a:r>
              <a:rPr lang="en-AU" smtClean="0"/>
              <a:t>© 2011, Kris Bubendorfer</a:t>
            </a:r>
            <a:endParaRPr lang="en-US" dirty="0" smtClean="0"/>
          </a:p>
        </p:txBody>
      </p:sp>
      <p:sp>
        <p:nvSpPr>
          <p:cNvPr id="6" name="Footer Placeholder 5"/>
          <p:cNvSpPr>
            <a:spLocks noGrp="1"/>
          </p:cNvSpPr>
          <p:nvPr>
            <p:ph type="ftr" sz="quarter" idx="11"/>
          </p:nvPr>
        </p:nvSpPr>
        <p:spPr/>
        <p:txBody>
          <a:bodyPr/>
          <a:lstStyle>
            <a:extLst/>
          </a:lstStyle>
          <a:p>
            <a:r>
              <a:rPr lang="en-US" smtClean="0"/>
              <a:t>© 2011-15, Kris Bubendorfer</a:t>
            </a:r>
            <a:endParaRPr lang="en-US"/>
          </a:p>
        </p:txBody>
      </p:sp>
      <p:sp>
        <p:nvSpPr>
          <p:cNvPr id="7" name="Slide Number Placeholder 6"/>
          <p:cNvSpPr>
            <a:spLocks noGrp="1"/>
          </p:cNvSpPr>
          <p:nvPr>
            <p:ph type="sldNum" sz="quarter" idx="12"/>
          </p:nvPr>
        </p:nvSpPr>
        <p:spPr/>
        <p:txBody>
          <a:bodyPr/>
          <a:lstStyle>
            <a:extLst/>
          </a:lstStyle>
          <a:p>
            <a:fld id="{96A1EBCC-DB2F-4447-83F7-93BC3BB4452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AU"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AU"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AU"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7" name="Date Placeholder 6"/>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extLst/>
          </a:lstStyle>
          <a:p>
            <a:r>
              <a:rPr lang="en-AU" smtClean="0"/>
              <a:t>© 2011, Kris Bubendorfer</a:t>
            </a:r>
            <a:endParaRPr lang="en-US" dirty="0" smtClean="0"/>
          </a:p>
        </p:txBody>
      </p:sp>
      <p:sp>
        <p:nvSpPr>
          <p:cNvPr id="8" name="Footer Placeholder 7"/>
          <p:cNvSpPr>
            <a:spLocks noGrp="1"/>
          </p:cNvSpPr>
          <p:nvPr>
            <p:ph type="ftr" sz="quarter" idx="11"/>
          </p:nvPr>
        </p:nvSpPr>
        <p:spPr/>
        <p:txBody>
          <a:bodyPr/>
          <a:lstStyle>
            <a:extLst/>
          </a:lstStyle>
          <a:p>
            <a:r>
              <a:rPr lang="en-US" smtClean="0"/>
              <a:t>© 2011-15, Kris Bubendorfer</a:t>
            </a:r>
            <a:endParaRPr lang="en-US"/>
          </a:p>
        </p:txBody>
      </p:sp>
      <p:sp>
        <p:nvSpPr>
          <p:cNvPr id="9" name="Slide Number Placeholder 8"/>
          <p:cNvSpPr>
            <a:spLocks noGrp="1"/>
          </p:cNvSpPr>
          <p:nvPr>
            <p:ph type="sldNum" sz="quarter" idx="12"/>
          </p:nvPr>
        </p:nvSpPr>
        <p:spPr/>
        <p:txBody>
          <a:bodyPr/>
          <a:lstStyle>
            <a:extLst/>
          </a:lstStyle>
          <a:p>
            <a:fld id="{96A1EBCC-DB2F-4447-83F7-93BC3BB4452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AU" smtClean="0"/>
              <a:t>Click to edit Master title style</a:t>
            </a:r>
            <a:endParaRPr kumimoji="0" lang="en-US"/>
          </a:p>
        </p:txBody>
      </p:sp>
      <p:sp>
        <p:nvSpPr>
          <p:cNvPr id="3" name="Date Placeholder 2"/>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extLst/>
          </a:lstStyle>
          <a:p>
            <a:r>
              <a:rPr lang="en-AU" smtClean="0"/>
              <a:t>© 2011, Kris Bubendorfer</a:t>
            </a:r>
            <a:endParaRPr lang="en-US" dirty="0" smtClean="0"/>
          </a:p>
        </p:txBody>
      </p:sp>
      <p:sp>
        <p:nvSpPr>
          <p:cNvPr id="4" name="Footer Placeholder 3"/>
          <p:cNvSpPr>
            <a:spLocks noGrp="1"/>
          </p:cNvSpPr>
          <p:nvPr>
            <p:ph type="ftr" sz="quarter" idx="11"/>
          </p:nvPr>
        </p:nvSpPr>
        <p:spPr/>
        <p:txBody>
          <a:bodyPr/>
          <a:lstStyle>
            <a:extLst/>
          </a:lstStyle>
          <a:p>
            <a:r>
              <a:rPr lang="en-US" smtClean="0"/>
              <a:t>© 2011-15, Kris Bubendorfer</a:t>
            </a:r>
            <a:endParaRPr lang="en-US"/>
          </a:p>
        </p:txBody>
      </p:sp>
      <p:sp>
        <p:nvSpPr>
          <p:cNvPr id="5" name="Slide Number Placeholder 4"/>
          <p:cNvSpPr>
            <a:spLocks noGrp="1"/>
          </p:cNvSpPr>
          <p:nvPr>
            <p:ph type="sldNum" sz="quarter" idx="12"/>
          </p:nvPr>
        </p:nvSpPr>
        <p:spPr/>
        <p:txBody>
          <a:bodyPr/>
          <a:lstStyle>
            <a:extLst/>
          </a:lstStyle>
          <a:p>
            <a:fld id="{96A1EBCC-DB2F-4447-83F7-93BC3BB4452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extLst/>
          </a:lstStyle>
          <a:p>
            <a:r>
              <a:rPr lang="en-AU" smtClean="0"/>
              <a:t>© 2011, Kris Bubendorfer</a:t>
            </a:r>
            <a:endParaRPr lang="en-US" dirty="0" smtClean="0"/>
          </a:p>
        </p:txBody>
      </p:sp>
      <p:sp>
        <p:nvSpPr>
          <p:cNvPr id="3" name="Footer Placeholder 2"/>
          <p:cNvSpPr>
            <a:spLocks noGrp="1"/>
          </p:cNvSpPr>
          <p:nvPr>
            <p:ph type="ftr" sz="quarter" idx="11"/>
          </p:nvPr>
        </p:nvSpPr>
        <p:spPr/>
        <p:txBody>
          <a:bodyPr/>
          <a:lstStyle>
            <a:extLst/>
          </a:lstStyle>
          <a:p>
            <a:r>
              <a:rPr lang="en-US" smtClean="0"/>
              <a:t>© 2011-15, Kris Bubendorfer</a:t>
            </a:r>
            <a:endParaRPr lang="en-US"/>
          </a:p>
        </p:txBody>
      </p:sp>
      <p:sp>
        <p:nvSpPr>
          <p:cNvPr id="4" name="Slide Number Placeholder 3"/>
          <p:cNvSpPr>
            <a:spLocks noGrp="1"/>
          </p:cNvSpPr>
          <p:nvPr>
            <p:ph type="sldNum" sz="quarter" idx="12"/>
          </p:nvPr>
        </p:nvSpPr>
        <p:spPr/>
        <p:txBody>
          <a:bodyPr/>
          <a:lstStyle>
            <a:extLst/>
          </a:lstStyle>
          <a:p>
            <a:fld id="{96A1EBCC-DB2F-4447-83F7-93BC3BB44527}"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AU"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AU"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5" name="Date Placeholder 4"/>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extLst/>
          </a:lstStyle>
          <a:p>
            <a:r>
              <a:rPr lang="en-AU" smtClean="0"/>
              <a:t>© 2011, Kris Bubendorfer</a:t>
            </a:r>
            <a:endParaRPr lang="en-US" dirty="0" smtClean="0"/>
          </a:p>
        </p:txBody>
      </p:sp>
      <p:sp>
        <p:nvSpPr>
          <p:cNvPr id="6" name="Footer Placeholder 5"/>
          <p:cNvSpPr>
            <a:spLocks noGrp="1"/>
          </p:cNvSpPr>
          <p:nvPr>
            <p:ph type="ftr" sz="quarter" idx="11"/>
          </p:nvPr>
        </p:nvSpPr>
        <p:spPr/>
        <p:txBody>
          <a:bodyPr/>
          <a:lstStyle>
            <a:extLst/>
          </a:lstStyle>
          <a:p>
            <a:r>
              <a:rPr lang="en-US" smtClean="0"/>
              <a:t>© 2011-15, Kris Bubendorfer</a:t>
            </a:r>
            <a:endParaRPr lang="en-US"/>
          </a:p>
        </p:txBody>
      </p:sp>
      <p:sp>
        <p:nvSpPr>
          <p:cNvPr id="7" name="Slide Number Placeholder 6"/>
          <p:cNvSpPr>
            <a:spLocks noGrp="1"/>
          </p:cNvSpPr>
          <p:nvPr>
            <p:ph type="sldNum" sz="quarter" idx="12"/>
          </p:nvPr>
        </p:nvSpPr>
        <p:spPr/>
        <p:txBody>
          <a:bodyPr/>
          <a:lstStyle>
            <a:extLst/>
          </a:lstStyle>
          <a:p>
            <a:fld id="{96A1EBCC-DB2F-4447-83F7-93BC3BB4452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AU" smtClean="0"/>
              <a:t>Click to edit Master title style</a:t>
            </a:r>
            <a:endParaRPr kumimoji="0" lang="en-US"/>
          </a:p>
        </p:txBody>
      </p:sp>
      <p:sp>
        <p:nvSpPr>
          <p:cNvPr id="5" name="Date Placeholder 4"/>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extLst/>
          </a:lstStyle>
          <a:p>
            <a:r>
              <a:rPr lang="en-AU" smtClean="0"/>
              <a:t>© 2011, Kris Bubendorfer</a:t>
            </a:r>
            <a:endParaRPr lang="en-US" dirty="0" smtClean="0"/>
          </a:p>
        </p:txBody>
      </p:sp>
      <p:sp>
        <p:nvSpPr>
          <p:cNvPr id="6" name="Footer Placeholder 5"/>
          <p:cNvSpPr>
            <a:spLocks noGrp="1"/>
          </p:cNvSpPr>
          <p:nvPr>
            <p:ph type="ftr" sz="quarter" idx="11"/>
          </p:nvPr>
        </p:nvSpPr>
        <p:spPr/>
        <p:txBody>
          <a:bodyPr/>
          <a:lstStyle>
            <a:extLst/>
          </a:lstStyle>
          <a:p>
            <a:r>
              <a:rPr lang="en-US" smtClean="0"/>
              <a:t>© 2011-15, Kris Bubendorfer</a:t>
            </a:r>
            <a:endParaRPr lang="en-US"/>
          </a:p>
        </p:txBody>
      </p:sp>
      <p:sp>
        <p:nvSpPr>
          <p:cNvPr id="7" name="Slide Number Placeholder 6"/>
          <p:cNvSpPr>
            <a:spLocks noGrp="1"/>
          </p:cNvSpPr>
          <p:nvPr>
            <p:ph type="sldNum" sz="quarter" idx="12"/>
          </p:nvPr>
        </p:nvSpPr>
        <p:spPr/>
        <p:txBody>
          <a:bodyPr/>
          <a:lstStyle>
            <a:extLst/>
          </a:lstStyle>
          <a:p>
            <a:fld id="{96A1EBCC-DB2F-4447-83F7-93BC3BB44527}"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AU"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AU"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AU"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AU" smtClean="0"/>
              <a:t>Click to edit Master text styles</a:t>
            </a:r>
          </a:p>
          <a:p>
            <a:pPr lvl="1" eaLnBrk="1" latinLnBrk="0" hangingPunct="1"/>
            <a:r>
              <a:rPr kumimoji="0" lang="en-AU" smtClean="0"/>
              <a:t>Second level</a:t>
            </a:r>
          </a:p>
          <a:p>
            <a:pPr lvl="2" eaLnBrk="1" latinLnBrk="0" hangingPunct="1"/>
            <a:r>
              <a:rPr kumimoji="0" lang="en-AU" smtClean="0"/>
              <a:t>Third level</a:t>
            </a:r>
          </a:p>
          <a:p>
            <a:pPr lvl="3" eaLnBrk="1" latinLnBrk="0" hangingPunct="1"/>
            <a:r>
              <a:rPr kumimoji="0" lang="en-AU" smtClean="0"/>
              <a:t>Fourth level</a:t>
            </a:r>
          </a:p>
          <a:p>
            <a:pPr lvl="4" eaLnBrk="1" latinLnBrk="0" hangingPunct="1"/>
            <a:r>
              <a:rPr kumimoji="0" lang="en-AU"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r>
              <a:rPr lang="en-AU" smtClean="0"/>
              <a:t>© 2011, Kris Bubendorfer</a:t>
            </a:r>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smtClean="0"/>
              <a:t>© 2011-15, Kris Bubendorfer</a:t>
            </a:r>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6A1EBCC-DB2F-4447-83F7-93BC3BB44527}"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3"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8" name="Oval 7"/>
          <p:cNvSpPr/>
          <p:nvPr/>
        </p:nvSpPr>
        <p:spPr>
          <a:xfrm>
            <a:off x="168820"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11" name="Donut 10"/>
          <p:cNvSpPr/>
          <p:nvPr/>
        </p:nvSpPr>
        <p:spPr>
          <a:xfrm rot="2315675">
            <a:off x="182885"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12" name="Rectangle 11"/>
          <p:cNvSpPr/>
          <p:nvPr/>
        </p:nvSpPr>
        <p:spPr>
          <a:xfrm>
            <a:off x="1012877"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AU"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AU" smtClean="0"/>
              <a:t>Click to edit Master text styles</a:t>
            </a:r>
          </a:p>
          <a:p>
            <a:pPr lvl="1" eaLnBrk="1" latinLnBrk="0" hangingPunct="1"/>
            <a:r>
              <a:rPr kumimoji="0" lang="en-AU" smtClean="0"/>
              <a:t>Second level</a:t>
            </a:r>
          </a:p>
          <a:p>
            <a:pPr lvl="2" eaLnBrk="1" latinLnBrk="0" hangingPunct="1"/>
            <a:r>
              <a:rPr kumimoji="0" lang="en-AU" smtClean="0"/>
              <a:t>Third level</a:t>
            </a:r>
          </a:p>
          <a:p>
            <a:pPr lvl="3" eaLnBrk="1" latinLnBrk="0" hangingPunct="1"/>
            <a:r>
              <a:rPr kumimoji="0" lang="en-AU" smtClean="0"/>
              <a:t>Fourth level</a:t>
            </a:r>
          </a:p>
          <a:p>
            <a:pPr lvl="4" eaLnBrk="1" latinLnBrk="0" hangingPunct="1"/>
            <a:r>
              <a:rPr kumimoji="0" lang="en-AU"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r>
              <a:rPr lang="en-AU" smtClean="0">
                <a:solidFill>
                  <a:srgbClr val="E7DEC9">
                    <a:shade val="50000"/>
                    <a:satMod val="200000"/>
                  </a:srgbClr>
                </a:solidFill>
                <a:latin typeface="Gill Sans MT"/>
              </a:rPr>
              <a:t>© 2011-14,  Kris Bubendorfer</a:t>
            </a:r>
            <a:endParaRPr lang="en-US" dirty="0">
              <a:solidFill>
                <a:srgbClr val="E7DEC9">
                  <a:shade val="50000"/>
                  <a:satMod val="200000"/>
                </a:srgbClr>
              </a:solidFill>
              <a:latin typeface="Gill Sans MT"/>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r>
              <a:rPr lang="en-US" smtClean="0">
                <a:solidFill>
                  <a:srgbClr val="E7DEC9">
                    <a:shade val="50000"/>
                    <a:satMod val="200000"/>
                  </a:srgbClr>
                </a:solidFill>
                <a:latin typeface="Gill Sans MT"/>
              </a:rPr>
              <a:t>NWEN 243</a:t>
            </a:r>
            <a:endParaRPr lang="en-US" dirty="0">
              <a:solidFill>
                <a:srgbClr val="E7DEC9">
                  <a:shade val="50000"/>
                  <a:satMod val="200000"/>
                </a:srgbClr>
              </a:solidFill>
              <a:latin typeface="Gill Sans M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96A1EBCC-DB2F-4447-83F7-93BC3BB4452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Tree>
    <p:extLst>
      <p:ext uri="{BB962C8B-B14F-4D97-AF65-F5344CB8AC3E}">
        <p14:creationId xmlns:p14="http://schemas.microsoft.com/office/powerpoint/2010/main" val="31536155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sldNum="0" hd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4.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5" Type="http://schemas.openxmlformats.org/officeDocument/2006/relationships/image" Target="../media/image15.wmf"/><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5" Type="http://schemas.openxmlformats.org/officeDocument/2006/relationships/image" Target="../media/image15.w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tiff"/><Relationship Id="rId4" Type="http://schemas.openxmlformats.org/officeDocument/2006/relationships/image" Target="../media/image17.tiff"/><Relationship Id="rId5" Type="http://schemas.openxmlformats.org/officeDocument/2006/relationships/image" Target="../media/image10.tiff"/><Relationship Id="rId6" Type="http://schemas.openxmlformats.org/officeDocument/2006/relationships/image" Target="../media/image9.tiff"/><Relationship Id="rId7" Type="http://schemas.openxmlformats.org/officeDocument/2006/relationships/image" Target="../media/image18.tiff"/><Relationship Id="rId8" Type="http://schemas.openxmlformats.org/officeDocument/2006/relationships/image" Target="../media/image19.tif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notesSlide" Target="../notesSlides/notesSlide18.xml"/><Relationship Id="rId5" Type="http://schemas.openxmlformats.org/officeDocument/2006/relationships/image" Target="../media/image21.png"/><Relationship Id="rId1" Type="http://schemas.microsoft.com/office/2007/relationships/media" Target="../media/media1.mp4"/><Relationship Id="rId2" Type="http://schemas.openxmlformats.org/officeDocument/2006/relationships/video" Target="../media/media1.mp4"/></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notesSlide" Target="../notesSlides/notesSlide19.xml"/><Relationship Id="rId5" Type="http://schemas.openxmlformats.org/officeDocument/2006/relationships/image" Target="../media/image22.png"/><Relationship Id="rId1" Type="http://schemas.microsoft.com/office/2007/relationships/media" Target="../media/media2.mov"/><Relationship Id="rId2" Type="http://schemas.openxmlformats.org/officeDocument/2006/relationships/video" Target="../media/media2.mov"/></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chart" Target="../charts/char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chart" Target="../charts/char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chart" Target="../charts/char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5" Type="http://schemas.openxmlformats.org/officeDocument/2006/relationships/image" Target="../media/image6.png"/><Relationship Id="rId6"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tiff"/><Relationship Id="rId5"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NWEN 243	</a:t>
            </a:r>
            <a:endParaRPr lang="en-US" dirty="0"/>
          </a:p>
        </p:txBody>
      </p:sp>
      <p:sp>
        <p:nvSpPr>
          <p:cNvPr id="3" name="Subtitle 2"/>
          <p:cNvSpPr>
            <a:spLocks noGrp="1"/>
          </p:cNvSpPr>
          <p:nvPr>
            <p:ph type="subTitle" idx="1"/>
          </p:nvPr>
        </p:nvSpPr>
        <p:spPr/>
        <p:txBody>
          <a:bodyPr/>
          <a:lstStyle/>
          <a:p>
            <a:r>
              <a:rPr lang="en-US" dirty="0" smtClean="0"/>
              <a:t>Networked Applications</a:t>
            </a:r>
          </a:p>
          <a:p>
            <a:endParaRPr lang="en-US" dirty="0"/>
          </a:p>
          <a:p>
            <a:r>
              <a:rPr lang="en-US" dirty="0" smtClean="0"/>
              <a:t>Lecture 6:  Certification and </a:t>
            </a:r>
            <a:r>
              <a:rPr lang="en-US" smtClean="0"/>
              <a:t>Sharing Secrets</a:t>
            </a:r>
            <a:endParaRPr lang="en-US" dirty="0"/>
          </a:p>
        </p:txBody>
      </p:sp>
      <p:pic>
        <p:nvPicPr>
          <p:cNvPr id="4" name="Picture 3"/>
          <p:cNvPicPr>
            <a:picLocks noChangeAspect="1"/>
          </p:cNvPicPr>
          <p:nvPr/>
        </p:nvPicPr>
        <p:blipFill>
          <a:blip r:embed="rId2"/>
          <a:stretch>
            <a:fillRect/>
          </a:stretch>
        </p:blipFill>
        <p:spPr>
          <a:xfrm>
            <a:off x="5150555" y="3781307"/>
            <a:ext cx="3810000" cy="2857500"/>
          </a:xfrm>
          <a:prstGeom prst="rect">
            <a:avLst/>
          </a:prstGeom>
        </p:spPr>
      </p:pic>
      <p:sp>
        <p:nvSpPr>
          <p:cNvPr id="5" name="Footer Placeholder 4"/>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2136113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8995" name="Rectangle 3"/>
          <p:cNvSpPr>
            <a:spLocks noGrp="1" noChangeArrowheads="1"/>
          </p:cNvSpPr>
          <p:nvPr>
            <p:ph type="title"/>
          </p:nvPr>
        </p:nvSpPr>
        <p:spPr/>
        <p:txBody>
          <a:bodyPr>
            <a:normAutofit/>
          </a:bodyPr>
          <a:lstStyle/>
          <a:p>
            <a:r>
              <a:rPr lang="en-US" sz="3600" dirty="0"/>
              <a:t>Key Distribution Center (KDC)</a:t>
            </a:r>
            <a:endParaRPr lang="en-US" sz="2800" dirty="0"/>
          </a:p>
        </p:txBody>
      </p:sp>
      <p:sp>
        <p:nvSpPr>
          <p:cNvPr id="1748996" name="Rectangle 4"/>
          <p:cNvSpPr>
            <a:spLocks noGrp="1" noChangeArrowheads="1"/>
          </p:cNvSpPr>
          <p:nvPr>
            <p:ph type="body" sz="half" idx="4294967295"/>
          </p:nvPr>
        </p:nvSpPr>
        <p:spPr>
          <a:xfrm>
            <a:off x="1143000" y="1417638"/>
            <a:ext cx="7790688" cy="4648200"/>
          </a:xfrm>
        </p:spPr>
        <p:txBody>
          <a:bodyPr>
            <a:normAutofit/>
          </a:bodyPr>
          <a:lstStyle/>
          <a:p>
            <a:r>
              <a:rPr lang="en-US" sz="2400" dirty="0"/>
              <a:t>Alice, Bob need shared symmetric key.</a:t>
            </a:r>
          </a:p>
          <a:p>
            <a:r>
              <a:rPr lang="en-US" sz="2400" dirty="0">
                <a:solidFill>
                  <a:srgbClr val="FF0000"/>
                </a:solidFill>
              </a:rPr>
              <a:t>KDC:</a:t>
            </a:r>
            <a:r>
              <a:rPr lang="en-US" sz="2400" dirty="0"/>
              <a:t> server shares</a:t>
            </a:r>
            <a:r>
              <a:rPr lang="en-US" sz="2400" dirty="0" smtClean="0"/>
              <a:t> a different </a:t>
            </a:r>
            <a:r>
              <a:rPr lang="en-US" sz="2400" dirty="0"/>
              <a:t>secret key with </a:t>
            </a:r>
            <a:r>
              <a:rPr lang="en-US" sz="2400" i="1" dirty="0"/>
              <a:t>each </a:t>
            </a:r>
            <a:r>
              <a:rPr lang="en-US" sz="2400" dirty="0"/>
              <a:t>registered user (many users)</a:t>
            </a:r>
          </a:p>
          <a:p>
            <a:r>
              <a:rPr lang="en-US" sz="2400" dirty="0"/>
              <a:t>Alice, Bob know</a:t>
            </a:r>
            <a:r>
              <a:rPr lang="en-US" sz="2400" dirty="0" smtClean="0"/>
              <a:t> symmetric </a:t>
            </a:r>
            <a:r>
              <a:rPr lang="en-US" sz="2400" dirty="0"/>
              <a:t>keys, K</a:t>
            </a:r>
            <a:r>
              <a:rPr lang="en-US" sz="2400" baseline="-25000" dirty="0"/>
              <a:t>A-KDC</a:t>
            </a:r>
            <a:r>
              <a:rPr lang="en-US" sz="2400" dirty="0"/>
              <a:t> K</a:t>
            </a:r>
            <a:r>
              <a:rPr lang="en-US" sz="2400" baseline="-25000" dirty="0"/>
              <a:t>B-KDC </a:t>
            </a:r>
            <a:r>
              <a:rPr lang="en-US" sz="2400" dirty="0"/>
              <a:t>, for communicating with KDC.</a:t>
            </a:r>
            <a:r>
              <a:rPr lang="en-US" sz="2800" dirty="0"/>
              <a:t> </a:t>
            </a:r>
          </a:p>
        </p:txBody>
      </p:sp>
      <p:grpSp>
        <p:nvGrpSpPr>
          <p:cNvPr id="48" name="Group 47"/>
          <p:cNvGrpSpPr/>
          <p:nvPr/>
        </p:nvGrpSpPr>
        <p:grpSpPr>
          <a:xfrm>
            <a:off x="5910264" y="3903663"/>
            <a:ext cx="3038475" cy="2306637"/>
            <a:chOff x="5910264" y="3903663"/>
            <a:chExt cx="3038475" cy="2306637"/>
          </a:xfrm>
        </p:grpSpPr>
        <p:sp>
          <p:nvSpPr>
            <p:cNvPr id="1748994" name="Oval 2"/>
            <p:cNvSpPr>
              <a:spLocks noChangeArrowheads="1"/>
            </p:cNvSpPr>
            <p:nvPr/>
          </p:nvSpPr>
          <p:spPr bwMode="auto">
            <a:xfrm>
              <a:off x="5910264" y="3903663"/>
              <a:ext cx="3038475" cy="2306637"/>
            </a:xfrm>
            <a:prstGeom prst="ellipse">
              <a:avLst/>
            </a:prstGeom>
            <a:solidFill>
              <a:srgbClr val="CCFFFF"/>
            </a:solidFill>
            <a:ln w="9525">
              <a:solidFill>
                <a:schemeClr val="tx1"/>
              </a:solidFill>
              <a:round/>
              <a:headEnd/>
              <a:tailEnd/>
            </a:ln>
            <a:effectLst/>
          </p:spPr>
          <p:txBody>
            <a:bodyPr wrap="none" anchor="ctr">
              <a:prstTxWarp prst="textNoShape">
                <a:avLst/>
              </a:prstTxWarp>
            </a:bodyPr>
            <a:lstStyle/>
            <a:p>
              <a:endParaRPr lang="en-US"/>
            </a:p>
          </p:txBody>
        </p:sp>
        <p:pic>
          <p:nvPicPr>
            <p:cNvPr id="1748997" name="Picture 5" descr="j0175664[1]"/>
            <p:cNvPicPr>
              <a:picLocks noChangeAspect="1" noChangeArrowheads="1"/>
            </p:cNvPicPr>
            <p:nvPr/>
          </p:nvPicPr>
          <p:blipFill>
            <a:blip r:embed="rId3"/>
            <a:srcRect/>
            <a:stretch>
              <a:fillRect/>
            </a:stretch>
          </p:blipFill>
          <p:spPr bwMode="auto">
            <a:xfrm>
              <a:off x="6282532" y="4657966"/>
              <a:ext cx="1201737" cy="954087"/>
            </a:xfrm>
            <a:prstGeom prst="rect">
              <a:avLst/>
            </a:prstGeom>
            <a:noFill/>
            <a:ln w="9525">
              <a:noFill/>
              <a:miter lim="800000"/>
              <a:headEnd/>
              <a:tailEnd/>
            </a:ln>
          </p:spPr>
        </p:pic>
      </p:grpSp>
      <p:grpSp>
        <p:nvGrpSpPr>
          <p:cNvPr id="49" name="Group 48"/>
          <p:cNvGrpSpPr/>
          <p:nvPr/>
        </p:nvGrpSpPr>
        <p:grpSpPr>
          <a:xfrm>
            <a:off x="6567489" y="5681663"/>
            <a:ext cx="1068387" cy="431801"/>
            <a:chOff x="6567489" y="5681663"/>
            <a:chExt cx="1068387" cy="431801"/>
          </a:xfrm>
        </p:grpSpPr>
        <p:pic>
          <p:nvPicPr>
            <p:cNvPr id="1748999" name="Picture 7" descr="BS00768_[1]"/>
            <p:cNvPicPr>
              <a:picLocks noChangeAspect="1" noChangeArrowheads="1"/>
            </p:cNvPicPr>
            <p:nvPr/>
          </p:nvPicPr>
          <p:blipFill>
            <a:blip r:embed="rId4"/>
            <a:srcRect/>
            <a:stretch>
              <a:fillRect/>
            </a:stretch>
          </p:blipFill>
          <p:spPr bwMode="auto">
            <a:xfrm flipH="1" flipV="1">
              <a:off x="6883401" y="5681663"/>
              <a:ext cx="449262" cy="231775"/>
            </a:xfrm>
            <a:prstGeom prst="rect">
              <a:avLst/>
            </a:prstGeom>
            <a:noFill/>
            <a:ln w="9525">
              <a:noFill/>
              <a:miter lim="800000"/>
              <a:headEnd/>
              <a:tailEnd/>
            </a:ln>
          </p:spPr>
        </p:pic>
        <p:sp>
          <p:nvSpPr>
            <p:cNvPr id="1749000" name="Text Box 8"/>
            <p:cNvSpPr txBox="1">
              <a:spLocks noChangeArrowheads="1"/>
            </p:cNvSpPr>
            <p:nvPr/>
          </p:nvSpPr>
          <p:spPr bwMode="auto">
            <a:xfrm>
              <a:off x="6567489" y="5743576"/>
              <a:ext cx="1068387" cy="369888"/>
            </a:xfrm>
            <a:prstGeom prst="rect">
              <a:avLst/>
            </a:prstGeom>
            <a:noFill/>
            <a:ln w="9525">
              <a:noFill/>
              <a:miter lim="800000"/>
              <a:headEnd/>
              <a:tailEnd/>
            </a:ln>
            <a:effectLst/>
          </p:spPr>
          <p:txBody>
            <a:bodyPr>
              <a:prstTxWarp prst="textNoShape">
                <a:avLst/>
              </a:prstTxWarp>
              <a:spAutoFit/>
            </a:bodyPr>
            <a:lstStyle/>
            <a:p>
              <a:pPr algn="ctr">
                <a:spcBef>
                  <a:spcPct val="50000"/>
                </a:spcBef>
                <a:buFontTx/>
                <a:buNone/>
              </a:pPr>
              <a:r>
                <a:rPr kumimoji="0" lang="en-US" baseline="0" dirty="0"/>
                <a:t>K</a:t>
              </a:r>
              <a:r>
                <a:rPr kumimoji="0" lang="en-US" baseline="-25000" dirty="0"/>
                <a:t>B-KDC</a:t>
              </a:r>
            </a:p>
          </p:txBody>
        </p:sp>
      </p:grpSp>
      <p:grpSp>
        <p:nvGrpSpPr>
          <p:cNvPr id="54" name="Group 53"/>
          <p:cNvGrpSpPr/>
          <p:nvPr/>
        </p:nvGrpSpPr>
        <p:grpSpPr>
          <a:xfrm>
            <a:off x="7747001" y="4456114"/>
            <a:ext cx="1068388" cy="431801"/>
            <a:chOff x="7747001" y="4456114"/>
            <a:chExt cx="1068388" cy="431801"/>
          </a:xfrm>
        </p:grpSpPr>
        <p:pic>
          <p:nvPicPr>
            <p:cNvPr id="1749002" name="Picture 10" descr="BS00768_[1]"/>
            <p:cNvPicPr>
              <a:picLocks noChangeAspect="1" noChangeArrowheads="1"/>
            </p:cNvPicPr>
            <p:nvPr/>
          </p:nvPicPr>
          <p:blipFill>
            <a:blip r:embed="rId4"/>
            <a:srcRect/>
            <a:stretch>
              <a:fillRect/>
            </a:stretch>
          </p:blipFill>
          <p:spPr bwMode="auto">
            <a:xfrm flipH="1" flipV="1">
              <a:off x="8062914" y="4456114"/>
              <a:ext cx="449263" cy="231775"/>
            </a:xfrm>
            <a:prstGeom prst="rect">
              <a:avLst/>
            </a:prstGeom>
            <a:noFill/>
            <a:ln w="9525">
              <a:noFill/>
              <a:miter lim="800000"/>
              <a:headEnd/>
              <a:tailEnd/>
            </a:ln>
          </p:spPr>
        </p:pic>
        <p:sp>
          <p:nvSpPr>
            <p:cNvPr id="1749003" name="Text Box 11"/>
            <p:cNvSpPr txBox="1">
              <a:spLocks noChangeArrowheads="1"/>
            </p:cNvSpPr>
            <p:nvPr/>
          </p:nvSpPr>
          <p:spPr bwMode="auto">
            <a:xfrm>
              <a:off x="7747001" y="4518027"/>
              <a:ext cx="1068388" cy="369888"/>
            </a:xfrm>
            <a:prstGeom prst="rect">
              <a:avLst/>
            </a:prstGeom>
            <a:noFill/>
            <a:ln w="9525">
              <a:noFill/>
              <a:miter lim="800000"/>
              <a:headEnd/>
              <a:tailEnd/>
            </a:ln>
            <a:effectLst/>
          </p:spPr>
          <p:txBody>
            <a:bodyPr>
              <a:prstTxWarp prst="textNoShape">
                <a:avLst/>
              </a:prstTxWarp>
              <a:spAutoFit/>
            </a:bodyPr>
            <a:lstStyle/>
            <a:p>
              <a:pPr algn="ctr">
                <a:spcBef>
                  <a:spcPct val="50000"/>
                </a:spcBef>
                <a:buFontTx/>
                <a:buNone/>
              </a:pPr>
              <a:r>
                <a:rPr kumimoji="0" lang="en-US" baseline="0" dirty="0"/>
                <a:t>K</a:t>
              </a:r>
              <a:r>
                <a:rPr kumimoji="0" lang="en-US" baseline="-25000" dirty="0"/>
                <a:t>X-</a:t>
              </a:r>
              <a:r>
                <a:rPr kumimoji="0" lang="en-US" baseline="-25000" dirty="0" smtClean="0"/>
                <a:t>KDC</a:t>
              </a:r>
              <a:endParaRPr kumimoji="0" lang="en-US" baseline="-25000" dirty="0"/>
            </a:p>
          </p:txBody>
        </p:sp>
      </p:grpSp>
      <p:grpSp>
        <p:nvGrpSpPr>
          <p:cNvPr id="53" name="Group 52"/>
          <p:cNvGrpSpPr/>
          <p:nvPr/>
        </p:nvGrpSpPr>
        <p:grpSpPr>
          <a:xfrm>
            <a:off x="7673976" y="4916488"/>
            <a:ext cx="1068388" cy="431801"/>
            <a:chOff x="7673976" y="4916488"/>
            <a:chExt cx="1068388" cy="431801"/>
          </a:xfrm>
        </p:grpSpPr>
        <p:pic>
          <p:nvPicPr>
            <p:cNvPr id="1749005" name="Picture 13" descr="BS00768_[1]"/>
            <p:cNvPicPr>
              <a:picLocks noChangeAspect="1" noChangeArrowheads="1"/>
            </p:cNvPicPr>
            <p:nvPr/>
          </p:nvPicPr>
          <p:blipFill>
            <a:blip r:embed="rId4"/>
            <a:srcRect/>
            <a:stretch>
              <a:fillRect/>
            </a:stretch>
          </p:blipFill>
          <p:spPr bwMode="auto">
            <a:xfrm flipH="1" flipV="1">
              <a:off x="7989889" y="4916488"/>
              <a:ext cx="449263" cy="231775"/>
            </a:xfrm>
            <a:prstGeom prst="rect">
              <a:avLst/>
            </a:prstGeom>
            <a:noFill/>
            <a:ln w="9525">
              <a:noFill/>
              <a:miter lim="800000"/>
              <a:headEnd/>
              <a:tailEnd/>
            </a:ln>
          </p:spPr>
        </p:pic>
        <p:sp>
          <p:nvSpPr>
            <p:cNvPr id="1749006" name="Text Box 14"/>
            <p:cNvSpPr txBox="1">
              <a:spLocks noChangeArrowheads="1"/>
            </p:cNvSpPr>
            <p:nvPr/>
          </p:nvSpPr>
          <p:spPr bwMode="auto">
            <a:xfrm>
              <a:off x="7673976" y="4978401"/>
              <a:ext cx="1068388" cy="369888"/>
            </a:xfrm>
            <a:prstGeom prst="rect">
              <a:avLst/>
            </a:prstGeom>
            <a:noFill/>
            <a:ln w="9525">
              <a:noFill/>
              <a:miter lim="800000"/>
              <a:headEnd/>
              <a:tailEnd/>
            </a:ln>
            <a:effectLst/>
          </p:spPr>
          <p:txBody>
            <a:bodyPr>
              <a:prstTxWarp prst="textNoShape">
                <a:avLst/>
              </a:prstTxWarp>
              <a:spAutoFit/>
            </a:bodyPr>
            <a:lstStyle/>
            <a:p>
              <a:pPr algn="ctr">
                <a:spcBef>
                  <a:spcPct val="50000"/>
                </a:spcBef>
                <a:buFontTx/>
                <a:buNone/>
              </a:pPr>
              <a:r>
                <a:rPr kumimoji="0" lang="en-US" baseline="0" dirty="0"/>
                <a:t>K</a:t>
              </a:r>
              <a:r>
                <a:rPr kumimoji="0" lang="en-US" baseline="-25000" dirty="0"/>
                <a:t>Y-KDC</a:t>
              </a:r>
            </a:p>
          </p:txBody>
        </p:sp>
      </p:grpSp>
      <p:grpSp>
        <p:nvGrpSpPr>
          <p:cNvPr id="52" name="Group 51"/>
          <p:cNvGrpSpPr/>
          <p:nvPr/>
        </p:nvGrpSpPr>
        <p:grpSpPr>
          <a:xfrm>
            <a:off x="7405689" y="5394326"/>
            <a:ext cx="1068387" cy="431801"/>
            <a:chOff x="7405689" y="5394326"/>
            <a:chExt cx="1068387" cy="431801"/>
          </a:xfrm>
        </p:grpSpPr>
        <p:pic>
          <p:nvPicPr>
            <p:cNvPr id="1749008" name="Picture 16" descr="BS00768_[1]"/>
            <p:cNvPicPr>
              <a:picLocks noChangeAspect="1" noChangeArrowheads="1"/>
            </p:cNvPicPr>
            <p:nvPr/>
          </p:nvPicPr>
          <p:blipFill>
            <a:blip r:embed="rId4"/>
            <a:srcRect/>
            <a:stretch>
              <a:fillRect/>
            </a:stretch>
          </p:blipFill>
          <p:spPr bwMode="auto">
            <a:xfrm flipH="1" flipV="1">
              <a:off x="7721601" y="5394326"/>
              <a:ext cx="449262" cy="231775"/>
            </a:xfrm>
            <a:prstGeom prst="rect">
              <a:avLst/>
            </a:prstGeom>
            <a:noFill/>
            <a:ln w="9525">
              <a:noFill/>
              <a:miter lim="800000"/>
              <a:headEnd/>
              <a:tailEnd/>
            </a:ln>
          </p:spPr>
        </p:pic>
        <p:sp>
          <p:nvSpPr>
            <p:cNvPr id="1749009" name="Text Box 17"/>
            <p:cNvSpPr txBox="1">
              <a:spLocks noChangeArrowheads="1"/>
            </p:cNvSpPr>
            <p:nvPr/>
          </p:nvSpPr>
          <p:spPr bwMode="auto">
            <a:xfrm>
              <a:off x="7405689" y="5456239"/>
              <a:ext cx="1068387" cy="369888"/>
            </a:xfrm>
            <a:prstGeom prst="rect">
              <a:avLst/>
            </a:prstGeom>
            <a:noFill/>
            <a:ln w="9525">
              <a:noFill/>
              <a:miter lim="800000"/>
              <a:headEnd/>
              <a:tailEnd/>
            </a:ln>
            <a:effectLst/>
          </p:spPr>
          <p:txBody>
            <a:bodyPr>
              <a:prstTxWarp prst="textNoShape">
                <a:avLst/>
              </a:prstTxWarp>
              <a:spAutoFit/>
            </a:bodyPr>
            <a:lstStyle/>
            <a:p>
              <a:pPr algn="ctr">
                <a:spcBef>
                  <a:spcPct val="50000"/>
                </a:spcBef>
                <a:buFontTx/>
                <a:buNone/>
              </a:pPr>
              <a:r>
                <a:rPr kumimoji="0" lang="en-US" baseline="0" dirty="0"/>
                <a:t>K</a:t>
              </a:r>
              <a:r>
                <a:rPr kumimoji="0" lang="en-US" baseline="-25000" dirty="0"/>
                <a:t>Z-KDC</a:t>
              </a:r>
            </a:p>
          </p:txBody>
        </p:sp>
      </p:grpSp>
      <p:grpSp>
        <p:nvGrpSpPr>
          <p:cNvPr id="55" name="Group 54"/>
          <p:cNvGrpSpPr/>
          <p:nvPr/>
        </p:nvGrpSpPr>
        <p:grpSpPr>
          <a:xfrm>
            <a:off x="7005639" y="4148138"/>
            <a:ext cx="1068387" cy="431801"/>
            <a:chOff x="7005639" y="4148138"/>
            <a:chExt cx="1068387" cy="431801"/>
          </a:xfrm>
        </p:grpSpPr>
        <p:pic>
          <p:nvPicPr>
            <p:cNvPr id="1749011" name="Picture 19" descr="BS00768_[1]"/>
            <p:cNvPicPr>
              <a:picLocks noChangeAspect="1" noChangeArrowheads="1"/>
            </p:cNvPicPr>
            <p:nvPr/>
          </p:nvPicPr>
          <p:blipFill>
            <a:blip r:embed="rId4"/>
            <a:srcRect/>
            <a:stretch>
              <a:fillRect/>
            </a:stretch>
          </p:blipFill>
          <p:spPr bwMode="auto">
            <a:xfrm flipH="1" flipV="1">
              <a:off x="7321551" y="4148138"/>
              <a:ext cx="449262" cy="231775"/>
            </a:xfrm>
            <a:prstGeom prst="rect">
              <a:avLst/>
            </a:prstGeom>
            <a:noFill/>
            <a:ln w="9525">
              <a:noFill/>
              <a:miter lim="800000"/>
              <a:headEnd/>
              <a:tailEnd/>
            </a:ln>
          </p:spPr>
        </p:pic>
        <p:sp>
          <p:nvSpPr>
            <p:cNvPr id="1749012" name="Text Box 20"/>
            <p:cNvSpPr txBox="1">
              <a:spLocks noChangeArrowheads="1"/>
            </p:cNvSpPr>
            <p:nvPr/>
          </p:nvSpPr>
          <p:spPr bwMode="auto">
            <a:xfrm>
              <a:off x="7005639" y="4210051"/>
              <a:ext cx="1068387" cy="369888"/>
            </a:xfrm>
            <a:prstGeom prst="rect">
              <a:avLst/>
            </a:prstGeom>
            <a:noFill/>
            <a:ln w="9525">
              <a:noFill/>
              <a:miter lim="800000"/>
              <a:headEnd/>
              <a:tailEnd/>
            </a:ln>
            <a:effectLst/>
          </p:spPr>
          <p:txBody>
            <a:bodyPr>
              <a:prstTxWarp prst="textNoShape">
                <a:avLst/>
              </a:prstTxWarp>
              <a:spAutoFit/>
            </a:bodyPr>
            <a:lstStyle/>
            <a:p>
              <a:pPr algn="ctr">
                <a:spcBef>
                  <a:spcPct val="50000"/>
                </a:spcBef>
                <a:buFontTx/>
                <a:buNone/>
              </a:pPr>
              <a:r>
                <a:rPr kumimoji="0" lang="en-US" baseline="0" dirty="0"/>
                <a:t>K</a:t>
              </a:r>
              <a:r>
                <a:rPr kumimoji="0" lang="en-US" baseline="-25000" dirty="0"/>
                <a:t>P-KDC</a:t>
              </a:r>
            </a:p>
          </p:txBody>
        </p:sp>
      </p:grpSp>
      <p:grpSp>
        <p:nvGrpSpPr>
          <p:cNvPr id="50" name="Group 49"/>
          <p:cNvGrpSpPr/>
          <p:nvPr/>
        </p:nvGrpSpPr>
        <p:grpSpPr>
          <a:xfrm>
            <a:off x="6253164" y="4252913"/>
            <a:ext cx="1068387" cy="431801"/>
            <a:chOff x="6253164" y="4252913"/>
            <a:chExt cx="1068387" cy="431801"/>
          </a:xfrm>
        </p:grpSpPr>
        <p:pic>
          <p:nvPicPr>
            <p:cNvPr id="1749026" name="Picture 34" descr="BS00768_[1]"/>
            <p:cNvPicPr>
              <a:picLocks noChangeAspect="1" noChangeArrowheads="1"/>
            </p:cNvPicPr>
            <p:nvPr/>
          </p:nvPicPr>
          <p:blipFill>
            <a:blip r:embed="rId4"/>
            <a:srcRect/>
            <a:stretch>
              <a:fillRect/>
            </a:stretch>
          </p:blipFill>
          <p:spPr bwMode="auto">
            <a:xfrm flipH="1" flipV="1">
              <a:off x="6569076" y="4252913"/>
              <a:ext cx="449262" cy="231775"/>
            </a:xfrm>
            <a:prstGeom prst="rect">
              <a:avLst/>
            </a:prstGeom>
            <a:noFill/>
            <a:ln w="9525">
              <a:noFill/>
              <a:miter lim="800000"/>
              <a:headEnd/>
              <a:tailEnd/>
            </a:ln>
          </p:spPr>
        </p:pic>
        <p:sp>
          <p:nvSpPr>
            <p:cNvPr id="1749027" name="Text Box 35"/>
            <p:cNvSpPr txBox="1">
              <a:spLocks noChangeArrowheads="1"/>
            </p:cNvSpPr>
            <p:nvPr/>
          </p:nvSpPr>
          <p:spPr bwMode="auto">
            <a:xfrm>
              <a:off x="6253164" y="4314826"/>
              <a:ext cx="1068387" cy="369888"/>
            </a:xfrm>
            <a:prstGeom prst="rect">
              <a:avLst/>
            </a:prstGeom>
            <a:noFill/>
            <a:ln w="9525">
              <a:noFill/>
              <a:miter lim="800000"/>
              <a:headEnd/>
              <a:tailEnd/>
            </a:ln>
            <a:effectLst/>
          </p:spPr>
          <p:txBody>
            <a:bodyPr>
              <a:prstTxWarp prst="textNoShape">
                <a:avLst/>
              </a:prstTxWarp>
              <a:spAutoFit/>
            </a:bodyPr>
            <a:lstStyle/>
            <a:p>
              <a:pPr algn="ctr">
                <a:spcBef>
                  <a:spcPct val="50000"/>
                </a:spcBef>
                <a:buFontTx/>
                <a:buNone/>
              </a:pPr>
              <a:r>
                <a:rPr kumimoji="0" lang="en-US" baseline="0" dirty="0"/>
                <a:t>K</a:t>
              </a:r>
              <a:r>
                <a:rPr kumimoji="0" lang="en-US" baseline="-25000" dirty="0"/>
                <a:t>A-KDC</a:t>
              </a:r>
            </a:p>
          </p:txBody>
        </p:sp>
      </p:grpSp>
      <p:sp>
        <p:nvSpPr>
          <p:cNvPr id="1749033" name="Text Box 41"/>
          <p:cNvSpPr txBox="1">
            <a:spLocks noChangeArrowheads="1"/>
          </p:cNvSpPr>
          <p:nvPr/>
        </p:nvSpPr>
        <p:spPr bwMode="auto">
          <a:xfrm>
            <a:off x="8121651" y="3698875"/>
            <a:ext cx="672029" cy="369332"/>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baseline="0" dirty="0"/>
              <a:t>KDC</a:t>
            </a:r>
          </a:p>
        </p:txBody>
      </p:sp>
      <p:grpSp>
        <p:nvGrpSpPr>
          <p:cNvPr id="47" name="Group 46"/>
          <p:cNvGrpSpPr/>
          <p:nvPr/>
        </p:nvGrpSpPr>
        <p:grpSpPr>
          <a:xfrm>
            <a:off x="1905001" y="4823963"/>
            <a:ext cx="2352679" cy="1690239"/>
            <a:chOff x="1905001" y="4823963"/>
            <a:chExt cx="2352679" cy="1690239"/>
          </a:xfrm>
        </p:grpSpPr>
        <p:grpSp>
          <p:nvGrpSpPr>
            <p:cNvPr id="10" name="Group 29"/>
            <p:cNvGrpSpPr>
              <a:grpSpLocks/>
            </p:cNvGrpSpPr>
            <p:nvPr/>
          </p:nvGrpSpPr>
          <p:grpSpPr bwMode="auto">
            <a:xfrm>
              <a:off x="3189292" y="5584137"/>
              <a:ext cx="1068388" cy="523875"/>
              <a:chOff x="4006" y="2431"/>
              <a:chExt cx="673" cy="330"/>
            </a:xfrm>
          </p:grpSpPr>
          <p:pic>
            <p:nvPicPr>
              <p:cNvPr id="1749022" name="Picture 30" descr="BS00768_[1]"/>
              <p:cNvPicPr>
                <a:picLocks noChangeAspect="1" noChangeArrowheads="1"/>
              </p:cNvPicPr>
              <p:nvPr/>
            </p:nvPicPr>
            <p:blipFill>
              <a:blip r:embed="rId4"/>
              <a:srcRect/>
              <a:stretch>
                <a:fillRect/>
              </a:stretch>
            </p:blipFill>
            <p:spPr bwMode="auto">
              <a:xfrm flipH="1" flipV="1">
                <a:off x="4205" y="2431"/>
                <a:ext cx="283" cy="146"/>
              </a:xfrm>
              <a:prstGeom prst="rect">
                <a:avLst/>
              </a:prstGeom>
              <a:noFill/>
              <a:ln w="9525">
                <a:noFill/>
                <a:miter lim="800000"/>
                <a:headEnd/>
                <a:tailEnd/>
              </a:ln>
            </p:spPr>
          </p:pic>
          <p:sp>
            <p:nvSpPr>
              <p:cNvPr id="1749023" name="Text Box 31"/>
              <p:cNvSpPr txBox="1">
                <a:spLocks noChangeArrowheads="1"/>
              </p:cNvSpPr>
              <p:nvPr/>
            </p:nvSpPr>
            <p:spPr bwMode="auto">
              <a:xfrm>
                <a:off x="4006" y="2470"/>
                <a:ext cx="673" cy="291"/>
              </a:xfrm>
              <a:prstGeom prst="rect">
                <a:avLst/>
              </a:prstGeom>
              <a:noFill/>
              <a:ln w="9525">
                <a:noFill/>
                <a:miter lim="800000"/>
                <a:headEnd/>
                <a:tailEnd/>
              </a:ln>
              <a:effectLst/>
            </p:spPr>
            <p:txBody>
              <a:bodyPr>
                <a:prstTxWarp prst="textNoShape">
                  <a:avLst/>
                </a:prstTxWarp>
                <a:spAutoFit/>
              </a:bodyPr>
              <a:lstStyle/>
              <a:p>
                <a:pPr algn="ctr">
                  <a:spcBef>
                    <a:spcPct val="50000"/>
                  </a:spcBef>
                  <a:buFontTx/>
                  <a:buNone/>
                </a:pPr>
                <a:r>
                  <a:rPr kumimoji="0" lang="en-US" sz="2400" baseline="0" dirty="0"/>
                  <a:t>K</a:t>
                </a:r>
                <a:r>
                  <a:rPr kumimoji="0" lang="en-US" sz="2400" baseline="-25000" dirty="0"/>
                  <a:t>A-KDC</a:t>
                </a:r>
              </a:p>
            </p:txBody>
          </p:sp>
        </p:grpSp>
        <p:pic>
          <p:nvPicPr>
            <p:cNvPr id="44" name="Picture 43"/>
            <p:cNvPicPr>
              <a:picLocks noChangeAspect="1"/>
            </p:cNvPicPr>
            <p:nvPr/>
          </p:nvPicPr>
          <p:blipFill>
            <a:blip r:embed="rId5"/>
            <a:stretch>
              <a:fillRect/>
            </a:stretch>
          </p:blipFill>
          <p:spPr>
            <a:xfrm>
              <a:off x="1905001" y="4823963"/>
              <a:ext cx="1323216" cy="1690239"/>
            </a:xfrm>
            <a:prstGeom prst="rect">
              <a:avLst/>
            </a:prstGeom>
          </p:spPr>
        </p:pic>
      </p:grpSp>
      <p:grpSp>
        <p:nvGrpSpPr>
          <p:cNvPr id="46" name="Group 45"/>
          <p:cNvGrpSpPr/>
          <p:nvPr/>
        </p:nvGrpSpPr>
        <p:grpSpPr>
          <a:xfrm>
            <a:off x="3228216" y="3582228"/>
            <a:ext cx="2547042" cy="1465196"/>
            <a:chOff x="3228216" y="3582228"/>
            <a:chExt cx="2547042" cy="1465196"/>
          </a:xfrm>
        </p:grpSpPr>
        <p:grpSp>
          <p:nvGrpSpPr>
            <p:cNvPr id="8" name="Group 23"/>
            <p:cNvGrpSpPr>
              <a:grpSpLocks/>
            </p:cNvGrpSpPr>
            <p:nvPr/>
          </p:nvGrpSpPr>
          <p:grpSpPr bwMode="auto">
            <a:xfrm>
              <a:off x="4706870" y="4175501"/>
              <a:ext cx="1068388" cy="523875"/>
              <a:chOff x="4117" y="2317"/>
              <a:chExt cx="673" cy="330"/>
            </a:xfrm>
          </p:grpSpPr>
          <p:pic>
            <p:nvPicPr>
              <p:cNvPr id="1749016" name="Picture 24" descr="BS00768_[1]"/>
              <p:cNvPicPr>
                <a:picLocks noChangeAspect="1" noChangeArrowheads="1"/>
              </p:cNvPicPr>
              <p:nvPr/>
            </p:nvPicPr>
            <p:blipFill>
              <a:blip r:embed="rId4"/>
              <a:srcRect/>
              <a:stretch>
                <a:fillRect/>
              </a:stretch>
            </p:blipFill>
            <p:spPr bwMode="auto">
              <a:xfrm flipH="1" flipV="1">
                <a:off x="4316" y="2317"/>
                <a:ext cx="283" cy="146"/>
              </a:xfrm>
              <a:prstGeom prst="rect">
                <a:avLst/>
              </a:prstGeom>
              <a:noFill/>
              <a:ln w="9525">
                <a:noFill/>
                <a:miter lim="800000"/>
                <a:headEnd/>
                <a:tailEnd/>
              </a:ln>
            </p:spPr>
          </p:pic>
          <p:sp>
            <p:nvSpPr>
              <p:cNvPr id="1749017" name="Text Box 25"/>
              <p:cNvSpPr txBox="1">
                <a:spLocks noChangeArrowheads="1"/>
              </p:cNvSpPr>
              <p:nvPr/>
            </p:nvSpPr>
            <p:spPr bwMode="auto">
              <a:xfrm>
                <a:off x="4117" y="2356"/>
                <a:ext cx="673" cy="291"/>
              </a:xfrm>
              <a:prstGeom prst="rect">
                <a:avLst/>
              </a:prstGeom>
              <a:noFill/>
              <a:ln w="9525">
                <a:noFill/>
                <a:miter lim="800000"/>
                <a:headEnd/>
                <a:tailEnd/>
              </a:ln>
              <a:effectLst/>
            </p:spPr>
            <p:txBody>
              <a:bodyPr>
                <a:prstTxWarp prst="textNoShape">
                  <a:avLst/>
                </a:prstTxWarp>
                <a:spAutoFit/>
              </a:bodyPr>
              <a:lstStyle/>
              <a:p>
                <a:pPr algn="ctr">
                  <a:spcBef>
                    <a:spcPct val="50000"/>
                  </a:spcBef>
                  <a:buFontTx/>
                  <a:buNone/>
                </a:pPr>
                <a:r>
                  <a:rPr kumimoji="0" lang="en-US" sz="2400" baseline="0" dirty="0" smtClean="0"/>
                  <a:t>K</a:t>
                </a:r>
                <a:r>
                  <a:rPr kumimoji="0" lang="en-US" sz="2400" baseline="-25000" dirty="0" smtClean="0"/>
                  <a:t>B-KDC</a:t>
                </a:r>
                <a:endParaRPr kumimoji="0" lang="en-US" sz="3200" baseline="-25000" dirty="0"/>
              </a:p>
            </p:txBody>
          </p:sp>
        </p:grpSp>
        <p:pic>
          <p:nvPicPr>
            <p:cNvPr id="45" name="Picture 44"/>
            <p:cNvPicPr>
              <a:picLocks noChangeAspect="1"/>
            </p:cNvPicPr>
            <p:nvPr/>
          </p:nvPicPr>
          <p:blipFill>
            <a:blip r:embed="rId6"/>
            <a:stretch>
              <a:fillRect/>
            </a:stretch>
          </p:blipFill>
          <p:spPr>
            <a:xfrm>
              <a:off x="3228216" y="3582228"/>
              <a:ext cx="1465196" cy="1465196"/>
            </a:xfrm>
            <a:prstGeom prst="rect">
              <a:avLst/>
            </a:prstGeom>
          </p:spPr>
        </p:pic>
      </p:grpSp>
      <p:sp>
        <p:nvSpPr>
          <p:cNvPr id="37" name="Footer Placeholder 36"/>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28709312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90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1000"/>
                                  </p:stCondLst>
                                  <p:childTnLst>
                                    <p:set>
                                      <p:cBhvr>
                                        <p:cTn id="27" dur="1" fill="hold">
                                          <p:stCondLst>
                                            <p:cond delay="0"/>
                                          </p:stCondLst>
                                        </p:cTn>
                                        <p:tgtEl>
                                          <p:spTgt spid="55"/>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nodeType="afterEffect">
                                  <p:stCondLst>
                                    <p:cond delay="1000"/>
                                  </p:stCondLst>
                                  <p:childTnLst>
                                    <p:set>
                                      <p:cBhvr>
                                        <p:cTn id="30" dur="1" fill="hold">
                                          <p:stCondLst>
                                            <p:cond delay="0"/>
                                          </p:stCondLst>
                                        </p:cTn>
                                        <p:tgtEl>
                                          <p:spTgt spid="52"/>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nodeType="afterEffect">
                                  <p:stCondLst>
                                    <p:cond delay="1000"/>
                                  </p:stCondLst>
                                  <p:childTnLst>
                                    <p:set>
                                      <p:cBhvr>
                                        <p:cTn id="33" dur="1" fill="hold">
                                          <p:stCondLst>
                                            <p:cond delay="0"/>
                                          </p:stCondLst>
                                        </p:cTn>
                                        <p:tgtEl>
                                          <p:spTgt spid="53"/>
                                        </p:tgtEl>
                                        <p:attrNameLst>
                                          <p:attrName>style.visibility</p:attrName>
                                        </p:attrNameLst>
                                      </p:cBhvr>
                                      <p:to>
                                        <p:strVal val="visible"/>
                                      </p:to>
                                    </p:set>
                                  </p:child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9033"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50018" name="Rectangle 2"/>
          <p:cNvSpPr>
            <a:spLocks noGrp="1" noChangeArrowheads="1"/>
          </p:cNvSpPr>
          <p:nvPr>
            <p:ph type="title"/>
          </p:nvPr>
        </p:nvSpPr>
        <p:spPr/>
        <p:txBody>
          <a:bodyPr/>
          <a:lstStyle/>
          <a:p>
            <a:r>
              <a:rPr lang="en-US" sz="3200" smtClean="0">
                <a:latin typeface="+mn-lt"/>
              </a:rPr>
              <a:t>Key Distribution Center (KDC)</a:t>
            </a:r>
            <a:endParaRPr lang="en-US" sz="2400">
              <a:latin typeface="+mn-lt"/>
            </a:endParaRPr>
          </a:p>
        </p:txBody>
      </p:sp>
      <p:pic>
        <p:nvPicPr>
          <p:cNvPr id="1750019" name="Picture 3" descr="j0175664[1]"/>
          <p:cNvPicPr>
            <a:picLocks noGrp="1" noChangeAspect="1" noChangeArrowheads="1"/>
          </p:cNvPicPr>
          <p:nvPr>
            <p:ph idx="1"/>
          </p:nvPr>
        </p:nvPicPr>
        <p:blipFill>
          <a:blip r:embed="rId3"/>
          <a:srcRect/>
          <a:stretch>
            <a:fillRect/>
          </a:stretch>
        </p:blipFill>
        <p:spPr>
          <a:xfrm>
            <a:off x="4752213" y="2316589"/>
            <a:ext cx="1265238" cy="954087"/>
          </a:xfrm>
          <a:noFill/>
          <a:ln/>
        </p:spPr>
      </p:pic>
      <p:sp>
        <p:nvSpPr>
          <p:cNvPr id="1750025" name="Text Box 9"/>
          <p:cNvSpPr txBox="1">
            <a:spLocks noChangeArrowheads="1"/>
          </p:cNvSpPr>
          <p:nvPr/>
        </p:nvSpPr>
        <p:spPr bwMode="auto">
          <a:xfrm>
            <a:off x="934275" y="3731863"/>
            <a:ext cx="1223963" cy="646331"/>
          </a:xfrm>
          <a:prstGeom prst="rect">
            <a:avLst/>
          </a:prstGeom>
          <a:noFill/>
          <a:ln w="9525">
            <a:noFill/>
            <a:miter lim="800000"/>
            <a:headEnd/>
            <a:tailEnd/>
          </a:ln>
          <a:effectLst/>
        </p:spPr>
        <p:txBody>
          <a:bodyPr>
            <a:prstTxWarp prst="textNoShape">
              <a:avLst/>
            </a:prstTxWarp>
            <a:spAutoFit/>
          </a:bodyPr>
          <a:lstStyle/>
          <a:p>
            <a:pPr algn="ctr">
              <a:spcBef>
                <a:spcPct val="0"/>
              </a:spcBef>
              <a:buFontTx/>
              <a:buNone/>
            </a:pPr>
            <a:r>
              <a:rPr kumimoji="0" lang="en-US" baseline="0" dirty="0"/>
              <a:t>Alice</a:t>
            </a:r>
            <a:endParaRPr kumimoji="0" lang="en-US" baseline="0" dirty="0" smtClean="0"/>
          </a:p>
          <a:p>
            <a:pPr algn="ctr">
              <a:spcBef>
                <a:spcPct val="0"/>
              </a:spcBef>
              <a:buFontTx/>
              <a:buNone/>
            </a:pPr>
            <a:r>
              <a:rPr kumimoji="0" lang="en-US" baseline="0" dirty="0" smtClean="0"/>
              <a:t>Learns R</a:t>
            </a:r>
            <a:r>
              <a:rPr kumimoji="0" lang="en-US" baseline="-25000" dirty="0" smtClean="0"/>
              <a:t>1</a:t>
            </a:r>
            <a:endParaRPr kumimoji="0" lang="en-US" baseline="-25000" dirty="0"/>
          </a:p>
        </p:txBody>
      </p:sp>
      <p:sp>
        <p:nvSpPr>
          <p:cNvPr id="1750026" name="Text Box 10"/>
          <p:cNvSpPr txBox="1">
            <a:spLocks noChangeArrowheads="1"/>
          </p:cNvSpPr>
          <p:nvPr/>
        </p:nvSpPr>
        <p:spPr bwMode="auto">
          <a:xfrm>
            <a:off x="7068376" y="3621514"/>
            <a:ext cx="2075624" cy="923330"/>
          </a:xfrm>
          <a:prstGeom prst="rect">
            <a:avLst/>
          </a:prstGeom>
          <a:noFill/>
          <a:ln w="9525">
            <a:noFill/>
            <a:miter lim="800000"/>
            <a:headEnd/>
            <a:tailEnd/>
          </a:ln>
          <a:effectLst/>
        </p:spPr>
        <p:txBody>
          <a:bodyPr wrap="square">
            <a:prstTxWarp prst="textNoShape">
              <a:avLst/>
            </a:prstTxWarp>
            <a:spAutoFit/>
          </a:bodyPr>
          <a:lstStyle/>
          <a:p>
            <a:pPr algn="ctr">
              <a:spcBef>
                <a:spcPct val="0"/>
              </a:spcBef>
              <a:buFontTx/>
              <a:buNone/>
            </a:pPr>
            <a:r>
              <a:rPr kumimoji="0" lang="en-US" baseline="0" dirty="0"/>
              <a:t>Bob</a:t>
            </a:r>
            <a:r>
              <a:rPr kumimoji="0" lang="en-US" baseline="0" dirty="0" smtClean="0"/>
              <a:t> learns  </a:t>
            </a:r>
            <a:r>
              <a:rPr kumimoji="0" lang="en-US" baseline="0" dirty="0"/>
              <a:t>R</a:t>
            </a:r>
            <a:r>
              <a:rPr kumimoji="0" lang="en-US" baseline="-25000" dirty="0"/>
              <a:t>1</a:t>
            </a:r>
            <a:r>
              <a:rPr kumimoji="0" lang="en-US" baseline="0" dirty="0" smtClean="0"/>
              <a:t> &amp; communicates </a:t>
            </a:r>
            <a:r>
              <a:rPr kumimoji="0" lang="en-US" baseline="0" dirty="0"/>
              <a:t>with Alice</a:t>
            </a:r>
          </a:p>
        </p:txBody>
      </p:sp>
      <p:sp>
        <p:nvSpPr>
          <p:cNvPr id="1750027" name="Line 11"/>
          <p:cNvSpPr>
            <a:spLocks noChangeShapeType="1"/>
          </p:cNvSpPr>
          <p:nvPr/>
        </p:nvSpPr>
        <p:spPr bwMode="auto">
          <a:xfrm>
            <a:off x="1732788" y="4985176"/>
            <a:ext cx="5964238" cy="0"/>
          </a:xfrm>
          <a:prstGeom prst="line">
            <a:avLst/>
          </a:prstGeom>
          <a:noFill/>
          <a:ln w="76200">
            <a:solidFill>
              <a:schemeClr val="accent2"/>
            </a:solidFill>
            <a:round/>
            <a:headEnd type="triangle" w="med" len="med"/>
            <a:tailEnd type="triangle" w="med" len="med"/>
          </a:ln>
          <a:effectLst/>
        </p:spPr>
        <p:txBody>
          <a:bodyPr>
            <a:prstTxWarp prst="textNoShape">
              <a:avLst/>
            </a:prstTxWarp>
          </a:bodyPr>
          <a:lstStyle/>
          <a:p>
            <a:endParaRPr lang="en-US"/>
          </a:p>
        </p:txBody>
      </p:sp>
      <p:sp>
        <p:nvSpPr>
          <p:cNvPr id="1750028" name="Text Box 12"/>
          <p:cNvSpPr txBox="1">
            <a:spLocks noChangeArrowheads="1"/>
          </p:cNvSpPr>
          <p:nvPr/>
        </p:nvSpPr>
        <p:spPr bwMode="auto">
          <a:xfrm>
            <a:off x="1303369" y="5474552"/>
            <a:ext cx="6897687" cy="830997"/>
          </a:xfrm>
          <a:prstGeom prst="rect">
            <a:avLst/>
          </a:prstGeom>
          <a:noFill/>
          <a:ln w="9525">
            <a:noFill/>
            <a:miter lim="800000"/>
            <a:headEnd/>
            <a:tailEnd/>
          </a:ln>
          <a:effectLst/>
        </p:spPr>
        <p:txBody>
          <a:bodyPr>
            <a:prstTxWarp prst="textNoShape">
              <a:avLst/>
            </a:prstTxWarp>
            <a:spAutoFit/>
          </a:bodyPr>
          <a:lstStyle/>
          <a:p>
            <a:pPr algn="ctr">
              <a:spcBef>
                <a:spcPct val="0"/>
              </a:spcBef>
              <a:buFontTx/>
              <a:buNone/>
            </a:pPr>
            <a:r>
              <a:rPr kumimoji="0" lang="en-US" sz="2400" baseline="0" dirty="0"/>
              <a:t>Alice and Bob</a:t>
            </a:r>
            <a:r>
              <a:rPr kumimoji="0" lang="en-US" sz="2400" baseline="0" dirty="0" smtClean="0"/>
              <a:t> learn </a:t>
            </a:r>
            <a:r>
              <a:rPr kumimoji="0" lang="en-US" sz="2400" baseline="0" dirty="0"/>
              <a:t>R</a:t>
            </a:r>
            <a:r>
              <a:rPr kumimoji="0" lang="en-US" sz="2400" baseline="-25000" dirty="0"/>
              <a:t>1</a:t>
            </a:r>
            <a:r>
              <a:rPr kumimoji="0" lang="en-US" sz="2400" baseline="0" dirty="0" smtClean="0"/>
              <a:t> (</a:t>
            </a:r>
            <a:r>
              <a:rPr lang="en-US" sz="2400" dirty="0" smtClean="0">
                <a:solidFill>
                  <a:srgbClr val="FF0000"/>
                </a:solidFill>
              </a:rPr>
              <a:t>session key) </a:t>
            </a:r>
            <a:r>
              <a:rPr kumimoji="0" lang="en-US" sz="2400" baseline="0" dirty="0" smtClean="0"/>
              <a:t>and authenticate a</a:t>
            </a:r>
            <a:r>
              <a:rPr lang="en-US" sz="2400" baseline="0" dirty="0" smtClean="0"/>
              <a:t>t</a:t>
            </a:r>
            <a:r>
              <a:rPr lang="en-US" sz="2400" dirty="0" smtClean="0"/>
              <a:t> the same time. </a:t>
            </a:r>
            <a:endParaRPr kumimoji="0" lang="en-US" sz="2400" baseline="0" dirty="0"/>
          </a:p>
        </p:txBody>
      </p:sp>
      <p:sp>
        <p:nvSpPr>
          <p:cNvPr id="1750029" name="Text Box 13"/>
          <p:cNvSpPr txBox="1">
            <a:spLocks noChangeArrowheads="1"/>
          </p:cNvSpPr>
          <p:nvPr/>
        </p:nvSpPr>
        <p:spPr bwMode="auto">
          <a:xfrm>
            <a:off x="1206500" y="1287463"/>
            <a:ext cx="7727188" cy="830997"/>
          </a:xfrm>
          <a:prstGeom prst="rect">
            <a:avLst/>
          </a:prstGeom>
          <a:noFill/>
          <a:ln w="9525">
            <a:noFill/>
            <a:miter lim="800000"/>
            <a:headEnd/>
            <a:tailEnd/>
          </a:ln>
          <a:effectLst/>
        </p:spPr>
        <p:txBody>
          <a:bodyPr wrap="square">
            <a:prstTxWarp prst="textNoShape">
              <a:avLst/>
            </a:prstTxWarp>
            <a:spAutoFit/>
          </a:bodyPr>
          <a:lstStyle/>
          <a:p>
            <a:pPr algn="l">
              <a:spcBef>
                <a:spcPct val="0"/>
              </a:spcBef>
              <a:buFontTx/>
              <a:buNone/>
            </a:pPr>
            <a:r>
              <a:rPr kumimoji="0" lang="en-US" sz="2400" baseline="0" dirty="0" smtClean="0"/>
              <a:t>How </a:t>
            </a:r>
            <a:r>
              <a:rPr kumimoji="0" lang="en-US" sz="2400" baseline="0" dirty="0"/>
              <a:t>does</a:t>
            </a:r>
            <a:r>
              <a:rPr kumimoji="0" lang="en-US" sz="2400" baseline="0" dirty="0" smtClean="0"/>
              <a:t> the KDC </a:t>
            </a:r>
            <a:r>
              <a:rPr lang="en-US" sz="2400" dirty="0" smtClean="0"/>
              <a:t>enable</a:t>
            </a:r>
            <a:r>
              <a:rPr kumimoji="0" lang="en-US" sz="2400" baseline="0" dirty="0" smtClean="0"/>
              <a:t> </a:t>
            </a:r>
            <a:r>
              <a:rPr kumimoji="0" lang="en-US" sz="2400" baseline="0" dirty="0"/>
              <a:t>Alice</a:t>
            </a:r>
            <a:r>
              <a:rPr kumimoji="0" lang="en-US" sz="2400" baseline="0" dirty="0" smtClean="0"/>
              <a:t> and Bob to </a:t>
            </a:r>
            <a:r>
              <a:rPr kumimoji="0" lang="en-US" sz="2400" baseline="0" dirty="0"/>
              <a:t>determine</a:t>
            </a:r>
            <a:r>
              <a:rPr kumimoji="0" lang="en-US" sz="2400" baseline="0" dirty="0" smtClean="0"/>
              <a:t> a</a:t>
            </a:r>
            <a:r>
              <a:rPr kumimoji="0" lang="en-US" sz="2400" dirty="0" smtClean="0"/>
              <a:t> </a:t>
            </a:r>
            <a:r>
              <a:rPr kumimoji="0" lang="en-US" sz="2400" baseline="0" dirty="0" smtClean="0"/>
              <a:t>shared </a:t>
            </a:r>
            <a:r>
              <a:rPr kumimoji="0" lang="en-US" sz="2400" baseline="0" dirty="0"/>
              <a:t>symmetric secret key to </a:t>
            </a:r>
            <a:r>
              <a:rPr kumimoji="0" lang="en-US" sz="2400" baseline="0" dirty="0" smtClean="0"/>
              <a:t>communicate?</a:t>
            </a:r>
            <a:endParaRPr kumimoji="0" lang="en-US" sz="2400" baseline="0" dirty="0"/>
          </a:p>
        </p:txBody>
      </p:sp>
      <p:sp>
        <p:nvSpPr>
          <p:cNvPr id="1750030" name="Text Box 14"/>
          <p:cNvSpPr txBox="1">
            <a:spLocks noChangeArrowheads="1"/>
          </p:cNvSpPr>
          <p:nvPr/>
        </p:nvSpPr>
        <p:spPr bwMode="auto">
          <a:xfrm>
            <a:off x="6087301" y="2353696"/>
            <a:ext cx="1487487" cy="923330"/>
          </a:xfrm>
          <a:prstGeom prst="rect">
            <a:avLst/>
          </a:prstGeom>
          <a:noFill/>
          <a:ln w="9525">
            <a:noFill/>
            <a:miter lim="800000"/>
            <a:headEnd/>
            <a:tailEnd/>
          </a:ln>
          <a:effectLst/>
        </p:spPr>
        <p:txBody>
          <a:bodyPr>
            <a:prstTxWarp prst="textNoShape">
              <a:avLst/>
            </a:prstTxWarp>
            <a:spAutoFit/>
          </a:bodyPr>
          <a:lstStyle/>
          <a:p>
            <a:pPr algn="ctr">
              <a:spcBef>
                <a:spcPct val="0"/>
              </a:spcBef>
              <a:buFontTx/>
              <a:buNone/>
            </a:pPr>
            <a:r>
              <a:rPr kumimoji="0" lang="en-US" baseline="0" dirty="0"/>
              <a:t>KDC generates  R</a:t>
            </a:r>
            <a:r>
              <a:rPr kumimoji="0" lang="en-US" baseline="-25000" dirty="0"/>
              <a:t>1</a:t>
            </a:r>
          </a:p>
        </p:txBody>
      </p:sp>
      <p:grpSp>
        <p:nvGrpSpPr>
          <p:cNvPr id="29" name="Group 28"/>
          <p:cNvGrpSpPr/>
          <p:nvPr/>
        </p:nvGrpSpPr>
        <p:grpSpPr>
          <a:xfrm>
            <a:off x="2323338" y="4294614"/>
            <a:ext cx="4745038" cy="545246"/>
            <a:chOff x="2323338" y="4294614"/>
            <a:chExt cx="4745038" cy="545246"/>
          </a:xfrm>
        </p:grpSpPr>
        <p:sp>
          <p:nvSpPr>
            <p:cNvPr id="1750024" name="Line 8"/>
            <p:cNvSpPr>
              <a:spLocks noChangeShapeType="1"/>
            </p:cNvSpPr>
            <p:nvPr/>
          </p:nvSpPr>
          <p:spPr bwMode="auto">
            <a:xfrm>
              <a:off x="2323338" y="4294614"/>
              <a:ext cx="4745038" cy="0"/>
            </a:xfrm>
            <a:prstGeom prst="line">
              <a:avLst/>
            </a:prstGeom>
            <a:noFill/>
            <a:ln w="57150">
              <a:solidFill>
                <a:schemeClr val="accent2"/>
              </a:solidFill>
              <a:round/>
              <a:headEnd/>
              <a:tailEnd type="triangle" w="med" len="med"/>
            </a:ln>
            <a:effectLst/>
          </p:spPr>
          <p:txBody>
            <a:bodyPr>
              <a:prstTxWarp prst="textNoShape">
                <a:avLst/>
              </a:prstTxWarp>
            </a:bodyPr>
            <a:lstStyle/>
            <a:p>
              <a:endParaRPr lang="en-US"/>
            </a:p>
          </p:txBody>
        </p:sp>
        <p:sp>
          <p:nvSpPr>
            <p:cNvPr id="1750031" name="Text Box 15"/>
            <p:cNvSpPr txBox="1">
              <a:spLocks noChangeArrowheads="1"/>
            </p:cNvSpPr>
            <p:nvPr/>
          </p:nvSpPr>
          <p:spPr bwMode="auto">
            <a:xfrm>
              <a:off x="3740182" y="4378195"/>
              <a:ext cx="2024062" cy="461665"/>
            </a:xfrm>
            <a:prstGeom prst="rect">
              <a:avLst/>
            </a:prstGeom>
            <a:solidFill>
              <a:schemeClr val="bg1"/>
            </a:solidFill>
            <a:ln w="9525">
              <a:noFill/>
              <a:miter lim="800000"/>
              <a:headEnd/>
              <a:tailEnd/>
            </a:ln>
            <a:effectLst/>
          </p:spPr>
          <p:txBody>
            <a:bodyPr wrap="square">
              <a:prstTxWarp prst="textNoShape">
                <a:avLst/>
              </a:prstTxWarp>
              <a:spAutoFit/>
            </a:bodyPr>
            <a:lstStyle/>
            <a:p>
              <a:pPr algn="ctr">
                <a:spcBef>
                  <a:spcPct val="0"/>
                </a:spcBef>
                <a:buFontTx/>
                <a:buNone/>
              </a:pPr>
              <a:r>
                <a:rPr kumimoji="0" lang="en-US" sz="2400" baseline="0" dirty="0">
                  <a:ea typeface="Arial Unicode MS" charset="0"/>
                  <a:cs typeface="Arial Unicode MS" charset="0"/>
                </a:rPr>
                <a:t>K</a:t>
              </a:r>
              <a:r>
                <a:rPr kumimoji="0" lang="en-US" sz="2400" baseline="-25000" dirty="0">
                  <a:ea typeface="Arial Unicode MS" charset="0"/>
                  <a:cs typeface="Arial Unicode MS" charset="0"/>
                </a:rPr>
                <a:t>B-KDC</a:t>
              </a:r>
              <a:r>
                <a:rPr kumimoji="0" lang="en-US" sz="2400" baseline="0" dirty="0">
                  <a:ea typeface="Arial Unicode MS" charset="0"/>
                  <a:cs typeface="Arial Unicode MS" charset="0"/>
                </a:rPr>
                <a:t>(A,R</a:t>
              </a:r>
              <a:r>
                <a:rPr kumimoji="0" lang="en-US" sz="2400" baseline="-25000" dirty="0">
                  <a:ea typeface="Arial Unicode MS" charset="0"/>
                  <a:cs typeface="Arial Unicode MS" charset="0"/>
                </a:rPr>
                <a:t>1</a:t>
              </a:r>
              <a:r>
                <a:rPr kumimoji="0" lang="en-US" sz="2400" baseline="0" dirty="0">
                  <a:ea typeface="Arial Unicode MS" charset="0"/>
                  <a:cs typeface="Arial Unicode MS" charset="0"/>
                </a:rPr>
                <a:t>) </a:t>
              </a:r>
            </a:p>
          </p:txBody>
        </p:sp>
      </p:grpSp>
      <p:grpSp>
        <p:nvGrpSpPr>
          <p:cNvPr id="27" name="Group 26"/>
          <p:cNvGrpSpPr/>
          <p:nvPr/>
        </p:nvGrpSpPr>
        <p:grpSpPr>
          <a:xfrm>
            <a:off x="2158238" y="2422306"/>
            <a:ext cx="2249488" cy="522933"/>
            <a:chOff x="2158238" y="2422306"/>
            <a:chExt cx="2249488" cy="522933"/>
          </a:xfrm>
        </p:grpSpPr>
        <p:sp>
          <p:nvSpPr>
            <p:cNvPr id="1750022" name="Line 6"/>
            <p:cNvSpPr>
              <a:spLocks noChangeShapeType="1"/>
            </p:cNvSpPr>
            <p:nvPr/>
          </p:nvSpPr>
          <p:spPr bwMode="auto">
            <a:xfrm>
              <a:off x="2158238" y="2945239"/>
              <a:ext cx="2249488" cy="0"/>
            </a:xfrm>
            <a:prstGeom prst="line">
              <a:avLst/>
            </a:prstGeom>
            <a:noFill/>
            <a:ln w="57150">
              <a:solidFill>
                <a:schemeClr val="accent2"/>
              </a:solidFill>
              <a:round/>
              <a:headEnd/>
              <a:tailEnd type="triangle" w="med" len="med"/>
            </a:ln>
            <a:effectLst/>
          </p:spPr>
          <p:txBody>
            <a:bodyPr>
              <a:prstTxWarp prst="textNoShape">
                <a:avLst/>
              </a:prstTxWarp>
            </a:bodyPr>
            <a:lstStyle/>
            <a:p>
              <a:endParaRPr lang="en-US"/>
            </a:p>
          </p:txBody>
        </p:sp>
        <p:sp>
          <p:nvSpPr>
            <p:cNvPr id="1750032" name="Text Box 16"/>
            <p:cNvSpPr txBox="1">
              <a:spLocks noChangeArrowheads="1"/>
            </p:cNvSpPr>
            <p:nvPr/>
          </p:nvSpPr>
          <p:spPr bwMode="auto">
            <a:xfrm>
              <a:off x="2413174" y="2422306"/>
              <a:ext cx="1716088" cy="461665"/>
            </a:xfrm>
            <a:prstGeom prst="rect">
              <a:avLst/>
            </a:prstGeom>
            <a:solidFill>
              <a:schemeClr val="bg1"/>
            </a:solidFill>
            <a:ln w="9525">
              <a:noFill/>
              <a:miter lim="800000"/>
              <a:headEnd/>
              <a:tailEnd/>
            </a:ln>
            <a:effectLst/>
          </p:spPr>
          <p:txBody>
            <a:bodyPr>
              <a:prstTxWarp prst="textNoShape">
                <a:avLst/>
              </a:prstTxWarp>
              <a:spAutoFit/>
            </a:bodyPr>
            <a:lstStyle/>
            <a:p>
              <a:pPr algn="ctr">
                <a:spcBef>
                  <a:spcPct val="0"/>
                </a:spcBef>
                <a:buFontTx/>
                <a:buNone/>
              </a:pPr>
              <a:r>
                <a:rPr kumimoji="0" lang="en-US" sz="2400" baseline="0" dirty="0">
                  <a:ea typeface="Arial Unicode MS" charset="0"/>
                  <a:cs typeface="Arial Unicode MS" charset="0"/>
                </a:rPr>
                <a:t>K</a:t>
              </a:r>
              <a:r>
                <a:rPr kumimoji="0" lang="en-US" sz="2400" baseline="-25000" dirty="0">
                  <a:ea typeface="Arial Unicode MS" charset="0"/>
                  <a:cs typeface="Arial Unicode MS" charset="0"/>
                </a:rPr>
                <a:t>A-KDC</a:t>
              </a:r>
              <a:r>
                <a:rPr kumimoji="0" lang="en-US" sz="2400" baseline="0" dirty="0" smtClean="0">
                  <a:ea typeface="Arial Unicode MS" charset="0"/>
                  <a:cs typeface="Arial Unicode MS" charset="0"/>
                </a:rPr>
                <a:t>(B</a:t>
              </a:r>
              <a:r>
                <a:rPr kumimoji="0" lang="en-US" sz="2400" baseline="0" dirty="0">
                  <a:ea typeface="Arial Unicode MS" charset="0"/>
                  <a:cs typeface="Arial Unicode MS" charset="0"/>
                </a:rPr>
                <a:t>)</a:t>
              </a:r>
            </a:p>
          </p:txBody>
        </p:sp>
      </p:grpSp>
      <p:grpSp>
        <p:nvGrpSpPr>
          <p:cNvPr id="28" name="Group 27"/>
          <p:cNvGrpSpPr/>
          <p:nvPr/>
        </p:nvGrpSpPr>
        <p:grpSpPr>
          <a:xfrm>
            <a:off x="1902651" y="3277026"/>
            <a:ext cx="4710112" cy="630238"/>
            <a:chOff x="1902651" y="3277026"/>
            <a:chExt cx="4710112" cy="630238"/>
          </a:xfrm>
        </p:grpSpPr>
        <p:sp>
          <p:nvSpPr>
            <p:cNvPr id="1750023" name="Line 7"/>
            <p:cNvSpPr>
              <a:spLocks noChangeShapeType="1"/>
            </p:cNvSpPr>
            <p:nvPr/>
          </p:nvSpPr>
          <p:spPr bwMode="auto">
            <a:xfrm flipH="1">
              <a:off x="1902651" y="3277026"/>
              <a:ext cx="2601912" cy="630238"/>
            </a:xfrm>
            <a:prstGeom prst="line">
              <a:avLst/>
            </a:prstGeom>
            <a:noFill/>
            <a:ln w="57150">
              <a:solidFill>
                <a:schemeClr val="accent2"/>
              </a:solidFill>
              <a:round/>
              <a:headEnd/>
              <a:tailEnd type="triangle" w="med" len="med"/>
            </a:ln>
            <a:effectLst/>
          </p:spPr>
          <p:txBody>
            <a:bodyPr>
              <a:prstTxWarp prst="textNoShape">
                <a:avLst/>
              </a:prstTxWarp>
            </a:bodyPr>
            <a:lstStyle/>
            <a:p>
              <a:endParaRPr lang="en-US"/>
            </a:p>
          </p:txBody>
        </p:sp>
        <p:sp>
          <p:nvSpPr>
            <p:cNvPr id="1750033" name="Text Box 17"/>
            <p:cNvSpPr txBox="1">
              <a:spLocks noChangeArrowheads="1"/>
            </p:cNvSpPr>
            <p:nvPr/>
          </p:nvSpPr>
          <p:spPr bwMode="auto">
            <a:xfrm>
              <a:off x="2396363" y="3390681"/>
              <a:ext cx="4216400" cy="461665"/>
            </a:xfrm>
            <a:prstGeom prst="rect">
              <a:avLst/>
            </a:prstGeom>
            <a:noFill/>
            <a:ln w="9525">
              <a:noFill/>
              <a:miter lim="800000"/>
              <a:headEnd/>
              <a:tailEnd/>
            </a:ln>
            <a:effectLst/>
          </p:spPr>
          <p:txBody>
            <a:bodyPr>
              <a:prstTxWarp prst="textNoShape">
                <a:avLst/>
              </a:prstTxWarp>
              <a:spAutoFit/>
            </a:bodyPr>
            <a:lstStyle/>
            <a:p>
              <a:pPr algn="ctr">
                <a:spcBef>
                  <a:spcPct val="0"/>
                </a:spcBef>
                <a:buFontTx/>
                <a:buNone/>
              </a:pPr>
              <a:r>
                <a:rPr kumimoji="0" lang="en-US" sz="2400" baseline="0" dirty="0">
                  <a:ea typeface="Arial Unicode MS" charset="0"/>
                  <a:cs typeface="Arial Unicode MS" charset="0"/>
                </a:rPr>
                <a:t>K</a:t>
              </a:r>
              <a:r>
                <a:rPr kumimoji="0" lang="en-US" sz="2400" baseline="-25000" dirty="0">
                  <a:ea typeface="Arial Unicode MS" charset="0"/>
                  <a:cs typeface="Arial Unicode MS" charset="0"/>
                </a:rPr>
                <a:t>A-KDC</a:t>
              </a:r>
              <a:r>
                <a:rPr kumimoji="0" lang="en-US" sz="2400" baseline="0" dirty="0">
                  <a:ea typeface="Arial Unicode MS" charset="0"/>
                  <a:cs typeface="Arial Unicode MS" charset="0"/>
                </a:rPr>
                <a:t>(R</a:t>
              </a:r>
              <a:r>
                <a:rPr kumimoji="0" lang="en-US" sz="2400" baseline="-25000" dirty="0">
                  <a:ea typeface="Arial Unicode MS" charset="0"/>
                  <a:cs typeface="Arial Unicode MS" charset="0"/>
                </a:rPr>
                <a:t>1</a:t>
              </a:r>
              <a:r>
                <a:rPr kumimoji="0" lang="en-US" sz="2400" baseline="0" dirty="0">
                  <a:ea typeface="Arial Unicode MS" charset="0"/>
                  <a:cs typeface="Arial Unicode MS" charset="0"/>
                </a:rPr>
                <a:t>, K</a:t>
              </a:r>
              <a:r>
                <a:rPr kumimoji="0" lang="en-US" sz="2400" baseline="-25000" dirty="0">
                  <a:ea typeface="Arial Unicode MS" charset="0"/>
                  <a:cs typeface="Arial Unicode MS" charset="0"/>
                </a:rPr>
                <a:t>B-KDC</a:t>
              </a:r>
              <a:r>
                <a:rPr kumimoji="0" lang="en-US" sz="2400" baseline="0" dirty="0">
                  <a:ea typeface="Arial Unicode MS" charset="0"/>
                  <a:cs typeface="Arial Unicode MS" charset="0"/>
                </a:rPr>
                <a:t>(A,R</a:t>
              </a:r>
              <a:r>
                <a:rPr kumimoji="0" lang="en-US" sz="2400" baseline="-25000" dirty="0">
                  <a:ea typeface="Arial Unicode MS" charset="0"/>
                  <a:cs typeface="Arial Unicode MS" charset="0"/>
                </a:rPr>
                <a:t>1</a:t>
              </a:r>
              <a:r>
                <a:rPr kumimoji="0" lang="en-US" sz="2400" baseline="0" dirty="0">
                  <a:ea typeface="Arial Unicode MS" charset="0"/>
                  <a:cs typeface="Arial Unicode MS" charset="0"/>
                </a:rPr>
                <a:t>) )</a:t>
              </a:r>
            </a:p>
          </p:txBody>
        </p:sp>
      </p:grpSp>
      <p:pic>
        <p:nvPicPr>
          <p:cNvPr id="25" name="Picture 24"/>
          <p:cNvPicPr>
            <a:picLocks noChangeAspect="1"/>
          </p:cNvPicPr>
          <p:nvPr/>
        </p:nvPicPr>
        <p:blipFill>
          <a:blip r:embed="rId4"/>
          <a:stretch>
            <a:fillRect/>
          </a:stretch>
        </p:blipFill>
        <p:spPr>
          <a:xfrm>
            <a:off x="7416865" y="2118460"/>
            <a:ext cx="1465196" cy="1465196"/>
          </a:xfrm>
          <a:prstGeom prst="rect">
            <a:avLst/>
          </a:prstGeom>
        </p:spPr>
      </p:pic>
      <p:pic>
        <p:nvPicPr>
          <p:cNvPr id="26" name="Picture 25"/>
          <p:cNvPicPr>
            <a:picLocks noChangeAspect="1"/>
          </p:cNvPicPr>
          <p:nvPr/>
        </p:nvPicPr>
        <p:blipFill>
          <a:blip r:embed="rId5"/>
          <a:stretch>
            <a:fillRect/>
          </a:stretch>
        </p:blipFill>
        <p:spPr>
          <a:xfrm>
            <a:off x="1251776" y="2248326"/>
            <a:ext cx="1161398" cy="1483537"/>
          </a:xfrm>
          <a:prstGeom prst="rect">
            <a:avLst/>
          </a:prstGeom>
        </p:spPr>
      </p:pic>
      <p:sp>
        <p:nvSpPr>
          <p:cNvPr id="22" name="Footer Placeholder 21"/>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359151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5003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righ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500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500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50027"/>
                                        </p:tgtEl>
                                        <p:attrNameLst>
                                          <p:attrName>style.visibility</p:attrName>
                                        </p:attrNameLst>
                                      </p:cBhvr>
                                      <p:to>
                                        <p:strVal val="visible"/>
                                      </p:to>
                                    </p:set>
                                    <p:animEffect transition="in" filter="fade">
                                      <p:cBhvr>
                                        <p:cTn id="34" dur="2000"/>
                                        <p:tgtEl>
                                          <p:spTgt spid="175002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50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0025" grpId="0"/>
      <p:bldP spid="1750026" grpId="0"/>
      <p:bldP spid="1750027" grpId="0" animBg="1"/>
      <p:bldP spid="1750028" grpId="0"/>
      <p:bldP spid="175003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5682" name="Rectangle 2"/>
          <p:cNvSpPr>
            <a:spLocks noGrp="1" noChangeArrowheads="1"/>
          </p:cNvSpPr>
          <p:nvPr>
            <p:ph type="title"/>
          </p:nvPr>
        </p:nvSpPr>
        <p:spPr/>
        <p:txBody>
          <a:bodyPr/>
          <a:lstStyle/>
          <a:p>
            <a:r>
              <a:rPr lang="en-AU" smtClean="0"/>
              <a:t>Public Key Certification</a:t>
            </a:r>
            <a:endParaRPr lang="en-AU"/>
          </a:p>
        </p:txBody>
      </p:sp>
      <p:sp>
        <p:nvSpPr>
          <p:cNvPr id="1735683" name="Rectangle 3"/>
          <p:cNvSpPr>
            <a:spLocks noGrp="1" noChangeArrowheads="1"/>
          </p:cNvSpPr>
          <p:nvPr>
            <p:ph type="body" idx="1"/>
          </p:nvPr>
        </p:nvSpPr>
        <p:spPr/>
        <p:txBody>
          <a:bodyPr>
            <a:normAutofit/>
          </a:bodyPr>
          <a:lstStyle/>
          <a:p>
            <a:r>
              <a:rPr lang="en-AU" dirty="0" smtClean="0"/>
              <a:t>Need to obtain public key from a trusted source (to avoid man in the middle).</a:t>
            </a:r>
          </a:p>
          <a:p>
            <a:r>
              <a:rPr lang="en-AU" dirty="0" smtClean="0"/>
              <a:t>Either:</a:t>
            </a:r>
          </a:p>
          <a:p>
            <a:pPr lvl="1"/>
            <a:r>
              <a:rPr lang="en-AU" dirty="0" err="1" smtClean="0"/>
              <a:t>ObtainDirect</a:t>
            </a:r>
            <a:r>
              <a:rPr lang="en-AU" dirty="0" smtClean="0"/>
              <a:t> from owner by secure channel.</a:t>
            </a:r>
          </a:p>
          <a:p>
            <a:pPr lvl="1"/>
            <a:r>
              <a:rPr lang="en-AU" dirty="0" smtClean="0"/>
              <a:t>Certificate Authority</a:t>
            </a:r>
          </a:p>
          <a:p>
            <a:pPr lvl="2"/>
            <a:r>
              <a:rPr lang="en-AU" dirty="0" smtClean="0"/>
              <a:t>Trusted (well known – </a:t>
            </a:r>
            <a:r>
              <a:rPr lang="en-AU" dirty="0" err="1" smtClean="0"/>
              <a:t>i.e</a:t>
            </a:r>
            <a:r>
              <a:rPr lang="en-AU" dirty="0" smtClean="0"/>
              <a:t> in browser) third party</a:t>
            </a:r>
          </a:p>
          <a:p>
            <a:pPr lvl="2"/>
            <a:r>
              <a:rPr lang="en-AU" dirty="0" smtClean="0"/>
              <a:t>Verifies holder of key</a:t>
            </a:r>
          </a:p>
          <a:p>
            <a:pPr lvl="2"/>
            <a:r>
              <a:rPr lang="en-AU" dirty="0" smtClean="0"/>
              <a:t>Creates signed digital certificate</a:t>
            </a:r>
          </a:p>
          <a:p>
            <a:pPr lvl="2"/>
            <a:r>
              <a:rPr lang="en-AU" dirty="0" smtClean="0"/>
              <a:t>Available from information server</a:t>
            </a:r>
            <a:endParaRPr lang="en-AU" dirty="0"/>
          </a:p>
        </p:txBody>
      </p:sp>
      <p:sp>
        <p:nvSpPr>
          <p:cNvPr id="5" name="Footer Placeholder 4"/>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686281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42" name="Rectangle 2"/>
          <p:cNvSpPr>
            <a:spLocks noGrp="1" noChangeArrowheads="1"/>
          </p:cNvSpPr>
          <p:nvPr>
            <p:ph type="title"/>
          </p:nvPr>
        </p:nvSpPr>
        <p:spPr>
          <a:xfrm>
            <a:off x="1166368" y="101600"/>
            <a:ext cx="7498080" cy="1143000"/>
          </a:xfrm>
        </p:spPr>
        <p:txBody>
          <a:bodyPr>
            <a:normAutofit/>
          </a:bodyPr>
          <a:lstStyle/>
          <a:p>
            <a:r>
              <a:rPr lang="en-US" sz="4400" dirty="0"/>
              <a:t>Certification Authorities</a:t>
            </a:r>
          </a:p>
        </p:txBody>
      </p:sp>
      <p:pic>
        <p:nvPicPr>
          <p:cNvPr id="1751044" name="Picture 4" descr="j0175664[1]"/>
          <p:cNvPicPr>
            <a:picLocks noGrp="1" noChangeAspect="1" noChangeArrowheads="1"/>
          </p:cNvPicPr>
          <p:nvPr>
            <p:ph idx="1"/>
          </p:nvPr>
        </p:nvPicPr>
        <p:blipFill>
          <a:blip r:embed="rId3"/>
          <a:stretch>
            <a:fillRect/>
          </a:stretch>
        </p:blipFill>
        <p:spPr>
          <a:xfrm>
            <a:off x="3886142" y="5402262"/>
            <a:ext cx="1638300" cy="1295400"/>
          </a:xfrm>
          <a:noFill/>
          <a:ln/>
        </p:spPr>
      </p:pic>
      <p:sp>
        <p:nvSpPr>
          <p:cNvPr id="1751043" name="Rectangle 3"/>
          <p:cNvSpPr>
            <a:spLocks noGrp="1" noChangeArrowheads="1"/>
          </p:cNvSpPr>
          <p:nvPr>
            <p:ph type="body" orient="vert" idx="4294967295"/>
          </p:nvPr>
        </p:nvSpPr>
        <p:spPr>
          <a:xfrm>
            <a:off x="1133474" y="1244600"/>
            <a:ext cx="7800213" cy="4800600"/>
          </a:xfrm>
        </p:spPr>
        <p:txBody>
          <a:bodyPr/>
          <a:lstStyle/>
          <a:p>
            <a:r>
              <a:rPr lang="en-US" sz="2400" dirty="0" smtClean="0"/>
              <a:t>E </a:t>
            </a:r>
            <a:r>
              <a:rPr lang="en-US" sz="2400" dirty="0"/>
              <a:t>(person,</a:t>
            </a:r>
            <a:r>
              <a:rPr lang="en-US" sz="2400" dirty="0" smtClean="0"/>
              <a:t> </a:t>
            </a:r>
            <a:r>
              <a:rPr lang="en-US" sz="2400" dirty="0" err="1" smtClean="0"/>
              <a:t>organisation</a:t>
            </a:r>
            <a:r>
              <a:rPr lang="en-US" sz="2400" dirty="0" smtClean="0"/>
              <a:t>) </a:t>
            </a:r>
            <a:r>
              <a:rPr lang="en-US" sz="2400" dirty="0"/>
              <a:t>registers</a:t>
            </a:r>
            <a:r>
              <a:rPr lang="en-US" sz="2400" dirty="0" smtClean="0"/>
              <a:t> public </a:t>
            </a:r>
            <a:r>
              <a:rPr lang="en-US" sz="2400" dirty="0"/>
              <a:t>key with CA.</a:t>
            </a:r>
            <a:endParaRPr lang="en-US" sz="2400" dirty="0" smtClean="0"/>
          </a:p>
          <a:p>
            <a:pPr lvl="1"/>
            <a:r>
              <a:rPr lang="en-US" sz="2000" dirty="0" smtClean="0"/>
              <a:t>Provides </a:t>
            </a:r>
            <a:r>
              <a:rPr lang="en-US" sz="2000" dirty="0"/>
              <a:t>“proof of identity” to CA. </a:t>
            </a:r>
          </a:p>
          <a:p>
            <a:pPr lvl="1"/>
            <a:r>
              <a:rPr lang="en-US" sz="2000" dirty="0"/>
              <a:t>CA creates certificate binding E to its public key.</a:t>
            </a:r>
            <a:endParaRPr lang="en-US" sz="2000" dirty="0" smtClean="0"/>
          </a:p>
          <a:p>
            <a:pPr lvl="1"/>
            <a:r>
              <a:rPr lang="en-US" sz="2000" dirty="0"/>
              <a:t>C</a:t>
            </a:r>
            <a:r>
              <a:rPr lang="en-US" sz="2000" dirty="0" smtClean="0"/>
              <a:t>ertificate </a:t>
            </a:r>
            <a:r>
              <a:rPr lang="en-US" sz="2000" dirty="0"/>
              <a:t>containing E’s public key digitally signed by CA – CA says “this is E’s public key”</a:t>
            </a:r>
          </a:p>
        </p:txBody>
      </p:sp>
      <p:grpSp>
        <p:nvGrpSpPr>
          <p:cNvPr id="40" name="Group 39"/>
          <p:cNvGrpSpPr/>
          <p:nvPr/>
        </p:nvGrpSpPr>
        <p:grpSpPr>
          <a:xfrm>
            <a:off x="2655458" y="3617912"/>
            <a:ext cx="1212850" cy="862012"/>
            <a:chOff x="2485898" y="4494212"/>
            <a:chExt cx="1212850" cy="862012"/>
          </a:xfrm>
        </p:grpSpPr>
        <p:pic>
          <p:nvPicPr>
            <p:cNvPr id="1751047" name="Picture 7" descr="BS00768_[1]"/>
            <p:cNvPicPr>
              <a:picLocks noChangeAspect="1" noChangeArrowheads="1"/>
            </p:cNvPicPr>
            <p:nvPr/>
          </p:nvPicPr>
          <p:blipFill>
            <a:blip r:embed="rId4"/>
            <a:srcRect/>
            <a:stretch>
              <a:fillRect/>
            </a:stretch>
          </p:blipFill>
          <p:spPr bwMode="auto">
            <a:xfrm flipH="1" flipV="1">
              <a:off x="2571623" y="4494212"/>
              <a:ext cx="458788" cy="236537"/>
            </a:xfrm>
            <a:prstGeom prst="rect">
              <a:avLst/>
            </a:prstGeom>
            <a:noFill/>
            <a:ln w="9525">
              <a:noFill/>
              <a:miter lim="800000"/>
              <a:headEnd/>
              <a:tailEnd/>
            </a:ln>
          </p:spPr>
        </p:pic>
        <p:grpSp>
          <p:nvGrpSpPr>
            <p:cNvPr id="2" name="Group 8"/>
            <p:cNvGrpSpPr>
              <a:grpSpLocks/>
            </p:cNvGrpSpPr>
            <p:nvPr/>
          </p:nvGrpSpPr>
          <p:grpSpPr bwMode="auto">
            <a:xfrm>
              <a:off x="2485898" y="4732340"/>
              <a:ext cx="492125" cy="604838"/>
              <a:chOff x="2997" y="2073"/>
              <a:chExt cx="310" cy="381"/>
            </a:xfrm>
          </p:grpSpPr>
          <p:grpSp>
            <p:nvGrpSpPr>
              <p:cNvPr id="3" name="Group 9"/>
              <p:cNvGrpSpPr>
                <a:grpSpLocks/>
              </p:cNvGrpSpPr>
              <p:nvPr/>
            </p:nvGrpSpPr>
            <p:grpSpPr bwMode="auto">
              <a:xfrm>
                <a:off x="2997" y="2144"/>
                <a:ext cx="310" cy="310"/>
                <a:chOff x="2997" y="2144"/>
                <a:chExt cx="310" cy="310"/>
              </a:xfrm>
            </p:grpSpPr>
            <p:sp>
              <p:nvSpPr>
                <p:cNvPr id="1751050" name="Text Box 10"/>
                <p:cNvSpPr txBox="1">
                  <a:spLocks noChangeArrowheads="1"/>
                </p:cNvSpPr>
                <p:nvPr/>
              </p:nvSpPr>
              <p:spPr bwMode="auto">
                <a:xfrm>
                  <a:off x="2997" y="2144"/>
                  <a:ext cx="213" cy="233"/>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baseline="0" dirty="0">
                      <a:solidFill>
                        <a:srgbClr val="000000"/>
                      </a:solidFill>
                    </a:rPr>
                    <a:t>K </a:t>
                  </a:r>
                </a:p>
              </p:txBody>
            </p:sp>
            <p:sp>
              <p:nvSpPr>
                <p:cNvPr id="1751051" name="Text Box 11"/>
                <p:cNvSpPr txBox="1">
                  <a:spLocks noChangeArrowheads="1"/>
                </p:cNvSpPr>
                <p:nvPr/>
              </p:nvSpPr>
              <p:spPr bwMode="auto">
                <a:xfrm>
                  <a:off x="3104" y="2241"/>
                  <a:ext cx="203" cy="213"/>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sz="1600" baseline="0">
                      <a:solidFill>
                        <a:srgbClr val="000000"/>
                      </a:solidFill>
                    </a:rPr>
                    <a:t>B</a:t>
                  </a:r>
                </a:p>
              </p:txBody>
            </p:sp>
          </p:grpSp>
          <p:sp>
            <p:nvSpPr>
              <p:cNvPr id="1751052" name="Text Box 12"/>
              <p:cNvSpPr txBox="1">
                <a:spLocks noChangeArrowheads="1"/>
              </p:cNvSpPr>
              <p:nvPr/>
            </p:nvSpPr>
            <p:spPr bwMode="auto">
              <a:xfrm>
                <a:off x="3113" y="2073"/>
                <a:ext cx="192" cy="213"/>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sz="1600" baseline="0">
                    <a:solidFill>
                      <a:srgbClr val="000000"/>
                    </a:solidFill>
                  </a:rPr>
                  <a:t>+</a:t>
                </a:r>
              </a:p>
            </p:txBody>
          </p:sp>
        </p:grpSp>
        <p:sp>
          <p:nvSpPr>
            <p:cNvPr id="1751053" name="Line 13"/>
            <p:cNvSpPr>
              <a:spLocks noChangeShapeType="1"/>
            </p:cNvSpPr>
            <p:nvPr/>
          </p:nvSpPr>
          <p:spPr bwMode="auto">
            <a:xfrm>
              <a:off x="3000248" y="4740274"/>
              <a:ext cx="698500" cy="615950"/>
            </a:xfrm>
            <a:prstGeom prst="line">
              <a:avLst/>
            </a:prstGeom>
            <a:noFill/>
            <a:ln w="38100">
              <a:solidFill>
                <a:schemeClr val="tx1"/>
              </a:solidFill>
              <a:prstDash val="sysDot"/>
              <a:round/>
              <a:headEnd/>
              <a:tailEnd type="triangle" w="med" len="med"/>
            </a:ln>
            <a:effectLst/>
          </p:spPr>
          <p:txBody>
            <a:bodyPr>
              <a:prstTxWarp prst="textNoShape">
                <a:avLst/>
              </a:prstTxWarp>
            </a:bodyPr>
            <a:lstStyle/>
            <a:p>
              <a:endParaRPr lang="en-US">
                <a:solidFill>
                  <a:srgbClr val="000000"/>
                </a:solidFill>
              </a:endParaRPr>
            </a:p>
          </p:txBody>
        </p:sp>
      </p:grpSp>
      <p:grpSp>
        <p:nvGrpSpPr>
          <p:cNvPr id="4" name="Group 16"/>
          <p:cNvGrpSpPr>
            <a:grpSpLocks/>
          </p:cNvGrpSpPr>
          <p:nvPr/>
        </p:nvGrpSpPr>
        <p:grpSpPr bwMode="auto">
          <a:xfrm>
            <a:off x="5294186" y="4313237"/>
            <a:ext cx="1192212" cy="955675"/>
            <a:chOff x="1126" y="2124"/>
            <a:chExt cx="751" cy="602"/>
          </a:xfrm>
        </p:grpSpPr>
        <p:sp>
          <p:nvSpPr>
            <p:cNvPr id="1751057" name="Rectangle 17"/>
            <p:cNvSpPr>
              <a:spLocks noChangeArrowheads="1"/>
            </p:cNvSpPr>
            <p:nvPr/>
          </p:nvSpPr>
          <p:spPr bwMode="auto">
            <a:xfrm>
              <a:off x="1126" y="2124"/>
              <a:ext cx="751" cy="602"/>
            </a:xfrm>
            <a:prstGeom prst="rect">
              <a:avLst/>
            </a:prstGeom>
            <a:solidFill>
              <a:schemeClr val="accent1"/>
            </a:solidFill>
            <a:ln w="9525">
              <a:solidFill>
                <a:schemeClr val="tx1"/>
              </a:solidFill>
              <a:miter lim="800000"/>
              <a:headEnd/>
              <a:tailEnd/>
            </a:ln>
            <a:effectLst/>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751058" name="Text Box 18"/>
            <p:cNvSpPr txBox="1">
              <a:spLocks noChangeArrowheads="1"/>
            </p:cNvSpPr>
            <p:nvPr/>
          </p:nvSpPr>
          <p:spPr bwMode="auto">
            <a:xfrm>
              <a:off x="1134" y="2127"/>
              <a:ext cx="714" cy="582"/>
            </a:xfrm>
            <a:prstGeom prst="rect">
              <a:avLst/>
            </a:prstGeom>
            <a:noFill/>
            <a:ln w="9525">
              <a:noFill/>
              <a:miter lim="800000"/>
              <a:headEnd/>
              <a:tailEnd/>
            </a:ln>
            <a:effectLst/>
            <a:scene3d>
              <a:camera prst="orthographicFront"/>
              <a:lightRig rig="threePt" dir="t"/>
            </a:scene3d>
            <a:sp3d>
              <a:bevelT w="152400" h="50800" prst="softRound"/>
            </a:sp3d>
          </p:spPr>
          <p:txBody>
            <a:bodyPr wrap="none">
              <a:prstTxWarp prst="textNoShape">
                <a:avLst/>
              </a:prstTxWarp>
              <a:spAutoFit/>
            </a:bodyPr>
            <a:lstStyle/>
            <a:p>
              <a:pPr algn="ctr">
                <a:spcBef>
                  <a:spcPct val="0"/>
                </a:spcBef>
                <a:buFontTx/>
                <a:buNone/>
              </a:pPr>
              <a:r>
                <a:rPr kumimoji="0" lang="en-US" sz="1800" baseline="0" dirty="0">
                  <a:solidFill>
                    <a:schemeClr val="bg1"/>
                  </a:solidFill>
                </a:rPr>
                <a:t>digital</a:t>
              </a:r>
            </a:p>
            <a:p>
              <a:pPr algn="ctr">
                <a:spcBef>
                  <a:spcPct val="0"/>
                </a:spcBef>
                <a:buFontTx/>
                <a:buNone/>
              </a:pPr>
              <a:r>
                <a:rPr kumimoji="0" lang="en-US" sz="1800" baseline="0" dirty="0">
                  <a:solidFill>
                    <a:schemeClr val="bg1"/>
                  </a:solidFill>
                </a:rPr>
                <a:t>signature</a:t>
              </a:r>
            </a:p>
            <a:p>
              <a:pPr algn="ctr">
                <a:spcBef>
                  <a:spcPct val="0"/>
                </a:spcBef>
                <a:buFontTx/>
                <a:buNone/>
              </a:pPr>
              <a:r>
                <a:rPr kumimoji="0" lang="en-US" sz="1800" baseline="0" dirty="0">
                  <a:solidFill>
                    <a:schemeClr val="bg1"/>
                  </a:solidFill>
                </a:rPr>
                <a:t>(encrypt)</a:t>
              </a:r>
            </a:p>
          </p:txBody>
        </p:sp>
      </p:grpSp>
      <p:grpSp>
        <p:nvGrpSpPr>
          <p:cNvPr id="43" name="Group 42"/>
          <p:cNvGrpSpPr/>
          <p:nvPr/>
        </p:nvGrpSpPr>
        <p:grpSpPr>
          <a:xfrm>
            <a:off x="5599765" y="5451474"/>
            <a:ext cx="765180" cy="1303337"/>
            <a:chOff x="5675963" y="5221287"/>
            <a:chExt cx="765180" cy="1303337"/>
          </a:xfrm>
        </p:grpSpPr>
        <p:grpSp>
          <p:nvGrpSpPr>
            <p:cNvPr id="42" name="Group 41"/>
            <p:cNvGrpSpPr/>
            <p:nvPr/>
          </p:nvGrpSpPr>
          <p:grpSpPr>
            <a:xfrm>
              <a:off x="5675963" y="5807081"/>
              <a:ext cx="765180" cy="717543"/>
              <a:chOff x="5675963" y="5807081"/>
              <a:chExt cx="765180" cy="717543"/>
            </a:xfrm>
          </p:grpSpPr>
          <p:pic>
            <p:nvPicPr>
              <p:cNvPr id="1751060" name="Picture 20" descr="BS00768_[1]"/>
              <p:cNvPicPr>
                <a:picLocks noChangeAspect="1" noChangeArrowheads="1"/>
              </p:cNvPicPr>
              <p:nvPr/>
            </p:nvPicPr>
            <p:blipFill>
              <a:blip r:embed="rId4"/>
              <a:srcRect/>
              <a:stretch>
                <a:fillRect/>
              </a:stretch>
            </p:blipFill>
            <p:spPr bwMode="auto">
              <a:xfrm flipH="1" flipV="1">
                <a:off x="5982355" y="5807081"/>
                <a:ext cx="458788" cy="236537"/>
              </a:xfrm>
              <a:prstGeom prst="rect">
                <a:avLst/>
              </a:prstGeom>
              <a:noFill/>
              <a:ln w="9525">
                <a:noFill/>
                <a:miter lim="800000"/>
                <a:headEnd/>
                <a:tailEnd/>
              </a:ln>
            </p:spPr>
          </p:pic>
          <p:grpSp>
            <p:nvGrpSpPr>
              <p:cNvPr id="5" name="Group 21"/>
              <p:cNvGrpSpPr>
                <a:grpSpLocks/>
              </p:cNvGrpSpPr>
              <p:nvPr/>
            </p:nvGrpSpPr>
            <p:grpSpPr bwMode="auto">
              <a:xfrm>
                <a:off x="5675963" y="6045200"/>
                <a:ext cx="638174" cy="479424"/>
                <a:chOff x="3773" y="3688"/>
                <a:chExt cx="402" cy="302"/>
              </a:xfrm>
            </p:grpSpPr>
            <p:sp>
              <p:nvSpPr>
                <p:cNvPr id="1751062" name="Text Box 22"/>
                <p:cNvSpPr txBox="1">
                  <a:spLocks noChangeArrowheads="1"/>
                </p:cNvSpPr>
                <p:nvPr/>
              </p:nvSpPr>
              <p:spPr bwMode="auto">
                <a:xfrm>
                  <a:off x="3773" y="3688"/>
                  <a:ext cx="213" cy="233"/>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baseline="0" dirty="0">
                      <a:solidFill>
                        <a:srgbClr val="000000"/>
                      </a:solidFill>
                    </a:rPr>
                    <a:t>K </a:t>
                  </a:r>
                </a:p>
              </p:txBody>
            </p:sp>
            <p:sp>
              <p:nvSpPr>
                <p:cNvPr id="1751063" name="Text Box 23"/>
                <p:cNvSpPr txBox="1">
                  <a:spLocks noChangeArrowheads="1"/>
                </p:cNvSpPr>
                <p:nvPr/>
              </p:nvSpPr>
              <p:spPr bwMode="auto">
                <a:xfrm>
                  <a:off x="3881" y="3777"/>
                  <a:ext cx="294" cy="213"/>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sz="1600" baseline="0" dirty="0">
                      <a:solidFill>
                        <a:srgbClr val="000000"/>
                      </a:solidFill>
                    </a:rPr>
                    <a:t>CA</a:t>
                  </a:r>
                </a:p>
              </p:txBody>
            </p:sp>
          </p:grpSp>
        </p:grpSp>
        <p:sp>
          <p:nvSpPr>
            <p:cNvPr id="1751064" name="Text Box 24"/>
            <p:cNvSpPr txBox="1">
              <a:spLocks noChangeArrowheads="1"/>
            </p:cNvSpPr>
            <p:nvPr/>
          </p:nvSpPr>
          <p:spPr bwMode="auto">
            <a:xfrm>
              <a:off x="6032373" y="5475287"/>
              <a:ext cx="287158" cy="461665"/>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sz="2400" baseline="0">
                  <a:solidFill>
                    <a:srgbClr val="000000"/>
                  </a:solidFill>
                </a:rPr>
                <a:t>-</a:t>
              </a:r>
            </a:p>
          </p:txBody>
        </p:sp>
        <p:sp>
          <p:nvSpPr>
            <p:cNvPr id="1751065" name="Line 25"/>
            <p:cNvSpPr>
              <a:spLocks noChangeShapeType="1"/>
            </p:cNvSpPr>
            <p:nvPr/>
          </p:nvSpPr>
          <p:spPr bwMode="auto">
            <a:xfrm flipV="1">
              <a:off x="6072061" y="5221287"/>
              <a:ext cx="0" cy="428625"/>
            </a:xfrm>
            <a:prstGeom prst="line">
              <a:avLst/>
            </a:prstGeom>
            <a:noFill/>
            <a:ln w="38100">
              <a:solidFill>
                <a:schemeClr val="tx1"/>
              </a:solidFill>
              <a:prstDash val="sysDot"/>
              <a:round/>
              <a:headEnd/>
              <a:tailEnd type="triangle" w="med" len="med"/>
            </a:ln>
            <a:effectLst/>
          </p:spPr>
          <p:txBody>
            <a:bodyPr>
              <a:prstTxWarp prst="textNoShape">
                <a:avLst/>
              </a:prstTxWarp>
            </a:bodyPr>
            <a:lstStyle/>
            <a:p>
              <a:endParaRPr lang="en-US">
                <a:solidFill>
                  <a:srgbClr val="000000"/>
                </a:solidFill>
              </a:endParaRPr>
            </a:p>
          </p:txBody>
        </p:sp>
      </p:grpSp>
      <p:sp>
        <p:nvSpPr>
          <p:cNvPr id="1751067" name="Line 27"/>
          <p:cNvSpPr>
            <a:spLocks noChangeShapeType="1"/>
          </p:cNvSpPr>
          <p:nvPr/>
        </p:nvSpPr>
        <p:spPr bwMode="auto">
          <a:xfrm flipV="1">
            <a:off x="6527673" y="4584699"/>
            <a:ext cx="1133475" cy="9525"/>
          </a:xfrm>
          <a:prstGeom prst="line">
            <a:avLst/>
          </a:prstGeom>
          <a:noFill/>
          <a:ln w="38100">
            <a:solidFill>
              <a:schemeClr val="tx1"/>
            </a:solidFill>
            <a:round/>
            <a:headEnd/>
            <a:tailEnd type="triangle" w="med" len="med"/>
          </a:ln>
          <a:effectLst/>
        </p:spPr>
        <p:txBody>
          <a:bodyPr>
            <a:prstTxWarp prst="textNoShape">
              <a:avLst/>
            </a:prstTxWarp>
          </a:bodyPr>
          <a:lstStyle/>
          <a:p>
            <a:endParaRPr lang="en-US">
              <a:solidFill>
                <a:srgbClr val="000000"/>
              </a:solidFill>
            </a:endParaRPr>
          </a:p>
        </p:txBody>
      </p:sp>
      <p:grpSp>
        <p:nvGrpSpPr>
          <p:cNvPr id="44" name="Group 43"/>
          <p:cNvGrpSpPr/>
          <p:nvPr/>
        </p:nvGrpSpPr>
        <p:grpSpPr>
          <a:xfrm>
            <a:off x="6831013" y="3369269"/>
            <a:ext cx="2312987" cy="2082205"/>
            <a:chOff x="6831013" y="3369269"/>
            <a:chExt cx="2312987" cy="2082205"/>
          </a:xfrm>
        </p:grpSpPr>
        <p:grpSp>
          <p:nvGrpSpPr>
            <p:cNvPr id="6" name="Group 28"/>
            <p:cNvGrpSpPr>
              <a:grpSpLocks/>
            </p:cNvGrpSpPr>
            <p:nvPr/>
          </p:nvGrpSpPr>
          <p:grpSpPr bwMode="auto">
            <a:xfrm>
              <a:off x="7761161" y="4292599"/>
              <a:ext cx="903287" cy="1158875"/>
              <a:chOff x="4613" y="2648"/>
              <a:chExt cx="569" cy="730"/>
            </a:xfrm>
          </p:grpSpPr>
          <p:pic>
            <p:nvPicPr>
              <p:cNvPr id="1751069" name="Picture 29" descr="SO00109_[1]"/>
              <p:cNvPicPr>
                <a:picLocks noChangeAspect="1" noChangeArrowheads="1"/>
              </p:cNvPicPr>
              <p:nvPr/>
            </p:nvPicPr>
            <p:blipFill>
              <a:blip r:embed="rId5"/>
              <a:srcRect/>
              <a:stretch>
                <a:fillRect/>
              </a:stretch>
            </p:blipFill>
            <p:spPr bwMode="auto">
              <a:xfrm>
                <a:off x="4613" y="2648"/>
                <a:ext cx="569" cy="730"/>
              </a:xfrm>
              <a:prstGeom prst="rect">
                <a:avLst/>
              </a:prstGeom>
              <a:noFill/>
              <a:ln/>
              <a:effectLst/>
            </p:spPr>
          </p:pic>
          <p:grpSp>
            <p:nvGrpSpPr>
              <p:cNvPr id="7" name="Group 30"/>
              <p:cNvGrpSpPr>
                <a:grpSpLocks/>
              </p:cNvGrpSpPr>
              <p:nvPr/>
            </p:nvGrpSpPr>
            <p:grpSpPr bwMode="auto">
              <a:xfrm>
                <a:off x="4613" y="2766"/>
                <a:ext cx="310" cy="381"/>
                <a:chOff x="2997" y="2073"/>
                <a:chExt cx="310" cy="381"/>
              </a:xfrm>
            </p:grpSpPr>
            <p:grpSp>
              <p:nvGrpSpPr>
                <p:cNvPr id="8" name="Group 31"/>
                <p:cNvGrpSpPr>
                  <a:grpSpLocks/>
                </p:cNvGrpSpPr>
                <p:nvPr/>
              </p:nvGrpSpPr>
              <p:grpSpPr bwMode="auto">
                <a:xfrm>
                  <a:off x="2997" y="2144"/>
                  <a:ext cx="310" cy="310"/>
                  <a:chOff x="2997" y="2144"/>
                  <a:chExt cx="310" cy="310"/>
                </a:xfrm>
              </p:grpSpPr>
              <p:sp>
                <p:nvSpPr>
                  <p:cNvPr id="1751072" name="Text Box 32"/>
                  <p:cNvSpPr txBox="1">
                    <a:spLocks noChangeArrowheads="1"/>
                  </p:cNvSpPr>
                  <p:nvPr/>
                </p:nvSpPr>
                <p:spPr bwMode="auto">
                  <a:xfrm>
                    <a:off x="2997" y="2144"/>
                    <a:ext cx="213" cy="233"/>
                  </a:xfrm>
                  <a:prstGeom prst="rect">
                    <a:avLst/>
                  </a:prstGeom>
                  <a:solidFill>
                    <a:schemeClr val="bg1"/>
                  </a:solidFill>
                  <a:ln w="9525">
                    <a:noFill/>
                    <a:miter lim="800000"/>
                    <a:headEnd/>
                    <a:tailEnd/>
                  </a:ln>
                  <a:effectLst/>
                </p:spPr>
                <p:txBody>
                  <a:bodyPr wrap="none">
                    <a:prstTxWarp prst="textNoShape">
                      <a:avLst/>
                    </a:prstTxWarp>
                    <a:spAutoFit/>
                  </a:bodyPr>
                  <a:lstStyle/>
                  <a:p>
                    <a:pPr algn="ctr">
                      <a:spcBef>
                        <a:spcPct val="0"/>
                      </a:spcBef>
                      <a:buFontTx/>
                      <a:buNone/>
                    </a:pPr>
                    <a:r>
                      <a:rPr kumimoji="0" lang="en-US" baseline="0">
                        <a:solidFill>
                          <a:srgbClr val="000000"/>
                        </a:solidFill>
                      </a:rPr>
                      <a:t>K </a:t>
                    </a:r>
                  </a:p>
                </p:txBody>
              </p:sp>
              <p:sp>
                <p:nvSpPr>
                  <p:cNvPr id="1751073" name="Text Box 33"/>
                  <p:cNvSpPr txBox="1">
                    <a:spLocks noChangeArrowheads="1"/>
                  </p:cNvSpPr>
                  <p:nvPr/>
                </p:nvSpPr>
                <p:spPr bwMode="auto">
                  <a:xfrm>
                    <a:off x="3104" y="2241"/>
                    <a:ext cx="203" cy="213"/>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sz="1600" baseline="0">
                        <a:solidFill>
                          <a:srgbClr val="000000"/>
                        </a:solidFill>
                      </a:rPr>
                      <a:t>B</a:t>
                    </a:r>
                  </a:p>
                </p:txBody>
              </p:sp>
            </p:grpSp>
            <p:sp>
              <p:nvSpPr>
                <p:cNvPr id="1751074" name="Text Box 34"/>
                <p:cNvSpPr txBox="1">
                  <a:spLocks noChangeArrowheads="1"/>
                </p:cNvSpPr>
                <p:nvPr/>
              </p:nvSpPr>
              <p:spPr bwMode="auto">
                <a:xfrm>
                  <a:off x="3113" y="2073"/>
                  <a:ext cx="192" cy="213"/>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sz="1600" baseline="0">
                      <a:solidFill>
                        <a:srgbClr val="000000"/>
                      </a:solidFill>
                    </a:rPr>
                    <a:t>+</a:t>
                  </a:r>
                </a:p>
              </p:txBody>
            </p:sp>
          </p:grpSp>
          <p:pic>
            <p:nvPicPr>
              <p:cNvPr id="1751075" name="Picture 35" descr="BS00768_[1]"/>
              <p:cNvPicPr>
                <a:picLocks noChangeAspect="1" noChangeArrowheads="1"/>
              </p:cNvPicPr>
              <p:nvPr/>
            </p:nvPicPr>
            <p:blipFill>
              <a:blip r:embed="rId4"/>
              <a:srcRect/>
              <a:stretch>
                <a:fillRect/>
              </a:stretch>
            </p:blipFill>
            <p:spPr bwMode="auto">
              <a:xfrm flipH="1" flipV="1">
                <a:off x="4640" y="3118"/>
                <a:ext cx="289" cy="149"/>
              </a:xfrm>
              <a:prstGeom prst="rect">
                <a:avLst/>
              </a:prstGeom>
              <a:noFill/>
              <a:ln w="9525">
                <a:noFill/>
                <a:miter lim="800000"/>
                <a:headEnd/>
                <a:tailEnd/>
              </a:ln>
            </p:spPr>
          </p:pic>
        </p:grpSp>
        <p:sp>
          <p:nvSpPr>
            <p:cNvPr id="1751076" name="Text Box 36"/>
            <p:cNvSpPr txBox="1">
              <a:spLocks noChangeArrowheads="1"/>
            </p:cNvSpPr>
            <p:nvPr/>
          </p:nvSpPr>
          <p:spPr bwMode="auto">
            <a:xfrm>
              <a:off x="6831013" y="3369269"/>
              <a:ext cx="2312987" cy="923330"/>
            </a:xfrm>
            <a:prstGeom prst="rect">
              <a:avLst/>
            </a:prstGeom>
            <a:noFill/>
            <a:ln w="9525">
              <a:noFill/>
              <a:miter lim="800000"/>
              <a:headEnd/>
              <a:tailEnd/>
            </a:ln>
            <a:effectLst/>
          </p:spPr>
          <p:txBody>
            <a:bodyPr>
              <a:prstTxWarp prst="textNoShape">
                <a:avLst/>
              </a:prstTxWarp>
              <a:spAutoFit/>
            </a:bodyPr>
            <a:lstStyle/>
            <a:p>
              <a:pPr>
                <a:spcBef>
                  <a:spcPct val="0"/>
                </a:spcBef>
                <a:buFontTx/>
                <a:buNone/>
              </a:pPr>
              <a:r>
                <a:rPr kumimoji="0" lang="en-US" baseline="0" dirty="0">
                  <a:solidFill>
                    <a:srgbClr val="000000"/>
                  </a:solidFill>
                </a:rPr>
                <a:t>certificate for Bob’s public key, signed by CA</a:t>
              </a:r>
            </a:p>
          </p:txBody>
        </p:sp>
      </p:grpSp>
      <p:grpSp>
        <p:nvGrpSpPr>
          <p:cNvPr id="39" name="Group 38"/>
          <p:cNvGrpSpPr/>
          <p:nvPr/>
        </p:nvGrpSpPr>
        <p:grpSpPr>
          <a:xfrm>
            <a:off x="1125901" y="4598987"/>
            <a:ext cx="2748757" cy="1071562"/>
            <a:chOff x="956341" y="5475287"/>
            <a:chExt cx="2748757" cy="1071562"/>
          </a:xfrm>
        </p:grpSpPr>
        <p:sp>
          <p:nvSpPr>
            <p:cNvPr id="1751054" name="Text Box 14"/>
            <p:cNvSpPr txBox="1">
              <a:spLocks noChangeArrowheads="1"/>
            </p:cNvSpPr>
            <p:nvPr/>
          </p:nvSpPr>
          <p:spPr bwMode="auto">
            <a:xfrm>
              <a:off x="956341" y="5721349"/>
              <a:ext cx="1309688" cy="825500"/>
            </a:xfrm>
            <a:prstGeom prst="rect">
              <a:avLst/>
            </a:prstGeom>
            <a:noFill/>
            <a:ln w="9525">
              <a:noFill/>
              <a:miter lim="800000"/>
              <a:headEnd/>
              <a:tailEnd/>
            </a:ln>
            <a:effectLst/>
          </p:spPr>
          <p:txBody>
            <a:bodyPr>
              <a:prstTxWarp prst="textNoShape">
                <a:avLst/>
              </a:prstTxWarp>
              <a:spAutoFit/>
            </a:bodyPr>
            <a:lstStyle/>
            <a:p>
              <a:pPr>
                <a:spcBef>
                  <a:spcPct val="0"/>
                </a:spcBef>
                <a:buFontTx/>
                <a:buNone/>
              </a:pPr>
              <a:r>
                <a:rPr kumimoji="0" lang="en-US" sz="1600" baseline="0" dirty="0">
                  <a:solidFill>
                    <a:srgbClr val="000000"/>
                  </a:solidFill>
                </a:rPr>
                <a:t>Bob’s </a:t>
              </a:r>
            </a:p>
            <a:p>
              <a:pPr>
                <a:spcBef>
                  <a:spcPct val="0"/>
                </a:spcBef>
                <a:buFontTx/>
                <a:buNone/>
              </a:pPr>
              <a:r>
                <a:rPr kumimoji="0" lang="en-US" sz="1600" baseline="0" dirty="0">
                  <a:solidFill>
                    <a:srgbClr val="000000"/>
                  </a:solidFill>
                </a:rPr>
                <a:t>identifying information </a:t>
              </a:r>
            </a:p>
          </p:txBody>
        </p:sp>
        <p:sp>
          <p:nvSpPr>
            <p:cNvPr id="1751055" name="Line 15"/>
            <p:cNvSpPr>
              <a:spLocks noChangeShapeType="1"/>
            </p:cNvSpPr>
            <p:nvPr/>
          </p:nvSpPr>
          <p:spPr bwMode="auto">
            <a:xfrm flipV="1">
              <a:off x="2963736" y="5522912"/>
              <a:ext cx="741362" cy="341312"/>
            </a:xfrm>
            <a:prstGeom prst="line">
              <a:avLst/>
            </a:prstGeom>
            <a:noFill/>
            <a:ln w="38100">
              <a:solidFill>
                <a:schemeClr val="tx1"/>
              </a:solidFill>
              <a:prstDash val="sysDot"/>
              <a:round/>
              <a:headEnd/>
              <a:tailEnd type="triangle" w="med" len="med"/>
            </a:ln>
            <a:effectLst/>
          </p:spPr>
          <p:txBody>
            <a:bodyPr>
              <a:prstTxWarp prst="textNoShape">
                <a:avLst/>
              </a:prstTxWarp>
            </a:bodyPr>
            <a:lstStyle/>
            <a:p>
              <a:endParaRPr lang="en-US">
                <a:solidFill>
                  <a:srgbClr val="000000"/>
                </a:solidFill>
              </a:endParaRPr>
            </a:p>
          </p:txBody>
        </p:sp>
        <p:pic>
          <p:nvPicPr>
            <p:cNvPr id="38" name="Picture 37"/>
            <p:cNvPicPr>
              <a:picLocks noChangeAspect="1"/>
            </p:cNvPicPr>
            <p:nvPr/>
          </p:nvPicPr>
          <p:blipFill>
            <a:blip r:embed="rId6"/>
            <a:stretch>
              <a:fillRect/>
            </a:stretch>
          </p:blipFill>
          <p:spPr>
            <a:xfrm>
              <a:off x="2152557" y="5475287"/>
              <a:ext cx="1006408" cy="1006408"/>
            </a:xfrm>
            <a:prstGeom prst="rect">
              <a:avLst/>
            </a:prstGeom>
          </p:spPr>
        </p:pic>
      </p:grpSp>
      <p:sp>
        <p:nvSpPr>
          <p:cNvPr id="41" name="Line 27"/>
          <p:cNvSpPr>
            <a:spLocks noChangeShapeType="1"/>
          </p:cNvSpPr>
          <p:nvPr/>
        </p:nvSpPr>
        <p:spPr bwMode="auto">
          <a:xfrm flipV="1">
            <a:off x="4114800" y="4598987"/>
            <a:ext cx="1133475" cy="9525"/>
          </a:xfrm>
          <a:prstGeom prst="line">
            <a:avLst/>
          </a:prstGeom>
          <a:noFill/>
          <a:ln w="38100">
            <a:solidFill>
              <a:schemeClr val="tx1"/>
            </a:solidFill>
            <a:round/>
            <a:headEnd/>
            <a:tailEnd type="triangle" w="med" len="med"/>
          </a:ln>
          <a:effectLst/>
        </p:spPr>
        <p:txBody>
          <a:bodyPr>
            <a:prstTxWarp prst="textNoShape">
              <a:avLst/>
            </a:prstTxWarp>
          </a:bodyPr>
          <a:lstStyle/>
          <a:p>
            <a:endParaRPr lang="en-US">
              <a:solidFill>
                <a:srgbClr val="000000"/>
              </a:solidFill>
            </a:endParaRPr>
          </a:p>
        </p:txBody>
      </p:sp>
      <p:sp>
        <p:nvSpPr>
          <p:cNvPr id="45" name="Footer Placeholder 44"/>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1101821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75104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down)">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51067"/>
                                        </p:tgtEl>
                                        <p:attrNameLst>
                                          <p:attrName>style.visibility</p:attrName>
                                        </p:attrNameLst>
                                      </p:cBhvr>
                                      <p:to>
                                        <p:strVal val="visible"/>
                                      </p:to>
                                    </p:set>
                                    <p:animEffect transition="in" filter="wipe(left)">
                                      <p:cBhvr>
                                        <p:cTn id="33" dur="500"/>
                                        <p:tgtEl>
                                          <p:spTgt spid="175106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7"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When Alice wants Bob’s public key:</a:t>
            </a:r>
          </a:p>
          <a:p>
            <a:pPr lvl="1"/>
            <a:r>
              <a:rPr lang="en-US" sz="2400" dirty="0" smtClean="0"/>
              <a:t>gets Bob’s certificate (Bob or elsewhere).</a:t>
            </a:r>
          </a:p>
          <a:p>
            <a:pPr lvl="1"/>
            <a:r>
              <a:rPr lang="en-US" sz="2400" dirty="0" smtClean="0"/>
              <a:t>apply </a:t>
            </a:r>
            <a:r>
              <a:rPr lang="en-US" sz="2400" dirty="0" err="1" smtClean="0"/>
              <a:t>CA’s</a:t>
            </a:r>
            <a:r>
              <a:rPr lang="en-US" sz="2400" dirty="0" smtClean="0"/>
              <a:t> public key to Bob’s certificate, retrieve Bob’s public key</a:t>
            </a:r>
          </a:p>
          <a:p>
            <a:endParaRPr lang="en-US" dirty="0"/>
          </a:p>
        </p:txBody>
      </p:sp>
      <p:sp>
        <p:nvSpPr>
          <p:cNvPr id="4" name="Footer Placeholder 3"/>
          <p:cNvSpPr>
            <a:spLocks noGrp="1"/>
          </p:cNvSpPr>
          <p:nvPr>
            <p:ph type="ftr" sz="quarter" idx="11"/>
          </p:nvPr>
        </p:nvSpPr>
        <p:spPr/>
        <p:txBody>
          <a:bodyPr/>
          <a:lstStyle/>
          <a:p>
            <a:r>
              <a:rPr lang="en-US" smtClean="0"/>
              <a:t>© 2011-15, Kris Bubendorfer</a:t>
            </a:r>
            <a:endParaRPr lang="en-US"/>
          </a:p>
        </p:txBody>
      </p:sp>
      <p:pic>
        <p:nvPicPr>
          <p:cNvPr id="6" name="Picture 4" descr="j0175664[1]"/>
          <p:cNvPicPr>
            <a:picLocks noChangeAspect="1" noChangeArrowheads="1"/>
          </p:cNvPicPr>
          <p:nvPr/>
        </p:nvPicPr>
        <p:blipFill>
          <a:blip r:embed="rId3"/>
          <a:stretch>
            <a:fillRect/>
          </a:stretch>
        </p:blipFill>
        <p:spPr>
          <a:xfrm>
            <a:off x="4227513" y="5440362"/>
            <a:ext cx="1638300" cy="1295400"/>
          </a:xfrm>
          <a:prstGeom prst="rect">
            <a:avLst/>
          </a:prstGeom>
        </p:spPr>
      </p:pic>
      <p:grpSp>
        <p:nvGrpSpPr>
          <p:cNvPr id="35" name="Group 34"/>
          <p:cNvGrpSpPr/>
          <p:nvPr/>
        </p:nvGrpSpPr>
        <p:grpSpPr>
          <a:xfrm>
            <a:off x="6831013" y="3579812"/>
            <a:ext cx="1504951" cy="952504"/>
            <a:chOff x="6831013" y="3579812"/>
            <a:chExt cx="1504951" cy="952504"/>
          </a:xfrm>
        </p:grpSpPr>
        <p:sp>
          <p:nvSpPr>
            <p:cNvPr id="7" name="Text Box 5"/>
            <p:cNvSpPr txBox="1">
              <a:spLocks noChangeArrowheads="1"/>
            </p:cNvSpPr>
            <p:nvPr/>
          </p:nvSpPr>
          <p:spPr bwMode="auto">
            <a:xfrm>
              <a:off x="7375526" y="3579812"/>
              <a:ext cx="960438" cy="825500"/>
            </a:xfrm>
            <a:prstGeom prst="rect">
              <a:avLst/>
            </a:prstGeom>
            <a:noFill/>
            <a:ln w="9525">
              <a:noFill/>
              <a:miter lim="800000"/>
              <a:headEnd/>
              <a:tailEnd/>
            </a:ln>
            <a:effectLst/>
          </p:spPr>
          <p:txBody>
            <a:bodyPr>
              <a:prstTxWarp prst="textNoShape">
                <a:avLst/>
              </a:prstTxWarp>
              <a:spAutoFit/>
            </a:bodyPr>
            <a:lstStyle/>
            <a:p>
              <a:pPr>
                <a:spcBef>
                  <a:spcPct val="0"/>
                </a:spcBef>
                <a:buFontTx/>
                <a:buNone/>
              </a:pPr>
              <a:r>
                <a:rPr kumimoji="0" lang="en-US" sz="1600" baseline="0" dirty="0">
                  <a:solidFill>
                    <a:srgbClr val="000000"/>
                  </a:solidFill>
                </a:rPr>
                <a:t>Bob’s </a:t>
              </a:r>
            </a:p>
            <a:p>
              <a:pPr>
                <a:spcBef>
                  <a:spcPct val="0"/>
                </a:spcBef>
                <a:buFontTx/>
                <a:buNone/>
              </a:pPr>
              <a:r>
                <a:rPr kumimoji="0" lang="en-US" sz="1600" baseline="0" dirty="0">
                  <a:solidFill>
                    <a:srgbClr val="000000"/>
                  </a:solidFill>
                </a:rPr>
                <a:t>public</a:t>
              </a:r>
            </a:p>
            <a:p>
              <a:pPr>
                <a:spcBef>
                  <a:spcPct val="0"/>
                </a:spcBef>
                <a:buFontTx/>
                <a:buNone/>
              </a:pPr>
              <a:r>
                <a:rPr kumimoji="0" lang="en-US" sz="1600" baseline="0" dirty="0">
                  <a:solidFill>
                    <a:srgbClr val="000000"/>
                  </a:solidFill>
                </a:rPr>
                <a:t>key </a:t>
              </a:r>
            </a:p>
          </p:txBody>
        </p:sp>
        <p:pic>
          <p:nvPicPr>
            <p:cNvPr id="8" name="Picture 6" descr="BS00768_[1]"/>
            <p:cNvPicPr>
              <a:picLocks noChangeAspect="1" noChangeArrowheads="1"/>
            </p:cNvPicPr>
            <p:nvPr/>
          </p:nvPicPr>
          <p:blipFill>
            <a:blip r:embed="rId4"/>
            <a:srcRect/>
            <a:stretch>
              <a:fillRect/>
            </a:stretch>
          </p:blipFill>
          <p:spPr bwMode="auto">
            <a:xfrm flipH="1" flipV="1">
              <a:off x="6916738" y="3689350"/>
              <a:ext cx="458788" cy="236537"/>
            </a:xfrm>
            <a:prstGeom prst="rect">
              <a:avLst/>
            </a:prstGeom>
            <a:noFill/>
            <a:ln w="9525">
              <a:noFill/>
              <a:miter lim="800000"/>
              <a:headEnd/>
              <a:tailEnd/>
            </a:ln>
          </p:spPr>
        </p:pic>
        <p:grpSp>
          <p:nvGrpSpPr>
            <p:cNvPr id="9" name="Group 7"/>
            <p:cNvGrpSpPr>
              <a:grpSpLocks/>
            </p:cNvGrpSpPr>
            <p:nvPr/>
          </p:nvGrpSpPr>
          <p:grpSpPr bwMode="auto">
            <a:xfrm>
              <a:off x="6831013" y="3927478"/>
              <a:ext cx="492125" cy="604838"/>
              <a:chOff x="2997" y="2073"/>
              <a:chExt cx="310" cy="381"/>
            </a:xfrm>
          </p:grpSpPr>
          <p:grpSp>
            <p:nvGrpSpPr>
              <p:cNvPr id="10" name="Group 8"/>
              <p:cNvGrpSpPr>
                <a:grpSpLocks/>
              </p:cNvGrpSpPr>
              <p:nvPr/>
            </p:nvGrpSpPr>
            <p:grpSpPr bwMode="auto">
              <a:xfrm>
                <a:off x="2997" y="2144"/>
                <a:ext cx="310" cy="310"/>
                <a:chOff x="2997" y="2144"/>
                <a:chExt cx="310" cy="310"/>
              </a:xfrm>
            </p:grpSpPr>
            <p:sp>
              <p:nvSpPr>
                <p:cNvPr id="12" name="Text Box 9"/>
                <p:cNvSpPr txBox="1">
                  <a:spLocks noChangeArrowheads="1"/>
                </p:cNvSpPr>
                <p:nvPr/>
              </p:nvSpPr>
              <p:spPr bwMode="auto">
                <a:xfrm>
                  <a:off x="2997" y="2144"/>
                  <a:ext cx="213" cy="233"/>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baseline="0">
                      <a:solidFill>
                        <a:srgbClr val="000000"/>
                      </a:solidFill>
                    </a:rPr>
                    <a:t>K </a:t>
                  </a:r>
                </a:p>
              </p:txBody>
            </p:sp>
            <p:sp>
              <p:nvSpPr>
                <p:cNvPr id="13" name="Text Box 10"/>
                <p:cNvSpPr txBox="1">
                  <a:spLocks noChangeArrowheads="1"/>
                </p:cNvSpPr>
                <p:nvPr/>
              </p:nvSpPr>
              <p:spPr bwMode="auto">
                <a:xfrm>
                  <a:off x="3104" y="2241"/>
                  <a:ext cx="203" cy="213"/>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sz="1600" baseline="0" dirty="0">
                      <a:solidFill>
                        <a:srgbClr val="000000"/>
                      </a:solidFill>
                    </a:rPr>
                    <a:t>B</a:t>
                  </a:r>
                </a:p>
              </p:txBody>
            </p:sp>
          </p:grpSp>
          <p:sp>
            <p:nvSpPr>
              <p:cNvPr id="11" name="Text Box 11"/>
              <p:cNvSpPr txBox="1">
                <a:spLocks noChangeArrowheads="1"/>
              </p:cNvSpPr>
              <p:nvPr/>
            </p:nvSpPr>
            <p:spPr bwMode="auto">
              <a:xfrm>
                <a:off x="3113" y="2073"/>
                <a:ext cx="192" cy="213"/>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sz="1600" baseline="0">
                    <a:solidFill>
                      <a:srgbClr val="000000"/>
                    </a:solidFill>
                  </a:rPr>
                  <a:t>+</a:t>
                </a:r>
              </a:p>
            </p:txBody>
          </p:sp>
        </p:grpSp>
      </p:grpSp>
      <p:grpSp>
        <p:nvGrpSpPr>
          <p:cNvPr id="14" name="Group 12"/>
          <p:cNvGrpSpPr>
            <a:grpSpLocks/>
          </p:cNvGrpSpPr>
          <p:nvPr/>
        </p:nvGrpSpPr>
        <p:grpSpPr bwMode="auto">
          <a:xfrm>
            <a:off x="4471989" y="3522662"/>
            <a:ext cx="1192213" cy="955675"/>
            <a:chOff x="1126" y="2124"/>
            <a:chExt cx="751" cy="602"/>
          </a:xfrm>
        </p:grpSpPr>
        <p:sp>
          <p:nvSpPr>
            <p:cNvPr id="15" name="Rectangle 13"/>
            <p:cNvSpPr>
              <a:spLocks noChangeArrowheads="1"/>
            </p:cNvSpPr>
            <p:nvPr/>
          </p:nvSpPr>
          <p:spPr bwMode="auto">
            <a:xfrm>
              <a:off x="1126" y="2124"/>
              <a:ext cx="751" cy="602"/>
            </a:xfrm>
            <a:prstGeom prst="rect">
              <a:avLst/>
            </a:prstGeom>
            <a:solidFill>
              <a:schemeClr val="accent1"/>
            </a:solidFill>
            <a:ln w="9525">
              <a:solidFill>
                <a:schemeClr val="tx1"/>
              </a:solidFill>
              <a:miter lim="800000"/>
              <a:headEnd/>
              <a:tailEnd/>
            </a:ln>
            <a:effectLst/>
            <a:scene3d>
              <a:camera prst="orthographicFront"/>
              <a:lightRig rig="threePt" dir="t"/>
            </a:scene3d>
            <a:sp3d>
              <a:bevelT w="152400" h="50800" prst="softRound"/>
            </a:sp3d>
          </p:spPr>
          <p:txBody>
            <a:bodyPr wrap="none" anchor="ctr">
              <a:prstTxWarp prst="textNoShape">
                <a:avLst/>
              </a:prstTxWarp>
            </a:bodyPr>
            <a:lstStyle/>
            <a:p>
              <a:endParaRPr lang="en-US">
                <a:solidFill>
                  <a:srgbClr val="000000"/>
                </a:solidFill>
              </a:endParaRPr>
            </a:p>
          </p:txBody>
        </p:sp>
        <p:sp>
          <p:nvSpPr>
            <p:cNvPr id="16" name="Text Box 14"/>
            <p:cNvSpPr txBox="1">
              <a:spLocks noChangeArrowheads="1"/>
            </p:cNvSpPr>
            <p:nvPr/>
          </p:nvSpPr>
          <p:spPr bwMode="auto">
            <a:xfrm>
              <a:off x="1131" y="2127"/>
              <a:ext cx="714" cy="582"/>
            </a:xfrm>
            <a:prstGeom prst="rect">
              <a:avLst/>
            </a:prstGeom>
            <a:noFill/>
            <a:ln w="9525">
              <a:noFill/>
              <a:miter lim="800000"/>
              <a:headEnd/>
              <a:tailEnd/>
            </a:ln>
            <a:effectLst/>
            <a:scene3d>
              <a:camera prst="orthographicFront"/>
              <a:lightRig rig="threePt" dir="t"/>
            </a:scene3d>
            <a:sp3d>
              <a:bevelT w="152400" h="50800" prst="softRound"/>
            </a:sp3d>
          </p:spPr>
          <p:txBody>
            <a:bodyPr wrap="none">
              <a:prstTxWarp prst="textNoShape">
                <a:avLst/>
              </a:prstTxWarp>
              <a:spAutoFit/>
            </a:bodyPr>
            <a:lstStyle/>
            <a:p>
              <a:pPr algn="ctr">
                <a:spcBef>
                  <a:spcPct val="0"/>
                </a:spcBef>
                <a:buFontTx/>
                <a:buNone/>
              </a:pPr>
              <a:r>
                <a:rPr kumimoji="0" lang="en-US" sz="1800" baseline="0" dirty="0">
                  <a:solidFill>
                    <a:srgbClr val="000000"/>
                  </a:solidFill>
                </a:rPr>
                <a:t>digital</a:t>
              </a:r>
            </a:p>
            <a:p>
              <a:pPr algn="ctr">
                <a:spcBef>
                  <a:spcPct val="0"/>
                </a:spcBef>
                <a:buFontTx/>
                <a:buNone/>
              </a:pPr>
              <a:r>
                <a:rPr kumimoji="0" lang="en-US" sz="1800" baseline="0" dirty="0">
                  <a:solidFill>
                    <a:srgbClr val="000000"/>
                  </a:solidFill>
                </a:rPr>
                <a:t>signature</a:t>
              </a:r>
            </a:p>
            <a:p>
              <a:pPr algn="ctr">
                <a:spcBef>
                  <a:spcPct val="0"/>
                </a:spcBef>
                <a:buFontTx/>
                <a:buNone/>
              </a:pPr>
              <a:r>
                <a:rPr kumimoji="0" lang="en-US" sz="1800" baseline="0" dirty="0">
                  <a:solidFill>
                    <a:srgbClr val="000000"/>
                  </a:solidFill>
                </a:rPr>
                <a:t>(decrypt)</a:t>
              </a:r>
            </a:p>
          </p:txBody>
        </p:sp>
      </p:grpSp>
      <p:sp>
        <p:nvSpPr>
          <p:cNvPr id="22" name="Text Box 20"/>
          <p:cNvSpPr txBox="1">
            <a:spLocks noChangeArrowheads="1"/>
          </p:cNvSpPr>
          <p:nvPr/>
        </p:nvSpPr>
        <p:spPr bwMode="auto">
          <a:xfrm>
            <a:off x="5402263" y="4741862"/>
            <a:ext cx="364403" cy="461665"/>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sz="2400" baseline="0">
                <a:solidFill>
                  <a:srgbClr val="000000"/>
                </a:solidFill>
              </a:rPr>
              <a:t>+</a:t>
            </a:r>
          </a:p>
        </p:txBody>
      </p:sp>
      <p:grpSp>
        <p:nvGrpSpPr>
          <p:cNvPr id="34" name="Group 33"/>
          <p:cNvGrpSpPr/>
          <p:nvPr/>
        </p:nvGrpSpPr>
        <p:grpSpPr>
          <a:xfrm>
            <a:off x="4003676" y="4546600"/>
            <a:ext cx="1862143" cy="898525"/>
            <a:chOff x="4003676" y="4546600"/>
            <a:chExt cx="1862143" cy="898525"/>
          </a:xfrm>
        </p:grpSpPr>
        <p:sp>
          <p:nvSpPr>
            <p:cNvPr id="17" name="Text Box 15"/>
            <p:cNvSpPr txBox="1">
              <a:spLocks noChangeArrowheads="1"/>
            </p:cNvSpPr>
            <p:nvPr/>
          </p:nvSpPr>
          <p:spPr bwMode="auto">
            <a:xfrm>
              <a:off x="4003676" y="4619625"/>
              <a:ext cx="960437" cy="825500"/>
            </a:xfrm>
            <a:prstGeom prst="rect">
              <a:avLst/>
            </a:prstGeom>
            <a:noFill/>
            <a:ln w="9525">
              <a:noFill/>
              <a:miter lim="800000"/>
              <a:headEnd/>
              <a:tailEnd/>
            </a:ln>
            <a:effectLst/>
          </p:spPr>
          <p:txBody>
            <a:bodyPr>
              <a:prstTxWarp prst="textNoShape">
                <a:avLst/>
              </a:prstTxWarp>
              <a:spAutoFit/>
            </a:bodyPr>
            <a:lstStyle/>
            <a:p>
              <a:pPr>
                <a:spcBef>
                  <a:spcPct val="0"/>
                </a:spcBef>
                <a:buFontTx/>
                <a:buNone/>
              </a:pPr>
              <a:r>
                <a:rPr kumimoji="0" lang="en-US" sz="1600" baseline="0" dirty="0">
                  <a:solidFill>
                    <a:srgbClr val="000000"/>
                  </a:solidFill>
                </a:rPr>
                <a:t>CA </a:t>
              </a:r>
            </a:p>
            <a:p>
              <a:pPr>
                <a:spcBef>
                  <a:spcPct val="0"/>
                </a:spcBef>
                <a:buFontTx/>
                <a:buNone/>
              </a:pPr>
              <a:r>
                <a:rPr kumimoji="0" lang="en-US" sz="1600" baseline="0" dirty="0">
                  <a:solidFill>
                    <a:srgbClr val="000000"/>
                  </a:solidFill>
                </a:rPr>
                <a:t>public</a:t>
              </a:r>
            </a:p>
            <a:p>
              <a:pPr>
                <a:spcBef>
                  <a:spcPct val="0"/>
                </a:spcBef>
                <a:buFontTx/>
                <a:buNone/>
              </a:pPr>
              <a:r>
                <a:rPr kumimoji="0" lang="en-US" sz="1600" baseline="0" dirty="0">
                  <a:solidFill>
                    <a:srgbClr val="000000"/>
                  </a:solidFill>
                </a:rPr>
                <a:t>key </a:t>
              </a:r>
            </a:p>
          </p:txBody>
        </p:sp>
        <p:pic>
          <p:nvPicPr>
            <p:cNvPr id="18" name="Picture 16" descr="BS00768_[1]"/>
            <p:cNvPicPr>
              <a:picLocks noChangeAspect="1" noChangeArrowheads="1"/>
            </p:cNvPicPr>
            <p:nvPr/>
          </p:nvPicPr>
          <p:blipFill>
            <a:blip r:embed="rId4"/>
            <a:srcRect/>
            <a:stretch>
              <a:fillRect/>
            </a:stretch>
          </p:blipFill>
          <p:spPr bwMode="auto">
            <a:xfrm flipH="1" flipV="1">
              <a:off x="5243513" y="4627562"/>
              <a:ext cx="458788" cy="236538"/>
            </a:xfrm>
            <a:prstGeom prst="rect">
              <a:avLst/>
            </a:prstGeom>
            <a:noFill/>
            <a:ln w="9525">
              <a:noFill/>
              <a:miter lim="800000"/>
              <a:headEnd/>
              <a:tailEnd/>
            </a:ln>
          </p:spPr>
        </p:pic>
        <p:grpSp>
          <p:nvGrpSpPr>
            <p:cNvPr id="19" name="Group 17"/>
            <p:cNvGrpSpPr>
              <a:grpSpLocks/>
            </p:cNvGrpSpPr>
            <p:nvPr/>
          </p:nvGrpSpPr>
          <p:grpSpPr bwMode="auto">
            <a:xfrm>
              <a:off x="5227643" y="4906968"/>
              <a:ext cx="638176" cy="479426"/>
              <a:chOff x="3773" y="3688"/>
              <a:chExt cx="402" cy="302"/>
            </a:xfrm>
          </p:grpSpPr>
          <p:sp>
            <p:nvSpPr>
              <p:cNvPr id="20" name="Text Box 18"/>
              <p:cNvSpPr txBox="1">
                <a:spLocks noChangeArrowheads="1"/>
              </p:cNvSpPr>
              <p:nvPr/>
            </p:nvSpPr>
            <p:spPr bwMode="auto">
              <a:xfrm>
                <a:off x="3773" y="3688"/>
                <a:ext cx="213" cy="233"/>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baseline="0">
                    <a:solidFill>
                      <a:srgbClr val="000000"/>
                    </a:solidFill>
                  </a:rPr>
                  <a:t>K </a:t>
                </a:r>
              </a:p>
            </p:txBody>
          </p:sp>
          <p:sp>
            <p:nvSpPr>
              <p:cNvPr id="21" name="Text Box 19"/>
              <p:cNvSpPr txBox="1">
                <a:spLocks noChangeArrowheads="1"/>
              </p:cNvSpPr>
              <p:nvPr/>
            </p:nvSpPr>
            <p:spPr bwMode="auto">
              <a:xfrm>
                <a:off x="3881" y="3777"/>
                <a:ext cx="294" cy="213"/>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sz="1600" baseline="0">
                    <a:solidFill>
                      <a:srgbClr val="000000"/>
                    </a:solidFill>
                  </a:rPr>
                  <a:t>CA</a:t>
                </a:r>
              </a:p>
            </p:txBody>
          </p:sp>
        </p:grpSp>
        <p:sp>
          <p:nvSpPr>
            <p:cNvPr id="23" name="Line 21"/>
            <p:cNvSpPr>
              <a:spLocks noChangeShapeType="1"/>
            </p:cNvSpPr>
            <p:nvPr/>
          </p:nvSpPr>
          <p:spPr bwMode="auto">
            <a:xfrm flipV="1">
              <a:off x="5046663" y="4546600"/>
              <a:ext cx="0" cy="893762"/>
            </a:xfrm>
            <a:prstGeom prst="line">
              <a:avLst/>
            </a:prstGeom>
            <a:noFill/>
            <a:ln w="38100">
              <a:solidFill>
                <a:schemeClr val="tx1"/>
              </a:solidFill>
              <a:prstDash val="sysDot"/>
              <a:round/>
              <a:headEnd/>
              <a:tailEnd type="triangle" w="med" len="med"/>
            </a:ln>
            <a:effectLst/>
          </p:spPr>
          <p:txBody>
            <a:bodyPr>
              <a:prstTxWarp prst="textNoShape">
                <a:avLst/>
              </a:prstTxWarp>
            </a:bodyPr>
            <a:lstStyle/>
            <a:p>
              <a:endParaRPr lang="en-US">
                <a:solidFill>
                  <a:srgbClr val="000000"/>
                </a:solidFill>
              </a:endParaRPr>
            </a:p>
          </p:txBody>
        </p:sp>
      </p:grpSp>
      <p:sp>
        <p:nvSpPr>
          <p:cNvPr id="24" name="Line 22"/>
          <p:cNvSpPr>
            <a:spLocks noChangeShapeType="1"/>
          </p:cNvSpPr>
          <p:nvPr/>
        </p:nvSpPr>
        <p:spPr bwMode="auto">
          <a:xfrm>
            <a:off x="2822576" y="3970337"/>
            <a:ext cx="1627187" cy="635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solidFill>
                <a:srgbClr val="000000"/>
              </a:solidFill>
            </a:endParaRPr>
          </a:p>
        </p:txBody>
      </p:sp>
      <p:sp>
        <p:nvSpPr>
          <p:cNvPr id="25" name="Line 23"/>
          <p:cNvSpPr>
            <a:spLocks noChangeShapeType="1"/>
          </p:cNvSpPr>
          <p:nvPr/>
        </p:nvSpPr>
        <p:spPr bwMode="auto">
          <a:xfrm flipV="1">
            <a:off x="5691188" y="3983037"/>
            <a:ext cx="1133475" cy="9525"/>
          </a:xfrm>
          <a:prstGeom prst="line">
            <a:avLst/>
          </a:prstGeom>
          <a:noFill/>
          <a:ln w="38100">
            <a:solidFill>
              <a:schemeClr val="tx1"/>
            </a:solidFill>
            <a:round/>
            <a:headEnd/>
            <a:tailEnd type="triangle" w="med" len="med"/>
          </a:ln>
          <a:effectLst/>
        </p:spPr>
        <p:txBody>
          <a:bodyPr>
            <a:prstTxWarp prst="textNoShape">
              <a:avLst/>
            </a:prstTxWarp>
          </a:bodyPr>
          <a:lstStyle/>
          <a:p>
            <a:endParaRPr lang="en-US">
              <a:solidFill>
                <a:srgbClr val="000000"/>
              </a:solidFill>
            </a:endParaRPr>
          </a:p>
        </p:txBody>
      </p:sp>
      <p:grpSp>
        <p:nvGrpSpPr>
          <p:cNvPr id="26" name="Group 24"/>
          <p:cNvGrpSpPr>
            <a:grpSpLocks/>
          </p:cNvGrpSpPr>
          <p:nvPr/>
        </p:nvGrpSpPr>
        <p:grpSpPr bwMode="auto">
          <a:xfrm>
            <a:off x="1979613" y="3402012"/>
            <a:ext cx="903288" cy="1158875"/>
            <a:chOff x="4432" y="2648"/>
            <a:chExt cx="569" cy="730"/>
          </a:xfrm>
        </p:grpSpPr>
        <p:pic>
          <p:nvPicPr>
            <p:cNvPr id="27" name="Picture 25" descr="SO00109_[1]"/>
            <p:cNvPicPr>
              <a:picLocks noChangeAspect="1" noChangeArrowheads="1"/>
            </p:cNvPicPr>
            <p:nvPr/>
          </p:nvPicPr>
          <p:blipFill>
            <a:blip r:embed="rId5"/>
            <a:srcRect/>
            <a:stretch>
              <a:fillRect/>
            </a:stretch>
          </p:blipFill>
          <p:spPr bwMode="auto">
            <a:xfrm>
              <a:off x="4432" y="2648"/>
              <a:ext cx="569" cy="730"/>
            </a:xfrm>
            <a:prstGeom prst="rect">
              <a:avLst/>
            </a:prstGeom>
            <a:noFill/>
            <a:ln>
              <a:noFill/>
            </a:ln>
          </p:spPr>
        </p:pic>
        <p:grpSp>
          <p:nvGrpSpPr>
            <p:cNvPr id="28" name="Group 26"/>
            <p:cNvGrpSpPr>
              <a:grpSpLocks/>
            </p:cNvGrpSpPr>
            <p:nvPr/>
          </p:nvGrpSpPr>
          <p:grpSpPr bwMode="auto">
            <a:xfrm>
              <a:off x="4613" y="2766"/>
              <a:ext cx="310" cy="381"/>
              <a:chOff x="2997" y="2073"/>
              <a:chExt cx="310" cy="381"/>
            </a:xfrm>
          </p:grpSpPr>
          <p:grpSp>
            <p:nvGrpSpPr>
              <p:cNvPr id="30" name="Group 27"/>
              <p:cNvGrpSpPr>
                <a:grpSpLocks/>
              </p:cNvGrpSpPr>
              <p:nvPr/>
            </p:nvGrpSpPr>
            <p:grpSpPr bwMode="auto">
              <a:xfrm>
                <a:off x="2997" y="2144"/>
                <a:ext cx="310" cy="310"/>
                <a:chOff x="2997" y="2144"/>
                <a:chExt cx="310" cy="310"/>
              </a:xfrm>
            </p:grpSpPr>
            <p:sp>
              <p:nvSpPr>
                <p:cNvPr id="32" name="Text Box 28"/>
                <p:cNvSpPr txBox="1">
                  <a:spLocks noChangeArrowheads="1"/>
                </p:cNvSpPr>
                <p:nvPr/>
              </p:nvSpPr>
              <p:spPr bwMode="auto">
                <a:xfrm>
                  <a:off x="2997" y="2144"/>
                  <a:ext cx="213" cy="233"/>
                </a:xfrm>
                <a:prstGeom prst="rect">
                  <a:avLst/>
                </a:prstGeom>
                <a:solidFill>
                  <a:schemeClr val="bg1"/>
                </a:solidFill>
                <a:ln w="9525">
                  <a:noFill/>
                  <a:miter lim="800000"/>
                  <a:headEnd/>
                  <a:tailEnd/>
                </a:ln>
                <a:effectLst/>
              </p:spPr>
              <p:txBody>
                <a:bodyPr wrap="none">
                  <a:prstTxWarp prst="textNoShape">
                    <a:avLst/>
                  </a:prstTxWarp>
                  <a:spAutoFit/>
                </a:bodyPr>
                <a:lstStyle/>
                <a:p>
                  <a:pPr algn="ctr">
                    <a:spcBef>
                      <a:spcPct val="0"/>
                    </a:spcBef>
                    <a:buFontTx/>
                    <a:buNone/>
                  </a:pPr>
                  <a:r>
                    <a:rPr kumimoji="0" lang="en-US" baseline="0">
                      <a:solidFill>
                        <a:srgbClr val="000000"/>
                      </a:solidFill>
                    </a:rPr>
                    <a:t>K </a:t>
                  </a:r>
                </a:p>
              </p:txBody>
            </p:sp>
            <p:sp>
              <p:nvSpPr>
                <p:cNvPr id="33" name="Text Box 29"/>
                <p:cNvSpPr txBox="1">
                  <a:spLocks noChangeArrowheads="1"/>
                </p:cNvSpPr>
                <p:nvPr/>
              </p:nvSpPr>
              <p:spPr bwMode="auto">
                <a:xfrm>
                  <a:off x="3104" y="2241"/>
                  <a:ext cx="203" cy="213"/>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sz="1600" baseline="0">
                      <a:solidFill>
                        <a:srgbClr val="000000"/>
                      </a:solidFill>
                    </a:rPr>
                    <a:t>B</a:t>
                  </a:r>
                </a:p>
              </p:txBody>
            </p:sp>
          </p:grpSp>
          <p:sp>
            <p:nvSpPr>
              <p:cNvPr id="31" name="Text Box 30"/>
              <p:cNvSpPr txBox="1">
                <a:spLocks noChangeArrowheads="1"/>
              </p:cNvSpPr>
              <p:nvPr/>
            </p:nvSpPr>
            <p:spPr bwMode="auto">
              <a:xfrm>
                <a:off x="3113" y="2073"/>
                <a:ext cx="192" cy="213"/>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sz="1600" baseline="0">
                    <a:solidFill>
                      <a:srgbClr val="000000"/>
                    </a:solidFill>
                  </a:rPr>
                  <a:t>+</a:t>
                </a:r>
              </a:p>
            </p:txBody>
          </p:sp>
        </p:grpSp>
        <p:pic>
          <p:nvPicPr>
            <p:cNvPr id="29" name="Picture 31" descr="BS00768_[1]"/>
            <p:cNvPicPr>
              <a:picLocks noChangeAspect="1" noChangeArrowheads="1"/>
            </p:cNvPicPr>
            <p:nvPr/>
          </p:nvPicPr>
          <p:blipFill>
            <a:blip r:embed="rId4"/>
            <a:srcRect/>
            <a:stretch>
              <a:fillRect/>
            </a:stretch>
          </p:blipFill>
          <p:spPr bwMode="auto">
            <a:xfrm flipH="1" flipV="1">
              <a:off x="4640" y="3118"/>
              <a:ext cx="289" cy="149"/>
            </a:xfrm>
            <a:prstGeom prst="rect">
              <a:avLst/>
            </a:prstGeom>
            <a:noFill/>
            <a:ln w="9525">
              <a:noFill/>
              <a:miter lim="800000"/>
              <a:headEnd/>
              <a:tailEnd/>
            </a:ln>
          </p:spPr>
        </p:pic>
      </p:grpSp>
      <p:sp>
        <p:nvSpPr>
          <p:cNvPr id="36" name="Rectangle 2"/>
          <p:cNvSpPr txBox="1">
            <a:spLocks noChangeArrowheads="1"/>
          </p:cNvSpPr>
          <p:nvPr/>
        </p:nvSpPr>
        <p:spPr>
          <a:xfrm>
            <a:off x="1215073" y="304800"/>
            <a:ext cx="7498080" cy="11430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Certification Authorities</a:t>
            </a:r>
            <a:endParaRPr kumimoji="0" lang="en-US" sz="44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extLst>
      <p:ext uri="{BB962C8B-B14F-4D97-AF65-F5344CB8AC3E}">
        <p14:creationId xmlns:p14="http://schemas.microsoft.com/office/powerpoint/2010/main" val="4130217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2000"/>
                                        <p:tgtEl>
                                          <p:spTgt spid="6"/>
                                        </p:tgtEl>
                                      </p:cBhvr>
                                    </p:animEffect>
                                    <p:set>
                                      <p:cBhvr>
                                        <p:cTn id="24" dur="1" fill="hold">
                                          <p:stCondLst>
                                            <p:cond delay="19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Certificate Authority: </a:t>
            </a:r>
            <a:r>
              <a:rPr lang="en-US" dirty="0"/>
              <a:t>Trust model </a:t>
            </a:r>
          </a:p>
        </p:txBody>
      </p:sp>
      <p:grpSp>
        <p:nvGrpSpPr>
          <p:cNvPr id="4" name="Group 3"/>
          <p:cNvGrpSpPr/>
          <p:nvPr/>
        </p:nvGrpSpPr>
        <p:grpSpPr>
          <a:xfrm>
            <a:off x="2482306" y="1982474"/>
            <a:ext cx="4603289" cy="4249134"/>
            <a:chOff x="2902488" y="2088456"/>
            <a:chExt cx="5382492" cy="4968388"/>
          </a:xfrm>
        </p:grpSpPr>
        <p:sp>
          <p:nvSpPr>
            <p:cNvPr id="5" name="Oval 4"/>
            <p:cNvSpPr/>
            <p:nvPr/>
          </p:nvSpPr>
          <p:spPr>
            <a:xfrm>
              <a:off x="2902488" y="5976724"/>
              <a:ext cx="1080120" cy="1080120"/>
            </a:xfrm>
            <a:prstGeom prst="ellipse">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39" dirty="0"/>
                <a:t>C</a:t>
              </a:r>
              <a:r>
                <a:rPr lang="en-GB" sz="1539" baseline="-25000" dirty="0"/>
                <a:t>1</a:t>
              </a:r>
              <a:endParaRPr lang="en-GB" sz="1539" baseline="-25000" dirty="0"/>
            </a:p>
          </p:txBody>
        </p:sp>
        <p:sp>
          <p:nvSpPr>
            <p:cNvPr id="8" name="Oval 7"/>
            <p:cNvSpPr/>
            <p:nvPr/>
          </p:nvSpPr>
          <p:spPr>
            <a:xfrm>
              <a:off x="6644225" y="4652437"/>
              <a:ext cx="1080120" cy="1080120"/>
            </a:xfrm>
            <a:prstGeom prst="ellipse">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39" dirty="0"/>
                <a:t>CA</a:t>
              </a:r>
              <a:r>
                <a:rPr lang="en-GB" sz="1539" baseline="-25000" dirty="0"/>
                <a:t>3</a:t>
              </a:r>
              <a:endParaRPr lang="en-GB" sz="1539" baseline="-25000" dirty="0"/>
            </a:p>
          </p:txBody>
        </p:sp>
        <p:sp>
          <p:nvSpPr>
            <p:cNvPr id="9" name="Oval 8"/>
            <p:cNvSpPr/>
            <p:nvPr/>
          </p:nvSpPr>
          <p:spPr>
            <a:xfrm>
              <a:off x="5206744" y="4525843"/>
              <a:ext cx="1080120" cy="1080120"/>
            </a:xfrm>
            <a:prstGeom prst="ellipse">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39" dirty="0"/>
                <a:t>CA</a:t>
              </a:r>
              <a:r>
                <a:rPr lang="en-GB" sz="1539" baseline="-25000" dirty="0"/>
                <a:t>2</a:t>
              </a:r>
              <a:endParaRPr lang="en-GB" sz="1539" baseline="-25000" dirty="0"/>
            </a:p>
          </p:txBody>
        </p:sp>
        <p:sp>
          <p:nvSpPr>
            <p:cNvPr id="10" name="Oval 9"/>
            <p:cNvSpPr/>
            <p:nvPr/>
          </p:nvSpPr>
          <p:spPr>
            <a:xfrm>
              <a:off x="3769263" y="4678243"/>
              <a:ext cx="1080120" cy="1080120"/>
            </a:xfrm>
            <a:prstGeom prst="ellipse">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39" dirty="0"/>
                <a:t>CA</a:t>
              </a:r>
              <a:r>
                <a:rPr lang="en-GB" sz="1539" baseline="-25000" dirty="0"/>
                <a:t>1</a:t>
              </a:r>
              <a:endParaRPr lang="en-GB" sz="1539" baseline="-25000" dirty="0"/>
            </a:p>
          </p:txBody>
        </p:sp>
        <p:sp>
          <p:nvSpPr>
            <p:cNvPr id="11" name="Oval 10"/>
            <p:cNvSpPr/>
            <p:nvPr/>
          </p:nvSpPr>
          <p:spPr>
            <a:xfrm>
              <a:off x="2902488" y="3353956"/>
              <a:ext cx="1080120" cy="1080120"/>
            </a:xfrm>
            <a:prstGeom prst="ellipse">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39" dirty="0"/>
                <a:t>CA</a:t>
              </a:r>
              <a:r>
                <a:rPr lang="en-GB" sz="1539" baseline="-25000" dirty="0"/>
                <a:t>4</a:t>
              </a:r>
              <a:endParaRPr lang="en-GB" sz="1539" baseline="-25000" dirty="0"/>
            </a:p>
          </p:txBody>
        </p:sp>
        <p:sp>
          <p:nvSpPr>
            <p:cNvPr id="12" name="Oval 11"/>
            <p:cNvSpPr/>
            <p:nvPr/>
          </p:nvSpPr>
          <p:spPr>
            <a:xfrm>
              <a:off x="5626167" y="2904246"/>
              <a:ext cx="1080120" cy="1080120"/>
            </a:xfrm>
            <a:prstGeom prst="ellipse">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39" dirty="0"/>
                <a:t>CA</a:t>
              </a:r>
              <a:r>
                <a:rPr lang="en-GB" sz="1539" baseline="-25000" dirty="0"/>
                <a:t>5</a:t>
              </a:r>
              <a:endParaRPr lang="en-GB" sz="1539" baseline="-25000" dirty="0"/>
            </a:p>
          </p:txBody>
        </p:sp>
        <p:sp>
          <p:nvSpPr>
            <p:cNvPr id="13" name="Oval 12"/>
            <p:cNvSpPr/>
            <p:nvPr/>
          </p:nvSpPr>
          <p:spPr>
            <a:xfrm>
              <a:off x="3905746" y="2088456"/>
              <a:ext cx="1080120" cy="1080120"/>
            </a:xfrm>
            <a:prstGeom prst="ellipse">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39" dirty="0"/>
                <a:t>Root Cert</a:t>
              </a:r>
              <a:endParaRPr lang="en-GB" sz="1539" dirty="0"/>
            </a:p>
          </p:txBody>
        </p:sp>
        <p:sp>
          <p:nvSpPr>
            <p:cNvPr id="15" name="Oval 14"/>
            <p:cNvSpPr/>
            <p:nvPr/>
          </p:nvSpPr>
          <p:spPr>
            <a:xfrm>
              <a:off x="4288748" y="5976724"/>
              <a:ext cx="1080120" cy="1080120"/>
            </a:xfrm>
            <a:prstGeom prst="ellipse">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39" dirty="0"/>
                <a:t>C</a:t>
              </a:r>
              <a:r>
                <a:rPr lang="en-GB" sz="1539" baseline="-25000" dirty="0"/>
                <a:t>2</a:t>
              </a:r>
              <a:endParaRPr lang="en-GB" sz="1539" baseline="-25000" dirty="0"/>
            </a:p>
          </p:txBody>
        </p:sp>
        <p:sp>
          <p:nvSpPr>
            <p:cNvPr id="16" name="Oval 15"/>
            <p:cNvSpPr/>
            <p:nvPr/>
          </p:nvSpPr>
          <p:spPr>
            <a:xfrm>
              <a:off x="5746804" y="5976724"/>
              <a:ext cx="1080120" cy="1080120"/>
            </a:xfrm>
            <a:prstGeom prst="ellipse">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39" dirty="0"/>
                <a:t>C</a:t>
              </a:r>
              <a:r>
                <a:rPr lang="en-GB" sz="1539" baseline="-25000" dirty="0"/>
                <a:t>3</a:t>
              </a:r>
              <a:endParaRPr lang="en-GB" sz="1539" baseline="-25000" dirty="0"/>
            </a:p>
          </p:txBody>
        </p:sp>
        <p:sp>
          <p:nvSpPr>
            <p:cNvPr id="17" name="Oval 16"/>
            <p:cNvSpPr/>
            <p:nvPr/>
          </p:nvSpPr>
          <p:spPr>
            <a:xfrm>
              <a:off x="7204860" y="5976724"/>
              <a:ext cx="1080120" cy="1080120"/>
            </a:xfrm>
            <a:prstGeom prst="ellipse">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39" dirty="0"/>
                <a:t>C</a:t>
              </a:r>
              <a:r>
                <a:rPr lang="en-GB" sz="1539" baseline="-25000" dirty="0"/>
                <a:t>4</a:t>
              </a:r>
              <a:endParaRPr lang="en-GB" sz="1539" baseline="-25000" dirty="0"/>
            </a:p>
          </p:txBody>
        </p:sp>
        <p:cxnSp>
          <p:nvCxnSpPr>
            <p:cNvPr id="19" name="Straight Arrow Connector 18"/>
            <p:cNvCxnSpPr/>
            <p:nvPr/>
          </p:nvCxnSpPr>
          <p:spPr>
            <a:xfrm flipH="1">
              <a:off x="3723880" y="2904246"/>
              <a:ext cx="258728" cy="54006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6"/>
            </p:cNvCxnSpPr>
            <p:nvPr/>
          </p:nvCxnSpPr>
          <p:spPr>
            <a:xfrm>
              <a:off x="4985866" y="2628516"/>
              <a:ext cx="760938" cy="54006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286864" y="3831655"/>
              <a:ext cx="720080" cy="87886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735461" y="4244810"/>
              <a:ext cx="245808" cy="560027"/>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613965" y="5631769"/>
              <a:ext cx="304747" cy="370761"/>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762496" y="5547176"/>
              <a:ext cx="403731" cy="600264"/>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304922" y="5631769"/>
              <a:ext cx="327838" cy="485512"/>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3568668" y="5507726"/>
              <a:ext cx="358775" cy="530816"/>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004812" y="3971458"/>
              <a:ext cx="1712027" cy="384916"/>
            </a:xfrm>
            <a:prstGeom prst="rect">
              <a:avLst/>
            </a:prstGeom>
            <a:noFill/>
          </p:spPr>
          <p:txBody>
            <a:bodyPr wrap="none" rtlCol="0">
              <a:spAutoFit/>
            </a:bodyPr>
            <a:lstStyle/>
            <a:p>
              <a:r>
                <a:rPr lang="en-GB" sz="1539" dirty="0"/>
                <a:t>PKI Trust Model</a:t>
              </a:r>
              <a:endParaRPr lang="en-GB" sz="1539" dirty="0"/>
            </a:p>
          </p:txBody>
        </p:sp>
      </p:grpSp>
      <p:sp>
        <p:nvSpPr>
          <p:cNvPr id="26" name="TextBox 25"/>
          <p:cNvSpPr txBox="1"/>
          <p:nvPr/>
        </p:nvSpPr>
        <p:spPr>
          <a:xfrm>
            <a:off x="4043302" y="6323433"/>
            <a:ext cx="2525371" cy="329193"/>
          </a:xfrm>
          <a:prstGeom prst="rect">
            <a:avLst/>
          </a:prstGeom>
          <a:noFill/>
        </p:spPr>
        <p:txBody>
          <a:bodyPr wrap="none" rtlCol="0">
            <a:spAutoFit/>
          </a:bodyPr>
          <a:lstStyle/>
          <a:p>
            <a:r>
              <a:rPr lang="en-US" sz="1539" dirty="0"/>
              <a:t>[Figure </a:t>
            </a:r>
            <a:r>
              <a:rPr lang="en-US" sz="1539" dirty="0"/>
              <a:t>3.05 </a:t>
            </a:r>
            <a:r>
              <a:rPr lang="en-US" sz="1539" dirty="0"/>
              <a:t>– </a:t>
            </a:r>
            <a:r>
              <a:rPr lang="en-GB" sz="1539" dirty="0"/>
              <a:t>CA Hierarchy]</a:t>
            </a:r>
            <a:endParaRPr lang="en-GB" sz="1539" dirty="0"/>
          </a:p>
        </p:txBody>
      </p:sp>
    </p:spTree>
    <p:extLst>
      <p:ext uri="{BB962C8B-B14F-4D97-AF65-F5344CB8AC3E}">
        <p14:creationId xmlns:p14="http://schemas.microsoft.com/office/powerpoint/2010/main" val="1068873510"/>
      </p:ext>
    </p:extLst>
  </p:cSld>
  <p:clrMapOvr>
    <a:masterClrMapping/>
  </p:clrMapOvr>
  <mc:AlternateContent xmlns:mc="http://schemas.openxmlformats.org/markup-compatibility/2006" xmlns:p14="http://schemas.microsoft.com/office/powerpoint/2010/main">
    <mc:Choice Requires="p14">
      <p:transition spd="med" p14:dur="700" advTm="23863">
        <p:fade/>
      </p:transition>
    </mc:Choice>
    <mc:Fallback xmlns="">
      <p:transition spd="med" advTm="23863">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Web Transactions Using SSL</a:t>
            </a:r>
            <a:endParaRPr lang="en-US" dirty="0"/>
          </a:p>
        </p:txBody>
      </p:sp>
      <p:grpSp>
        <p:nvGrpSpPr>
          <p:cNvPr id="6" name="Group 5"/>
          <p:cNvGrpSpPr/>
          <p:nvPr/>
        </p:nvGrpSpPr>
        <p:grpSpPr>
          <a:xfrm>
            <a:off x="170595" y="940759"/>
            <a:ext cx="8965316" cy="5292550"/>
            <a:chOff x="199472" y="870409"/>
            <a:chExt cx="10482882" cy="6188424"/>
          </a:xfrm>
        </p:grpSpPr>
        <p:pic>
          <p:nvPicPr>
            <p:cNvPr id="48" name="Picture 47"/>
            <p:cNvPicPr>
              <a:picLocks noChangeAspect="1"/>
            </p:cNvPicPr>
            <p:nvPr/>
          </p:nvPicPr>
          <p:blipFill>
            <a:blip r:embed="rId3"/>
            <a:stretch>
              <a:fillRect/>
            </a:stretch>
          </p:blipFill>
          <p:spPr>
            <a:xfrm>
              <a:off x="5745957" y="4148167"/>
              <a:ext cx="1425093" cy="950062"/>
            </a:xfrm>
            <a:prstGeom prst="rect">
              <a:avLst/>
            </a:prstGeom>
          </p:spPr>
        </p:pic>
        <p:pic>
          <p:nvPicPr>
            <p:cNvPr id="56" name="Picture 55"/>
            <p:cNvPicPr>
              <a:picLocks noChangeAspect="1"/>
            </p:cNvPicPr>
            <p:nvPr/>
          </p:nvPicPr>
          <p:blipFill>
            <a:blip r:embed="rId4"/>
            <a:stretch>
              <a:fillRect/>
            </a:stretch>
          </p:blipFill>
          <p:spPr>
            <a:xfrm>
              <a:off x="8970061" y="2204652"/>
              <a:ext cx="1359391" cy="1359391"/>
            </a:xfrm>
            <a:prstGeom prst="rect">
              <a:avLst/>
            </a:prstGeom>
          </p:spPr>
        </p:pic>
        <p:pic>
          <p:nvPicPr>
            <p:cNvPr id="35" name="Picture 34"/>
            <p:cNvPicPr>
              <a:picLocks noChangeAspect="1"/>
            </p:cNvPicPr>
            <p:nvPr/>
          </p:nvPicPr>
          <p:blipFill>
            <a:blip r:embed="rId3"/>
            <a:stretch>
              <a:fillRect/>
            </a:stretch>
          </p:blipFill>
          <p:spPr>
            <a:xfrm>
              <a:off x="2177553" y="4277850"/>
              <a:ext cx="1425093" cy="950062"/>
            </a:xfrm>
            <a:prstGeom prst="rect">
              <a:avLst/>
            </a:prstGeom>
          </p:spPr>
        </p:pic>
        <p:pic>
          <p:nvPicPr>
            <p:cNvPr id="7" name="Picture 6"/>
            <p:cNvPicPr>
              <a:picLocks noChangeAspect="1"/>
            </p:cNvPicPr>
            <p:nvPr/>
          </p:nvPicPr>
          <p:blipFill>
            <a:blip r:embed="rId5"/>
            <a:stretch>
              <a:fillRect/>
            </a:stretch>
          </p:blipFill>
          <p:spPr>
            <a:xfrm>
              <a:off x="9636216" y="2165491"/>
              <a:ext cx="534226" cy="534226"/>
            </a:xfrm>
            <a:prstGeom prst="rect">
              <a:avLst/>
            </a:prstGeom>
          </p:spPr>
        </p:pic>
        <p:pic>
          <p:nvPicPr>
            <p:cNvPr id="4" name="Picture 3"/>
            <p:cNvPicPr>
              <a:picLocks noChangeAspect="1"/>
            </p:cNvPicPr>
            <p:nvPr/>
          </p:nvPicPr>
          <p:blipFill>
            <a:blip r:embed="rId6"/>
            <a:stretch>
              <a:fillRect/>
            </a:stretch>
          </p:blipFill>
          <p:spPr>
            <a:xfrm>
              <a:off x="9667235" y="870409"/>
              <a:ext cx="1015119" cy="1015119"/>
            </a:xfrm>
            <a:prstGeom prst="rect">
              <a:avLst/>
            </a:prstGeom>
          </p:spPr>
        </p:pic>
        <p:pic>
          <p:nvPicPr>
            <p:cNvPr id="5" name="Picture 4"/>
            <p:cNvPicPr>
              <a:picLocks noChangeAspect="1"/>
            </p:cNvPicPr>
            <p:nvPr/>
          </p:nvPicPr>
          <p:blipFill>
            <a:blip r:embed="rId7"/>
            <a:stretch>
              <a:fillRect/>
            </a:stretch>
          </p:blipFill>
          <p:spPr>
            <a:xfrm>
              <a:off x="9085595" y="1566403"/>
              <a:ext cx="638249" cy="638249"/>
            </a:xfrm>
            <a:prstGeom prst="rect">
              <a:avLst/>
            </a:prstGeom>
          </p:spPr>
        </p:pic>
        <p:pic>
          <p:nvPicPr>
            <p:cNvPr id="9" name="Picture 8"/>
            <p:cNvPicPr>
              <a:picLocks noChangeAspect="1"/>
            </p:cNvPicPr>
            <p:nvPr/>
          </p:nvPicPr>
          <p:blipFill>
            <a:blip r:embed="rId8"/>
            <a:stretch>
              <a:fillRect/>
            </a:stretch>
          </p:blipFill>
          <p:spPr>
            <a:xfrm>
              <a:off x="200260" y="5762783"/>
              <a:ext cx="1290290" cy="1296050"/>
            </a:xfrm>
            <a:prstGeom prst="rect">
              <a:avLst/>
            </a:prstGeom>
          </p:spPr>
        </p:pic>
        <p:pic>
          <p:nvPicPr>
            <p:cNvPr id="12" name="Picture 11"/>
            <p:cNvPicPr>
              <a:picLocks noChangeAspect="1"/>
            </p:cNvPicPr>
            <p:nvPr/>
          </p:nvPicPr>
          <p:blipFill>
            <a:blip r:embed="rId4"/>
            <a:stretch>
              <a:fillRect/>
            </a:stretch>
          </p:blipFill>
          <p:spPr>
            <a:xfrm>
              <a:off x="377354" y="1377968"/>
              <a:ext cx="2226394" cy="2226394"/>
            </a:xfrm>
            <a:prstGeom prst="rect">
              <a:avLst/>
            </a:prstGeom>
          </p:spPr>
        </p:pic>
        <p:sp>
          <p:nvSpPr>
            <p:cNvPr id="13" name="TextBox 12"/>
            <p:cNvSpPr txBox="1"/>
            <p:nvPr/>
          </p:nvSpPr>
          <p:spPr>
            <a:xfrm>
              <a:off x="199472" y="1492208"/>
              <a:ext cx="3148824" cy="384916"/>
            </a:xfrm>
            <a:prstGeom prst="rect">
              <a:avLst/>
            </a:prstGeom>
            <a:noFill/>
          </p:spPr>
          <p:txBody>
            <a:bodyPr wrap="none" rtlCol="0">
              <a:spAutoFit/>
            </a:bodyPr>
            <a:lstStyle/>
            <a:p>
              <a:pPr algn="ctr"/>
              <a:r>
                <a:rPr lang="en-US" sz="1539" dirty="0"/>
                <a:t>Trusted Certificate Authorities </a:t>
              </a:r>
              <a:endParaRPr lang="en-US" sz="1539" dirty="0"/>
            </a:p>
          </p:txBody>
        </p:sp>
        <p:cxnSp>
          <p:nvCxnSpPr>
            <p:cNvPr id="15" name="Curved Connector 14"/>
            <p:cNvCxnSpPr/>
            <p:nvPr/>
          </p:nvCxnSpPr>
          <p:spPr>
            <a:xfrm rot="5400000" flipH="1" flipV="1">
              <a:off x="-48458" y="3639106"/>
              <a:ext cx="2949374" cy="1502647"/>
            </a:xfrm>
            <a:prstGeom prst="curvedConnector3">
              <a:avLst/>
            </a:prstGeom>
            <a:ln w="38100">
              <a:prstDash val="dash"/>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69159" y="3232393"/>
              <a:ext cx="1178888" cy="384916"/>
            </a:xfrm>
            <a:prstGeom prst="rect">
              <a:avLst/>
            </a:prstGeom>
            <a:noFill/>
          </p:spPr>
          <p:txBody>
            <a:bodyPr wrap="none" rtlCol="0">
              <a:spAutoFit/>
            </a:bodyPr>
            <a:lstStyle/>
            <a:p>
              <a:pPr algn="ctr"/>
              <a:r>
                <a:rPr lang="en-US" sz="1539"/>
                <a:t>Public Key</a:t>
              </a:r>
              <a:endParaRPr lang="en-US" sz="1539" dirty="0"/>
            </a:p>
          </p:txBody>
        </p:sp>
        <p:cxnSp>
          <p:nvCxnSpPr>
            <p:cNvPr id="27" name="Curved Connector 26"/>
            <p:cNvCxnSpPr>
              <a:stCxn id="12" idx="3"/>
            </p:cNvCxnSpPr>
            <p:nvPr/>
          </p:nvCxnSpPr>
          <p:spPr>
            <a:xfrm flipH="1">
              <a:off x="1145313" y="2491165"/>
              <a:ext cx="1458435" cy="3448912"/>
            </a:xfrm>
            <a:prstGeom prst="curvedConnector4">
              <a:avLst>
                <a:gd name="adj1" fmla="val -51112"/>
                <a:gd name="adj2" fmla="val 82853"/>
              </a:avLst>
            </a:prstGeom>
            <a:ln w="38100">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38" name="Curved Connector 37"/>
            <p:cNvCxnSpPr/>
            <p:nvPr/>
          </p:nvCxnSpPr>
          <p:spPr>
            <a:xfrm rot="10800000" flipV="1">
              <a:off x="1490552" y="1696334"/>
              <a:ext cx="7699066" cy="4714471"/>
            </a:xfrm>
            <a:prstGeom prst="curvedConnector3">
              <a:avLst/>
            </a:prstGeom>
            <a:ln w="50800" cmpd="sng">
              <a:prstDash val="lgDash"/>
              <a:tailEnd type="stealth"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8948685">
              <a:off x="4754793" y="3204171"/>
              <a:ext cx="1923977" cy="384916"/>
            </a:xfrm>
            <a:prstGeom prst="rect">
              <a:avLst/>
            </a:prstGeom>
            <a:noFill/>
          </p:spPr>
          <p:txBody>
            <a:bodyPr wrap="none" rtlCol="0">
              <a:spAutoFit/>
            </a:bodyPr>
            <a:lstStyle/>
            <a:p>
              <a:r>
                <a:rPr lang="en-GB" sz="1539"/>
                <a:t>www.mybank.com</a:t>
              </a:r>
              <a:endParaRPr lang="en-GB" sz="1539" dirty="0"/>
            </a:p>
          </p:txBody>
        </p:sp>
        <p:cxnSp>
          <p:nvCxnSpPr>
            <p:cNvPr id="40" name="Curved Connector 39"/>
            <p:cNvCxnSpPr/>
            <p:nvPr/>
          </p:nvCxnSpPr>
          <p:spPr>
            <a:xfrm flipV="1">
              <a:off x="1490550" y="2030393"/>
              <a:ext cx="7595045" cy="4917798"/>
            </a:xfrm>
            <a:prstGeom prst="curvedConnector3">
              <a:avLst>
                <a:gd name="adj1" fmla="val 63872"/>
              </a:avLst>
            </a:prstGeom>
            <a:ln w="50800" cmpd="sng">
              <a:prstDash val="lgDash"/>
              <a:tailEnd type="stealth" w="lg" len="lg"/>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9219221" y="3108562"/>
              <a:ext cx="1264958" cy="661868"/>
            </a:xfrm>
            <a:prstGeom prst="rect">
              <a:avLst/>
            </a:prstGeom>
            <a:noFill/>
          </p:spPr>
          <p:txBody>
            <a:bodyPr wrap="none" rtlCol="0">
              <a:spAutoFit/>
            </a:bodyPr>
            <a:lstStyle/>
            <a:p>
              <a:pPr algn="ctr"/>
              <a:r>
                <a:rPr lang="en-GB" sz="1539" dirty="0"/>
                <a:t>Certificate</a:t>
              </a:r>
              <a:br>
                <a:rPr lang="en-GB" sz="1539" dirty="0"/>
              </a:br>
              <a:r>
                <a:rPr lang="en-GB" sz="1539" dirty="0"/>
                <a:t>Verification</a:t>
              </a:r>
              <a:endParaRPr lang="en-GB" sz="1539" dirty="0"/>
            </a:p>
          </p:txBody>
        </p:sp>
      </p:grpSp>
      <p:sp>
        <p:nvSpPr>
          <p:cNvPr id="19" name="TextBox 18"/>
          <p:cNvSpPr txBox="1"/>
          <p:nvPr/>
        </p:nvSpPr>
        <p:spPr>
          <a:xfrm>
            <a:off x="4043303" y="6323433"/>
            <a:ext cx="1685911" cy="329193"/>
          </a:xfrm>
          <a:prstGeom prst="rect">
            <a:avLst/>
          </a:prstGeom>
          <a:noFill/>
        </p:spPr>
        <p:txBody>
          <a:bodyPr wrap="none" rtlCol="0">
            <a:spAutoFit/>
          </a:bodyPr>
          <a:lstStyle/>
          <a:p>
            <a:r>
              <a:rPr lang="en-US" sz="1539" dirty="0"/>
              <a:t>[Figure </a:t>
            </a:r>
            <a:r>
              <a:rPr lang="en-US" sz="1539" dirty="0"/>
              <a:t>3.07 </a:t>
            </a:r>
            <a:r>
              <a:rPr lang="en-US" sz="1539" dirty="0"/>
              <a:t>– </a:t>
            </a:r>
            <a:r>
              <a:rPr lang="en-GB" sz="1539" dirty="0"/>
              <a:t>SSL]</a:t>
            </a:r>
            <a:endParaRPr lang="en-GB" sz="1539" dirty="0"/>
          </a:p>
        </p:txBody>
      </p:sp>
    </p:spTree>
    <p:extLst>
      <p:ext uri="{BB962C8B-B14F-4D97-AF65-F5344CB8AC3E}">
        <p14:creationId xmlns:p14="http://schemas.microsoft.com/office/powerpoint/2010/main" val="1928083442"/>
      </p:ext>
    </p:extLst>
  </p:cSld>
  <p:clrMapOvr>
    <a:masterClrMapping/>
  </p:clrMapOvr>
  <mc:AlternateContent xmlns:mc="http://schemas.openxmlformats.org/markup-compatibility/2006" xmlns:p14="http://schemas.microsoft.com/office/powerpoint/2010/main">
    <mc:Choice Requires="p14">
      <p:transition spd="med" p14:dur="700" advTm="135995">
        <p:fade/>
      </p:transition>
    </mc:Choice>
    <mc:Fallback xmlns="">
      <p:transition spd="med" advTm="135995">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this the only way to establish trust?</a:t>
            </a:r>
            <a:endParaRPr lang="en-US" dirty="0"/>
          </a:p>
        </p:txBody>
      </p:sp>
      <p:sp>
        <p:nvSpPr>
          <p:cNvPr id="3" name="TextBox 2"/>
          <p:cNvSpPr txBox="1"/>
          <p:nvPr/>
        </p:nvSpPr>
        <p:spPr>
          <a:xfrm>
            <a:off x="2159000" y="2438400"/>
            <a:ext cx="2946128" cy="369332"/>
          </a:xfrm>
          <a:prstGeom prst="rect">
            <a:avLst/>
          </a:prstGeom>
          <a:noFill/>
        </p:spPr>
        <p:txBody>
          <a:bodyPr wrap="none" rtlCol="0">
            <a:spAutoFit/>
          </a:bodyPr>
          <a:lstStyle/>
          <a:p>
            <a:r>
              <a:rPr lang="en-GB" dirty="0" smtClean="0"/>
              <a:t>Please research this online </a:t>
            </a:r>
            <a:r>
              <a:rPr lang="en-GB" dirty="0" smtClean="0">
                <a:sym typeface="Wingdings"/>
              </a:rPr>
              <a:t></a:t>
            </a:r>
            <a:endParaRPr lang="en-GB" dirty="0"/>
          </a:p>
        </p:txBody>
      </p:sp>
    </p:spTree>
    <p:extLst>
      <p:ext uri="{BB962C8B-B14F-4D97-AF65-F5344CB8AC3E}">
        <p14:creationId xmlns:p14="http://schemas.microsoft.com/office/powerpoint/2010/main" val="1047831348"/>
      </p:ext>
    </p:extLst>
  </p:cSld>
  <p:clrMapOvr>
    <a:masterClrMapping/>
  </p:clrMapOvr>
  <mc:AlternateContent xmlns:mc="http://schemas.openxmlformats.org/markup-compatibility/2006" xmlns:p14="http://schemas.microsoft.com/office/powerpoint/2010/main">
    <mc:Choice Requires="p14">
      <p:transition spd="med" p14:dur="700" advTm="67165">
        <p:fade/>
      </p:transition>
    </mc:Choice>
    <mc:Fallback xmlns="">
      <p:transition spd="med" advTm="67165">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Now for a slightly different Scenario.</a:t>
            </a:r>
            <a:endParaRPr lang="en-US" sz="3600" dirty="0"/>
          </a:p>
        </p:txBody>
      </p:sp>
      <p:sp>
        <p:nvSpPr>
          <p:cNvPr id="3" name="Content Placeholder 2"/>
          <p:cNvSpPr>
            <a:spLocks noGrp="1"/>
          </p:cNvSpPr>
          <p:nvPr>
            <p:ph idx="1"/>
          </p:nvPr>
        </p:nvSpPr>
        <p:spPr/>
        <p:txBody>
          <a:bodyPr>
            <a:normAutofit/>
          </a:bodyPr>
          <a:lstStyle/>
          <a:p>
            <a:r>
              <a:rPr lang="en-US" sz="2000" dirty="0" smtClean="0"/>
              <a:t>We have been talking about securing 1 to 1 communications.</a:t>
            </a:r>
          </a:p>
          <a:p>
            <a:pPr lvl="1"/>
            <a:r>
              <a:rPr lang="en-US" sz="2000" dirty="0" smtClean="0"/>
              <a:t>All </a:t>
            </a:r>
            <a:r>
              <a:rPr lang="en-US" sz="2000" dirty="0"/>
              <a:t>the secrets we have looked at involve 2-parties:</a:t>
            </a:r>
          </a:p>
          <a:p>
            <a:pPr lvl="1"/>
            <a:r>
              <a:rPr lang="en-US" sz="2000" dirty="0"/>
              <a:t>Sam and Alice share a key (secret) and are able to communicate.</a:t>
            </a:r>
          </a:p>
          <a:p>
            <a:pPr lvl="1"/>
            <a:r>
              <a:rPr lang="en-US" sz="2000" dirty="0"/>
              <a:t>Alice can read everything written using the shared secret, and </a:t>
            </a:r>
          </a:p>
          <a:p>
            <a:pPr lvl="1"/>
            <a:r>
              <a:rPr lang="en-US" sz="2000" dirty="0"/>
              <a:t>Bob can read everything written using the shared secret</a:t>
            </a:r>
            <a:r>
              <a:rPr lang="en-US" sz="2000" dirty="0" smtClean="0"/>
              <a:t>.</a:t>
            </a:r>
          </a:p>
          <a:p>
            <a:r>
              <a:rPr lang="en-US" sz="2000" dirty="0" smtClean="0"/>
              <a:t>But of course security also applies to systems,</a:t>
            </a:r>
            <a:r>
              <a:rPr lang="en-US" sz="2000" dirty="0"/>
              <a:t> </a:t>
            </a:r>
            <a:r>
              <a:rPr lang="en-US" sz="2000" dirty="0" smtClean="0"/>
              <a:t>access, rights and authority.</a:t>
            </a:r>
          </a:p>
          <a:p>
            <a:pPr lvl="1"/>
            <a:r>
              <a:rPr lang="en-US" sz="2000" dirty="0" smtClean="0"/>
              <a:t>You are used to the idea that passwords are used to control access.</a:t>
            </a:r>
          </a:p>
          <a:p>
            <a:pPr lvl="1"/>
            <a:r>
              <a:rPr lang="en-US" sz="2000" dirty="0" smtClean="0"/>
              <a:t>Identity (usually demonstrated by knowledge of a password (secret)), represents rights and authority.</a:t>
            </a:r>
          </a:p>
          <a:p>
            <a:pPr lvl="1"/>
            <a:r>
              <a:rPr lang="en-US" sz="2000" dirty="0" smtClean="0"/>
              <a:t>Access and identity are usually tied together </a:t>
            </a:r>
            <a:r>
              <a:rPr lang="en-US" sz="2000" dirty="0"/>
              <a:t>in this way</a:t>
            </a:r>
            <a:r>
              <a:rPr lang="en-US" sz="2000" dirty="0" smtClean="0"/>
              <a:t>.  But this is misleading (see NWEN 304).</a:t>
            </a:r>
          </a:p>
        </p:txBody>
      </p:sp>
      <p:sp>
        <p:nvSpPr>
          <p:cNvPr id="5" name="Date Placeholder 23"/>
          <p:cNvSpPr>
            <a:spLocks noGrp="1"/>
          </p:cNvSpPr>
          <p:nvPr>
            <p:ph type="dt" sz="half" idx="4294967295"/>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r>
              <a:rPr lang="en-AU" smtClean="0">
                <a:solidFill>
                  <a:srgbClr val="E7DEC9">
                    <a:shade val="50000"/>
                    <a:satMod val="200000"/>
                  </a:srgbClr>
                </a:solidFill>
                <a:latin typeface="Gill Sans MT"/>
              </a:rPr>
              <a:t>© 2011-14,  Kris Bubendorfer</a:t>
            </a:r>
            <a:endParaRPr lang="en-US" dirty="0">
              <a:solidFill>
                <a:srgbClr val="E7DEC9">
                  <a:shade val="50000"/>
                  <a:satMod val="200000"/>
                </a:srgbClr>
              </a:solidFill>
              <a:latin typeface="Gill Sans MT"/>
            </a:endParaRPr>
          </a:p>
        </p:txBody>
      </p:sp>
      <p:sp>
        <p:nvSpPr>
          <p:cNvPr id="6" name="Footer Placeholder 9"/>
          <p:cNvSpPr>
            <a:spLocks noGrp="1"/>
          </p:cNvSpPr>
          <p:nvPr>
            <p:ph type="ftr" sz="quarter" idx="4294967295"/>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r>
              <a:rPr lang="en-US" smtClean="0">
                <a:solidFill>
                  <a:srgbClr val="E7DEC9">
                    <a:shade val="50000"/>
                    <a:satMod val="200000"/>
                  </a:srgbClr>
                </a:solidFill>
                <a:latin typeface="Gill Sans MT"/>
              </a:rPr>
              <a:t>NWEN 243</a:t>
            </a:r>
            <a:endParaRPr lang="en-US" dirty="0">
              <a:solidFill>
                <a:srgbClr val="E7DEC9">
                  <a:shade val="50000"/>
                  <a:satMod val="200000"/>
                </a:srgbClr>
              </a:solidFill>
              <a:latin typeface="Gill Sans MT"/>
            </a:endParaRPr>
          </a:p>
        </p:txBody>
      </p:sp>
    </p:spTree>
    <p:extLst>
      <p:ext uri="{BB962C8B-B14F-4D97-AF65-F5344CB8AC3E}">
        <p14:creationId xmlns:p14="http://schemas.microsoft.com/office/powerpoint/2010/main" val="2481821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a:t>P</a:t>
            </a:r>
            <a:r>
              <a:rPr lang="en-US" dirty="0" smtClean="0"/>
              <a:t>roblem with Bank Managers</a:t>
            </a:r>
            <a:endParaRPr lang="en-US" dirty="0"/>
          </a:p>
        </p:txBody>
      </p:sp>
      <p:sp>
        <p:nvSpPr>
          <p:cNvPr id="3" name="Content Placeholder 2"/>
          <p:cNvSpPr>
            <a:spLocks noGrp="1"/>
          </p:cNvSpPr>
          <p:nvPr>
            <p:ph idx="1"/>
          </p:nvPr>
        </p:nvSpPr>
        <p:spPr/>
        <p:txBody>
          <a:bodyPr>
            <a:normAutofit/>
          </a:bodyPr>
          <a:lstStyle/>
          <a:p>
            <a:r>
              <a:rPr lang="en-US" sz="2400" dirty="0" smtClean="0"/>
              <a:t>Imagine a vault that can only be opened using a secret code.</a:t>
            </a:r>
          </a:p>
          <a:p>
            <a:endParaRPr lang="en-US" sz="2400" dirty="0"/>
          </a:p>
          <a:p>
            <a:endParaRPr lang="en-US" sz="2400" dirty="0" smtClean="0"/>
          </a:p>
          <a:p>
            <a:endParaRPr lang="en-US" sz="2400" dirty="0" smtClean="0"/>
          </a:p>
          <a:p>
            <a:endParaRPr lang="en-US" sz="2400" dirty="0" smtClean="0"/>
          </a:p>
          <a:p>
            <a:endParaRPr lang="en-US" sz="2400" dirty="0"/>
          </a:p>
          <a:p>
            <a:endParaRPr lang="en-US" sz="2400" dirty="0" smtClean="0"/>
          </a:p>
          <a:p>
            <a:r>
              <a:rPr lang="en-US" sz="2400" dirty="0" smtClean="0"/>
              <a:t>Our bank has </a:t>
            </a:r>
            <a:r>
              <a:rPr lang="en-US" sz="2400" i="1" dirty="0" smtClean="0"/>
              <a:t>n</a:t>
            </a:r>
            <a:r>
              <a:rPr lang="en-US" sz="2400" dirty="0" smtClean="0"/>
              <a:t> managers who need to be able to open the vault. </a:t>
            </a:r>
          </a:p>
          <a:p>
            <a:r>
              <a:rPr lang="en-US" sz="2400" b="1" dirty="0" smtClean="0"/>
              <a:t>Solution</a:t>
            </a:r>
            <a:r>
              <a:rPr lang="en-US" sz="2400" dirty="0" smtClean="0"/>
              <a:t>: give the secret code (</a:t>
            </a:r>
            <a:r>
              <a:rPr lang="en-US" sz="2400" i="1" dirty="0" smtClean="0"/>
              <a:t>S</a:t>
            </a:r>
            <a:r>
              <a:rPr lang="en-US" sz="2400" dirty="0" smtClean="0"/>
              <a:t>) to all</a:t>
            </a:r>
            <a:r>
              <a:rPr lang="en-US" sz="2400" i="1" dirty="0" smtClean="0"/>
              <a:t> n</a:t>
            </a:r>
            <a:r>
              <a:rPr lang="en-US" sz="2400" dirty="0" smtClean="0"/>
              <a:t> managers. </a:t>
            </a:r>
          </a:p>
        </p:txBody>
      </p:sp>
      <p:pic>
        <p:nvPicPr>
          <p:cNvPr id="6" name="Picture 5"/>
          <p:cNvPicPr>
            <a:picLocks noChangeAspect="1"/>
          </p:cNvPicPr>
          <p:nvPr/>
        </p:nvPicPr>
        <p:blipFill>
          <a:blip r:embed="rId3"/>
          <a:stretch>
            <a:fillRect/>
          </a:stretch>
        </p:blipFill>
        <p:spPr>
          <a:xfrm>
            <a:off x="2800850" y="2222500"/>
            <a:ext cx="3980949" cy="2463800"/>
          </a:xfrm>
          <a:prstGeom prst="rect">
            <a:avLst/>
          </a:prstGeom>
        </p:spPr>
      </p:pic>
      <p:sp>
        <p:nvSpPr>
          <p:cNvPr id="5" name="Date Placeholder 23"/>
          <p:cNvSpPr>
            <a:spLocks noGrp="1"/>
          </p:cNvSpPr>
          <p:nvPr>
            <p:ph type="dt" sz="half" idx="4294967295"/>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r>
              <a:rPr lang="en-AU" smtClean="0">
                <a:solidFill>
                  <a:srgbClr val="E7DEC9">
                    <a:shade val="50000"/>
                    <a:satMod val="200000"/>
                  </a:srgbClr>
                </a:solidFill>
                <a:latin typeface="Gill Sans MT"/>
              </a:rPr>
              <a:t>© 2011-14,  Kris Bubendorfer</a:t>
            </a:r>
            <a:endParaRPr lang="en-US" dirty="0">
              <a:solidFill>
                <a:srgbClr val="E7DEC9">
                  <a:shade val="50000"/>
                  <a:satMod val="200000"/>
                </a:srgbClr>
              </a:solidFill>
              <a:latin typeface="Gill Sans MT"/>
            </a:endParaRPr>
          </a:p>
        </p:txBody>
      </p:sp>
      <p:sp>
        <p:nvSpPr>
          <p:cNvPr id="7" name="Footer Placeholder 9"/>
          <p:cNvSpPr>
            <a:spLocks noGrp="1"/>
          </p:cNvSpPr>
          <p:nvPr>
            <p:ph type="ftr" sz="quarter" idx="4294967295"/>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r>
              <a:rPr lang="en-US" smtClean="0">
                <a:solidFill>
                  <a:srgbClr val="E7DEC9">
                    <a:shade val="50000"/>
                    <a:satMod val="200000"/>
                  </a:srgbClr>
                </a:solidFill>
                <a:latin typeface="Gill Sans MT"/>
              </a:rPr>
              <a:t>NWEN 243</a:t>
            </a:r>
            <a:endParaRPr lang="en-US" dirty="0">
              <a:solidFill>
                <a:srgbClr val="E7DEC9">
                  <a:shade val="50000"/>
                  <a:satMod val="200000"/>
                </a:srgbClr>
              </a:solidFill>
              <a:latin typeface="Gill Sans MT"/>
            </a:endParaRPr>
          </a:p>
        </p:txBody>
      </p:sp>
    </p:spTree>
    <p:extLst>
      <p:ext uri="{BB962C8B-B14F-4D97-AF65-F5344CB8AC3E}">
        <p14:creationId xmlns:p14="http://schemas.microsoft.com/office/powerpoint/2010/main" val="151484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Hash Functions</a:t>
            </a:r>
            <a:endParaRPr lang="mr-IN" dirty="0"/>
          </a:p>
        </p:txBody>
      </p:sp>
      <p:sp>
        <p:nvSpPr>
          <p:cNvPr id="3" name="TextBox 2"/>
          <p:cNvSpPr txBox="1"/>
          <p:nvPr/>
        </p:nvSpPr>
        <p:spPr>
          <a:xfrm>
            <a:off x="1445048" y="1828410"/>
            <a:ext cx="2229200" cy="329193"/>
          </a:xfrm>
          <a:prstGeom prst="rect">
            <a:avLst/>
          </a:prstGeom>
          <a:noFill/>
        </p:spPr>
        <p:txBody>
          <a:bodyPr wrap="none" rtlCol="0">
            <a:spAutoFit/>
          </a:bodyPr>
          <a:lstStyle/>
          <a:p>
            <a:r>
              <a:rPr lang="en-GB" sz="1539" dirty="0"/>
              <a:t>Non-Cryptographic Hash</a:t>
            </a:r>
            <a:endParaRPr lang="en-GB" sz="1539" dirty="0"/>
          </a:p>
        </p:txBody>
      </p:sp>
      <p:sp>
        <p:nvSpPr>
          <p:cNvPr id="23" name="TextBox 22"/>
          <p:cNvSpPr txBox="1"/>
          <p:nvPr/>
        </p:nvSpPr>
        <p:spPr>
          <a:xfrm>
            <a:off x="1445048" y="3429000"/>
            <a:ext cx="1802801" cy="329193"/>
          </a:xfrm>
          <a:prstGeom prst="rect">
            <a:avLst/>
          </a:prstGeom>
          <a:noFill/>
        </p:spPr>
        <p:txBody>
          <a:bodyPr wrap="none" rtlCol="0">
            <a:spAutoFit/>
          </a:bodyPr>
          <a:lstStyle/>
          <a:p>
            <a:r>
              <a:rPr lang="en-GB" sz="1539" dirty="0"/>
              <a:t>Cryptographic Hash</a:t>
            </a:r>
            <a:endParaRPr lang="en-GB" sz="1539" dirty="0"/>
          </a:p>
        </p:txBody>
      </p:sp>
    </p:spTree>
    <p:extLst>
      <p:ext uri="{BB962C8B-B14F-4D97-AF65-F5344CB8AC3E}">
        <p14:creationId xmlns:p14="http://schemas.microsoft.com/office/powerpoint/2010/main" val="1209427564"/>
      </p:ext>
    </p:extLst>
  </p:cSld>
  <p:clrMapOvr>
    <a:masterClrMapping/>
  </p:clrMapOvr>
  <mc:AlternateContent xmlns:mc="http://schemas.openxmlformats.org/markup-compatibility/2006" xmlns:p14="http://schemas.microsoft.com/office/powerpoint/2010/main">
    <mc:Choice Requires="p14">
      <p:transition spd="med" p14:dur="700" advTm="54205">
        <p:fade/>
      </p:transition>
    </mc:Choice>
    <mc:Fallback xmlns="">
      <p:transition spd="med" advTm="54205">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a:t>P</a:t>
            </a:r>
            <a:r>
              <a:rPr lang="en-US" dirty="0" smtClean="0"/>
              <a:t>roblem with Bank Managers</a:t>
            </a:r>
            <a:endParaRPr lang="en-US" dirty="0"/>
          </a:p>
        </p:txBody>
      </p:sp>
      <p:sp>
        <p:nvSpPr>
          <p:cNvPr id="3" name="Content Placeholder 2"/>
          <p:cNvSpPr>
            <a:spLocks noGrp="1"/>
          </p:cNvSpPr>
          <p:nvPr>
            <p:ph idx="1"/>
          </p:nvPr>
        </p:nvSpPr>
        <p:spPr>
          <a:xfrm>
            <a:off x="1435608" y="1447800"/>
            <a:ext cx="7498080" cy="750062"/>
          </a:xfrm>
        </p:spPr>
        <p:txBody>
          <a:bodyPr>
            <a:noAutofit/>
          </a:bodyPr>
          <a:lstStyle/>
          <a:p>
            <a:r>
              <a:rPr lang="en-US" sz="2000" b="1" dirty="0" smtClean="0"/>
              <a:t>RESULT</a:t>
            </a:r>
            <a:r>
              <a:rPr lang="en-US" sz="2000" dirty="0" smtClean="0"/>
              <a:t>: this is dangerous, as the security of the vault may be vulnerable if one of the managers is compromised.</a:t>
            </a:r>
          </a:p>
        </p:txBody>
      </p:sp>
      <p:pic>
        <p:nvPicPr>
          <p:cNvPr id="6" name="Offer.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463800" y="2197862"/>
            <a:ext cx="4572000" cy="3402838"/>
          </a:xfrm>
          <a:prstGeom prst="rect">
            <a:avLst/>
          </a:prstGeom>
        </p:spPr>
      </p:pic>
      <p:sp>
        <p:nvSpPr>
          <p:cNvPr id="7" name="Content Placeholder 2"/>
          <p:cNvSpPr txBox="1">
            <a:spLocks/>
          </p:cNvSpPr>
          <p:nvPr/>
        </p:nvSpPr>
        <p:spPr>
          <a:xfrm>
            <a:off x="1308608" y="6057900"/>
            <a:ext cx="7949692" cy="5080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pPr>
              <a:buClr>
                <a:srgbClr val="3891A7"/>
              </a:buClr>
            </a:pPr>
            <a:r>
              <a:rPr lang="en-US" sz="2800" dirty="0" smtClean="0">
                <a:solidFill>
                  <a:prstClr val="black"/>
                </a:solidFill>
                <a:latin typeface="Gill Sans MT"/>
              </a:rPr>
              <a:t>The </a:t>
            </a:r>
            <a:r>
              <a:rPr lang="en-US" sz="2800" i="1" dirty="0" smtClean="0">
                <a:solidFill>
                  <a:prstClr val="black"/>
                </a:solidFill>
                <a:latin typeface="Gill Sans MT"/>
              </a:rPr>
              <a:t>general </a:t>
            </a:r>
            <a:r>
              <a:rPr lang="en-US" sz="2800" dirty="0" smtClean="0">
                <a:solidFill>
                  <a:prstClr val="black"/>
                </a:solidFill>
                <a:latin typeface="Gill Sans MT"/>
              </a:rPr>
              <a:t>problem is called secret sharing.</a:t>
            </a:r>
            <a:r>
              <a:rPr lang="en-US" sz="1800" dirty="0" smtClean="0">
                <a:solidFill>
                  <a:prstClr val="black"/>
                </a:solidFill>
                <a:latin typeface="Gill Sans MT"/>
              </a:rPr>
              <a:t> </a:t>
            </a:r>
          </a:p>
        </p:txBody>
      </p:sp>
      <p:sp>
        <p:nvSpPr>
          <p:cNvPr id="8" name="Content Placeholder 2"/>
          <p:cNvSpPr txBox="1">
            <a:spLocks/>
          </p:cNvSpPr>
          <p:nvPr/>
        </p:nvSpPr>
        <p:spPr>
          <a:xfrm>
            <a:off x="1308608" y="5664200"/>
            <a:ext cx="6247892" cy="5334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pPr lvl="1">
              <a:buClr>
                <a:srgbClr val="3891A7"/>
              </a:buClr>
            </a:pPr>
            <a:r>
              <a:rPr lang="en-US" sz="1800" dirty="0" smtClean="0">
                <a:solidFill>
                  <a:prstClr val="black"/>
                </a:solidFill>
                <a:latin typeface="Gill Sans MT"/>
              </a:rPr>
              <a:t>This is called a 1 out-of n scheme.</a:t>
            </a:r>
            <a:endParaRPr lang="en-US" sz="1600" dirty="0" smtClean="0">
              <a:solidFill>
                <a:prstClr val="black"/>
              </a:solidFill>
              <a:latin typeface="Gill Sans MT"/>
            </a:endParaRPr>
          </a:p>
        </p:txBody>
      </p:sp>
      <p:sp>
        <p:nvSpPr>
          <p:cNvPr id="9" name="Date Placeholder 23"/>
          <p:cNvSpPr>
            <a:spLocks noGrp="1"/>
          </p:cNvSpPr>
          <p:nvPr>
            <p:ph type="dt" sz="half" idx="4294967295"/>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r>
              <a:rPr lang="en-AU" smtClean="0">
                <a:solidFill>
                  <a:srgbClr val="E7DEC9">
                    <a:shade val="50000"/>
                    <a:satMod val="200000"/>
                  </a:srgbClr>
                </a:solidFill>
                <a:latin typeface="Gill Sans MT"/>
              </a:rPr>
              <a:t>© 2011-14,  Kris Bubendorfer</a:t>
            </a:r>
            <a:endParaRPr lang="en-US" dirty="0">
              <a:solidFill>
                <a:srgbClr val="E7DEC9">
                  <a:shade val="50000"/>
                  <a:satMod val="200000"/>
                </a:srgbClr>
              </a:solidFill>
              <a:latin typeface="Gill Sans MT"/>
            </a:endParaRPr>
          </a:p>
        </p:txBody>
      </p:sp>
      <p:sp>
        <p:nvSpPr>
          <p:cNvPr id="10" name="Footer Placeholder 9"/>
          <p:cNvSpPr>
            <a:spLocks noGrp="1"/>
          </p:cNvSpPr>
          <p:nvPr>
            <p:ph type="ftr" sz="quarter" idx="4294967295"/>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r>
              <a:rPr lang="en-US" smtClean="0">
                <a:solidFill>
                  <a:srgbClr val="E7DEC9">
                    <a:shade val="50000"/>
                    <a:satMod val="200000"/>
                  </a:srgbClr>
                </a:solidFill>
                <a:latin typeface="Gill Sans MT"/>
              </a:rPr>
              <a:t>NWEN 243</a:t>
            </a:r>
            <a:endParaRPr lang="en-US" dirty="0">
              <a:solidFill>
                <a:srgbClr val="E7DEC9">
                  <a:shade val="50000"/>
                  <a:satMod val="200000"/>
                </a:srgbClr>
              </a:solidFill>
              <a:latin typeface="Gill Sans MT"/>
            </a:endParaRPr>
          </a:p>
        </p:txBody>
      </p:sp>
    </p:spTree>
    <p:extLst>
      <p:ext uri="{BB962C8B-B14F-4D97-AF65-F5344CB8AC3E}">
        <p14:creationId xmlns:p14="http://schemas.microsoft.com/office/powerpoint/2010/main" val="1198111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Secret Sharing (</a:t>
            </a:r>
            <a:r>
              <a:rPr lang="en-US" i="1" dirty="0" err="1" smtClean="0"/>
              <a:t>n</a:t>
            </a:r>
            <a:r>
              <a:rPr lang="en-US" dirty="0" err="1" smtClean="0"/>
              <a:t>:</a:t>
            </a:r>
            <a:r>
              <a:rPr lang="en-US" i="1" dirty="0" err="1" smtClean="0"/>
              <a:t>n</a:t>
            </a:r>
            <a:r>
              <a:rPr lang="en-US" dirty="0" smtClean="0"/>
              <a:t>)</a:t>
            </a:r>
            <a:endParaRPr lang="en-US" dirty="0"/>
          </a:p>
        </p:txBody>
      </p:sp>
      <p:sp>
        <p:nvSpPr>
          <p:cNvPr id="3" name="Content Placeholder 2"/>
          <p:cNvSpPr>
            <a:spLocks noGrp="1"/>
          </p:cNvSpPr>
          <p:nvPr>
            <p:ph idx="1"/>
          </p:nvPr>
        </p:nvSpPr>
        <p:spPr>
          <a:xfrm>
            <a:off x="1143508" y="1308100"/>
            <a:ext cx="7498080" cy="2222500"/>
          </a:xfrm>
        </p:spPr>
        <p:txBody>
          <a:bodyPr>
            <a:noAutofit/>
          </a:bodyPr>
          <a:lstStyle/>
          <a:p>
            <a:r>
              <a:rPr lang="en-US" sz="2400" dirty="0" smtClean="0"/>
              <a:t>All managers are required to open the vault.</a:t>
            </a:r>
          </a:p>
          <a:p>
            <a:pPr lvl="1"/>
            <a:r>
              <a:rPr lang="en-US" sz="2000" b="1" dirty="0" smtClean="0"/>
              <a:t>Solution</a:t>
            </a:r>
            <a:r>
              <a:rPr lang="en-US" sz="2000" dirty="0" smtClean="0"/>
              <a:t>:  give S</a:t>
            </a:r>
            <a:r>
              <a:rPr lang="en-US" sz="2000" baseline="-25000" dirty="0" smtClean="0"/>
              <a:t>1</a:t>
            </a:r>
            <a:r>
              <a:rPr lang="en-US" sz="2000" dirty="0" smtClean="0"/>
              <a:t> to manager</a:t>
            </a:r>
            <a:r>
              <a:rPr lang="en-US" sz="2000" baseline="-25000" dirty="0" smtClean="0"/>
              <a:t>1</a:t>
            </a:r>
            <a:r>
              <a:rPr lang="en-US" sz="2000" dirty="0" smtClean="0"/>
              <a:t>, S</a:t>
            </a:r>
            <a:r>
              <a:rPr lang="en-US" sz="2000" baseline="-25000" dirty="0" smtClean="0"/>
              <a:t>2</a:t>
            </a:r>
            <a:r>
              <a:rPr lang="en-US" sz="2000" dirty="0" smtClean="0"/>
              <a:t> to the manager</a:t>
            </a:r>
            <a:r>
              <a:rPr lang="en-US" sz="2000" baseline="-25000" dirty="0" smtClean="0"/>
              <a:t>2</a:t>
            </a:r>
            <a:r>
              <a:rPr lang="en-US" sz="2000" dirty="0" smtClean="0"/>
              <a:t>, etc.</a:t>
            </a:r>
          </a:p>
          <a:p>
            <a:pPr lvl="1" algn="ctr">
              <a:buNone/>
            </a:pPr>
            <a:r>
              <a:rPr lang="en-US" sz="2000" dirty="0" smtClean="0"/>
              <a:t>		</a:t>
            </a:r>
            <a:r>
              <a:rPr lang="en-US" sz="2000" i="1" dirty="0" err="1" smtClean="0"/>
              <a:t>secret(S</a:t>
            </a:r>
            <a:r>
              <a:rPr lang="en-US" sz="2000" i="1" dirty="0" smtClean="0"/>
              <a:t>) = S</a:t>
            </a:r>
            <a:r>
              <a:rPr lang="en-US" sz="2000" i="1" baseline="-25000" dirty="0" smtClean="0"/>
              <a:t>1</a:t>
            </a:r>
            <a:r>
              <a:rPr lang="en-US" sz="2000" i="1" dirty="0" smtClean="0"/>
              <a:t> ⊕ S</a:t>
            </a:r>
            <a:r>
              <a:rPr lang="en-US" sz="2000" i="1" baseline="-25000" dirty="0" smtClean="0"/>
              <a:t>2</a:t>
            </a:r>
            <a:r>
              <a:rPr lang="en-US" sz="2000" i="1" dirty="0" smtClean="0"/>
              <a:t> ⊕ · · · ⊕ </a:t>
            </a:r>
            <a:r>
              <a:rPr lang="en-US" sz="2000" i="1" dirty="0" err="1" smtClean="0"/>
              <a:t>S</a:t>
            </a:r>
            <a:r>
              <a:rPr lang="en-US" sz="2000" i="1" baseline="-25000" dirty="0" err="1" smtClean="0"/>
              <a:t>n</a:t>
            </a:r>
            <a:r>
              <a:rPr lang="en-US" sz="2000" i="1" dirty="0" smtClean="0"/>
              <a:t> </a:t>
            </a:r>
          </a:p>
          <a:p>
            <a:pPr lvl="1"/>
            <a:r>
              <a:rPr lang="en-US" sz="2000" dirty="0" smtClean="0"/>
              <a:t>the vault cannot be opened when fewer than </a:t>
            </a:r>
            <a:r>
              <a:rPr lang="en-US" sz="2000" i="1" dirty="0" smtClean="0"/>
              <a:t>n </a:t>
            </a:r>
            <a:r>
              <a:rPr lang="en-US" sz="2000" dirty="0" smtClean="0"/>
              <a:t>managers are present.</a:t>
            </a:r>
            <a:r>
              <a:rPr lang="en-US" sz="2400" dirty="0" smtClean="0"/>
              <a:t> </a:t>
            </a:r>
          </a:p>
        </p:txBody>
      </p:sp>
      <p:sp>
        <p:nvSpPr>
          <p:cNvPr id="9" name="Content Placeholder 2"/>
          <p:cNvSpPr txBox="1">
            <a:spLocks/>
          </p:cNvSpPr>
          <p:nvPr/>
        </p:nvSpPr>
        <p:spPr>
          <a:xfrm>
            <a:off x="1143508" y="6134100"/>
            <a:ext cx="7498080" cy="5842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pPr>
              <a:buClr>
                <a:srgbClr val="3891A7"/>
              </a:buClr>
            </a:pPr>
            <a:r>
              <a:rPr lang="en-US" sz="2400" dirty="0" smtClean="0">
                <a:solidFill>
                  <a:prstClr val="black"/>
                </a:solidFill>
                <a:latin typeface="Gill Sans MT"/>
              </a:rPr>
              <a:t>This is the principle of </a:t>
            </a:r>
            <a:r>
              <a:rPr lang="en-US" sz="2400" b="1" i="1" dirty="0" smtClean="0">
                <a:solidFill>
                  <a:prstClr val="black"/>
                </a:solidFill>
                <a:latin typeface="Gill Sans MT"/>
              </a:rPr>
              <a:t>separation of duties</a:t>
            </a:r>
            <a:r>
              <a:rPr lang="en-US" sz="2400" dirty="0" smtClean="0">
                <a:solidFill>
                  <a:prstClr val="black"/>
                </a:solidFill>
                <a:latin typeface="Gill Sans MT"/>
              </a:rPr>
              <a:t>. </a:t>
            </a:r>
          </a:p>
        </p:txBody>
      </p:sp>
      <p:pic>
        <p:nvPicPr>
          <p:cNvPr id="10" name="Titan Nuclear Missile launch sequence.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235200" y="3240881"/>
            <a:ext cx="5143500" cy="2893219"/>
          </a:xfrm>
          <a:prstGeom prst="rect">
            <a:avLst/>
          </a:prstGeom>
        </p:spPr>
      </p:pic>
      <p:sp>
        <p:nvSpPr>
          <p:cNvPr id="6" name="Date Placeholder 23"/>
          <p:cNvSpPr>
            <a:spLocks noGrp="1"/>
          </p:cNvSpPr>
          <p:nvPr>
            <p:ph type="dt" sz="half" idx="4294967295"/>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r>
              <a:rPr lang="en-AU" smtClean="0">
                <a:solidFill>
                  <a:srgbClr val="E7DEC9">
                    <a:shade val="50000"/>
                    <a:satMod val="200000"/>
                  </a:srgbClr>
                </a:solidFill>
                <a:latin typeface="Gill Sans MT"/>
              </a:rPr>
              <a:t>© 2011-14,  Kris Bubendorfer</a:t>
            </a:r>
            <a:endParaRPr lang="en-US" dirty="0">
              <a:solidFill>
                <a:srgbClr val="E7DEC9">
                  <a:shade val="50000"/>
                  <a:satMod val="200000"/>
                </a:srgbClr>
              </a:solidFill>
              <a:latin typeface="Gill Sans MT"/>
            </a:endParaRPr>
          </a:p>
        </p:txBody>
      </p:sp>
      <p:sp>
        <p:nvSpPr>
          <p:cNvPr id="7" name="Footer Placeholder 9"/>
          <p:cNvSpPr>
            <a:spLocks noGrp="1"/>
          </p:cNvSpPr>
          <p:nvPr>
            <p:ph type="ftr" sz="quarter" idx="4294967295"/>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r>
              <a:rPr lang="en-US" smtClean="0">
                <a:solidFill>
                  <a:srgbClr val="E7DEC9">
                    <a:shade val="50000"/>
                    <a:satMod val="200000"/>
                  </a:srgbClr>
                </a:solidFill>
                <a:latin typeface="Gill Sans MT"/>
              </a:rPr>
              <a:t>NWEN 243</a:t>
            </a:r>
            <a:endParaRPr lang="en-US" dirty="0">
              <a:solidFill>
                <a:srgbClr val="E7DEC9">
                  <a:shade val="50000"/>
                  <a:satMod val="200000"/>
                </a:srgbClr>
              </a:solidFill>
              <a:latin typeface="Gill Sans MT"/>
            </a:endParaRPr>
          </a:p>
        </p:txBody>
      </p:sp>
    </p:spTree>
    <p:extLst>
      <p:ext uri="{BB962C8B-B14F-4D97-AF65-F5344CB8AC3E}">
        <p14:creationId xmlns:p14="http://schemas.microsoft.com/office/powerpoint/2010/main" val="11145213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80000">
                <p:cTn id="7" fill="hold" display="0">
                  <p:stCondLst>
                    <p:cond delay="indefinite"/>
                  </p:stCondLst>
                </p:cTn>
                <p:tgtEl>
                  <p:spTgt spid="10"/>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Secret Sharing (</a:t>
            </a:r>
            <a:r>
              <a:rPr lang="en-US" i="1" dirty="0" err="1" smtClean="0"/>
              <a:t>n</a:t>
            </a:r>
            <a:r>
              <a:rPr lang="en-US" dirty="0" err="1" smtClean="0"/>
              <a:t>:</a:t>
            </a:r>
            <a:r>
              <a:rPr lang="en-US" i="1" dirty="0" err="1" smtClean="0"/>
              <a:t>n</a:t>
            </a:r>
            <a:r>
              <a:rPr lang="en-US" dirty="0" smtClean="0"/>
              <a:t>)</a:t>
            </a:r>
            <a:endParaRPr lang="en-US" dirty="0"/>
          </a:p>
        </p:txBody>
      </p:sp>
      <p:sp>
        <p:nvSpPr>
          <p:cNvPr id="3" name="Content Placeholder 2"/>
          <p:cNvSpPr>
            <a:spLocks noGrp="1"/>
          </p:cNvSpPr>
          <p:nvPr>
            <p:ph idx="1"/>
          </p:nvPr>
        </p:nvSpPr>
        <p:spPr/>
        <p:txBody>
          <a:bodyPr>
            <a:noAutofit/>
          </a:bodyPr>
          <a:lstStyle/>
          <a:p>
            <a:r>
              <a:rPr lang="en-US" sz="2000" b="1" dirty="0" smtClean="0"/>
              <a:t>RESULT</a:t>
            </a:r>
            <a:r>
              <a:rPr lang="en-US" sz="2000" dirty="0" smtClean="0"/>
              <a:t>:  this is overly restrictive, e.g., if one of the managers has been killed, say, hit by a bus, then the vault cannot be opened.  Ever.</a:t>
            </a:r>
          </a:p>
          <a:p>
            <a:pPr lvl="1"/>
            <a:endParaRPr lang="en-US" sz="2000" dirty="0"/>
          </a:p>
        </p:txBody>
      </p:sp>
      <p:pic>
        <p:nvPicPr>
          <p:cNvPr id="6" name="Picture 5"/>
          <p:cNvPicPr>
            <a:picLocks noChangeAspect="1"/>
          </p:cNvPicPr>
          <p:nvPr/>
        </p:nvPicPr>
        <p:blipFill>
          <a:blip r:embed="rId3"/>
          <a:stretch>
            <a:fillRect/>
          </a:stretch>
        </p:blipFill>
        <p:spPr>
          <a:xfrm>
            <a:off x="5715000" y="3238500"/>
            <a:ext cx="2278379" cy="2164896"/>
          </a:xfrm>
          <a:prstGeom prst="rect">
            <a:avLst/>
          </a:prstGeom>
        </p:spPr>
      </p:pic>
      <p:pic>
        <p:nvPicPr>
          <p:cNvPr id="7" name="Picture 6"/>
          <p:cNvPicPr>
            <a:picLocks noChangeAspect="1"/>
          </p:cNvPicPr>
          <p:nvPr/>
        </p:nvPicPr>
        <p:blipFill>
          <a:blip r:embed="rId4"/>
          <a:stretch>
            <a:fillRect/>
          </a:stretch>
        </p:blipFill>
        <p:spPr>
          <a:xfrm>
            <a:off x="2313942" y="2838450"/>
            <a:ext cx="2159000" cy="3467100"/>
          </a:xfrm>
          <a:prstGeom prst="rect">
            <a:avLst/>
          </a:prstGeom>
        </p:spPr>
      </p:pic>
      <p:sp>
        <p:nvSpPr>
          <p:cNvPr id="8" name="Date Placeholder 23"/>
          <p:cNvSpPr>
            <a:spLocks noGrp="1"/>
          </p:cNvSpPr>
          <p:nvPr>
            <p:ph type="dt" sz="half" idx="4294967295"/>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r>
              <a:rPr lang="en-AU" smtClean="0">
                <a:solidFill>
                  <a:srgbClr val="E7DEC9">
                    <a:shade val="50000"/>
                    <a:satMod val="200000"/>
                  </a:srgbClr>
                </a:solidFill>
                <a:latin typeface="Gill Sans MT"/>
              </a:rPr>
              <a:t>© 2011-14,  Kris Bubendorfer</a:t>
            </a:r>
            <a:endParaRPr lang="en-US" dirty="0">
              <a:solidFill>
                <a:srgbClr val="E7DEC9">
                  <a:shade val="50000"/>
                  <a:satMod val="200000"/>
                </a:srgbClr>
              </a:solidFill>
              <a:latin typeface="Gill Sans MT"/>
            </a:endParaRPr>
          </a:p>
        </p:txBody>
      </p:sp>
      <p:sp>
        <p:nvSpPr>
          <p:cNvPr id="9" name="Footer Placeholder 9"/>
          <p:cNvSpPr>
            <a:spLocks noGrp="1"/>
          </p:cNvSpPr>
          <p:nvPr>
            <p:ph type="ftr" sz="quarter" idx="4294967295"/>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r>
              <a:rPr lang="en-US" smtClean="0">
                <a:solidFill>
                  <a:srgbClr val="E7DEC9">
                    <a:shade val="50000"/>
                    <a:satMod val="200000"/>
                  </a:srgbClr>
                </a:solidFill>
                <a:latin typeface="Gill Sans MT"/>
              </a:rPr>
              <a:t>NWEN 243</a:t>
            </a:r>
            <a:endParaRPr lang="en-US" dirty="0">
              <a:solidFill>
                <a:srgbClr val="E7DEC9">
                  <a:shade val="50000"/>
                  <a:satMod val="200000"/>
                </a:srgbClr>
              </a:solidFill>
              <a:latin typeface="Gill Sans MT"/>
            </a:endParaRPr>
          </a:p>
        </p:txBody>
      </p:sp>
    </p:spTree>
    <p:extLst>
      <p:ext uri="{BB962C8B-B14F-4D97-AF65-F5344CB8AC3E}">
        <p14:creationId xmlns:p14="http://schemas.microsoft.com/office/powerpoint/2010/main" val="31773326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Secret Sharing (2:</a:t>
            </a:r>
            <a:r>
              <a:rPr lang="en-US" i="1" dirty="0" smtClean="0"/>
              <a:t>n</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How about a compromise?</a:t>
            </a:r>
          </a:p>
          <a:p>
            <a:r>
              <a:rPr lang="en-US" dirty="0" smtClean="0"/>
              <a:t>We want a scheme such that any two of the </a:t>
            </a:r>
            <a:r>
              <a:rPr lang="en-US" i="1" dirty="0" err="1" smtClean="0"/>
              <a:t>n</a:t>
            </a:r>
            <a:r>
              <a:rPr lang="en-US" dirty="0" smtClean="0"/>
              <a:t> managers can open the vault, but any one manager cannot open the vault by himself.</a:t>
            </a:r>
          </a:p>
          <a:p>
            <a:r>
              <a:rPr lang="en-US" dirty="0" smtClean="0"/>
              <a:t>This makes it harder to </a:t>
            </a:r>
            <a:r>
              <a:rPr lang="en-US" b="1" i="1" dirty="0" smtClean="0"/>
              <a:t>subvert</a:t>
            </a:r>
            <a:r>
              <a:rPr lang="en-US" dirty="0" smtClean="0"/>
              <a:t> the managers as in 1:</a:t>
            </a:r>
            <a:r>
              <a:rPr lang="en-US" i="1" dirty="0" smtClean="0"/>
              <a:t>n</a:t>
            </a:r>
            <a:r>
              <a:rPr lang="en-US" dirty="0" smtClean="0"/>
              <a:t>, and is much less restrictive than </a:t>
            </a:r>
            <a:r>
              <a:rPr lang="en-US" i="1" dirty="0" smtClean="0"/>
              <a:t>n</a:t>
            </a:r>
            <a:r>
              <a:rPr lang="en-US" dirty="0" smtClean="0"/>
              <a:t>:</a:t>
            </a:r>
            <a:r>
              <a:rPr lang="en-US" i="1" dirty="0" smtClean="0"/>
              <a:t>n</a:t>
            </a:r>
            <a:r>
              <a:rPr lang="en-US" dirty="0" smtClean="0"/>
              <a:t>.</a:t>
            </a:r>
          </a:p>
          <a:p>
            <a:r>
              <a:rPr lang="en-US" b="1" dirty="0" smtClean="0"/>
              <a:t>IDEA</a:t>
            </a:r>
            <a:r>
              <a:rPr lang="en-US" dirty="0" smtClean="0"/>
              <a:t>: we can use a line:</a:t>
            </a:r>
          </a:p>
          <a:p>
            <a:pPr algn="ctr">
              <a:buNone/>
            </a:pPr>
            <a:r>
              <a:rPr lang="en-US" sz="4364" i="1" dirty="0" smtClean="0"/>
              <a:t> </a:t>
            </a:r>
            <a:r>
              <a:rPr lang="en-US" sz="4364" i="1" dirty="0" err="1" smtClean="0"/>
              <a:t>f(x</a:t>
            </a:r>
            <a:r>
              <a:rPr lang="en-US" sz="4364" i="1" dirty="0" smtClean="0"/>
              <a:t>) = </a:t>
            </a:r>
            <a:r>
              <a:rPr lang="en-US" sz="4364" i="1" dirty="0" err="1" smtClean="0"/>
              <a:t>mx</a:t>
            </a:r>
            <a:r>
              <a:rPr lang="en-US" sz="4364" i="1" dirty="0" smtClean="0"/>
              <a:t> + </a:t>
            </a:r>
            <a:r>
              <a:rPr lang="en-US" sz="4364" i="1" dirty="0" err="1" smtClean="0"/>
              <a:t>s</a:t>
            </a:r>
            <a:endParaRPr lang="en-US" sz="4364" i="1" dirty="0" smtClean="0"/>
          </a:p>
          <a:p>
            <a:r>
              <a:rPr lang="en-US" dirty="0" smtClean="0"/>
              <a:t>The principle is to use the </a:t>
            </a:r>
            <a:r>
              <a:rPr lang="en-US" dirty="0" err="1" smtClean="0"/>
              <a:t>y</a:t>
            </a:r>
            <a:r>
              <a:rPr lang="en-US" dirty="0" smtClean="0"/>
              <a:t>-intercept as our secret (S).</a:t>
            </a:r>
          </a:p>
          <a:p>
            <a:r>
              <a:rPr lang="en-US" dirty="0" smtClean="0"/>
              <a:t>We calculate a point (or key share) for each </a:t>
            </a:r>
            <a:r>
              <a:rPr lang="en-US" i="1" dirty="0" err="1" smtClean="0"/>
              <a:t>manager</a:t>
            </a:r>
            <a:r>
              <a:rPr lang="en-US" i="1" baseline="-25000" dirty="0" err="1" smtClean="0"/>
              <a:t>i</a:t>
            </a:r>
            <a:r>
              <a:rPr lang="en-US" i="1" dirty="0" smtClean="0"/>
              <a:t> = f(</a:t>
            </a:r>
            <a:r>
              <a:rPr lang="en-US" i="1" dirty="0" err="1" smtClean="0"/>
              <a:t>i</a:t>
            </a:r>
            <a:r>
              <a:rPr lang="en-US" i="1" dirty="0" smtClean="0"/>
              <a:t>). </a:t>
            </a:r>
          </a:p>
        </p:txBody>
      </p:sp>
      <p:sp>
        <p:nvSpPr>
          <p:cNvPr id="6" name="Date Placeholder 23"/>
          <p:cNvSpPr>
            <a:spLocks noGrp="1"/>
          </p:cNvSpPr>
          <p:nvPr>
            <p:ph type="dt" sz="half" idx="4294967295"/>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r>
              <a:rPr lang="en-AU" smtClean="0">
                <a:solidFill>
                  <a:srgbClr val="E7DEC9">
                    <a:shade val="50000"/>
                    <a:satMod val="200000"/>
                  </a:srgbClr>
                </a:solidFill>
                <a:latin typeface="Gill Sans MT"/>
              </a:rPr>
              <a:t>© 2011-14,  Kris Bubendorfer</a:t>
            </a:r>
            <a:endParaRPr lang="en-US" dirty="0">
              <a:solidFill>
                <a:srgbClr val="E7DEC9">
                  <a:shade val="50000"/>
                  <a:satMod val="200000"/>
                </a:srgbClr>
              </a:solidFill>
              <a:latin typeface="Gill Sans MT"/>
            </a:endParaRPr>
          </a:p>
        </p:txBody>
      </p:sp>
      <p:sp>
        <p:nvSpPr>
          <p:cNvPr id="7" name="Footer Placeholder 9"/>
          <p:cNvSpPr>
            <a:spLocks noGrp="1"/>
          </p:cNvSpPr>
          <p:nvPr>
            <p:ph type="ftr" sz="quarter" idx="4294967295"/>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r>
              <a:rPr lang="en-US" smtClean="0">
                <a:solidFill>
                  <a:srgbClr val="E7DEC9">
                    <a:shade val="50000"/>
                    <a:satMod val="200000"/>
                  </a:srgbClr>
                </a:solidFill>
                <a:latin typeface="Gill Sans MT"/>
              </a:rPr>
              <a:t>NWEN 243</a:t>
            </a:r>
            <a:endParaRPr lang="en-US" dirty="0">
              <a:solidFill>
                <a:srgbClr val="E7DEC9">
                  <a:shade val="50000"/>
                  <a:satMod val="200000"/>
                </a:srgbClr>
              </a:solidFill>
              <a:latin typeface="Gill Sans MT"/>
            </a:endParaRPr>
          </a:p>
        </p:txBody>
      </p:sp>
    </p:spTree>
    <p:extLst>
      <p:ext uri="{BB962C8B-B14F-4D97-AF65-F5344CB8AC3E}">
        <p14:creationId xmlns:p14="http://schemas.microsoft.com/office/powerpoint/2010/main" val="33068934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for Y (S)</a:t>
            </a:r>
            <a:endParaRPr lang="en-US" dirty="0"/>
          </a:p>
        </p:txBody>
      </p:sp>
      <p:cxnSp>
        <p:nvCxnSpPr>
          <p:cNvPr id="8" name="Straight Connector 7"/>
          <p:cNvCxnSpPr/>
          <p:nvPr/>
        </p:nvCxnSpPr>
        <p:spPr>
          <a:xfrm>
            <a:off x="1466089" y="1876899"/>
            <a:ext cx="3355009" cy="171206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1415288" y="2636090"/>
            <a:ext cx="3733800" cy="21400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1425448" y="1670350"/>
            <a:ext cx="3733800" cy="208658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1435609" y="1660188"/>
            <a:ext cx="3084443" cy="25146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aphicFrame>
        <p:nvGraphicFramePr>
          <p:cNvPr id="15" name="Chart 14"/>
          <p:cNvGraphicFramePr/>
          <p:nvPr/>
        </p:nvGraphicFramePr>
        <p:xfrm>
          <a:off x="1740408" y="1927701"/>
          <a:ext cx="3246783" cy="1926077"/>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p:cNvCxnSpPr/>
          <p:nvPr/>
        </p:nvCxnSpPr>
        <p:spPr>
          <a:xfrm rot="10800000" flipV="1">
            <a:off x="4328161" y="3779520"/>
            <a:ext cx="4612640" cy="211328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313680" y="3251201"/>
            <a:ext cx="2645714" cy="369332"/>
          </a:xfrm>
          <a:prstGeom prst="rect">
            <a:avLst/>
          </a:prstGeom>
          <a:noFill/>
        </p:spPr>
        <p:txBody>
          <a:bodyPr wrap="none" rtlCol="0">
            <a:spAutoFit/>
          </a:bodyPr>
          <a:lstStyle/>
          <a:p>
            <a:r>
              <a:rPr lang="en-US" dirty="0" smtClean="0">
                <a:solidFill>
                  <a:prstClr val="black"/>
                </a:solidFill>
                <a:latin typeface="Gill Sans MT"/>
              </a:rPr>
              <a:t>But if we know 2 points…</a:t>
            </a:r>
            <a:endParaRPr lang="en-US" dirty="0">
              <a:solidFill>
                <a:prstClr val="black"/>
              </a:solidFill>
              <a:latin typeface="Gill Sans MT"/>
            </a:endParaRPr>
          </a:p>
        </p:txBody>
      </p:sp>
      <p:graphicFrame>
        <p:nvGraphicFramePr>
          <p:cNvPr id="27" name="Chart 26"/>
          <p:cNvGraphicFramePr/>
          <p:nvPr/>
        </p:nvGraphicFramePr>
        <p:xfrm>
          <a:off x="4714240" y="3901440"/>
          <a:ext cx="4023360" cy="2316480"/>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36"/>
          <p:cNvGrpSpPr/>
          <p:nvPr/>
        </p:nvGrpSpPr>
        <p:grpSpPr>
          <a:xfrm>
            <a:off x="2448561" y="1544320"/>
            <a:ext cx="1736248" cy="1046480"/>
            <a:chOff x="2448560" y="1544320"/>
            <a:chExt cx="1736248" cy="1046480"/>
          </a:xfrm>
        </p:grpSpPr>
        <p:sp>
          <p:nvSpPr>
            <p:cNvPr id="35" name="TextBox 34"/>
            <p:cNvSpPr txBox="1"/>
            <p:nvPr/>
          </p:nvSpPr>
          <p:spPr>
            <a:xfrm>
              <a:off x="2448560" y="1544320"/>
              <a:ext cx="1736248" cy="369332"/>
            </a:xfrm>
            <a:prstGeom prst="rect">
              <a:avLst/>
            </a:prstGeom>
            <a:noFill/>
          </p:spPr>
          <p:txBody>
            <a:bodyPr wrap="none" rtlCol="0">
              <a:spAutoFit/>
            </a:bodyPr>
            <a:lstStyle/>
            <a:p>
              <a:r>
                <a:rPr lang="en-US" dirty="0" smtClean="0">
                  <a:solidFill>
                    <a:prstClr val="black"/>
                  </a:solidFill>
                  <a:latin typeface="Gill Sans MT"/>
                </a:rPr>
                <a:t>Share manager 4</a:t>
              </a:r>
              <a:endParaRPr lang="en-US" dirty="0">
                <a:solidFill>
                  <a:prstClr val="black"/>
                </a:solidFill>
                <a:latin typeface="Gill Sans MT"/>
              </a:endParaRPr>
            </a:p>
          </p:txBody>
        </p:sp>
        <p:sp>
          <p:nvSpPr>
            <p:cNvPr id="36" name="Down Arrow 35"/>
            <p:cNvSpPr/>
            <p:nvPr/>
          </p:nvSpPr>
          <p:spPr>
            <a:xfrm>
              <a:off x="3108960" y="1930400"/>
              <a:ext cx="152400" cy="660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grpSp>
        <p:nvGrpSpPr>
          <p:cNvPr id="6" name="Group 37"/>
          <p:cNvGrpSpPr/>
          <p:nvPr/>
        </p:nvGrpSpPr>
        <p:grpSpPr>
          <a:xfrm>
            <a:off x="5679441" y="3647440"/>
            <a:ext cx="1736248" cy="1046480"/>
            <a:chOff x="2448560" y="1544320"/>
            <a:chExt cx="1736248" cy="1046480"/>
          </a:xfrm>
        </p:grpSpPr>
        <p:sp>
          <p:nvSpPr>
            <p:cNvPr id="39" name="TextBox 38"/>
            <p:cNvSpPr txBox="1"/>
            <p:nvPr/>
          </p:nvSpPr>
          <p:spPr>
            <a:xfrm>
              <a:off x="2448560" y="1544320"/>
              <a:ext cx="1736248" cy="369332"/>
            </a:xfrm>
            <a:prstGeom prst="rect">
              <a:avLst/>
            </a:prstGeom>
            <a:noFill/>
          </p:spPr>
          <p:txBody>
            <a:bodyPr wrap="none" rtlCol="0">
              <a:spAutoFit/>
            </a:bodyPr>
            <a:lstStyle/>
            <a:p>
              <a:r>
                <a:rPr lang="en-US" dirty="0" smtClean="0">
                  <a:solidFill>
                    <a:prstClr val="black"/>
                  </a:solidFill>
                  <a:latin typeface="Gill Sans MT"/>
                </a:rPr>
                <a:t>Share manager 4</a:t>
              </a:r>
              <a:endParaRPr lang="en-US" dirty="0">
                <a:solidFill>
                  <a:prstClr val="black"/>
                </a:solidFill>
                <a:latin typeface="Gill Sans MT"/>
              </a:endParaRPr>
            </a:p>
          </p:txBody>
        </p:sp>
        <p:sp>
          <p:nvSpPr>
            <p:cNvPr id="40" name="Down Arrow 39"/>
            <p:cNvSpPr/>
            <p:nvPr/>
          </p:nvSpPr>
          <p:spPr>
            <a:xfrm>
              <a:off x="3108960" y="1930400"/>
              <a:ext cx="152400" cy="660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grpSp>
        <p:nvGrpSpPr>
          <p:cNvPr id="7" name="Group 40"/>
          <p:cNvGrpSpPr/>
          <p:nvPr/>
        </p:nvGrpSpPr>
        <p:grpSpPr>
          <a:xfrm>
            <a:off x="7081521" y="2966720"/>
            <a:ext cx="1736373" cy="1046480"/>
            <a:chOff x="2448560" y="1544320"/>
            <a:chExt cx="1736372" cy="1046480"/>
          </a:xfrm>
        </p:grpSpPr>
        <p:sp>
          <p:nvSpPr>
            <p:cNvPr id="42" name="TextBox 41"/>
            <p:cNvSpPr txBox="1"/>
            <p:nvPr/>
          </p:nvSpPr>
          <p:spPr>
            <a:xfrm>
              <a:off x="2448560" y="1544320"/>
              <a:ext cx="1736372" cy="369332"/>
            </a:xfrm>
            <a:prstGeom prst="rect">
              <a:avLst/>
            </a:prstGeom>
            <a:noFill/>
          </p:spPr>
          <p:txBody>
            <a:bodyPr wrap="none" rtlCol="0">
              <a:spAutoFit/>
            </a:bodyPr>
            <a:lstStyle/>
            <a:p>
              <a:r>
                <a:rPr lang="en-US" dirty="0" smtClean="0">
                  <a:solidFill>
                    <a:prstClr val="black"/>
                  </a:solidFill>
                  <a:latin typeface="Gill Sans MT"/>
                </a:rPr>
                <a:t>Share manager 7</a:t>
              </a:r>
              <a:endParaRPr lang="en-US" dirty="0">
                <a:solidFill>
                  <a:prstClr val="black"/>
                </a:solidFill>
                <a:latin typeface="Gill Sans MT"/>
              </a:endParaRPr>
            </a:p>
          </p:txBody>
        </p:sp>
        <p:sp>
          <p:nvSpPr>
            <p:cNvPr id="43" name="Down Arrow 42"/>
            <p:cNvSpPr/>
            <p:nvPr/>
          </p:nvSpPr>
          <p:spPr>
            <a:xfrm>
              <a:off x="3108960" y="1930400"/>
              <a:ext cx="152400" cy="660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grpSp>
        <p:nvGrpSpPr>
          <p:cNvPr id="9" name="Group 47"/>
          <p:cNvGrpSpPr/>
          <p:nvPr/>
        </p:nvGrpSpPr>
        <p:grpSpPr>
          <a:xfrm>
            <a:off x="3149601" y="5171440"/>
            <a:ext cx="1788160" cy="386080"/>
            <a:chOff x="3149600" y="5171440"/>
            <a:chExt cx="1788160" cy="386080"/>
          </a:xfrm>
        </p:grpSpPr>
        <p:sp>
          <p:nvSpPr>
            <p:cNvPr id="45" name="TextBox 44"/>
            <p:cNvSpPr txBox="1"/>
            <p:nvPr/>
          </p:nvSpPr>
          <p:spPr>
            <a:xfrm>
              <a:off x="3149600" y="5171440"/>
              <a:ext cx="290389" cy="369332"/>
            </a:xfrm>
            <a:prstGeom prst="rect">
              <a:avLst/>
            </a:prstGeom>
            <a:noFill/>
          </p:spPr>
          <p:txBody>
            <a:bodyPr wrap="square" rtlCol="0">
              <a:spAutoFit/>
            </a:bodyPr>
            <a:lstStyle/>
            <a:p>
              <a:r>
                <a:rPr lang="en-US" dirty="0" smtClean="0">
                  <a:solidFill>
                    <a:prstClr val="black"/>
                  </a:solidFill>
                  <a:latin typeface="Gill Sans MT"/>
                </a:rPr>
                <a:t>S</a:t>
              </a:r>
              <a:endParaRPr lang="en-US" dirty="0">
                <a:solidFill>
                  <a:prstClr val="black"/>
                </a:solidFill>
                <a:latin typeface="Gill Sans MT"/>
              </a:endParaRPr>
            </a:p>
          </p:txBody>
        </p:sp>
        <p:sp>
          <p:nvSpPr>
            <p:cNvPr id="47" name="Right Arrow 46"/>
            <p:cNvSpPr/>
            <p:nvPr/>
          </p:nvSpPr>
          <p:spPr>
            <a:xfrm rot="326929">
              <a:off x="3444240" y="5415280"/>
              <a:ext cx="1493520" cy="1422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sp>
        <p:nvSpPr>
          <p:cNvPr id="11" name="Rectangle 10"/>
          <p:cNvSpPr/>
          <p:nvPr/>
        </p:nvSpPr>
        <p:spPr>
          <a:xfrm>
            <a:off x="5365750" y="1107212"/>
            <a:ext cx="3206750" cy="1200329"/>
          </a:xfrm>
          <a:prstGeom prst="rect">
            <a:avLst/>
          </a:prstGeom>
          <a:solidFill>
            <a:schemeClr val="accent2">
              <a:lumMod val="40000"/>
              <a:lumOff val="60000"/>
            </a:schemeClr>
          </a:solidFill>
        </p:spPr>
        <p:txBody>
          <a:bodyPr wrap="square">
            <a:spAutoFit/>
          </a:bodyPr>
          <a:lstStyle/>
          <a:p>
            <a:r>
              <a:rPr lang="en-US" b="1" dirty="0" smtClean="0">
                <a:solidFill>
                  <a:prstClr val="black"/>
                </a:solidFill>
                <a:latin typeface="Gill Sans MT"/>
              </a:rPr>
              <a:t>RESULT: </a:t>
            </a:r>
            <a:r>
              <a:rPr lang="en-US" dirty="0" smtClean="0">
                <a:solidFill>
                  <a:prstClr val="black"/>
                </a:solidFill>
                <a:latin typeface="Gill Sans MT"/>
              </a:rPr>
              <a:t>if we only know one point, then we learn nothing as there are an infinite number of possible solutions for S.</a:t>
            </a:r>
          </a:p>
        </p:txBody>
      </p:sp>
      <p:sp>
        <p:nvSpPr>
          <p:cNvPr id="13" name="Rectangle 12"/>
          <p:cNvSpPr/>
          <p:nvPr/>
        </p:nvSpPr>
        <p:spPr>
          <a:xfrm>
            <a:off x="6064250" y="5409337"/>
            <a:ext cx="2921000" cy="1200329"/>
          </a:xfrm>
          <a:prstGeom prst="rect">
            <a:avLst/>
          </a:prstGeom>
          <a:solidFill>
            <a:schemeClr val="accent2">
              <a:lumMod val="40000"/>
              <a:lumOff val="60000"/>
            </a:schemeClr>
          </a:solidFill>
        </p:spPr>
        <p:txBody>
          <a:bodyPr wrap="square">
            <a:spAutoFit/>
          </a:bodyPr>
          <a:lstStyle/>
          <a:p>
            <a:r>
              <a:rPr lang="en-US" b="1" dirty="0" smtClean="0">
                <a:solidFill>
                  <a:prstClr val="black"/>
                </a:solidFill>
                <a:latin typeface="Gill Sans MT"/>
              </a:rPr>
              <a:t>RESULT</a:t>
            </a:r>
            <a:r>
              <a:rPr lang="en-US" b="1" dirty="0">
                <a:solidFill>
                  <a:prstClr val="black"/>
                </a:solidFill>
                <a:latin typeface="Gill Sans MT"/>
              </a:rPr>
              <a:t>: </a:t>
            </a:r>
            <a:r>
              <a:rPr lang="en-US" dirty="0">
                <a:solidFill>
                  <a:prstClr val="black"/>
                </a:solidFill>
                <a:latin typeface="Gill Sans MT"/>
              </a:rPr>
              <a:t>if we know 2 points, then we can completely solve for the y-intercept and therefore </a:t>
            </a:r>
            <a:r>
              <a:rPr lang="en-US" i="1" dirty="0">
                <a:solidFill>
                  <a:prstClr val="black"/>
                </a:solidFill>
                <a:latin typeface="Gill Sans MT"/>
              </a:rPr>
              <a:t>S.</a:t>
            </a:r>
          </a:p>
        </p:txBody>
      </p:sp>
      <p:sp>
        <p:nvSpPr>
          <p:cNvPr id="28" name="Date Placeholder 23"/>
          <p:cNvSpPr>
            <a:spLocks noGrp="1"/>
          </p:cNvSpPr>
          <p:nvPr>
            <p:ph type="dt" sz="half" idx="4294967295"/>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r>
              <a:rPr lang="en-AU" smtClean="0">
                <a:solidFill>
                  <a:srgbClr val="E7DEC9">
                    <a:shade val="50000"/>
                    <a:satMod val="200000"/>
                  </a:srgbClr>
                </a:solidFill>
                <a:latin typeface="Gill Sans MT"/>
              </a:rPr>
              <a:t>© 2011-14,  Kris Bubendorfer</a:t>
            </a:r>
            <a:endParaRPr lang="en-US" dirty="0">
              <a:solidFill>
                <a:srgbClr val="E7DEC9">
                  <a:shade val="50000"/>
                  <a:satMod val="200000"/>
                </a:srgbClr>
              </a:solidFill>
              <a:latin typeface="Gill Sans MT"/>
            </a:endParaRPr>
          </a:p>
        </p:txBody>
      </p:sp>
      <p:sp>
        <p:nvSpPr>
          <p:cNvPr id="29" name="Footer Placeholder 9"/>
          <p:cNvSpPr>
            <a:spLocks noGrp="1"/>
          </p:cNvSpPr>
          <p:nvPr>
            <p:ph type="ftr" sz="quarter" idx="4294967295"/>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r>
              <a:rPr lang="en-US" smtClean="0">
                <a:solidFill>
                  <a:srgbClr val="E7DEC9">
                    <a:shade val="50000"/>
                    <a:satMod val="200000"/>
                  </a:srgbClr>
                </a:solidFill>
                <a:latin typeface="Gill Sans MT"/>
              </a:rPr>
              <a:t>NWEN 243</a:t>
            </a:r>
            <a:endParaRPr lang="en-US" dirty="0">
              <a:solidFill>
                <a:srgbClr val="E7DEC9">
                  <a:shade val="50000"/>
                  <a:satMod val="200000"/>
                </a:srgbClr>
              </a:solidFill>
              <a:latin typeface="Gill Sans MT"/>
            </a:endParaRPr>
          </a:p>
        </p:txBody>
      </p:sp>
    </p:spTree>
    <p:extLst>
      <p:ext uri="{BB962C8B-B14F-4D97-AF65-F5344CB8AC3E}">
        <p14:creationId xmlns:p14="http://schemas.microsoft.com/office/powerpoint/2010/main" val="10129310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Graphic spid="27" grpId="0">
        <p:bldAsOne/>
      </p:bldGraphic>
      <p:bldP spid="11"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Secret Sharing (</a:t>
            </a:r>
            <a:r>
              <a:rPr lang="en-US" i="1" dirty="0" err="1" smtClean="0"/>
              <a:t>m</a:t>
            </a:r>
            <a:r>
              <a:rPr lang="en-US" dirty="0" err="1" smtClean="0"/>
              <a:t>:</a:t>
            </a:r>
            <a:r>
              <a:rPr lang="en-US" i="1" dirty="0" err="1" smtClean="0"/>
              <a:t>n</a:t>
            </a:r>
            <a:r>
              <a:rPr lang="en-US" dirty="0" smtClean="0"/>
              <a:t>)</a:t>
            </a:r>
            <a:endParaRPr lang="en-US" dirty="0"/>
          </a:p>
        </p:txBody>
      </p:sp>
      <p:sp>
        <p:nvSpPr>
          <p:cNvPr id="3" name="Content Placeholder 2"/>
          <p:cNvSpPr>
            <a:spLocks noGrp="1"/>
          </p:cNvSpPr>
          <p:nvPr>
            <p:ph idx="1"/>
          </p:nvPr>
        </p:nvSpPr>
        <p:spPr>
          <a:xfrm>
            <a:off x="1435608" y="1447800"/>
            <a:ext cx="7576312" cy="4800600"/>
          </a:xfrm>
        </p:spPr>
        <p:txBody>
          <a:bodyPr>
            <a:noAutofit/>
          </a:bodyPr>
          <a:lstStyle/>
          <a:p>
            <a:pPr>
              <a:buNone/>
            </a:pPr>
            <a:r>
              <a:rPr lang="en-US" sz="2000" dirty="0" smtClean="0"/>
              <a:t>How can we </a:t>
            </a:r>
            <a:r>
              <a:rPr lang="en-US" sz="2000" i="1" dirty="0" smtClean="0"/>
              <a:t>generalize </a:t>
            </a:r>
            <a:r>
              <a:rPr lang="en-US" sz="2000" dirty="0" smtClean="0"/>
              <a:t>this?</a:t>
            </a:r>
          </a:p>
          <a:p>
            <a:r>
              <a:rPr lang="en-US" sz="2000" dirty="0" smtClean="0"/>
              <a:t> We now want a scheme such that any </a:t>
            </a:r>
            <a:r>
              <a:rPr lang="en-US" sz="2000" i="1" dirty="0" err="1" smtClean="0"/>
              <a:t>m</a:t>
            </a:r>
            <a:r>
              <a:rPr lang="en-US" sz="2000" i="1" dirty="0" smtClean="0"/>
              <a:t> </a:t>
            </a:r>
            <a:r>
              <a:rPr lang="en-US" sz="2000" dirty="0" smtClean="0"/>
              <a:t>of the </a:t>
            </a:r>
            <a:r>
              <a:rPr lang="en-US" sz="2000" i="1" dirty="0" err="1" smtClean="0"/>
              <a:t>n</a:t>
            </a:r>
            <a:r>
              <a:rPr lang="en-US" sz="2000" i="1" dirty="0" smtClean="0"/>
              <a:t> </a:t>
            </a:r>
            <a:r>
              <a:rPr lang="en-US" sz="2000" dirty="0" smtClean="0"/>
              <a:t>managers can open the vault, but any collection of managers fewer than </a:t>
            </a:r>
            <a:r>
              <a:rPr lang="en-US" sz="2000" i="1" dirty="0" err="1" smtClean="0"/>
              <a:t>m</a:t>
            </a:r>
            <a:r>
              <a:rPr lang="en-US" sz="2000" i="1" dirty="0" smtClean="0"/>
              <a:t> </a:t>
            </a:r>
            <a:r>
              <a:rPr lang="en-US" sz="2000" dirty="0" smtClean="0"/>
              <a:t>cannot, i.e., 3 from 5 managers, 2 cannot open it, but 3 can.</a:t>
            </a:r>
          </a:p>
          <a:p>
            <a:r>
              <a:rPr lang="en-US" sz="2000" b="1" dirty="0" smtClean="0"/>
              <a:t>IDEA</a:t>
            </a:r>
            <a:r>
              <a:rPr lang="en-US" sz="2000" dirty="0" smtClean="0"/>
              <a:t>: (Shamir) we can use a polynomial of the form:</a:t>
            </a:r>
          </a:p>
          <a:p>
            <a:endParaRPr lang="en-US" sz="900" dirty="0" smtClean="0"/>
          </a:p>
          <a:p>
            <a:pPr algn="ctr">
              <a:buNone/>
            </a:pPr>
            <a:r>
              <a:rPr lang="en-US" sz="2800" i="1" dirty="0" smtClean="0"/>
              <a:t> </a:t>
            </a:r>
            <a:r>
              <a:rPr lang="en-US" sz="2800" i="1" dirty="0" err="1" smtClean="0"/>
              <a:t>f(x</a:t>
            </a:r>
            <a:r>
              <a:rPr lang="en-US" sz="2800" i="1" dirty="0" smtClean="0"/>
              <a:t>) = </a:t>
            </a:r>
            <a:r>
              <a:rPr lang="en-US" sz="2800" i="1" dirty="0" err="1" smtClean="0"/>
              <a:t>c</a:t>
            </a:r>
            <a:r>
              <a:rPr lang="en-US" sz="2800" i="1" baseline="-25000" dirty="0" err="1" smtClean="0"/>
              <a:t>n</a:t>
            </a:r>
            <a:r>
              <a:rPr lang="en-US" sz="2800" i="1" dirty="0" err="1" smtClean="0"/>
              <a:t>x</a:t>
            </a:r>
            <a:r>
              <a:rPr lang="en-US" sz="2800" i="1" baseline="30000" dirty="0" err="1" smtClean="0"/>
              <a:t>n</a:t>
            </a:r>
            <a:r>
              <a:rPr lang="en-US" sz="2800" i="1" dirty="0" smtClean="0"/>
              <a:t> + … + c</a:t>
            </a:r>
            <a:r>
              <a:rPr lang="en-US" sz="2800" i="1" baseline="-25000" dirty="0" smtClean="0"/>
              <a:t>2</a:t>
            </a:r>
            <a:r>
              <a:rPr lang="en-US" sz="2800" i="1" dirty="0" smtClean="0"/>
              <a:t>x</a:t>
            </a:r>
            <a:r>
              <a:rPr lang="en-US" sz="2800" i="1" baseline="30000" dirty="0" smtClean="0"/>
              <a:t>2</a:t>
            </a:r>
            <a:r>
              <a:rPr lang="en-US" sz="2800" i="1" dirty="0" smtClean="0"/>
              <a:t> + c</a:t>
            </a:r>
            <a:r>
              <a:rPr lang="en-US" sz="2800" i="1" baseline="-25000" dirty="0" smtClean="0"/>
              <a:t>1</a:t>
            </a:r>
            <a:r>
              <a:rPr lang="en-US" sz="2800" i="1" dirty="0" smtClean="0"/>
              <a:t>x + S</a:t>
            </a:r>
          </a:p>
          <a:p>
            <a:pPr algn="ctr">
              <a:buNone/>
            </a:pPr>
            <a:endParaRPr lang="en-US" sz="1050" i="1" dirty="0" smtClean="0"/>
          </a:p>
          <a:p>
            <a:r>
              <a:rPr lang="en-US" sz="2000" dirty="0" smtClean="0"/>
              <a:t>Shamir’s algorithm is based on the fact that a polynomial of degree </a:t>
            </a:r>
            <a:r>
              <a:rPr lang="en-US" sz="2000" i="1" dirty="0" smtClean="0"/>
              <a:t>k</a:t>
            </a:r>
            <a:r>
              <a:rPr lang="en-US" sz="2000" dirty="0" smtClean="0"/>
              <a:t> can be uniquely identified by </a:t>
            </a:r>
            <a:r>
              <a:rPr lang="en-US" sz="2000" i="1" dirty="0" smtClean="0"/>
              <a:t>k+1 </a:t>
            </a:r>
            <a:r>
              <a:rPr lang="en-US" sz="2000" dirty="0" smtClean="0"/>
              <a:t>points:</a:t>
            </a:r>
          </a:p>
          <a:p>
            <a:pPr>
              <a:buNone/>
            </a:pPr>
            <a:endParaRPr lang="en-US" sz="600" dirty="0" smtClean="0"/>
          </a:p>
          <a:p>
            <a:pPr lvl="1"/>
            <a:r>
              <a:rPr lang="en-US" sz="1600" dirty="0" smtClean="0"/>
              <a:t>A line </a:t>
            </a:r>
            <a:r>
              <a:rPr lang="en-US" sz="1600" i="1" dirty="0" err="1" smtClean="0"/>
              <a:t>f(x</a:t>
            </a:r>
            <a:r>
              <a:rPr lang="en-US" sz="1600" i="1" dirty="0" smtClean="0"/>
              <a:t>) = </a:t>
            </a:r>
            <a:r>
              <a:rPr lang="en-US" sz="1600" i="1" dirty="0" err="1" smtClean="0"/>
              <a:t>mx</a:t>
            </a:r>
            <a:r>
              <a:rPr lang="en-US" sz="1600" i="1" dirty="0" smtClean="0"/>
              <a:t> + </a:t>
            </a:r>
            <a:r>
              <a:rPr lang="en-US" sz="1600" i="1" dirty="0" err="1" smtClean="0"/>
              <a:t>s</a:t>
            </a:r>
            <a:r>
              <a:rPr lang="en-US" sz="1600" i="1" dirty="0" smtClean="0"/>
              <a:t> </a:t>
            </a:r>
            <a:r>
              <a:rPr lang="en-US" sz="1600" dirty="0" smtClean="0"/>
              <a:t>(degree 1) can be identified by 2 points.</a:t>
            </a:r>
          </a:p>
          <a:p>
            <a:pPr lvl="1"/>
            <a:r>
              <a:rPr lang="en-US" sz="1600" dirty="0" smtClean="0"/>
              <a:t>A parabola </a:t>
            </a:r>
            <a:r>
              <a:rPr lang="en-US" sz="1600" i="1" dirty="0" err="1" smtClean="0"/>
              <a:t>f(x</a:t>
            </a:r>
            <a:r>
              <a:rPr lang="en-US" sz="1600" i="1" dirty="0" smtClean="0"/>
              <a:t>) = c</a:t>
            </a:r>
            <a:r>
              <a:rPr lang="en-US" sz="1600" i="1" baseline="-25000" dirty="0" smtClean="0"/>
              <a:t>2</a:t>
            </a:r>
            <a:r>
              <a:rPr lang="en-US" sz="1600" i="1" dirty="0" smtClean="0"/>
              <a:t>x</a:t>
            </a:r>
            <a:r>
              <a:rPr lang="en-US" sz="1600" i="1" baseline="30000" dirty="0" smtClean="0"/>
              <a:t>2</a:t>
            </a:r>
            <a:r>
              <a:rPr lang="en-US" sz="1600" i="1" dirty="0" smtClean="0"/>
              <a:t> + c</a:t>
            </a:r>
            <a:r>
              <a:rPr lang="en-US" sz="1600" i="1" baseline="-25000" dirty="0" smtClean="0"/>
              <a:t>1</a:t>
            </a:r>
            <a:r>
              <a:rPr lang="en-US" sz="1600" i="1" dirty="0" smtClean="0"/>
              <a:t>x + </a:t>
            </a:r>
            <a:r>
              <a:rPr lang="en-US" sz="1600" i="1" dirty="0" err="1" smtClean="0"/>
              <a:t>s</a:t>
            </a:r>
            <a:r>
              <a:rPr lang="en-US" sz="1600" i="1" dirty="0" smtClean="0"/>
              <a:t> </a:t>
            </a:r>
            <a:r>
              <a:rPr lang="en-US" sz="1600" dirty="0" smtClean="0"/>
              <a:t>(degree 2) can be identified by 3 points.</a:t>
            </a:r>
          </a:p>
          <a:p>
            <a:pPr lvl="1"/>
            <a:r>
              <a:rPr lang="en-US" sz="1600" i="1" dirty="0" smtClean="0"/>
              <a:t>f(x) = c</a:t>
            </a:r>
            <a:r>
              <a:rPr lang="en-US" sz="1600" i="1" baseline="-25000" dirty="0" smtClean="0"/>
              <a:t>3</a:t>
            </a:r>
            <a:r>
              <a:rPr lang="en-US" sz="1600" i="1" dirty="0" smtClean="0"/>
              <a:t>x</a:t>
            </a:r>
            <a:r>
              <a:rPr lang="en-US" sz="1600" i="1" baseline="30000" dirty="0" smtClean="0"/>
              <a:t>3</a:t>
            </a:r>
            <a:r>
              <a:rPr lang="en-US" sz="1600" i="1" dirty="0" smtClean="0"/>
              <a:t> + c</a:t>
            </a:r>
            <a:r>
              <a:rPr lang="en-US" sz="1600" i="1" baseline="-25000" dirty="0" smtClean="0"/>
              <a:t>2</a:t>
            </a:r>
            <a:r>
              <a:rPr lang="en-US" sz="1600" i="1" dirty="0" smtClean="0"/>
              <a:t>x</a:t>
            </a:r>
            <a:r>
              <a:rPr lang="en-US" sz="1600" i="1" baseline="30000" dirty="0" smtClean="0"/>
              <a:t>2</a:t>
            </a:r>
            <a:r>
              <a:rPr lang="en-US" sz="1600" i="1" dirty="0" smtClean="0"/>
              <a:t> + c</a:t>
            </a:r>
            <a:r>
              <a:rPr lang="en-US" sz="1600" i="1" baseline="-25000" dirty="0" smtClean="0"/>
              <a:t>1</a:t>
            </a:r>
            <a:r>
              <a:rPr lang="en-US" sz="1600" i="1" dirty="0" smtClean="0"/>
              <a:t>x + s </a:t>
            </a:r>
            <a:r>
              <a:rPr lang="en-US" sz="1600" dirty="0" smtClean="0"/>
              <a:t>(degree 3) can be identified by 4 points.</a:t>
            </a:r>
          </a:p>
        </p:txBody>
      </p:sp>
      <p:sp>
        <p:nvSpPr>
          <p:cNvPr id="6" name="Date Placeholder 23"/>
          <p:cNvSpPr>
            <a:spLocks noGrp="1"/>
          </p:cNvSpPr>
          <p:nvPr>
            <p:ph type="dt" sz="half" idx="4294967295"/>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r>
              <a:rPr lang="en-AU" smtClean="0">
                <a:solidFill>
                  <a:srgbClr val="E7DEC9">
                    <a:shade val="50000"/>
                    <a:satMod val="200000"/>
                  </a:srgbClr>
                </a:solidFill>
                <a:latin typeface="Gill Sans MT"/>
              </a:rPr>
              <a:t>© 2011-14,  Kris Bubendorfer</a:t>
            </a:r>
            <a:endParaRPr lang="en-US" dirty="0">
              <a:solidFill>
                <a:srgbClr val="E7DEC9">
                  <a:shade val="50000"/>
                  <a:satMod val="200000"/>
                </a:srgbClr>
              </a:solidFill>
              <a:latin typeface="Gill Sans MT"/>
            </a:endParaRPr>
          </a:p>
        </p:txBody>
      </p:sp>
      <p:sp>
        <p:nvSpPr>
          <p:cNvPr id="7" name="Footer Placeholder 9"/>
          <p:cNvSpPr>
            <a:spLocks noGrp="1"/>
          </p:cNvSpPr>
          <p:nvPr>
            <p:ph type="ftr" sz="quarter" idx="4294967295"/>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r>
              <a:rPr lang="en-US" smtClean="0">
                <a:solidFill>
                  <a:srgbClr val="E7DEC9">
                    <a:shade val="50000"/>
                    <a:satMod val="200000"/>
                  </a:srgbClr>
                </a:solidFill>
                <a:latin typeface="Gill Sans MT"/>
              </a:rPr>
              <a:t>NWEN 243</a:t>
            </a:r>
            <a:endParaRPr lang="en-US" dirty="0">
              <a:solidFill>
                <a:srgbClr val="E7DEC9">
                  <a:shade val="50000"/>
                  <a:satMod val="200000"/>
                </a:srgbClr>
              </a:solidFill>
              <a:latin typeface="Gill Sans MT"/>
            </a:endParaRPr>
          </a:p>
        </p:txBody>
      </p:sp>
    </p:spTree>
    <p:extLst>
      <p:ext uri="{BB962C8B-B14F-4D97-AF65-F5344CB8AC3E}">
        <p14:creationId xmlns:p14="http://schemas.microsoft.com/office/powerpoint/2010/main" val="28998712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Secret Sharing (</a:t>
            </a:r>
            <a:r>
              <a:rPr lang="en-US" i="1" dirty="0" err="1" smtClean="0"/>
              <a:t>m</a:t>
            </a:r>
            <a:r>
              <a:rPr lang="en-US" dirty="0" err="1" smtClean="0"/>
              <a:t>:</a:t>
            </a:r>
            <a:r>
              <a:rPr lang="en-US" i="1" dirty="0" err="1" smtClean="0"/>
              <a:t>n</a:t>
            </a:r>
            <a:r>
              <a:rPr lang="en-US" dirty="0" smtClean="0"/>
              <a:t>)</a:t>
            </a:r>
            <a:endParaRPr lang="en-US" dirty="0"/>
          </a:p>
        </p:txBody>
      </p:sp>
      <p:sp>
        <p:nvSpPr>
          <p:cNvPr id="3" name="Content Placeholder 2"/>
          <p:cNvSpPr>
            <a:spLocks noGrp="1"/>
          </p:cNvSpPr>
          <p:nvPr>
            <p:ph idx="1"/>
          </p:nvPr>
        </p:nvSpPr>
        <p:spPr/>
        <p:txBody>
          <a:bodyPr>
            <a:noAutofit/>
          </a:bodyPr>
          <a:lstStyle/>
          <a:p>
            <a:r>
              <a:rPr lang="en-US" sz="2000" dirty="0" smtClean="0"/>
              <a:t>Here you can see the degree 2 parabola has infinite solutions when only 2 points are defined.</a:t>
            </a:r>
          </a:p>
          <a:p>
            <a:r>
              <a:rPr lang="en-US" sz="2000" dirty="0" smtClean="0"/>
              <a:t>With 3 points the curve is uniquely identified, and we can now work backwards to reconstruct the polynomial equation.</a:t>
            </a:r>
          </a:p>
        </p:txBody>
      </p:sp>
      <p:graphicFrame>
        <p:nvGraphicFramePr>
          <p:cNvPr id="6" name="Chart 5"/>
          <p:cNvGraphicFramePr/>
          <p:nvPr/>
        </p:nvGraphicFramePr>
        <p:xfrm>
          <a:off x="3180081" y="3596640"/>
          <a:ext cx="3911600" cy="2306320"/>
        </p:xfrm>
        <a:graphic>
          <a:graphicData uri="http://schemas.openxmlformats.org/drawingml/2006/chart">
            <c:chart xmlns:c="http://schemas.openxmlformats.org/drawingml/2006/chart" xmlns:r="http://schemas.openxmlformats.org/officeDocument/2006/relationships" r:id="rId3"/>
          </a:graphicData>
        </a:graphic>
      </p:graphicFrame>
      <p:sp>
        <p:nvSpPr>
          <p:cNvPr id="15" name="Freeform 14"/>
          <p:cNvSpPr/>
          <p:nvPr/>
        </p:nvSpPr>
        <p:spPr>
          <a:xfrm rot="20609712">
            <a:off x="4363532" y="3680988"/>
            <a:ext cx="2121112" cy="2033693"/>
          </a:xfrm>
          <a:custGeom>
            <a:avLst/>
            <a:gdLst>
              <a:gd name="connsiteX0" fmla="*/ 77893 w 1276773"/>
              <a:gd name="connsiteY0" fmla="*/ 0 h 2033693"/>
              <a:gd name="connsiteX1" fmla="*/ 199813 w 1276773"/>
              <a:gd name="connsiteY1" fmla="*/ 2001520 h 2033693"/>
              <a:gd name="connsiteX2" fmla="*/ 1276773 w 1276773"/>
              <a:gd name="connsiteY2" fmla="*/ 193040 h 2033693"/>
            </a:gdLst>
            <a:ahLst/>
            <a:cxnLst>
              <a:cxn ang="0">
                <a:pos x="connsiteX0" y="connsiteY0"/>
              </a:cxn>
              <a:cxn ang="0">
                <a:pos x="connsiteX1" y="connsiteY1"/>
              </a:cxn>
              <a:cxn ang="0">
                <a:pos x="connsiteX2" y="connsiteY2"/>
              </a:cxn>
            </a:cxnLst>
            <a:rect l="l" t="t" r="r" b="b"/>
            <a:pathLst>
              <a:path w="1276773" h="2033693">
                <a:moveTo>
                  <a:pt x="77893" y="0"/>
                </a:moveTo>
                <a:cubicBezTo>
                  <a:pt x="38946" y="984673"/>
                  <a:pt x="0" y="1969347"/>
                  <a:pt x="199813" y="2001520"/>
                </a:cubicBezTo>
                <a:cubicBezTo>
                  <a:pt x="399626" y="2033693"/>
                  <a:pt x="1073573" y="494453"/>
                  <a:pt x="1276773" y="19304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latin typeface="Gill Sans MT"/>
            </a:endParaRPr>
          </a:p>
        </p:txBody>
      </p:sp>
      <p:sp>
        <p:nvSpPr>
          <p:cNvPr id="16" name="Freeform 15"/>
          <p:cNvSpPr/>
          <p:nvPr/>
        </p:nvSpPr>
        <p:spPr>
          <a:xfrm>
            <a:off x="4221480" y="4409440"/>
            <a:ext cx="1615440" cy="1534160"/>
          </a:xfrm>
          <a:custGeom>
            <a:avLst/>
            <a:gdLst>
              <a:gd name="connsiteX0" fmla="*/ 0 w 1615440"/>
              <a:gd name="connsiteY0" fmla="*/ 1473200 h 1534160"/>
              <a:gd name="connsiteX1" fmla="*/ 873760 w 1615440"/>
              <a:gd name="connsiteY1" fmla="*/ 10160 h 1534160"/>
              <a:gd name="connsiteX2" fmla="*/ 1615440 w 1615440"/>
              <a:gd name="connsiteY2" fmla="*/ 1534160 h 1534160"/>
            </a:gdLst>
            <a:ahLst/>
            <a:cxnLst>
              <a:cxn ang="0">
                <a:pos x="connsiteX0" y="connsiteY0"/>
              </a:cxn>
              <a:cxn ang="0">
                <a:pos x="connsiteX1" y="connsiteY1"/>
              </a:cxn>
              <a:cxn ang="0">
                <a:pos x="connsiteX2" y="connsiteY2"/>
              </a:cxn>
            </a:cxnLst>
            <a:rect l="l" t="t" r="r" b="b"/>
            <a:pathLst>
              <a:path w="1615440" h="1534160">
                <a:moveTo>
                  <a:pt x="0" y="1473200"/>
                </a:moveTo>
                <a:cubicBezTo>
                  <a:pt x="302260" y="736600"/>
                  <a:pt x="604520" y="0"/>
                  <a:pt x="873760" y="10160"/>
                </a:cubicBezTo>
                <a:cubicBezTo>
                  <a:pt x="1143000" y="20320"/>
                  <a:pt x="1474893" y="1268307"/>
                  <a:pt x="1615440" y="153416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solidFill>
                <a:srgbClr val="FF0000"/>
              </a:solidFill>
              <a:latin typeface="Gill Sans MT"/>
            </a:endParaRPr>
          </a:p>
        </p:txBody>
      </p:sp>
      <p:grpSp>
        <p:nvGrpSpPr>
          <p:cNvPr id="7" name="Group 11"/>
          <p:cNvGrpSpPr/>
          <p:nvPr/>
        </p:nvGrpSpPr>
        <p:grpSpPr>
          <a:xfrm>
            <a:off x="4514850" y="5101592"/>
            <a:ext cx="1038860" cy="69849"/>
            <a:chOff x="4514850" y="5101590"/>
            <a:chExt cx="1038860" cy="69849"/>
          </a:xfrm>
        </p:grpSpPr>
        <p:sp>
          <p:nvSpPr>
            <p:cNvPr id="9" name="Oval 8"/>
            <p:cNvSpPr/>
            <p:nvPr/>
          </p:nvSpPr>
          <p:spPr>
            <a:xfrm>
              <a:off x="5492750" y="5101590"/>
              <a:ext cx="60960"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10" name="Oval 9"/>
            <p:cNvSpPr/>
            <p:nvPr/>
          </p:nvSpPr>
          <p:spPr>
            <a:xfrm>
              <a:off x="4514850" y="5125720"/>
              <a:ext cx="60960"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sp>
        <p:nvSpPr>
          <p:cNvPr id="11" name="Oval 10"/>
          <p:cNvSpPr/>
          <p:nvPr/>
        </p:nvSpPr>
        <p:spPr>
          <a:xfrm>
            <a:off x="6121400" y="4212592"/>
            <a:ext cx="60960"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13" name="Date Placeholder 23"/>
          <p:cNvSpPr>
            <a:spLocks noGrp="1"/>
          </p:cNvSpPr>
          <p:nvPr>
            <p:ph type="dt" sz="half" idx="4294967295"/>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r>
              <a:rPr lang="en-AU" smtClean="0">
                <a:solidFill>
                  <a:srgbClr val="E7DEC9">
                    <a:shade val="50000"/>
                    <a:satMod val="200000"/>
                  </a:srgbClr>
                </a:solidFill>
                <a:latin typeface="Gill Sans MT"/>
              </a:rPr>
              <a:t>© 2011-14,  Kris Bubendorfer</a:t>
            </a:r>
            <a:endParaRPr lang="en-US" dirty="0">
              <a:solidFill>
                <a:srgbClr val="E7DEC9">
                  <a:shade val="50000"/>
                  <a:satMod val="200000"/>
                </a:srgbClr>
              </a:solidFill>
              <a:latin typeface="Gill Sans MT"/>
            </a:endParaRPr>
          </a:p>
        </p:txBody>
      </p:sp>
      <p:sp>
        <p:nvSpPr>
          <p:cNvPr id="14" name="Footer Placeholder 9"/>
          <p:cNvSpPr>
            <a:spLocks noGrp="1"/>
          </p:cNvSpPr>
          <p:nvPr>
            <p:ph type="ftr" sz="quarter" idx="4294967295"/>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r>
              <a:rPr lang="en-US" smtClean="0">
                <a:solidFill>
                  <a:srgbClr val="E7DEC9">
                    <a:shade val="50000"/>
                    <a:satMod val="200000"/>
                  </a:srgbClr>
                </a:solidFill>
                <a:latin typeface="Gill Sans MT"/>
              </a:rPr>
              <a:t>NWEN 243</a:t>
            </a:r>
            <a:endParaRPr lang="en-US" dirty="0">
              <a:solidFill>
                <a:srgbClr val="E7DEC9">
                  <a:shade val="50000"/>
                  <a:satMod val="200000"/>
                </a:srgbClr>
              </a:solidFill>
              <a:latin typeface="Gill Sans MT"/>
            </a:endParaRPr>
          </a:p>
        </p:txBody>
      </p:sp>
    </p:spTree>
    <p:extLst>
      <p:ext uri="{BB962C8B-B14F-4D97-AF65-F5344CB8AC3E}">
        <p14:creationId xmlns:p14="http://schemas.microsoft.com/office/powerpoint/2010/main" val="16543690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5" grpId="0" animBg="1"/>
      <p:bldP spid="16"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Secret Sharing (</a:t>
            </a:r>
            <a:r>
              <a:rPr lang="en-US" i="1" dirty="0" err="1" smtClean="0"/>
              <a:t>m</a:t>
            </a:r>
            <a:r>
              <a:rPr lang="en-US" dirty="0" err="1" smtClean="0"/>
              <a:t>:</a:t>
            </a:r>
            <a:r>
              <a:rPr lang="en-US" i="1" dirty="0" err="1" smtClean="0"/>
              <a:t>n</a:t>
            </a:r>
            <a:r>
              <a:rPr lang="en-US" dirty="0" smtClean="0"/>
              <a:t>)</a:t>
            </a:r>
            <a:endParaRPr lang="en-US" dirty="0"/>
          </a:p>
        </p:txBody>
      </p:sp>
      <p:sp>
        <p:nvSpPr>
          <p:cNvPr id="3" name="Content Placeholder 2"/>
          <p:cNvSpPr>
            <a:spLocks noGrp="1"/>
          </p:cNvSpPr>
          <p:nvPr>
            <p:ph idx="1"/>
          </p:nvPr>
        </p:nvSpPr>
        <p:spPr>
          <a:xfrm>
            <a:off x="1435607" y="1447800"/>
            <a:ext cx="7343267" cy="4800600"/>
          </a:xfrm>
        </p:spPr>
        <p:txBody>
          <a:bodyPr>
            <a:noAutofit/>
          </a:bodyPr>
          <a:lstStyle/>
          <a:p>
            <a:pPr>
              <a:buNone/>
            </a:pPr>
            <a:r>
              <a:rPr lang="en-US" sz="2000" dirty="0" smtClean="0"/>
              <a:t>The details…</a:t>
            </a:r>
          </a:p>
          <a:p>
            <a:r>
              <a:rPr lang="en-US" sz="2000" dirty="0" smtClean="0"/>
              <a:t>We construct a polynomial </a:t>
            </a:r>
            <a:r>
              <a:rPr lang="en-US" sz="2000" i="1" dirty="0" err="1" smtClean="0"/>
              <a:t>f(x</a:t>
            </a:r>
            <a:r>
              <a:rPr lang="en-US" sz="2000" i="1" dirty="0" smtClean="0"/>
              <a:t>) </a:t>
            </a:r>
            <a:r>
              <a:rPr lang="en-US" sz="2000" dirty="0" smtClean="0"/>
              <a:t>of degree </a:t>
            </a:r>
            <a:r>
              <a:rPr lang="en-US" sz="2000" i="1" dirty="0" smtClean="0"/>
              <a:t>m-1</a:t>
            </a:r>
            <a:r>
              <a:rPr lang="en-US" sz="2000" dirty="0" smtClean="0"/>
              <a:t> using </a:t>
            </a:r>
            <a:r>
              <a:rPr lang="en-US" sz="2000" i="1" dirty="0" smtClean="0"/>
              <a:t>m-1 </a:t>
            </a:r>
            <a:r>
              <a:rPr lang="en-US" sz="2000" b="1" dirty="0" smtClean="0"/>
              <a:t>random </a:t>
            </a:r>
            <a:r>
              <a:rPr lang="en-US" sz="2000" dirty="0" err="1" smtClean="0"/>
              <a:t>coefﬁcients</a:t>
            </a:r>
            <a:r>
              <a:rPr lang="en-US" sz="2000" dirty="0" smtClean="0"/>
              <a:t> and the secret </a:t>
            </a:r>
            <a:r>
              <a:rPr lang="en-US" sz="2000" i="1" dirty="0" smtClean="0"/>
              <a:t>S</a:t>
            </a:r>
            <a:r>
              <a:rPr lang="en-US" sz="2000" dirty="0" smtClean="0"/>
              <a:t> as the constant. </a:t>
            </a:r>
          </a:p>
          <a:p>
            <a:r>
              <a:rPr lang="en-US" sz="2000" dirty="0" smtClean="0"/>
              <a:t>We then pick </a:t>
            </a:r>
            <a:r>
              <a:rPr lang="en-US" sz="2000" i="1" dirty="0" smtClean="0"/>
              <a:t>n</a:t>
            </a:r>
            <a:r>
              <a:rPr lang="en-US" sz="2000" dirty="0" smtClean="0"/>
              <a:t> </a:t>
            </a:r>
            <a:r>
              <a:rPr lang="en-US" sz="2000" b="1" dirty="0" smtClean="0"/>
              <a:t>random</a:t>
            </a:r>
            <a:r>
              <a:rPr lang="en-US" sz="2000" dirty="0" smtClean="0"/>
              <a:t> </a:t>
            </a:r>
            <a:r>
              <a:rPr lang="en-US" sz="2000" i="1" dirty="0" smtClean="0"/>
              <a:t>x</a:t>
            </a:r>
            <a:r>
              <a:rPr lang="en-US" sz="2000" dirty="0" smtClean="0"/>
              <a:t> values and solve the polynomial creating </a:t>
            </a:r>
            <a:r>
              <a:rPr lang="en-US" sz="2000" i="1" dirty="0" smtClean="0"/>
              <a:t>n</a:t>
            </a:r>
            <a:r>
              <a:rPr lang="en-US" sz="2000" dirty="0" smtClean="0"/>
              <a:t> points (or key shares) of the form (</a:t>
            </a:r>
            <a:r>
              <a:rPr lang="en-US" sz="2000" dirty="0" err="1" smtClean="0"/>
              <a:t>xi,yi</a:t>
            </a:r>
            <a:r>
              <a:rPr lang="en-US" sz="2000" dirty="0" smtClean="0"/>
              <a:t>) for the managers. </a:t>
            </a:r>
          </a:p>
        </p:txBody>
      </p:sp>
      <p:graphicFrame>
        <p:nvGraphicFramePr>
          <p:cNvPr id="6" name="Chart 5"/>
          <p:cNvGraphicFramePr/>
          <p:nvPr>
            <p:extLst>
              <p:ext uri="{D42A27DB-BD31-4B8C-83A1-F6EECF244321}">
                <p14:modId xmlns:p14="http://schemas.microsoft.com/office/powerpoint/2010/main" val="3452240184"/>
              </p:ext>
            </p:extLst>
          </p:nvPr>
        </p:nvGraphicFramePr>
        <p:xfrm>
          <a:off x="3100706" y="3834765"/>
          <a:ext cx="3911600" cy="2306320"/>
        </p:xfrm>
        <a:graphic>
          <a:graphicData uri="http://schemas.openxmlformats.org/drawingml/2006/chart">
            <c:chart xmlns:c="http://schemas.openxmlformats.org/drawingml/2006/chart" xmlns:r="http://schemas.openxmlformats.org/officeDocument/2006/relationships" r:id="rId3"/>
          </a:graphicData>
        </a:graphic>
      </p:graphicFrame>
      <p:sp>
        <p:nvSpPr>
          <p:cNvPr id="8" name="Smiley Face 7"/>
          <p:cNvSpPr/>
          <p:nvPr/>
        </p:nvSpPr>
        <p:spPr>
          <a:xfrm>
            <a:off x="5969000" y="4238625"/>
            <a:ext cx="142875" cy="142875"/>
          </a:xfrm>
          <a:prstGeom prst="smileyFace">
            <a:avLst/>
          </a:prstGeom>
          <a:solidFill>
            <a:srgbClr val="FFE66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FFE667"/>
              </a:solidFill>
              <a:latin typeface="Gill Sans MT"/>
            </a:endParaRPr>
          </a:p>
        </p:txBody>
      </p:sp>
      <p:sp>
        <p:nvSpPr>
          <p:cNvPr id="9" name="Smiley Face 8"/>
          <p:cNvSpPr/>
          <p:nvPr/>
        </p:nvSpPr>
        <p:spPr>
          <a:xfrm>
            <a:off x="5685971" y="4735739"/>
            <a:ext cx="142875" cy="142875"/>
          </a:xfrm>
          <a:prstGeom prst="smileyFace">
            <a:avLst/>
          </a:prstGeom>
          <a:solidFill>
            <a:srgbClr val="FFE66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FFE667"/>
              </a:solidFill>
              <a:latin typeface="Gill Sans MT"/>
            </a:endParaRPr>
          </a:p>
        </p:txBody>
      </p:sp>
      <p:sp>
        <p:nvSpPr>
          <p:cNvPr id="10" name="Smiley Face 9"/>
          <p:cNvSpPr/>
          <p:nvPr/>
        </p:nvSpPr>
        <p:spPr>
          <a:xfrm>
            <a:off x="4261757" y="5280025"/>
            <a:ext cx="142875" cy="142875"/>
          </a:xfrm>
          <a:prstGeom prst="smileyFace">
            <a:avLst/>
          </a:prstGeom>
          <a:solidFill>
            <a:srgbClr val="FFE66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FFE667"/>
              </a:solidFill>
              <a:latin typeface="Gill Sans MT"/>
            </a:endParaRPr>
          </a:p>
        </p:txBody>
      </p:sp>
      <p:sp>
        <p:nvSpPr>
          <p:cNvPr id="11" name="Smiley Face 10"/>
          <p:cNvSpPr/>
          <p:nvPr/>
        </p:nvSpPr>
        <p:spPr>
          <a:xfrm>
            <a:off x="3572329" y="4264025"/>
            <a:ext cx="142875" cy="142875"/>
          </a:xfrm>
          <a:prstGeom prst="smileyFace">
            <a:avLst/>
          </a:prstGeom>
          <a:solidFill>
            <a:srgbClr val="FFE66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FFE667"/>
              </a:solidFill>
              <a:latin typeface="Gill Sans MT"/>
            </a:endParaRPr>
          </a:p>
        </p:txBody>
      </p:sp>
      <p:sp>
        <p:nvSpPr>
          <p:cNvPr id="12" name="Smiley Face 11"/>
          <p:cNvSpPr/>
          <p:nvPr/>
        </p:nvSpPr>
        <p:spPr>
          <a:xfrm>
            <a:off x="6103257" y="3937454"/>
            <a:ext cx="142875" cy="142875"/>
          </a:xfrm>
          <a:prstGeom prst="smileyFace">
            <a:avLst/>
          </a:prstGeom>
          <a:solidFill>
            <a:srgbClr val="FFE66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FFE667"/>
              </a:solidFill>
              <a:latin typeface="Gill Sans MT"/>
            </a:endParaRPr>
          </a:p>
        </p:txBody>
      </p:sp>
      <p:sp>
        <p:nvSpPr>
          <p:cNvPr id="13" name="Date Placeholder 23"/>
          <p:cNvSpPr>
            <a:spLocks noGrp="1"/>
          </p:cNvSpPr>
          <p:nvPr>
            <p:ph type="dt" sz="half" idx="4294967295"/>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r>
              <a:rPr lang="en-AU" smtClean="0">
                <a:solidFill>
                  <a:srgbClr val="E7DEC9">
                    <a:shade val="50000"/>
                    <a:satMod val="200000"/>
                  </a:srgbClr>
                </a:solidFill>
                <a:latin typeface="Gill Sans MT"/>
              </a:rPr>
              <a:t>© 2011-14,  Kris Bubendorfer</a:t>
            </a:r>
            <a:endParaRPr lang="en-US" dirty="0">
              <a:solidFill>
                <a:srgbClr val="E7DEC9">
                  <a:shade val="50000"/>
                  <a:satMod val="200000"/>
                </a:srgbClr>
              </a:solidFill>
              <a:latin typeface="Gill Sans MT"/>
            </a:endParaRPr>
          </a:p>
        </p:txBody>
      </p:sp>
      <p:sp>
        <p:nvSpPr>
          <p:cNvPr id="14" name="Footer Placeholder 9"/>
          <p:cNvSpPr>
            <a:spLocks noGrp="1"/>
          </p:cNvSpPr>
          <p:nvPr>
            <p:ph type="ftr" sz="quarter" idx="4294967295"/>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r>
              <a:rPr lang="en-US" smtClean="0">
                <a:solidFill>
                  <a:srgbClr val="E7DEC9">
                    <a:shade val="50000"/>
                    <a:satMod val="200000"/>
                  </a:srgbClr>
                </a:solidFill>
                <a:latin typeface="Gill Sans MT"/>
              </a:rPr>
              <a:t>NWEN 243</a:t>
            </a:r>
            <a:endParaRPr lang="en-US" dirty="0">
              <a:solidFill>
                <a:srgbClr val="E7DEC9">
                  <a:shade val="50000"/>
                  <a:satMod val="200000"/>
                </a:srgbClr>
              </a:solidFill>
              <a:latin typeface="Gill Sans MT"/>
            </a:endParaRPr>
          </a:p>
        </p:txBody>
      </p:sp>
    </p:spTree>
    <p:extLst>
      <p:ext uri="{BB962C8B-B14F-4D97-AF65-F5344CB8AC3E}">
        <p14:creationId xmlns:p14="http://schemas.microsoft.com/office/powerpoint/2010/main" val="38812095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animBg="1"/>
      <p:bldP spid="9" grpId="0" animBg="1"/>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Secret Sharing (</a:t>
            </a:r>
            <a:r>
              <a:rPr lang="en-US" i="1" dirty="0" err="1" smtClean="0"/>
              <a:t>m</a:t>
            </a:r>
            <a:r>
              <a:rPr lang="en-US" dirty="0" err="1" smtClean="0"/>
              <a:t>:</a:t>
            </a:r>
            <a:r>
              <a:rPr lang="en-US" i="1" dirty="0" err="1" smtClean="0"/>
              <a:t>n</a:t>
            </a:r>
            <a:r>
              <a:rPr lang="en-US" dirty="0" smtClean="0"/>
              <a:t>)</a:t>
            </a:r>
            <a:endParaRPr lang="en-US" dirty="0"/>
          </a:p>
        </p:txBody>
      </p:sp>
      <p:sp>
        <p:nvSpPr>
          <p:cNvPr id="3" name="Content Placeholder 2"/>
          <p:cNvSpPr>
            <a:spLocks noGrp="1"/>
          </p:cNvSpPr>
          <p:nvPr>
            <p:ph idx="1"/>
          </p:nvPr>
        </p:nvSpPr>
        <p:spPr>
          <a:xfrm>
            <a:off x="1435607" y="1447800"/>
            <a:ext cx="7343267" cy="4800600"/>
          </a:xfrm>
        </p:spPr>
        <p:txBody>
          <a:bodyPr>
            <a:noAutofit/>
          </a:bodyPr>
          <a:lstStyle/>
          <a:p>
            <a:r>
              <a:rPr lang="en-US" sz="1800" dirty="0"/>
              <a:t>To retrieve the value </a:t>
            </a:r>
            <a:r>
              <a:rPr lang="en-US" sz="1800" i="1" dirty="0"/>
              <a:t>S</a:t>
            </a:r>
            <a:r>
              <a:rPr lang="en-US" sz="1800" dirty="0"/>
              <a:t>, we need to know at least </a:t>
            </a:r>
            <a:r>
              <a:rPr lang="en-US" sz="1800" i="1" dirty="0"/>
              <a:t>m</a:t>
            </a:r>
            <a:r>
              <a:rPr lang="en-US" sz="1800" dirty="0"/>
              <a:t> of the </a:t>
            </a:r>
            <a:r>
              <a:rPr lang="en-US" sz="1800" i="1" dirty="0"/>
              <a:t>n</a:t>
            </a:r>
            <a:r>
              <a:rPr lang="en-US" sz="1800" dirty="0"/>
              <a:t> shares (in any </a:t>
            </a:r>
            <a:r>
              <a:rPr lang="en-US" sz="1800" dirty="0" smtClean="0"/>
              <a:t>combination, say 3 of 5) </a:t>
            </a:r>
            <a:r>
              <a:rPr lang="en-US" sz="1800" dirty="0"/>
              <a:t>and,</a:t>
            </a:r>
          </a:p>
          <a:p>
            <a:r>
              <a:rPr lang="en-US" sz="1800" dirty="0"/>
              <a:t>We reconstruct the coefﬁcients </a:t>
            </a:r>
            <a:r>
              <a:rPr lang="en-US" sz="1800" dirty="0" smtClean="0"/>
              <a:t>for the </a:t>
            </a:r>
            <a:r>
              <a:rPr lang="en-US" sz="1800" dirty="0"/>
              <a:t>equation using Lagrange </a:t>
            </a:r>
            <a:r>
              <a:rPr lang="en-US" sz="1800" dirty="0" smtClean="0"/>
              <a:t>interpolation.</a:t>
            </a:r>
            <a:endParaRPr lang="en-US" sz="1800" dirty="0"/>
          </a:p>
          <a:p>
            <a:r>
              <a:rPr lang="en-US" sz="1800" i="1" dirty="0"/>
              <a:t>Obviously </a:t>
            </a:r>
            <a:r>
              <a:rPr lang="en-US" sz="1800" dirty="0"/>
              <a:t>we pick big numbers to make brute forcing the solution hard</a:t>
            </a:r>
            <a:r>
              <a:rPr lang="en-US" sz="1800" dirty="0" smtClean="0"/>
              <a:t>.</a:t>
            </a:r>
          </a:p>
          <a:p>
            <a:r>
              <a:rPr lang="en-US" sz="1800" dirty="0"/>
              <a:t>https://www.youtube.com/watch?v=kkMps3X_tEE</a:t>
            </a:r>
          </a:p>
        </p:txBody>
      </p:sp>
      <p:graphicFrame>
        <p:nvGraphicFramePr>
          <p:cNvPr id="6" name="Chart 5"/>
          <p:cNvGraphicFramePr/>
          <p:nvPr>
            <p:extLst>
              <p:ext uri="{D42A27DB-BD31-4B8C-83A1-F6EECF244321}">
                <p14:modId xmlns:p14="http://schemas.microsoft.com/office/powerpoint/2010/main" val="483394327"/>
              </p:ext>
            </p:extLst>
          </p:nvPr>
        </p:nvGraphicFramePr>
        <p:xfrm>
          <a:off x="3100706" y="3834765"/>
          <a:ext cx="3911600" cy="2306320"/>
        </p:xfrm>
        <a:graphic>
          <a:graphicData uri="http://schemas.openxmlformats.org/drawingml/2006/chart">
            <c:chart xmlns:c="http://schemas.openxmlformats.org/drawingml/2006/chart" xmlns:r="http://schemas.openxmlformats.org/officeDocument/2006/relationships" r:id="rId3"/>
          </a:graphicData>
        </a:graphic>
      </p:graphicFrame>
      <p:sp>
        <p:nvSpPr>
          <p:cNvPr id="8" name="Smiley Face 7"/>
          <p:cNvSpPr/>
          <p:nvPr/>
        </p:nvSpPr>
        <p:spPr>
          <a:xfrm>
            <a:off x="5969000" y="4238625"/>
            <a:ext cx="142875" cy="142875"/>
          </a:xfrm>
          <a:prstGeom prst="smileyFace">
            <a:avLst/>
          </a:prstGeom>
          <a:solidFill>
            <a:srgbClr val="FFE66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FFE667"/>
              </a:solidFill>
              <a:latin typeface="Gill Sans MT"/>
            </a:endParaRPr>
          </a:p>
        </p:txBody>
      </p:sp>
      <p:sp>
        <p:nvSpPr>
          <p:cNvPr id="9" name="Smiley Face 8"/>
          <p:cNvSpPr/>
          <p:nvPr/>
        </p:nvSpPr>
        <p:spPr>
          <a:xfrm>
            <a:off x="5685971" y="4735739"/>
            <a:ext cx="142875" cy="142875"/>
          </a:xfrm>
          <a:prstGeom prst="smileyFace">
            <a:avLst/>
          </a:prstGeom>
          <a:solidFill>
            <a:srgbClr val="FFE66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FFE667"/>
              </a:solidFill>
              <a:latin typeface="Gill Sans MT"/>
            </a:endParaRPr>
          </a:p>
        </p:txBody>
      </p:sp>
      <p:sp>
        <p:nvSpPr>
          <p:cNvPr id="10" name="Smiley Face 9"/>
          <p:cNvSpPr/>
          <p:nvPr/>
        </p:nvSpPr>
        <p:spPr>
          <a:xfrm>
            <a:off x="4261757" y="5280025"/>
            <a:ext cx="142875" cy="142875"/>
          </a:xfrm>
          <a:prstGeom prst="smileyFace">
            <a:avLst/>
          </a:prstGeom>
          <a:solidFill>
            <a:srgbClr val="FFE66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FFE667"/>
              </a:solidFill>
              <a:latin typeface="Gill Sans MT"/>
            </a:endParaRPr>
          </a:p>
        </p:txBody>
      </p:sp>
      <p:sp>
        <p:nvSpPr>
          <p:cNvPr id="11" name="Smiley Face 10"/>
          <p:cNvSpPr/>
          <p:nvPr/>
        </p:nvSpPr>
        <p:spPr>
          <a:xfrm>
            <a:off x="3572329" y="4264025"/>
            <a:ext cx="142875" cy="142875"/>
          </a:xfrm>
          <a:prstGeom prst="smileyFace">
            <a:avLst/>
          </a:prstGeom>
          <a:solidFill>
            <a:srgbClr val="FFE66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FFE667"/>
              </a:solidFill>
              <a:latin typeface="Gill Sans MT"/>
            </a:endParaRPr>
          </a:p>
        </p:txBody>
      </p:sp>
      <p:sp>
        <p:nvSpPr>
          <p:cNvPr id="12" name="Smiley Face 11"/>
          <p:cNvSpPr/>
          <p:nvPr/>
        </p:nvSpPr>
        <p:spPr>
          <a:xfrm>
            <a:off x="6103257" y="3937454"/>
            <a:ext cx="142875" cy="142875"/>
          </a:xfrm>
          <a:prstGeom prst="smileyFace">
            <a:avLst/>
          </a:prstGeom>
          <a:solidFill>
            <a:srgbClr val="FFE66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FFE667"/>
              </a:solidFill>
              <a:latin typeface="Gill Sans MT"/>
            </a:endParaRPr>
          </a:p>
        </p:txBody>
      </p:sp>
      <p:sp>
        <p:nvSpPr>
          <p:cNvPr id="13" name="Smiley Face 12"/>
          <p:cNvSpPr/>
          <p:nvPr/>
        </p:nvSpPr>
        <p:spPr>
          <a:xfrm>
            <a:off x="5976257" y="4236811"/>
            <a:ext cx="142875" cy="142875"/>
          </a:xfrm>
          <a:prstGeom prst="smileyFace">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FFE667"/>
              </a:solidFill>
              <a:latin typeface="Gill Sans MT"/>
            </a:endParaRPr>
          </a:p>
        </p:txBody>
      </p:sp>
      <p:sp>
        <p:nvSpPr>
          <p:cNvPr id="14" name="Smiley Face 13"/>
          <p:cNvSpPr/>
          <p:nvPr/>
        </p:nvSpPr>
        <p:spPr>
          <a:xfrm>
            <a:off x="4269014" y="5278211"/>
            <a:ext cx="142875" cy="142875"/>
          </a:xfrm>
          <a:prstGeom prst="smileyFace">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FFE667"/>
              </a:solidFill>
              <a:latin typeface="Gill Sans MT"/>
            </a:endParaRPr>
          </a:p>
        </p:txBody>
      </p:sp>
      <p:sp>
        <p:nvSpPr>
          <p:cNvPr id="15" name="Smiley Face 14"/>
          <p:cNvSpPr/>
          <p:nvPr/>
        </p:nvSpPr>
        <p:spPr>
          <a:xfrm>
            <a:off x="6110514" y="3935640"/>
            <a:ext cx="142875" cy="142875"/>
          </a:xfrm>
          <a:prstGeom prst="smileyFace">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FFE667"/>
              </a:solidFill>
              <a:latin typeface="Gill Sans MT"/>
            </a:endParaRPr>
          </a:p>
        </p:txBody>
      </p:sp>
      <p:grpSp>
        <p:nvGrpSpPr>
          <p:cNvPr id="16" name="Group 47"/>
          <p:cNvGrpSpPr/>
          <p:nvPr/>
        </p:nvGrpSpPr>
        <p:grpSpPr>
          <a:xfrm>
            <a:off x="1571173" y="3493226"/>
            <a:ext cx="1788160" cy="386080"/>
            <a:chOff x="3149600" y="5171440"/>
            <a:chExt cx="1788160" cy="386080"/>
          </a:xfrm>
        </p:grpSpPr>
        <p:sp>
          <p:nvSpPr>
            <p:cNvPr id="17" name="TextBox 16"/>
            <p:cNvSpPr txBox="1"/>
            <p:nvPr/>
          </p:nvSpPr>
          <p:spPr>
            <a:xfrm>
              <a:off x="3149600" y="5171440"/>
              <a:ext cx="290389" cy="369332"/>
            </a:xfrm>
            <a:prstGeom prst="rect">
              <a:avLst/>
            </a:prstGeom>
            <a:noFill/>
          </p:spPr>
          <p:txBody>
            <a:bodyPr wrap="square" rtlCol="0">
              <a:spAutoFit/>
            </a:bodyPr>
            <a:lstStyle/>
            <a:p>
              <a:r>
                <a:rPr lang="en-US" dirty="0" smtClean="0">
                  <a:solidFill>
                    <a:prstClr val="black"/>
                  </a:solidFill>
                  <a:latin typeface="Gill Sans MT"/>
                </a:rPr>
                <a:t>S</a:t>
              </a:r>
              <a:endParaRPr lang="en-US" dirty="0">
                <a:solidFill>
                  <a:prstClr val="black"/>
                </a:solidFill>
                <a:latin typeface="Gill Sans MT"/>
              </a:endParaRPr>
            </a:p>
          </p:txBody>
        </p:sp>
        <p:sp>
          <p:nvSpPr>
            <p:cNvPr id="18" name="Right Arrow 17"/>
            <p:cNvSpPr/>
            <p:nvPr/>
          </p:nvSpPr>
          <p:spPr>
            <a:xfrm rot="326929">
              <a:off x="3444240" y="5415280"/>
              <a:ext cx="1493520" cy="1422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sp>
        <p:nvSpPr>
          <p:cNvPr id="19" name="Date Placeholder 23"/>
          <p:cNvSpPr>
            <a:spLocks noGrp="1"/>
          </p:cNvSpPr>
          <p:nvPr>
            <p:ph type="dt" sz="half" idx="4294967295"/>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r>
              <a:rPr lang="en-AU" smtClean="0">
                <a:solidFill>
                  <a:srgbClr val="E7DEC9">
                    <a:shade val="50000"/>
                    <a:satMod val="200000"/>
                  </a:srgbClr>
                </a:solidFill>
                <a:latin typeface="Gill Sans MT"/>
              </a:rPr>
              <a:t>© 2011-14,  Kris Bubendorfer</a:t>
            </a:r>
            <a:endParaRPr lang="en-US" dirty="0">
              <a:solidFill>
                <a:srgbClr val="E7DEC9">
                  <a:shade val="50000"/>
                  <a:satMod val="200000"/>
                </a:srgbClr>
              </a:solidFill>
              <a:latin typeface="Gill Sans MT"/>
            </a:endParaRPr>
          </a:p>
        </p:txBody>
      </p:sp>
      <p:sp>
        <p:nvSpPr>
          <p:cNvPr id="20" name="Footer Placeholder 9"/>
          <p:cNvSpPr>
            <a:spLocks noGrp="1"/>
          </p:cNvSpPr>
          <p:nvPr>
            <p:ph type="ftr" sz="quarter" idx="4294967295"/>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r>
              <a:rPr lang="en-US" smtClean="0">
                <a:solidFill>
                  <a:srgbClr val="E7DEC9">
                    <a:shade val="50000"/>
                    <a:satMod val="200000"/>
                  </a:srgbClr>
                </a:solidFill>
                <a:latin typeface="Gill Sans MT"/>
              </a:rPr>
              <a:t>NWEN 243</a:t>
            </a:r>
            <a:endParaRPr lang="en-US" dirty="0">
              <a:solidFill>
                <a:srgbClr val="E7DEC9">
                  <a:shade val="50000"/>
                  <a:satMod val="200000"/>
                </a:srgbClr>
              </a:solidFill>
              <a:latin typeface="Gill Sans MT"/>
            </a:endParaRPr>
          </a:p>
        </p:txBody>
      </p:sp>
    </p:spTree>
    <p:extLst>
      <p:ext uri="{BB962C8B-B14F-4D97-AF65-F5344CB8AC3E}">
        <p14:creationId xmlns:p14="http://schemas.microsoft.com/office/powerpoint/2010/main" val="6530003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animBg="1"/>
      <p:bldP spid="9" grpId="0" animBg="1"/>
      <p:bldP spid="10" grpId="0" animBg="1"/>
      <p:bldP spid="11" grpId="0" animBg="1"/>
      <p:bldP spid="12" grpId="0" animBg="1"/>
      <p:bldP spid="13"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53090" name="Rectangle 2"/>
          <p:cNvSpPr>
            <a:spLocks noGrp="1" noChangeArrowheads="1"/>
          </p:cNvSpPr>
          <p:nvPr>
            <p:ph type="title"/>
          </p:nvPr>
        </p:nvSpPr>
        <p:spPr/>
        <p:txBody>
          <a:bodyPr/>
          <a:lstStyle/>
          <a:p>
            <a:r>
              <a:rPr lang="en-NZ" dirty="0" smtClean="0"/>
              <a:t>Other Concerns	</a:t>
            </a:r>
            <a:endParaRPr lang="en-GB" dirty="0"/>
          </a:p>
        </p:txBody>
      </p:sp>
      <p:sp>
        <p:nvSpPr>
          <p:cNvPr id="1753091" name="Rectangle 3"/>
          <p:cNvSpPr>
            <a:spLocks noGrp="1" noChangeArrowheads="1"/>
          </p:cNvSpPr>
          <p:nvPr>
            <p:ph sz="half" idx="1"/>
          </p:nvPr>
        </p:nvSpPr>
        <p:spPr>
          <a:xfrm>
            <a:off x="1295400" y="1524000"/>
            <a:ext cx="3840480" cy="4663440"/>
          </a:xfrm>
        </p:spPr>
        <p:txBody>
          <a:bodyPr>
            <a:normAutofit fontScale="92500" lnSpcReduction="20000"/>
          </a:bodyPr>
          <a:lstStyle/>
          <a:p>
            <a:r>
              <a:rPr lang="en-NZ" dirty="0" smtClean="0"/>
              <a:t>Even though modern encryption is enormously strong a Cryptanalyists can still deploy </a:t>
            </a:r>
            <a:r>
              <a:rPr lang="en-NZ" i="1" dirty="0" smtClean="0"/>
              <a:t>Pinches</a:t>
            </a:r>
            <a:r>
              <a:rPr lang="en-NZ" dirty="0" smtClean="0"/>
              <a:t>:</a:t>
            </a:r>
          </a:p>
          <a:p>
            <a:pPr lvl="1"/>
            <a:r>
              <a:rPr lang="en-NZ" dirty="0" smtClean="0"/>
              <a:t>Remote reading monitor signals (tempest)</a:t>
            </a:r>
          </a:p>
          <a:p>
            <a:pPr lvl="1"/>
            <a:r>
              <a:rPr lang="en-NZ" dirty="0" smtClean="0"/>
              <a:t>Keyboard dongles</a:t>
            </a:r>
          </a:p>
          <a:p>
            <a:pPr lvl="1"/>
            <a:r>
              <a:rPr lang="en-NZ" dirty="0" smtClean="0"/>
              <a:t>Viruses, Trojans,</a:t>
            </a:r>
          </a:p>
          <a:p>
            <a:pPr lvl="1"/>
            <a:r>
              <a:rPr lang="en-NZ" dirty="0" smtClean="0"/>
              <a:t>Backdoors (mandated or otherwise)</a:t>
            </a:r>
          </a:p>
          <a:p>
            <a:pPr lvl="1"/>
            <a:r>
              <a:rPr lang="en-NZ" dirty="0" smtClean="0"/>
              <a:t>and Traffic anaysis, and</a:t>
            </a:r>
          </a:p>
          <a:p>
            <a:pPr lvl="1"/>
            <a:r>
              <a:rPr lang="en-NZ" dirty="0" smtClean="0"/>
              <a:t>Social Engineering (Phishing)</a:t>
            </a:r>
          </a:p>
          <a:p>
            <a:pPr lvl="1"/>
            <a:endParaRPr lang="en-NZ" dirty="0"/>
          </a:p>
        </p:txBody>
      </p:sp>
      <p:pic>
        <p:nvPicPr>
          <p:cNvPr id="1753092" name="Picture 4"/>
          <p:cNvPicPr>
            <a:picLocks noChangeAspect="1" noChangeArrowheads="1"/>
          </p:cNvPicPr>
          <p:nvPr/>
        </p:nvPicPr>
        <p:blipFill>
          <a:blip r:embed="rId3"/>
          <a:srcRect/>
          <a:stretch>
            <a:fillRect/>
          </a:stretch>
        </p:blipFill>
        <p:spPr bwMode="auto">
          <a:xfrm>
            <a:off x="5500688" y="1619250"/>
            <a:ext cx="3281362" cy="4191000"/>
          </a:xfrm>
          <a:prstGeom prst="rect">
            <a:avLst/>
          </a:prstGeom>
          <a:noFill/>
        </p:spPr>
      </p:pic>
      <p:sp>
        <p:nvSpPr>
          <p:cNvPr id="6" name="Footer Placeholder 5"/>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3835581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Non-cryptographic Hash and Security Services</a:t>
            </a:r>
            <a:endParaRPr lang="mr-IN" dirty="0"/>
          </a:p>
        </p:txBody>
      </p:sp>
      <p:sp>
        <p:nvSpPr>
          <p:cNvPr id="3" name="TextBox 2"/>
          <p:cNvSpPr txBox="1"/>
          <p:nvPr/>
        </p:nvSpPr>
        <p:spPr>
          <a:xfrm>
            <a:off x="1445048" y="1828410"/>
            <a:ext cx="889987" cy="329193"/>
          </a:xfrm>
          <a:prstGeom prst="rect">
            <a:avLst/>
          </a:prstGeom>
          <a:noFill/>
        </p:spPr>
        <p:txBody>
          <a:bodyPr wrap="none" rtlCol="0">
            <a:spAutoFit/>
          </a:bodyPr>
          <a:lstStyle/>
          <a:p>
            <a:r>
              <a:rPr lang="en-GB" sz="1539" dirty="0"/>
              <a:t>Collision</a:t>
            </a:r>
            <a:endParaRPr lang="en-GB" sz="1539" dirty="0"/>
          </a:p>
        </p:txBody>
      </p:sp>
      <p:sp>
        <p:nvSpPr>
          <p:cNvPr id="23" name="TextBox 22"/>
          <p:cNvSpPr txBox="1"/>
          <p:nvPr/>
        </p:nvSpPr>
        <p:spPr>
          <a:xfrm>
            <a:off x="1388497" y="2343763"/>
            <a:ext cx="1802801" cy="329193"/>
          </a:xfrm>
          <a:prstGeom prst="rect">
            <a:avLst/>
          </a:prstGeom>
          <a:noFill/>
        </p:spPr>
        <p:txBody>
          <a:bodyPr wrap="none" rtlCol="0">
            <a:spAutoFit/>
          </a:bodyPr>
          <a:lstStyle/>
          <a:p>
            <a:r>
              <a:rPr lang="en-GB" sz="1539" dirty="0"/>
              <a:t>Cryptographic Hash</a:t>
            </a:r>
            <a:endParaRPr lang="en-GB" sz="1539" dirty="0"/>
          </a:p>
        </p:txBody>
      </p:sp>
      <p:grpSp>
        <p:nvGrpSpPr>
          <p:cNvPr id="6" name="Group 5"/>
          <p:cNvGrpSpPr/>
          <p:nvPr/>
        </p:nvGrpSpPr>
        <p:grpSpPr>
          <a:xfrm>
            <a:off x="705562" y="4039882"/>
            <a:ext cx="6147769" cy="1709833"/>
            <a:chOff x="824992" y="4494123"/>
            <a:chExt cx="7188407" cy="1999258"/>
          </a:xfrm>
        </p:grpSpPr>
        <p:sp>
          <p:nvSpPr>
            <p:cNvPr id="26" name="Rectangle 4"/>
            <p:cNvSpPr>
              <a:spLocks noChangeArrowheads="1"/>
            </p:cNvSpPr>
            <p:nvPr/>
          </p:nvSpPr>
          <p:spPr bwMode="auto">
            <a:xfrm>
              <a:off x="3473941" y="4588381"/>
              <a:ext cx="1295400" cy="685800"/>
            </a:xfrm>
            <a:prstGeom prst="rect">
              <a:avLst/>
            </a:prstGeom>
            <a:noFill/>
            <a:ln w="28575" cap="sq">
              <a:solidFill>
                <a:schemeClr val="hlink"/>
              </a:solidFill>
              <a:miter lim="800000"/>
              <a:headEnd/>
              <a:tailEnd/>
            </a:ln>
            <a:effectLst/>
          </p:spPr>
          <p:txBody>
            <a:bodyPr wrap="none" lIns="0" tIns="0" rIns="0" bIns="0" anchor="ctr"/>
            <a:lstStyle/>
            <a:p>
              <a:pPr algn="ctr">
                <a:buFontTx/>
                <a:buNone/>
                <a:defRPr/>
              </a:pPr>
              <a:r>
                <a:rPr lang="en-US" sz="1881" b="1" dirty="0">
                  <a:effectLst>
                    <a:outerShdw blurRad="38100" dist="38100" dir="2700000" algn="tl">
                      <a:srgbClr val="000000"/>
                    </a:outerShdw>
                  </a:effectLst>
                  <a:latin typeface="Times New Roman" pitchFamily="18" charset="0"/>
                </a:rPr>
                <a:t>H</a:t>
              </a:r>
            </a:p>
          </p:txBody>
        </p:sp>
        <p:sp>
          <p:nvSpPr>
            <p:cNvPr id="29" name="Line 5"/>
            <p:cNvSpPr>
              <a:spLocks noChangeShapeType="1"/>
            </p:cNvSpPr>
            <p:nvPr/>
          </p:nvSpPr>
          <p:spPr bwMode="auto">
            <a:xfrm>
              <a:off x="2711941" y="4893181"/>
              <a:ext cx="762000" cy="0"/>
            </a:xfrm>
            <a:prstGeom prst="line">
              <a:avLst/>
            </a:prstGeom>
            <a:noFill/>
            <a:ln w="28575" cap="sq">
              <a:solidFill>
                <a:schemeClr val="hlink"/>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sz="1539"/>
            </a:p>
          </p:txBody>
        </p:sp>
        <p:sp>
          <p:nvSpPr>
            <p:cNvPr id="30" name="Line 6"/>
            <p:cNvSpPr>
              <a:spLocks noChangeShapeType="1"/>
            </p:cNvSpPr>
            <p:nvPr/>
          </p:nvSpPr>
          <p:spPr bwMode="auto">
            <a:xfrm>
              <a:off x="4769341" y="4893181"/>
              <a:ext cx="762000" cy="0"/>
            </a:xfrm>
            <a:prstGeom prst="line">
              <a:avLst/>
            </a:prstGeom>
            <a:noFill/>
            <a:ln w="28575" cap="sq">
              <a:solidFill>
                <a:schemeClr val="hlink"/>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sz="1539"/>
            </a:p>
          </p:txBody>
        </p:sp>
        <p:sp>
          <p:nvSpPr>
            <p:cNvPr id="31" name="Text Box 7"/>
            <p:cNvSpPr txBox="1">
              <a:spLocks noChangeArrowheads="1"/>
            </p:cNvSpPr>
            <p:nvPr/>
          </p:nvSpPr>
          <p:spPr bwMode="auto">
            <a:xfrm>
              <a:off x="878137" y="4494123"/>
              <a:ext cx="2219223" cy="307692"/>
            </a:xfrm>
            <a:prstGeom prst="rect">
              <a:avLst/>
            </a:prstGeom>
            <a:noFill/>
            <a:ln w="12700" cap="sq">
              <a:noFill/>
              <a:miter lim="800000"/>
              <a:headEnd/>
              <a:tailEnd/>
            </a:ln>
            <a:effectLst/>
          </p:spPr>
          <p:txBody>
            <a:bodyPr wrap="none" lIns="0" tIns="0" rIns="0" bIns="0">
              <a:spAutoFit/>
            </a:bodyPr>
            <a:lstStyle/>
            <a:p>
              <a:pPr>
                <a:buFontTx/>
                <a:buNone/>
                <a:defRPr/>
              </a:pPr>
              <a:r>
                <a:rPr lang="en-US" sz="1710" b="1" dirty="0" err="1">
                  <a:solidFill>
                    <a:srgbClr val="C00000"/>
                  </a:solidFill>
                  <a:effectLst>
                    <a:outerShdw blurRad="38100" dist="38100" dir="2700000" algn="tl">
                      <a:srgbClr val="C0C0C0"/>
                    </a:outerShdw>
                  </a:effectLst>
                  <a:latin typeface="Times New Roman" pitchFamily="18" charset="0"/>
                </a:rPr>
                <a:t>dkajshdkjsadkaskas</a:t>
              </a:r>
              <a:endParaRPr lang="en-US" sz="1710" b="1" dirty="0">
                <a:solidFill>
                  <a:srgbClr val="C00000"/>
                </a:solidFill>
                <a:effectLst>
                  <a:outerShdw blurRad="38100" dist="38100" dir="2700000" algn="tl">
                    <a:srgbClr val="C0C0C0"/>
                  </a:outerShdw>
                </a:effectLst>
                <a:latin typeface="Times New Roman" pitchFamily="18" charset="0"/>
              </a:endParaRPr>
            </a:p>
          </p:txBody>
        </p:sp>
        <p:sp>
          <p:nvSpPr>
            <p:cNvPr id="32" name="Text Box 8"/>
            <p:cNvSpPr txBox="1">
              <a:spLocks noChangeArrowheads="1"/>
            </p:cNvSpPr>
            <p:nvPr/>
          </p:nvSpPr>
          <p:spPr bwMode="auto">
            <a:xfrm>
              <a:off x="5759940" y="4588381"/>
              <a:ext cx="1219200" cy="338431"/>
            </a:xfrm>
            <a:prstGeom prst="rect">
              <a:avLst/>
            </a:prstGeom>
            <a:noFill/>
            <a:ln w="12700" cap="sq">
              <a:noFill/>
              <a:miter lim="800000"/>
              <a:headEnd/>
              <a:tailEnd/>
            </a:ln>
            <a:effectLst/>
          </p:spPr>
          <p:txBody>
            <a:bodyPr lIns="0" tIns="0" rIns="0" bIns="0">
              <a:spAutoFit/>
            </a:bodyPr>
            <a:lstStyle/>
            <a:p>
              <a:pPr>
                <a:buFontTx/>
                <a:buNone/>
                <a:defRPr/>
              </a:pPr>
              <a:r>
                <a:rPr lang="en-US" sz="1881" dirty="0">
                  <a:ln w="0"/>
                  <a:effectLst>
                    <a:outerShdw blurRad="38100" dist="19050" dir="2700000" algn="tl" rotWithShape="0">
                      <a:schemeClr val="dk1">
                        <a:alpha val="40000"/>
                      </a:schemeClr>
                    </a:outerShdw>
                  </a:effectLst>
                  <a:latin typeface="Times New Roman" pitchFamily="18" charset="0"/>
                </a:rPr>
                <a:t>H(x)</a:t>
              </a:r>
              <a:endParaRPr lang="en-US" sz="1881" i="1" dirty="0">
                <a:ln w="0"/>
                <a:effectLst>
                  <a:outerShdw blurRad="38100" dist="19050" dir="2700000" algn="tl" rotWithShape="0">
                    <a:schemeClr val="dk1">
                      <a:alpha val="40000"/>
                    </a:schemeClr>
                  </a:outerShdw>
                </a:effectLst>
                <a:latin typeface="Times New Roman" pitchFamily="18" charset="0"/>
              </a:endParaRPr>
            </a:p>
          </p:txBody>
        </p:sp>
        <p:sp>
          <p:nvSpPr>
            <p:cNvPr id="33" name="Rectangle 9"/>
            <p:cNvSpPr>
              <a:spLocks noChangeArrowheads="1"/>
            </p:cNvSpPr>
            <p:nvPr/>
          </p:nvSpPr>
          <p:spPr bwMode="auto">
            <a:xfrm>
              <a:off x="3473941" y="5807581"/>
              <a:ext cx="1295400" cy="685800"/>
            </a:xfrm>
            <a:prstGeom prst="rect">
              <a:avLst/>
            </a:prstGeom>
            <a:noFill/>
            <a:ln w="28575" cap="sq">
              <a:solidFill>
                <a:schemeClr val="hlink"/>
              </a:solidFill>
              <a:miter lim="800000"/>
              <a:headEnd/>
              <a:tailEnd/>
            </a:ln>
            <a:effectLst/>
          </p:spPr>
          <p:txBody>
            <a:bodyPr wrap="none" lIns="0" tIns="0" rIns="0" bIns="0" anchor="ctr"/>
            <a:lstStyle/>
            <a:p>
              <a:pPr algn="ctr">
                <a:buFontTx/>
                <a:buNone/>
                <a:defRPr/>
              </a:pPr>
              <a:r>
                <a:rPr lang="en-US" sz="1881" b="1" dirty="0">
                  <a:effectLst>
                    <a:outerShdw blurRad="38100" dist="38100" dir="2700000" algn="tl">
                      <a:srgbClr val="000000"/>
                    </a:outerShdw>
                  </a:effectLst>
                  <a:latin typeface="Times New Roman" pitchFamily="18" charset="0"/>
                </a:rPr>
                <a:t>H</a:t>
              </a:r>
            </a:p>
          </p:txBody>
        </p:sp>
        <p:sp>
          <p:nvSpPr>
            <p:cNvPr id="34" name="Line 10"/>
            <p:cNvSpPr>
              <a:spLocks noChangeShapeType="1"/>
            </p:cNvSpPr>
            <p:nvPr/>
          </p:nvSpPr>
          <p:spPr bwMode="auto">
            <a:xfrm>
              <a:off x="2711941" y="6112381"/>
              <a:ext cx="762000" cy="0"/>
            </a:xfrm>
            <a:prstGeom prst="line">
              <a:avLst/>
            </a:prstGeom>
            <a:noFill/>
            <a:ln w="28575" cap="sq">
              <a:solidFill>
                <a:schemeClr val="hlink"/>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sz="1539"/>
            </a:p>
          </p:txBody>
        </p:sp>
        <p:sp>
          <p:nvSpPr>
            <p:cNvPr id="35" name="Line 11"/>
            <p:cNvSpPr>
              <a:spLocks noChangeShapeType="1"/>
            </p:cNvSpPr>
            <p:nvPr/>
          </p:nvSpPr>
          <p:spPr bwMode="auto">
            <a:xfrm>
              <a:off x="4769341" y="6112381"/>
              <a:ext cx="762000" cy="0"/>
            </a:xfrm>
            <a:prstGeom prst="line">
              <a:avLst/>
            </a:prstGeom>
            <a:noFill/>
            <a:ln w="28575" cap="sq">
              <a:solidFill>
                <a:schemeClr val="hlink"/>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sz="1539"/>
            </a:p>
          </p:txBody>
        </p:sp>
        <p:sp>
          <p:nvSpPr>
            <p:cNvPr id="36" name="Text Box 12"/>
            <p:cNvSpPr txBox="1">
              <a:spLocks noChangeArrowheads="1"/>
            </p:cNvSpPr>
            <p:nvPr/>
          </p:nvSpPr>
          <p:spPr bwMode="auto">
            <a:xfrm>
              <a:off x="824992" y="5739388"/>
              <a:ext cx="2399161" cy="307692"/>
            </a:xfrm>
            <a:prstGeom prst="rect">
              <a:avLst/>
            </a:prstGeom>
            <a:noFill/>
            <a:ln w="12700" cap="sq">
              <a:noFill/>
              <a:miter lim="800000"/>
              <a:headEnd/>
              <a:tailEnd/>
            </a:ln>
            <a:effectLst/>
          </p:spPr>
          <p:txBody>
            <a:bodyPr wrap="none" lIns="0" tIns="0" rIns="0" bIns="0">
              <a:spAutoFit/>
            </a:bodyPr>
            <a:lstStyle/>
            <a:p>
              <a:pPr>
                <a:buFontTx/>
                <a:buNone/>
                <a:defRPr/>
              </a:pPr>
              <a:r>
                <a:rPr lang="en-US" sz="1710" b="1" dirty="0">
                  <a:solidFill>
                    <a:srgbClr val="C00000"/>
                  </a:solidFill>
                  <a:effectLst>
                    <a:outerShdw blurRad="38100" dist="38100" dir="2700000" algn="tl">
                      <a:srgbClr val="C0C0C0"/>
                    </a:outerShdw>
                  </a:effectLst>
                  <a:latin typeface="Times New Roman" pitchFamily="18" charset="0"/>
                </a:rPr>
                <a:t>p293203cllasdlasdlasa</a:t>
              </a:r>
              <a:endParaRPr lang="en-US" sz="1710" b="1" dirty="0">
                <a:solidFill>
                  <a:srgbClr val="C00000"/>
                </a:solidFill>
                <a:effectLst>
                  <a:outerShdw blurRad="38100" dist="38100" dir="2700000" algn="tl">
                    <a:srgbClr val="C0C0C0"/>
                  </a:outerShdw>
                </a:effectLst>
                <a:latin typeface="Times New Roman" pitchFamily="18" charset="0"/>
              </a:endParaRPr>
            </a:p>
          </p:txBody>
        </p:sp>
        <p:sp>
          <p:nvSpPr>
            <p:cNvPr id="37" name="Text Box 13"/>
            <p:cNvSpPr txBox="1">
              <a:spLocks noChangeArrowheads="1"/>
            </p:cNvSpPr>
            <p:nvPr/>
          </p:nvSpPr>
          <p:spPr bwMode="auto">
            <a:xfrm>
              <a:off x="5759940" y="5807581"/>
              <a:ext cx="990600" cy="430949"/>
            </a:xfrm>
            <a:prstGeom prst="rect">
              <a:avLst/>
            </a:prstGeom>
            <a:noFill/>
            <a:ln w="12700" cap="sq">
              <a:noFill/>
              <a:miter lim="800000"/>
              <a:headEnd/>
              <a:tailEnd/>
            </a:ln>
            <a:effectLst/>
          </p:spPr>
          <p:txBody>
            <a:bodyPr lIns="0" tIns="0" rIns="0" bIns="0">
              <a:spAutoFit/>
            </a:bodyPr>
            <a:lstStyle/>
            <a:p>
              <a:pPr>
                <a:buFontTx/>
                <a:buNone/>
                <a:defRPr/>
              </a:pPr>
              <a:r>
                <a:rPr lang="en-US" sz="1881" dirty="0">
                  <a:ln w="0"/>
                  <a:effectLst>
                    <a:outerShdw blurRad="38100" dist="19050" dir="2700000" algn="tl" rotWithShape="0">
                      <a:schemeClr val="dk1">
                        <a:alpha val="40000"/>
                      </a:schemeClr>
                    </a:outerShdw>
                  </a:effectLst>
                  <a:latin typeface="Times New Roman" pitchFamily="18" charset="0"/>
                </a:rPr>
                <a:t>H(y</a:t>
              </a:r>
              <a:r>
                <a:rPr lang="en-US" sz="2395" dirty="0">
                  <a:ln w="0"/>
                  <a:effectLst>
                    <a:outerShdw blurRad="38100" dist="19050" dir="2700000" algn="tl" rotWithShape="0">
                      <a:schemeClr val="dk1">
                        <a:alpha val="40000"/>
                      </a:schemeClr>
                    </a:outerShdw>
                  </a:effectLst>
                  <a:latin typeface="Times New Roman" pitchFamily="18" charset="0"/>
                </a:rPr>
                <a:t>) </a:t>
              </a:r>
              <a:endParaRPr lang="en-US" sz="2395" i="1" dirty="0">
                <a:ln w="0"/>
                <a:effectLst>
                  <a:outerShdw blurRad="38100" dist="19050" dir="2700000" algn="tl" rotWithShape="0">
                    <a:schemeClr val="dk1">
                      <a:alpha val="40000"/>
                    </a:schemeClr>
                  </a:outerShdw>
                </a:effectLst>
                <a:latin typeface="Times New Roman" pitchFamily="18" charset="0"/>
              </a:endParaRPr>
            </a:p>
          </p:txBody>
        </p:sp>
        <p:sp>
          <p:nvSpPr>
            <p:cNvPr id="38" name="Text Box 14"/>
            <p:cNvSpPr txBox="1">
              <a:spLocks noChangeArrowheads="1"/>
            </p:cNvSpPr>
            <p:nvPr/>
          </p:nvSpPr>
          <p:spPr bwMode="auto">
            <a:xfrm>
              <a:off x="5487682" y="5224700"/>
              <a:ext cx="2525717" cy="276954"/>
            </a:xfrm>
            <a:prstGeom prst="rect">
              <a:avLst/>
            </a:prstGeom>
            <a:noFill/>
            <a:ln w="12700" cap="sq">
              <a:noFill/>
              <a:miter lim="800000"/>
              <a:headEnd/>
              <a:tailEnd/>
            </a:ln>
            <a:effectLst/>
          </p:spPr>
          <p:txBody>
            <a:bodyPr wrap="square" lIns="0" tIns="0" rIns="0" bIns="0">
              <a:spAutoFit/>
            </a:bodyPr>
            <a:lstStyle/>
            <a:p>
              <a:pPr algn="ctr">
                <a:buFontTx/>
                <a:buNone/>
                <a:defRPr/>
              </a:pPr>
              <a:r>
                <a:rPr lang="en-US" sz="1539" b="1" dirty="0">
                  <a:solidFill>
                    <a:srgbClr val="C00000"/>
                  </a:solidFill>
                  <a:effectLst>
                    <a:outerShdw blurRad="38100" dist="38100" dir="2700000" algn="tl">
                      <a:srgbClr val="C0C0C0"/>
                    </a:outerShdw>
                  </a:effectLst>
                  <a:latin typeface="Times New Roman" pitchFamily="18" charset="0"/>
                </a:rPr>
                <a:t>H(x) = H(y)</a:t>
              </a:r>
              <a:endParaRPr lang="en-US" sz="1539" b="1" dirty="0">
                <a:solidFill>
                  <a:srgbClr val="C00000"/>
                </a:solidFill>
                <a:effectLst>
                  <a:outerShdw blurRad="38100" dist="38100" dir="2700000" algn="tl">
                    <a:srgbClr val="C0C0C0"/>
                  </a:outerShdw>
                </a:effectLst>
                <a:latin typeface="Times New Roman" pitchFamily="18" charset="0"/>
              </a:endParaRPr>
            </a:p>
          </p:txBody>
        </p:sp>
      </p:grpSp>
    </p:spTree>
    <p:extLst>
      <p:ext uri="{BB962C8B-B14F-4D97-AF65-F5344CB8AC3E}">
        <p14:creationId xmlns:p14="http://schemas.microsoft.com/office/powerpoint/2010/main" val="1477334814"/>
      </p:ext>
    </p:extLst>
  </p:cSld>
  <p:clrMapOvr>
    <a:masterClrMapping/>
  </p:clrMapOvr>
  <mc:AlternateContent xmlns:mc="http://schemas.openxmlformats.org/markup-compatibility/2006" xmlns:p14="http://schemas.microsoft.com/office/powerpoint/2010/main">
    <mc:Choice Requires="p14">
      <p:transition spd="med" p14:dur="700" advTm="38794">
        <p:fade/>
      </p:transition>
    </mc:Choice>
    <mc:Fallback xmlns="">
      <p:transition spd="med" advTm="38794">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Cryptographic Hash Functions</a:t>
            </a:r>
            <a:endParaRPr lang="mr-IN" dirty="0"/>
          </a:p>
        </p:txBody>
      </p:sp>
      <p:grpSp>
        <p:nvGrpSpPr>
          <p:cNvPr id="4" name="Group 3"/>
          <p:cNvGrpSpPr/>
          <p:nvPr/>
        </p:nvGrpSpPr>
        <p:grpSpPr>
          <a:xfrm>
            <a:off x="503634" y="1889408"/>
            <a:ext cx="7393885" cy="2364129"/>
            <a:chOff x="588884" y="1979637"/>
            <a:chExt cx="8645454" cy="2764307"/>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884" y="1979637"/>
              <a:ext cx="2578750" cy="1512168"/>
            </a:xfrm>
            <a:prstGeom prst="rect">
              <a:avLst/>
            </a:prstGeom>
          </p:spPr>
        </p:pic>
        <p:grpSp>
          <p:nvGrpSpPr>
            <p:cNvPr id="18" name="Group 17"/>
            <p:cNvGrpSpPr/>
            <p:nvPr/>
          </p:nvGrpSpPr>
          <p:grpSpPr>
            <a:xfrm>
              <a:off x="3401690" y="3491805"/>
              <a:ext cx="922245" cy="1224136"/>
              <a:chOff x="2767477" y="2699717"/>
              <a:chExt cx="994253" cy="1296144"/>
            </a:xfrm>
          </p:grpSpPr>
          <p:sp>
            <p:nvSpPr>
              <p:cNvPr id="12" name="Rectangle 11"/>
              <p:cNvSpPr/>
              <p:nvPr/>
            </p:nvSpPr>
            <p:spPr>
              <a:xfrm>
                <a:off x="2767477" y="3203773"/>
                <a:ext cx="792088" cy="792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13" name="Trapezoid 12"/>
              <p:cNvSpPr/>
              <p:nvPr/>
            </p:nvSpPr>
            <p:spPr>
              <a:xfrm rot="10800000">
                <a:off x="2861630" y="2699717"/>
                <a:ext cx="612068" cy="648072"/>
              </a:xfrm>
              <a:prstGeom prst="trapezoi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14" name="Rectangle 13"/>
              <p:cNvSpPr/>
              <p:nvPr/>
            </p:nvSpPr>
            <p:spPr>
              <a:xfrm>
                <a:off x="3473698" y="3455801"/>
                <a:ext cx="288032" cy="2880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16" name="Curved Right Arrow 15"/>
              <p:cNvSpPr/>
              <p:nvPr/>
            </p:nvSpPr>
            <p:spPr>
              <a:xfrm>
                <a:off x="2825626" y="3491805"/>
                <a:ext cx="301892" cy="288032"/>
              </a:xfrm>
              <a:prstGeom prst="curvedRightArrow">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solidFill>
                    <a:schemeClr val="tx1"/>
                  </a:solidFill>
                </a:endParaRPr>
              </a:p>
            </p:txBody>
          </p:sp>
          <p:sp>
            <p:nvSpPr>
              <p:cNvPr id="17" name="Curved Left Arrow 16"/>
              <p:cNvSpPr/>
              <p:nvPr/>
            </p:nvSpPr>
            <p:spPr>
              <a:xfrm>
                <a:off x="3235530" y="3491805"/>
                <a:ext cx="288032" cy="288032"/>
              </a:xfrm>
              <a:prstGeom prst="curvedLeftArrow">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solidFill>
                    <a:schemeClr val="tx1"/>
                  </a:solidFill>
                </a:endParaRPr>
              </a:p>
            </p:txBody>
          </p:sp>
        </p:grpSp>
        <p:sp>
          <p:nvSpPr>
            <p:cNvPr id="19" name="Bent Arrow 18"/>
            <p:cNvSpPr/>
            <p:nvPr/>
          </p:nvSpPr>
          <p:spPr>
            <a:xfrm rot="5400000">
              <a:off x="3238646" y="2796839"/>
              <a:ext cx="716041" cy="646584"/>
            </a:xfrm>
            <a:prstGeom prst="bentArrow">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solidFill>
                  <a:schemeClr val="tx1"/>
                </a:solidFill>
              </a:endParaRPr>
            </a:p>
          </p:txBody>
        </p:sp>
        <p:sp>
          <p:nvSpPr>
            <p:cNvPr id="20" name="TextBox 19"/>
            <p:cNvSpPr txBox="1"/>
            <p:nvPr/>
          </p:nvSpPr>
          <p:spPr>
            <a:xfrm>
              <a:off x="1298116" y="3478152"/>
              <a:ext cx="1263684" cy="323363"/>
            </a:xfrm>
            <a:prstGeom prst="rect">
              <a:avLst/>
            </a:prstGeom>
            <a:noFill/>
          </p:spPr>
          <p:txBody>
            <a:bodyPr wrap="none" rtlCol="0">
              <a:spAutoFit/>
            </a:bodyPr>
            <a:lstStyle/>
            <a:p>
              <a:r>
                <a:rPr lang="en-GB" sz="1197" dirty="0"/>
                <a:t>Any Size Input</a:t>
              </a:r>
              <a:endParaRPr lang="en-GB" sz="1197" dirty="0"/>
            </a:p>
          </p:txBody>
        </p:sp>
        <p:sp>
          <p:nvSpPr>
            <p:cNvPr id="21" name="Double Brace 20"/>
            <p:cNvSpPr/>
            <p:nvPr/>
          </p:nvSpPr>
          <p:spPr>
            <a:xfrm>
              <a:off x="5057874" y="3995861"/>
              <a:ext cx="4176464" cy="748083"/>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GB" sz="1539" dirty="0"/>
                <a:t>0101101010101110100100110</a:t>
              </a:r>
              <a:endParaRPr lang="en-GB" sz="1539" dirty="0"/>
            </a:p>
          </p:txBody>
        </p:sp>
        <p:sp>
          <p:nvSpPr>
            <p:cNvPr id="22" name="TextBox 21"/>
            <p:cNvSpPr txBox="1"/>
            <p:nvPr/>
          </p:nvSpPr>
          <p:spPr>
            <a:xfrm>
              <a:off x="6065986" y="3643950"/>
              <a:ext cx="1677913" cy="323363"/>
            </a:xfrm>
            <a:prstGeom prst="rect">
              <a:avLst/>
            </a:prstGeom>
            <a:noFill/>
          </p:spPr>
          <p:txBody>
            <a:bodyPr wrap="none" rtlCol="0">
              <a:spAutoFit/>
            </a:bodyPr>
            <a:lstStyle/>
            <a:p>
              <a:r>
                <a:rPr lang="en-GB" sz="1197" dirty="0"/>
                <a:t>Specific Size Output</a:t>
              </a:r>
              <a:endParaRPr lang="en-GB" sz="1197" dirty="0"/>
            </a:p>
          </p:txBody>
        </p:sp>
        <p:sp>
          <p:nvSpPr>
            <p:cNvPr id="24" name="TextBox 23"/>
            <p:cNvSpPr txBox="1"/>
            <p:nvPr/>
          </p:nvSpPr>
          <p:spPr>
            <a:xfrm>
              <a:off x="6218634" y="3306821"/>
              <a:ext cx="1035014" cy="323363"/>
            </a:xfrm>
            <a:prstGeom prst="rect">
              <a:avLst/>
            </a:prstGeom>
            <a:noFill/>
          </p:spPr>
          <p:txBody>
            <a:bodyPr wrap="none" rtlCol="0">
              <a:spAutoFit/>
            </a:bodyPr>
            <a:lstStyle/>
            <a:p>
              <a:r>
                <a:rPr lang="en-GB" sz="1197" dirty="0"/>
                <a:t>Hash Value</a:t>
              </a:r>
              <a:endParaRPr lang="en-GB" sz="1197" dirty="0"/>
            </a:p>
          </p:txBody>
        </p:sp>
        <p:sp>
          <p:nvSpPr>
            <p:cNvPr id="28" name="Striped Right Arrow 27"/>
            <p:cNvSpPr/>
            <p:nvPr/>
          </p:nvSpPr>
          <p:spPr>
            <a:xfrm>
              <a:off x="4481810" y="4239888"/>
              <a:ext cx="432048" cy="272030"/>
            </a:xfrm>
            <a:prstGeom prst="stripedRightArrow">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grpSp>
    </p:spTree>
    <p:extLst>
      <p:ext uri="{BB962C8B-B14F-4D97-AF65-F5344CB8AC3E}">
        <p14:creationId xmlns:p14="http://schemas.microsoft.com/office/powerpoint/2010/main" val="1676016295"/>
      </p:ext>
    </p:extLst>
  </p:cSld>
  <p:clrMapOvr>
    <a:masterClrMapping/>
  </p:clrMapOvr>
  <mc:AlternateContent xmlns:mc="http://schemas.openxmlformats.org/markup-compatibility/2006" xmlns:p14="http://schemas.microsoft.com/office/powerpoint/2010/main">
    <mc:Choice Requires="p14">
      <p:transition spd="med" p14:dur="700" advTm="45824">
        <p:fade/>
      </p:transition>
    </mc:Choice>
    <mc:Fallback xmlns="">
      <p:transition spd="med" advTm="45824">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Cryptographic Hash Functions: </a:t>
            </a:r>
            <a:r>
              <a:rPr lang="en-GB" dirty="0"/>
              <a:t>Applications</a:t>
            </a:r>
            <a:endParaRPr lang="mr-IN" dirty="0"/>
          </a:p>
        </p:txBody>
      </p:sp>
      <p:sp>
        <p:nvSpPr>
          <p:cNvPr id="3" name="TextBox 2"/>
          <p:cNvSpPr txBox="1"/>
          <p:nvPr/>
        </p:nvSpPr>
        <p:spPr>
          <a:xfrm>
            <a:off x="680022" y="1828409"/>
            <a:ext cx="6540076" cy="2224070"/>
          </a:xfrm>
          <a:prstGeom prst="rect">
            <a:avLst/>
          </a:prstGeom>
          <a:noFill/>
        </p:spPr>
        <p:txBody>
          <a:bodyPr wrap="square" rtlCol="0">
            <a:spAutoFit/>
          </a:bodyPr>
          <a:lstStyle/>
          <a:p>
            <a:r>
              <a:rPr lang="en-GB" sz="1539" dirty="0"/>
              <a:t>PKI </a:t>
            </a:r>
            <a:r>
              <a:rPr lang="en-GB" sz="1539" dirty="0">
                <a:sym typeface="Wingdings"/>
              </a:rPr>
              <a:t> digital signatures</a:t>
            </a:r>
          </a:p>
          <a:p>
            <a:endParaRPr lang="en-GB" sz="1539" dirty="0">
              <a:sym typeface="Wingdings"/>
            </a:endParaRPr>
          </a:p>
          <a:p>
            <a:endParaRPr lang="en-GB" sz="1539" dirty="0"/>
          </a:p>
          <a:p>
            <a:endParaRPr lang="en-GB" sz="1539" dirty="0"/>
          </a:p>
          <a:p>
            <a:r>
              <a:rPr lang="en-GB" sz="1539" dirty="0"/>
              <a:t>Integrity Checks </a:t>
            </a:r>
            <a:r>
              <a:rPr lang="en-GB" sz="1539" dirty="0">
                <a:sym typeface="Wingdings"/>
              </a:rPr>
              <a:t> scanning for malware</a:t>
            </a:r>
          </a:p>
          <a:p>
            <a:endParaRPr lang="en-GB" sz="1539" dirty="0">
              <a:sym typeface="Wingdings"/>
            </a:endParaRPr>
          </a:p>
          <a:p>
            <a:endParaRPr lang="en-GB" sz="1539" dirty="0"/>
          </a:p>
          <a:p>
            <a:endParaRPr lang="en-GB" sz="1539" dirty="0"/>
          </a:p>
          <a:p>
            <a:r>
              <a:rPr lang="en-US" altLang="x-none" sz="1539" dirty="0"/>
              <a:t>Authentication </a:t>
            </a:r>
            <a:r>
              <a:rPr lang="en-US" altLang="x-none" sz="1539" dirty="0">
                <a:sym typeface="Wingdings"/>
              </a:rPr>
              <a:t> SSH</a:t>
            </a:r>
            <a:endParaRPr lang="en-GB" sz="1539" dirty="0"/>
          </a:p>
        </p:txBody>
      </p:sp>
    </p:spTree>
    <p:extLst>
      <p:ext uri="{BB962C8B-B14F-4D97-AF65-F5344CB8AC3E}">
        <p14:creationId xmlns:p14="http://schemas.microsoft.com/office/powerpoint/2010/main" val="721993483"/>
      </p:ext>
    </p:extLst>
  </p:cSld>
  <p:clrMapOvr>
    <a:masterClrMapping/>
  </p:clrMapOvr>
  <mc:AlternateContent xmlns:mc="http://schemas.openxmlformats.org/markup-compatibility/2006" xmlns:p14="http://schemas.microsoft.com/office/powerpoint/2010/main">
    <mc:Choice Requires="p14">
      <p:transition spd="med" p14:dur="700" advTm="45185">
        <p:fade/>
      </p:transition>
    </mc:Choice>
    <mc:Fallback xmlns="">
      <p:transition spd="med" advTm="45185">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Cryptographic Hash Functions</a:t>
            </a:r>
            <a:endParaRPr lang="mr-IN" dirty="0"/>
          </a:p>
        </p:txBody>
      </p:sp>
      <p:sp>
        <p:nvSpPr>
          <p:cNvPr id="25" name="TextBox 24"/>
          <p:cNvSpPr txBox="1"/>
          <p:nvPr/>
        </p:nvSpPr>
        <p:spPr>
          <a:xfrm>
            <a:off x="815396" y="1827824"/>
            <a:ext cx="2122769" cy="2986972"/>
          </a:xfrm>
          <a:prstGeom prst="rect">
            <a:avLst/>
          </a:prstGeom>
          <a:noFill/>
        </p:spPr>
        <p:txBody>
          <a:bodyPr wrap="square" rtlCol="0">
            <a:spAutoFit/>
          </a:bodyPr>
          <a:lstStyle/>
          <a:p>
            <a:r>
              <a:rPr lang="en-GB" sz="1710" b="1" dirty="0"/>
              <a:t>Examples</a:t>
            </a:r>
            <a:r>
              <a:rPr lang="en-GB" sz="1710" dirty="0"/>
              <a:t>:</a:t>
            </a:r>
          </a:p>
          <a:p>
            <a:pPr marL="293248" indent="-293248">
              <a:buFont typeface="+mj-lt"/>
              <a:buAutoNum type="arabicPeriod"/>
            </a:pPr>
            <a:r>
              <a:rPr lang="en-GB" sz="1710" dirty="0"/>
              <a:t>MD5</a:t>
            </a:r>
          </a:p>
          <a:p>
            <a:pPr marL="293248" indent="-293248">
              <a:buFont typeface="+mj-lt"/>
              <a:buAutoNum type="arabicPeriod"/>
            </a:pPr>
            <a:r>
              <a:rPr lang="en-US" altLang="x-none" sz="1710" dirty="0"/>
              <a:t>SHA-0, SHA-1</a:t>
            </a:r>
            <a:endParaRPr lang="en-GB" sz="1710" dirty="0"/>
          </a:p>
          <a:p>
            <a:pPr marL="293248" indent="-293248">
              <a:buFont typeface="+mj-lt"/>
              <a:buAutoNum type="arabicPeriod"/>
            </a:pPr>
            <a:r>
              <a:rPr lang="en-GB" sz="1710" dirty="0"/>
              <a:t>SHA-3</a:t>
            </a:r>
          </a:p>
          <a:p>
            <a:pPr marL="293248" indent="-293248">
              <a:buFont typeface="+mj-lt"/>
              <a:buAutoNum type="arabicPeriod"/>
            </a:pPr>
            <a:r>
              <a:rPr lang="en-GB" sz="1710" dirty="0"/>
              <a:t>XHA64</a:t>
            </a:r>
          </a:p>
          <a:p>
            <a:pPr marL="293248" indent="-293248">
              <a:buFont typeface="+mj-lt"/>
              <a:buAutoNum type="arabicPeriod"/>
            </a:pPr>
            <a:r>
              <a:rPr lang="en-US" altLang="x-none" sz="1710" dirty="0"/>
              <a:t>RIPEMD-160</a:t>
            </a:r>
          </a:p>
          <a:p>
            <a:pPr marL="293248" indent="-293248">
              <a:buFont typeface="+mj-lt"/>
              <a:buAutoNum type="arabicPeriod"/>
            </a:pPr>
            <a:r>
              <a:rPr lang="en-US" altLang="x-none" sz="1710" dirty="0"/>
              <a:t>Whirlpool</a:t>
            </a:r>
          </a:p>
          <a:p>
            <a:pPr marL="293248" indent="-293248">
              <a:buFont typeface="+mj-lt"/>
              <a:buAutoNum type="arabicPeriod"/>
            </a:pPr>
            <a:r>
              <a:rPr lang="en-US" altLang="x-none" sz="1710" dirty="0"/>
              <a:t>Tiger</a:t>
            </a:r>
          </a:p>
          <a:p>
            <a:pPr marL="293248" indent="-293248">
              <a:buFont typeface="+mj-lt"/>
              <a:buAutoNum type="arabicPeriod"/>
            </a:pPr>
            <a:r>
              <a:rPr lang="en-US" altLang="x-none" sz="1710" dirty="0"/>
              <a:t>GOST-3411</a:t>
            </a:r>
            <a:endParaRPr lang="en-GB" sz="1710" dirty="0"/>
          </a:p>
          <a:p>
            <a:pPr marL="293248" indent="-293248">
              <a:buFont typeface="+mj-lt"/>
              <a:buAutoNum type="arabicPeriod"/>
            </a:pPr>
            <a:r>
              <a:rPr lang="mr-IN" sz="1710" dirty="0"/>
              <a:t>……</a:t>
            </a:r>
            <a:r>
              <a:rPr lang="en-GB" sz="1710" dirty="0"/>
              <a:t>.</a:t>
            </a:r>
          </a:p>
          <a:p>
            <a:pPr marL="293248" indent="-293248">
              <a:buFont typeface="+mj-lt"/>
              <a:buAutoNum type="arabicPeriod"/>
            </a:pPr>
            <a:endParaRPr lang="en-GB" sz="1710" dirty="0"/>
          </a:p>
        </p:txBody>
      </p:sp>
    </p:spTree>
    <p:extLst>
      <p:ext uri="{BB962C8B-B14F-4D97-AF65-F5344CB8AC3E}">
        <p14:creationId xmlns:p14="http://schemas.microsoft.com/office/powerpoint/2010/main" val="1734309292"/>
      </p:ext>
    </p:extLst>
  </p:cSld>
  <p:clrMapOvr>
    <a:masterClrMapping/>
  </p:clrMapOvr>
  <mc:AlternateContent xmlns:mc="http://schemas.openxmlformats.org/markup-compatibility/2006" xmlns:p14="http://schemas.microsoft.com/office/powerpoint/2010/main">
    <mc:Choice Requires="p14">
      <p:transition spd="med" p14:dur="700" advTm="19902">
        <p:fade/>
      </p:transition>
    </mc:Choice>
    <mc:Fallback xmlns="">
      <p:transition spd="med" advTm="19902">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Digital </a:t>
            </a:r>
            <a:r>
              <a:rPr lang="en-US" dirty="0" smtClean="0"/>
              <a:t>Signatures</a:t>
            </a:r>
            <a:endParaRPr lang="mr-IN" dirty="0"/>
          </a:p>
        </p:txBody>
      </p:sp>
      <p:pic>
        <p:nvPicPr>
          <p:cNvPr id="56" name="Picture 55"/>
          <p:cNvPicPr>
            <a:picLocks noChangeAspect="1"/>
          </p:cNvPicPr>
          <p:nvPr/>
        </p:nvPicPr>
        <p:blipFill>
          <a:blip r:embed="rId3"/>
          <a:stretch>
            <a:fillRect/>
          </a:stretch>
        </p:blipFill>
        <p:spPr>
          <a:xfrm>
            <a:off x="5311004" y="4475923"/>
            <a:ext cx="530271" cy="535573"/>
          </a:xfrm>
          <a:prstGeom prst="rect">
            <a:avLst/>
          </a:prstGeom>
        </p:spPr>
      </p:pic>
      <p:pic>
        <p:nvPicPr>
          <p:cNvPr id="20" name="Picture 19"/>
          <p:cNvPicPr>
            <a:picLocks noChangeAspect="1"/>
          </p:cNvPicPr>
          <p:nvPr/>
        </p:nvPicPr>
        <p:blipFill>
          <a:blip r:embed="rId4"/>
          <a:stretch>
            <a:fillRect/>
          </a:stretch>
        </p:blipFill>
        <p:spPr>
          <a:xfrm>
            <a:off x="3463493" y="1528286"/>
            <a:ext cx="792208" cy="79220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990" y="1658852"/>
            <a:ext cx="1091446" cy="640019"/>
          </a:xfrm>
          <a:prstGeom prst="rect">
            <a:avLst/>
          </a:prstGeom>
        </p:spPr>
      </p:pic>
      <p:sp>
        <p:nvSpPr>
          <p:cNvPr id="5" name="TextBox 4"/>
          <p:cNvSpPr txBox="1"/>
          <p:nvPr/>
        </p:nvSpPr>
        <p:spPr>
          <a:xfrm>
            <a:off x="97736" y="1395631"/>
            <a:ext cx="1654620" cy="276551"/>
          </a:xfrm>
          <a:prstGeom prst="rect">
            <a:avLst/>
          </a:prstGeom>
          <a:noFill/>
        </p:spPr>
        <p:txBody>
          <a:bodyPr wrap="none" rtlCol="0">
            <a:spAutoFit/>
          </a:bodyPr>
          <a:lstStyle/>
          <a:p>
            <a:r>
              <a:rPr lang="en-GB" sz="1197"/>
              <a:t>Document to be signed</a:t>
            </a:r>
            <a:endParaRPr lang="en-GB" sz="1197" dirty="0"/>
          </a:p>
        </p:txBody>
      </p:sp>
      <p:sp>
        <p:nvSpPr>
          <p:cNvPr id="6" name="Bent Arrow 5"/>
          <p:cNvSpPr/>
          <p:nvPr/>
        </p:nvSpPr>
        <p:spPr>
          <a:xfrm rot="5400000">
            <a:off x="1408788" y="1878152"/>
            <a:ext cx="418881" cy="422562"/>
          </a:xfrm>
          <a:prstGeom prst="bentArrow">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solidFill>
                <a:schemeClr val="tx1"/>
              </a:solidFill>
            </a:endParaRPr>
          </a:p>
        </p:txBody>
      </p:sp>
      <p:grpSp>
        <p:nvGrpSpPr>
          <p:cNvPr id="7" name="Group 6"/>
          <p:cNvGrpSpPr/>
          <p:nvPr/>
        </p:nvGrpSpPr>
        <p:grpSpPr>
          <a:xfrm>
            <a:off x="1492816" y="2309808"/>
            <a:ext cx="554253" cy="639786"/>
            <a:chOff x="2767477" y="2699717"/>
            <a:chExt cx="994253" cy="1296144"/>
          </a:xfrm>
        </p:grpSpPr>
        <p:sp>
          <p:nvSpPr>
            <p:cNvPr id="8" name="Rectangle 7"/>
            <p:cNvSpPr/>
            <p:nvPr/>
          </p:nvSpPr>
          <p:spPr>
            <a:xfrm>
              <a:off x="2767477" y="3203773"/>
              <a:ext cx="792088" cy="792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9" name="Trapezoid 8"/>
            <p:cNvSpPr/>
            <p:nvPr/>
          </p:nvSpPr>
          <p:spPr>
            <a:xfrm rot="10800000">
              <a:off x="2861630" y="2699717"/>
              <a:ext cx="612068" cy="648072"/>
            </a:xfrm>
            <a:prstGeom prst="trapezoi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10" name="Rectangle 9"/>
            <p:cNvSpPr/>
            <p:nvPr/>
          </p:nvSpPr>
          <p:spPr>
            <a:xfrm>
              <a:off x="3473698" y="3455801"/>
              <a:ext cx="288032" cy="2880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11" name="Curved Right Arrow 10"/>
            <p:cNvSpPr/>
            <p:nvPr/>
          </p:nvSpPr>
          <p:spPr>
            <a:xfrm>
              <a:off x="2825626" y="3491805"/>
              <a:ext cx="301892" cy="288032"/>
            </a:xfrm>
            <a:prstGeom prst="curvedRightArrow">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solidFill>
                  <a:schemeClr val="tx1"/>
                </a:solidFill>
              </a:endParaRPr>
            </a:p>
          </p:txBody>
        </p:sp>
        <p:sp>
          <p:nvSpPr>
            <p:cNvPr id="12" name="Curved Left Arrow 11"/>
            <p:cNvSpPr/>
            <p:nvPr/>
          </p:nvSpPr>
          <p:spPr>
            <a:xfrm>
              <a:off x="3235530" y="3491805"/>
              <a:ext cx="288032" cy="288032"/>
            </a:xfrm>
            <a:prstGeom prst="curvedLeftArrow">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solidFill>
                  <a:schemeClr val="tx1"/>
                </a:solidFill>
              </a:endParaRPr>
            </a:p>
          </p:txBody>
        </p:sp>
      </p:grpSp>
      <p:sp>
        <p:nvSpPr>
          <p:cNvPr id="13" name="Double Brace 12"/>
          <p:cNvSpPr/>
          <p:nvPr/>
        </p:nvSpPr>
        <p:spPr>
          <a:xfrm>
            <a:off x="2514653" y="2619249"/>
            <a:ext cx="1528178" cy="255499"/>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GB" sz="1539" dirty="0"/>
              <a:t>0101101010</a:t>
            </a:r>
            <a:endParaRPr lang="en-GB" sz="1539" dirty="0"/>
          </a:p>
        </p:txBody>
      </p:sp>
      <p:sp>
        <p:nvSpPr>
          <p:cNvPr id="14" name="Striped Right Arrow 13"/>
          <p:cNvSpPr/>
          <p:nvPr/>
        </p:nvSpPr>
        <p:spPr>
          <a:xfrm>
            <a:off x="2145151" y="2618622"/>
            <a:ext cx="369502" cy="232649"/>
          </a:xfrm>
          <a:prstGeom prst="stripedRightArrow">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15" name="TextBox 14"/>
          <p:cNvSpPr txBox="1"/>
          <p:nvPr/>
        </p:nvSpPr>
        <p:spPr>
          <a:xfrm>
            <a:off x="2539738" y="2352822"/>
            <a:ext cx="1274708" cy="276551"/>
          </a:xfrm>
          <a:prstGeom prst="rect">
            <a:avLst/>
          </a:prstGeom>
          <a:noFill/>
        </p:spPr>
        <p:txBody>
          <a:bodyPr wrap="none" rtlCol="0">
            <a:spAutoFit/>
          </a:bodyPr>
          <a:lstStyle/>
          <a:p>
            <a:r>
              <a:rPr lang="en-GB" sz="1197" dirty="0"/>
              <a:t>Hash Value/Code</a:t>
            </a:r>
            <a:endParaRPr lang="en-GB" sz="1197" dirty="0"/>
          </a:p>
        </p:txBody>
      </p:sp>
      <p:sp>
        <p:nvSpPr>
          <p:cNvPr id="18" name="Bent Arrow 17"/>
          <p:cNvSpPr/>
          <p:nvPr/>
        </p:nvSpPr>
        <p:spPr>
          <a:xfrm rot="5400000" flipH="1">
            <a:off x="4079147" y="2441555"/>
            <a:ext cx="390980" cy="348976"/>
          </a:xfrm>
          <a:prstGeom prst="bentArrow">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solidFill>
                <a:schemeClr val="tx1"/>
              </a:solidFill>
            </a:endParaRPr>
          </a:p>
        </p:txBody>
      </p:sp>
      <p:sp>
        <p:nvSpPr>
          <p:cNvPr id="19" name="Rounded Rectangle 18"/>
          <p:cNvSpPr/>
          <p:nvPr/>
        </p:nvSpPr>
        <p:spPr>
          <a:xfrm>
            <a:off x="3860190" y="1964829"/>
            <a:ext cx="1142895" cy="465057"/>
          </a:xfrm>
          <a:prstGeom prst="round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39" dirty="0"/>
              <a:t>Encryption</a:t>
            </a:r>
            <a:endParaRPr lang="en-GB" sz="1539" dirty="0"/>
          </a:p>
        </p:txBody>
      </p:sp>
      <p:sp>
        <p:nvSpPr>
          <p:cNvPr id="21" name="TextBox 20"/>
          <p:cNvSpPr txBox="1"/>
          <p:nvPr/>
        </p:nvSpPr>
        <p:spPr>
          <a:xfrm>
            <a:off x="3278742" y="1429521"/>
            <a:ext cx="1378904" cy="276551"/>
          </a:xfrm>
          <a:prstGeom prst="rect">
            <a:avLst/>
          </a:prstGeom>
          <a:noFill/>
        </p:spPr>
        <p:txBody>
          <a:bodyPr wrap="none" rtlCol="0">
            <a:spAutoFit/>
          </a:bodyPr>
          <a:lstStyle/>
          <a:p>
            <a:r>
              <a:rPr lang="en-GB" sz="1197" dirty="0">
                <a:solidFill>
                  <a:srgbClr val="FF0000"/>
                </a:solidFill>
              </a:rPr>
              <a:t>Sender Private Key</a:t>
            </a:r>
            <a:endParaRPr lang="en-GB" sz="1197" dirty="0">
              <a:solidFill>
                <a:srgbClr val="FF0000"/>
              </a:solidFill>
            </a:endParaRPr>
          </a:p>
        </p:txBody>
      </p:sp>
      <p:sp>
        <p:nvSpPr>
          <p:cNvPr id="22" name="Striped Right Arrow 21"/>
          <p:cNvSpPr/>
          <p:nvPr/>
        </p:nvSpPr>
        <p:spPr>
          <a:xfrm>
            <a:off x="5037189" y="2066222"/>
            <a:ext cx="369502" cy="232649"/>
          </a:xfrm>
          <a:prstGeom prst="stripedRightArrow">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grpSp>
        <p:nvGrpSpPr>
          <p:cNvPr id="36" name="Group 35"/>
          <p:cNvGrpSpPr/>
          <p:nvPr/>
        </p:nvGrpSpPr>
        <p:grpSpPr>
          <a:xfrm>
            <a:off x="5406691" y="1756825"/>
            <a:ext cx="1846837" cy="542046"/>
            <a:chOff x="6321886" y="1968627"/>
            <a:chExt cx="2159453" cy="633799"/>
          </a:xfrm>
        </p:grpSpPr>
        <p:pic>
          <p:nvPicPr>
            <p:cNvPr id="25" name="Picture 24"/>
            <p:cNvPicPr>
              <a:picLocks noChangeAspect="1"/>
            </p:cNvPicPr>
            <p:nvPr/>
          </p:nvPicPr>
          <p:blipFill>
            <a:blip r:embed="rId6"/>
            <a:stretch>
              <a:fillRect/>
            </a:stretch>
          </p:blipFill>
          <p:spPr>
            <a:xfrm>
              <a:off x="8110289" y="1968627"/>
              <a:ext cx="371050" cy="371050"/>
            </a:xfrm>
            <a:prstGeom prst="rect">
              <a:avLst/>
            </a:prstGeom>
          </p:spPr>
        </p:pic>
        <p:sp>
          <p:nvSpPr>
            <p:cNvPr id="23" name="Double Brace 22"/>
            <p:cNvSpPr/>
            <p:nvPr/>
          </p:nvSpPr>
          <p:spPr>
            <a:xfrm>
              <a:off x="6425161" y="2239590"/>
              <a:ext cx="1786854" cy="298747"/>
            </a:xfrm>
            <a:prstGeom prst="bracePair">
              <a:avLst/>
            </a:prstGeom>
          </p:spPr>
          <p:style>
            <a:lnRef idx="1">
              <a:schemeClr val="accent1"/>
            </a:lnRef>
            <a:fillRef idx="0">
              <a:schemeClr val="accent1"/>
            </a:fillRef>
            <a:effectRef idx="0">
              <a:schemeClr val="accent1"/>
            </a:effectRef>
            <a:fontRef idx="minor">
              <a:schemeClr val="tx1"/>
            </a:fontRef>
          </p:style>
          <p:txBody>
            <a:bodyPr lIns="76971" rtlCol="0" anchor="ctr"/>
            <a:lstStyle/>
            <a:p>
              <a:pPr algn="ctr"/>
              <a:r>
                <a:rPr lang="en-GB" sz="1539"/>
                <a:t>0101101010</a:t>
              </a:r>
              <a:endParaRPr lang="en-GB" sz="1539" dirty="0"/>
            </a:p>
          </p:txBody>
        </p:sp>
        <p:sp>
          <p:nvSpPr>
            <p:cNvPr id="24" name="Rounded Rectangle 23"/>
            <p:cNvSpPr/>
            <p:nvPr/>
          </p:nvSpPr>
          <p:spPr>
            <a:xfrm>
              <a:off x="6321886" y="2164556"/>
              <a:ext cx="2048356" cy="437870"/>
            </a:xfrm>
            <a:prstGeom prst="roundRect">
              <a:avLst/>
            </a:prstGeom>
            <a:gradFill>
              <a:gsLst>
                <a:gs pos="100000">
                  <a:srgbClr val="FF0000">
                    <a:alpha val="65000"/>
                  </a:srgbClr>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grpSp>
      <p:sp>
        <p:nvSpPr>
          <p:cNvPr id="26" name="Striped Right Arrow 25"/>
          <p:cNvSpPr/>
          <p:nvPr/>
        </p:nvSpPr>
        <p:spPr>
          <a:xfrm rot="5400000">
            <a:off x="6050008" y="2429887"/>
            <a:ext cx="492669" cy="270902"/>
          </a:xfrm>
          <a:prstGeom prst="stripedRightArrow">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27" name="Rounded Rectangle 26"/>
          <p:cNvSpPr/>
          <p:nvPr/>
        </p:nvSpPr>
        <p:spPr>
          <a:xfrm>
            <a:off x="4756893" y="2949594"/>
            <a:ext cx="3323877" cy="1279994"/>
          </a:xfrm>
          <a:prstGeom prst="roundRect">
            <a:avLst/>
          </a:prstGeom>
          <a:noFill/>
          <a:ln w="25400" cap="rnd" cmpd="sng">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4669" y="3059499"/>
            <a:ext cx="1091446" cy="640019"/>
          </a:xfrm>
          <a:prstGeom prst="rect">
            <a:avLst/>
          </a:prstGeom>
        </p:spPr>
      </p:pic>
      <p:grpSp>
        <p:nvGrpSpPr>
          <p:cNvPr id="35" name="Group 34"/>
          <p:cNvGrpSpPr/>
          <p:nvPr/>
        </p:nvGrpSpPr>
        <p:grpSpPr>
          <a:xfrm>
            <a:off x="6233933" y="3163815"/>
            <a:ext cx="1846837" cy="542046"/>
            <a:chOff x="7289156" y="3613779"/>
            <a:chExt cx="2159453" cy="633799"/>
          </a:xfrm>
        </p:grpSpPr>
        <p:pic>
          <p:nvPicPr>
            <p:cNvPr id="31" name="Picture 30"/>
            <p:cNvPicPr>
              <a:picLocks noChangeAspect="1"/>
            </p:cNvPicPr>
            <p:nvPr/>
          </p:nvPicPr>
          <p:blipFill>
            <a:blip r:embed="rId6"/>
            <a:stretch>
              <a:fillRect/>
            </a:stretch>
          </p:blipFill>
          <p:spPr>
            <a:xfrm>
              <a:off x="9077559" y="3613779"/>
              <a:ext cx="371050" cy="371050"/>
            </a:xfrm>
            <a:prstGeom prst="rect">
              <a:avLst/>
            </a:prstGeom>
          </p:spPr>
        </p:pic>
        <p:sp>
          <p:nvSpPr>
            <p:cNvPr id="32" name="Double Brace 31"/>
            <p:cNvSpPr/>
            <p:nvPr/>
          </p:nvSpPr>
          <p:spPr>
            <a:xfrm>
              <a:off x="7392431" y="3884742"/>
              <a:ext cx="1786854" cy="298747"/>
            </a:xfrm>
            <a:prstGeom prst="bracePair">
              <a:avLst/>
            </a:prstGeom>
          </p:spPr>
          <p:style>
            <a:lnRef idx="1">
              <a:schemeClr val="accent1"/>
            </a:lnRef>
            <a:fillRef idx="0">
              <a:schemeClr val="accent1"/>
            </a:fillRef>
            <a:effectRef idx="0">
              <a:schemeClr val="accent1"/>
            </a:effectRef>
            <a:fontRef idx="minor">
              <a:schemeClr val="tx1"/>
            </a:fontRef>
          </p:style>
          <p:txBody>
            <a:bodyPr lIns="76971" rtlCol="0" anchor="ctr"/>
            <a:lstStyle/>
            <a:p>
              <a:pPr algn="ctr"/>
              <a:r>
                <a:rPr lang="en-GB" sz="1539"/>
                <a:t>0101101010</a:t>
              </a:r>
              <a:endParaRPr lang="en-GB" sz="1539" dirty="0"/>
            </a:p>
          </p:txBody>
        </p:sp>
        <p:sp>
          <p:nvSpPr>
            <p:cNvPr id="33" name="Rounded Rectangle 32"/>
            <p:cNvSpPr/>
            <p:nvPr/>
          </p:nvSpPr>
          <p:spPr>
            <a:xfrm>
              <a:off x="7289156" y="3809708"/>
              <a:ext cx="2048356" cy="437870"/>
            </a:xfrm>
            <a:prstGeom prst="roundRect">
              <a:avLst/>
            </a:prstGeom>
            <a:gradFill>
              <a:gsLst>
                <a:gs pos="100000">
                  <a:srgbClr val="FF0000">
                    <a:alpha val="65000"/>
                  </a:srgbClr>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grpSp>
      <p:sp>
        <p:nvSpPr>
          <p:cNvPr id="34" name="TextBox 33"/>
          <p:cNvSpPr txBox="1"/>
          <p:nvPr/>
        </p:nvSpPr>
        <p:spPr>
          <a:xfrm>
            <a:off x="5495015" y="3847113"/>
            <a:ext cx="1835759" cy="276551"/>
          </a:xfrm>
          <a:prstGeom prst="rect">
            <a:avLst/>
          </a:prstGeom>
          <a:noFill/>
        </p:spPr>
        <p:txBody>
          <a:bodyPr wrap="none" rtlCol="0">
            <a:spAutoFit/>
          </a:bodyPr>
          <a:lstStyle/>
          <a:p>
            <a:r>
              <a:rPr lang="en-GB" sz="1197" dirty="0"/>
              <a:t>Digitally Signed Document</a:t>
            </a:r>
            <a:endParaRPr lang="en-GB" sz="1197" dirty="0"/>
          </a:p>
        </p:txBody>
      </p:sp>
      <p:sp>
        <p:nvSpPr>
          <p:cNvPr id="40" name="Right Brace 39"/>
          <p:cNvSpPr/>
          <p:nvPr/>
        </p:nvSpPr>
        <p:spPr>
          <a:xfrm>
            <a:off x="8267020" y="1528286"/>
            <a:ext cx="615837" cy="25820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GB" sz="1539" dirty="0"/>
              <a:t>Sender</a:t>
            </a:r>
            <a:endParaRPr lang="en-GB" sz="1539" dirty="0"/>
          </a:p>
        </p:txBody>
      </p:sp>
      <p:grpSp>
        <p:nvGrpSpPr>
          <p:cNvPr id="43" name="Group 42"/>
          <p:cNvGrpSpPr/>
          <p:nvPr/>
        </p:nvGrpSpPr>
        <p:grpSpPr>
          <a:xfrm>
            <a:off x="4095335" y="4352756"/>
            <a:ext cx="554253" cy="639786"/>
            <a:chOff x="2767477" y="2699717"/>
            <a:chExt cx="994253" cy="1296144"/>
          </a:xfrm>
        </p:grpSpPr>
        <p:sp>
          <p:nvSpPr>
            <p:cNvPr id="44" name="Rectangle 43"/>
            <p:cNvSpPr/>
            <p:nvPr/>
          </p:nvSpPr>
          <p:spPr>
            <a:xfrm>
              <a:off x="2767477" y="3203773"/>
              <a:ext cx="792088" cy="792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45" name="Trapezoid 44"/>
            <p:cNvSpPr/>
            <p:nvPr/>
          </p:nvSpPr>
          <p:spPr>
            <a:xfrm rot="10800000">
              <a:off x="2861630" y="2699717"/>
              <a:ext cx="612068" cy="648072"/>
            </a:xfrm>
            <a:prstGeom prst="trapezoi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46" name="Rectangle 45"/>
            <p:cNvSpPr/>
            <p:nvPr/>
          </p:nvSpPr>
          <p:spPr>
            <a:xfrm>
              <a:off x="3473698" y="3455801"/>
              <a:ext cx="288032" cy="2880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47" name="Curved Right Arrow 46"/>
            <p:cNvSpPr/>
            <p:nvPr/>
          </p:nvSpPr>
          <p:spPr>
            <a:xfrm>
              <a:off x="2825626" y="3491805"/>
              <a:ext cx="301892" cy="288032"/>
            </a:xfrm>
            <a:prstGeom prst="curvedRightArrow">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solidFill>
                  <a:schemeClr val="tx1"/>
                </a:solidFill>
              </a:endParaRPr>
            </a:p>
          </p:txBody>
        </p:sp>
        <p:sp>
          <p:nvSpPr>
            <p:cNvPr id="48" name="Curved Left Arrow 47"/>
            <p:cNvSpPr/>
            <p:nvPr/>
          </p:nvSpPr>
          <p:spPr>
            <a:xfrm>
              <a:off x="3235530" y="3491805"/>
              <a:ext cx="288032" cy="288032"/>
            </a:xfrm>
            <a:prstGeom prst="curvedLeftArrow">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solidFill>
                  <a:schemeClr val="tx1"/>
                </a:solidFill>
              </a:endParaRPr>
            </a:p>
          </p:txBody>
        </p:sp>
      </p:grpSp>
      <p:cxnSp>
        <p:nvCxnSpPr>
          <p:cNvPr id="50" name="Curved Connector 49"/>
          <p:cNvCxnSpPr>
            <a:stCxn id="28" idx="1"/>
            <a:endCxn id="45" idx="2"/>
          </p:cNvCxnSpPr>
          <p:nvPr/>
        </p:nvCxnSpPr>
        <p:spPr>
          <a:xfrm rot="10800000" flipV="1">
            <a:off x="4318423" y="3379508"/>
            <a:ext cx="746247" cy="973248"/>
          </a:xfrm>
          <a:prstGeom prst="curvedConnector2">
            <a:avLst/>
          </a:prstGeom>
          <a:ln w="15875">
            <a:tailEnd type="stealth" w="lg" len="lg"/>
          </a:ln>
        </p:spPr>
        <p:style>
          <a:lnRef idx="1">
            <a:schemeClr val="accent1"/>
          </a:lnRef>
          <a:fillRef idx="0">
            <a:schemeClr val="accent1"/>
          </a:fillRef>
          <a:effectRef idx="0">
            <a:schemeClr val="accent1"/>
          </a:effectRef>
          <a:fontRef idx="minor">
            <a:schemeClr val="tx1"/>
          </a:fontRef>
        </p:style>
      </p:cxnSp>
      <p:sp>
        <p:nvSpPr>
          <p:cNvPr id="51" name="Double Brace 50"/>
          <p:cNvSpPr/>
          <p:nvPr/>
        </p:nvSpPr>
        <p:spPr>
          <a:xfrm>
            <a:off x="3549585" y="5461262"/>
            <a:ext cx="1528178" cy="255499"/>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GB" sz="1539" dirty="0"/>
              <a:t>0101101010</a:t>
            </a:r>
            <a:endParaRPr lang="en-GB" sz="1539" dirty="0"/>
          </a:p>
        </p:txBody>
      </p:sp>
      <p:sp>
        <p:nvSpPr>
          <p:cNvPr id="52" name="Striped Right Arrow 51"/>
          <p:cNvSpPr/>
          <p:nvPr/>
        </p:nvSpPr>
        <p:spPr>
          <a:xfrm rot="5400000">
            <a:off x="4142963" y="5087406"/>
            <a:ext cx="409117" cy="338596"/>
          </a:xfrm>
          <a:prstGeom prst="stripedRightArrow">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53" name="Rounded Rectangle 52"/>
          <p:cNvSpPr/>
          <p:nvPr/>
        </p:nvSpPr>
        <p:spPr>
          <a:xfrm>
            <a:off x="5724895" y="4596138"/>
            <a:ext cx="1142895" cy="465057"/>
          </a:xfrm>
          <a:prstGeom prst="round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39" dirty="0"/>
              <a:t>Decryption</a:t>
            </a:r>
            <a:endParaRPr lang="en-GB" sz="1539" dirty="0"/>
          </a:p>
        </p:txBody>
      </p:sp>
      <p:cxnSp>
        <p:nvCxnSpPr>
          <p:cNvPr id="55" name="Curved Connector 54"/>
          <p:cNvCxnSpPr>
            <a:endCxn id="53" idx="3"/>
          </p:cNvCxnSpPr>
          <p:nvPr/>
        </p:nvCxnSpPr>
        <p:spPr>
          <a:xfrm rot="5400000">
            <a:off x="6629970" y="3888871"/>
            <a:ext cx="1177617" cy="701975"/>
          </a:xfrm>
          <a:prstGeom prst="curvedConnector2">
            <a:avLst/>
          </a:prstGeom>
          <a:ln w="15875">
            <a:tailEnd type="stealth" w="lg" len="lg"/>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949085" y="4290823"/>
            <a:ext cx="1314784" cy="276551"/>
          </a:xfrm>
          <a:prstGeom prst="rect">
            <a:avLst/>
          </a:prstGeom>
          <a:noFill/>
        </p:spPr>
        <p:txBody>
          <a:bodyPr wrap="none" rtlCol="0">
            <a:spAutoFit/>
          </a:bodyPr>
          <a:lstStyle/>
          <a:p>
            <a:r>
              <a:rPr lang="en-GB" sz="1197" dirty="0">
                <a:solidFill>
                  <a:srgbClr val="FF0000"/>
                </a:solidFill>
              </a:rPr>
              <a:t>Sender Public Key</a:t>
            </a:r>
            <a:endParaRPr lang="en-GB" sz="1197" dirty="0">
              <a:solidFill>
                <a:srgbClr val="FF0000"/>
              </a:solidFill>
            </a:endParaRPr>
          </a:p>
        </p:txBody>
      </p:sp>
      <p:sp>
        <p:nvSpPr>
          <p:cNvPr id="58" name="Striped Right Arrow 57"/>
          <p:cNvSpPr/>
          <p:nvPr/>
        </p:nvSpPr>
        <p:spPr>
          <a:xfrm rot="5400000">
            <a:off x="6192855" y="5173024"/>
            <a:ext cx="373172" cy="326471"/>
          </a:xfrm>
          <a:prstGeom prst="stripedRightArrow">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59" name="Double Brace 58"/>
          <p:cNvSpPr/>
          <p:nvPr/>
        </p:nvSpPr>
        <p:spPr>
          <a:xfrm>
            <a:off x="5725350" y="5476963"/>
            <a:ext cx="1528178" cy="255499"/>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GB" sz="1539" dirty="0"/>
              <a:t>0101101010</a:t>
            </a:r>
            <a:endParaRPr lang="en-GB" sz="1539" dirty="0"/>
          </a:p>
        </p:txBody>
      </p:sp>
      <p:sp>
        <p:nvSpPr>
          <p:cNvPr id="60" name="TextBox 59"/>
          <p:cNvSpPr txBox="1"/>
          <p:nvPr/>
        </p:nvSpPr>
        <p:spPr>
          <a:xfrm>
            <a:off x="5302695" y="5167294"/>
            <a:ext cx="379106" cy="723916"/>
          </a:xfrm>
          <a:prstGeom prst="rect">
            <a:avLst/>
          </a:prstGeom>
          <a:noFill/>
        </p:spPr>
        <p:txBody>
          <a:bodyPr wrap="square" rtlCol="0">
            <a:spAutoFit/>
          </a:bodyPr>
          <a:lstStyle/>
          <a:p>
            <a:r>
              <a:rPr lang="en-GB" sz="2052" dirty="0">
                <a:solidFill>
                  <a:srgbClr val="FF0000"/>
                </a:solidFill>
              </a:rPr>
              <a:t>?</a:t>
            </a:r>
            <a:br>
              <a:rPr lang="en-GB" sz="2052" dirty="0">
                <a:solidFill>
                  <a:srgbClr val="FF0000"/>
                </a:solidFill>
              </a:rPr>
            </a:br>
            <a:r>
              <a:rPr lang="en-GB" sz="2052" dirty="0">
                <a:solidFill>
                  <a:srgbClr val="FF0000"/>
                </a:solidFill>
              </a:rPr>
              <a:t>=</a:t>
            </a:r>
            <a:endParaRPr lang="en-GB" sz="2052" dirty="0">
              <a:solidFill>
                <a:srgbClr val="FF0000"/>
              </a:solidFill>
            </a:endParaRPr>
          </a:p>
        </p:txBody>
      </p:sp>
      <p:sp>
        <p:nvSpPr>
          <p:cNvPr id="62" name="Left Brace 61"/>
          <p:cNvSpPr/>
          <p:nvPr/>
        </p:nvSpPr>
        <p:spPr>
          <a:xfrm>
            <a:off x="3168448" y="4136481"/>
            <a:ext cx="271420" cy="22404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GB" sz="1539" dirty="0"/>
              <a:t>Receiver </a:t>
            </a:r>
          </a:p>
        </p:txBody>
      </p:sp>
      <p:sp>
        <p:nvSpPr>
          <p:cNvPr id="63" name="TextBox 62"/>
          <p:cNvSpPr txBox="1"/>
          <p:nvPr/>
        </p:nvSpPr>
        <p:spPr>
          <a:xfrm>
            <a:off x="4278198" y="5973653"/>
            <a:ext cx="1843518" cy="329193"/>
          </a:xfrm>
          <a:prstGeom prst="rect">
            <a:avLst/>
          </a:prstGeom>
          <a:noFill/>
        </p:spPr>
        <p:txBody>
          <a:bodyPr wrap="none" rtlCol="0">
            <a:spAutoFit/>
          </a:bodyPr>
          <a:lstStyle/>
          <a:p>
            <a:r>
              <a:rPr lang="en-GB" sz="1539" dirty="0"/>
              <a:t>Signature Verification</a:t>
            </a:r>
            <a:endParaRPr lang="en-GB" sz="1539" dirty="0"/>
          </a:p>
        </p:txBody>
      </p:sp>
    </p:spTree>
    <p:extLst>
      <p:ext uri="{BB962C8B-B14F-4D97-AF65-F5344CB8AC3E}">
        <p14:creationId xmlns:p14="http://schemas.microsoft.com/office/powerpoint/2010/main" val="1723229005"/>
      </p:ext>
    </p:extLst>
  </p:cSld>
  <p:clrMapOvr>
    <a:masterClrMapping/>
  </p:clrMapOvr>
  <mc:AlternateContent xmlns:mc="http://schemas.openxmlformats.org/markup-compatibility/2006" xmlns:p14="http://schemas.microsoft.com/office/powerpoint/2010/main">
    <mc:Choice Requires="p14">
      <p:transition spd="med" p14:dur="700" advTm="107295">
        <p:fade/>
      </p:transition>
    </mc:Choice>
    <mc:Fallback xmlns="">
      <p:transition spd="med" advTm="10729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linds(horizontal)">
                                      <p:cBhvr>
                                        <p:cTn id="40" dur="500"/>
                                        <p:tgtEl>
                                          <p:spTgt spid="22"/>
                                        </p:tgtEl>
                                      </p:cBhvr>
                                    </p:animEffect>
                                  </p:childTnLst>
                                </p:cTn>
                              </p:par>
                              <p:par>
                                <p:cTn id="41" presetID="3" presetClass="entr" presetSubtype="1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linds(horizontal)">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dissolve">
                                      <p:cBhvr>
                                        <p:cTn id="48" dur="500"/>
                                        <p:tgtEl>
                                          <p:spTgt spid="26"/>
                                        </p:tgtEl>
                                      </p:cBhvr>
                                    </p:animEffect>
                                  </p:childTnLst>
                                </p:cTn>
                              </p:par>
                              <p:par>
                                <p:cTn id="49" presetID="9"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dissolve">
                                      <p:cBhvr>
                                        <p:cTn id="51" dur="500"/>
                                        <p:tgtEl>
                                          <p:spTgt spid="28"/>
                                        </p:tgtEl>
                                      </p:cBhvr>
                                    </p:animEffect>
                                  </p:childTnLst>
                                </p:cTn>
                              </p:par>
                              <p:par>
                                <p:cTn id="52" presetID="9" presetClass="entr" presetSubtype="0"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dissolve">
                                      <p:cBhvr>
                                        <p:cTn id="54" dur="500"/>
                                        <p:tgtEl>
                                          <p:spTgt spid="35"/>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dissolve">
                                      <p:cBhvr>
                                        <p:cTn id="57" dur="500"/>
                                        <p:tgtEl>
                                          <p:spTgt spid="34"/>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dissolve">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checkerboard(across)">
                                      <p:cBhvr>
                                        <p:cTn id="73" dur="500"/>
                                        <p:tgtEl>
                                          <p:spTgt spid="50"/>
                                        </p:tgtEl>
                                      </p:cBhvr>
                                    </p:animEffect>
                                  </p:childTnLst>
                                </p:cTn>
                              </p:par>
                              <p:par>
                                <p:cTn id="74" presetID="5" presetClass="entr" presetSubtype="1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checkerboard(across)">
                                      <p:cBhvr>
                                        <p:cTn id="76" dur="500"/>
                                        <p:tgtEl>
                                          <p:spTgt spid="43"/>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checkerboard(across)">
                                      <p:cBhvr>
                                        <p:cTn id="79" dur="500"/>
                                        <p:tgtEl>
                                          <p:spTgt spid="52"/>
                                        </p:tgtEl>
                                      </p:cBhvr>
                                    </p:animEffect>
                                  </p:childTnLst>
                                </p:cTn>
                              </p:par>
                              <p:par>
                                <p:cTn id="80" presetID="5" presetClass="entr" presetSubtype="10" fill="hold" grpId="0"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checkerboard(across)">
                                      <p:cBhvr>
                                        <p:cTn id="82" dur="5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checkerboard(across)">
                                      <p:cBhvr>
                                        <p:cTn id="87" dur="500"/>
                                        <p:tgtEl>
                                          <p:spTgt spid="35"/>
                                        </p:tgtEl>
                                      </p:cBhvr>
                                    </p:animEffect>
                                  </p:childTnLst>
                                </p:cTn>
                              </p:par>
                              <p:par>
                                <p:cTn id="88" presetID="5" presetClass="entr" presetSubtype="10" fill="hold" nodeType="with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checkerboard(across)">
                                      <p:cBhvr>
                                        <p:cTn id="90" dur="500"/>
                                        <p:tgtEl>
                                          <p:spTgt spid="55"/>
                                        </p:tgtEl>
                                      </p:cBhvr>
                                    </p:animEffect>
                                  </p:childTnLst>
                                </p:cTn>
                              </p:par>
                              <p:par>
                                <p:cTn id="91" presetID="5" presetClass="entr" presetSubtype="10" fill="hold" grpId="0" nodeType="with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checkerboard(across)">
                                      <p:cBhvr>
                                        <p:cTn id="93" dur="500"/>
                                        <p:tgtEl>
                                          <p:spTgt spid="53"/>
                                        </p:tgtEl>
                                      </p:cBhvr>
                                    </p:animEffect>
                                  </p:childTnLst>
                                </p:cTn>
                              </p:par>
                              <p:par>
                                <p:cTn id="94" presetID="5" presetClass="entr" presetSubtype="10" fill="hold" nodeType="with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checkerboard(across)">
                                      <p:cBhvr>
                                        <p:cTn id="96" dur="500"/>
                                        <p:tgtEl>
                                          <p:spTgt spid="56"/>
                                        </p:tgtEl>
                                      </p:cBhvr>
                                    </p:animEffect>
                                  </p:childTnLst>
                                </p:cTn>
                              </p:par>
                              <p:par>
                                <p:cTn id="97" presetID="5" presetClass="entr" presetSubtype="10" fill="hold" grpId="0" nodeType="withEffect">
                                  <p:stCondLst>
                                    <p:cond delay="0"/>
                                  </p:stCondLst>
                                  <p:childTnLst>
                                    <p:set>
                                      <p:cBhvr>
                                        <p:cTn id="98" dur="1" fill="hold">
                                          <p:stCondLst>
                                            <p:cond delay="0"/>
                                          </p:stCondLst>
                                        </p:cTn>
                                        <p:tgtEl>
                                          <p:spTgt spid="57"/>
                                        </p:tgtEl>
                                        <p:attrNameLst>
                                          <p:attrName>style.visibility</p:attrName>
                                        </p:attrNameLst>
                                      </p:cBhvr>
                                      <p:to>
                                        <p:strVal val="visible"/>
                                      </p:to>
                                    </p:set>
                                    <p:animEffect transition="in" filter="checkerboard(across)">
                                      <p:cBhvr>
                                        <p:cTn id="99" dur="500"/>
                                        <p:tgtEl>
                                          <p:spTgt spid="57"/>
                                        </p:tgtEl>
                                      </p:cBhvr>
                                    </p:animEffect>
                                  </p:childTnLst>
                                </p:cTn>
                              </p:par>
                              <p:par>
                                <p:cTn id="100" presetID="5" presetClass="entr" presetSubtype="10" fill="hold" grpId="0" nodeType="with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checkerboard(across)">
                                      <p:cBhvr>
                                        <p:cTn id="102" dur="500"/>
                                        <p:tgtEl>
                                          <p:spTgt spid="58"/>
                                        </p:tgtEl>
                                      </p:cBhvr>
                                    </p:animEffect>
                                  </p:childTnLst>
                                </p:cTn>
                              </p:par>
                              <p:par>
                                <p:cTn id="103" presetID="5" presetClass="entr" presetSubtype="10" fill="hold" grpId="0" nodeType="withEffect">
                                  <p:stCondLst>
                                    <p:cond delay="0"/>
                                  </p:stCondLst>
                                  <p:childTnLst>
                                    <p:set>
                                      <p:cBhvr>
                                        <p:cTn id="104" dur="1" fill="hold">
                                          <p:stCondLst>
                                            <p:cond delay="0"/>
                                          </p:stCondLst>
                                        </p:cTn>
                                        <p:tgtEl>
                                          <p:spTgt spid="59"/>
                                        </p:tgtEl>
                                        <p:attrNameLst>
                                          <p:attrName>style.visibility</p:attrName>
                                        </p:attrNameLst>
                                      </p:cBhvr>
                                      <p:to>
                                        <p:strVal val="visible"/>
                                      </p:to>
                                    </p:set>
                                    <p:animEffect transition="in" filter="checkerboard(across)">
                                      <p:cBhvr>
                                        <p:cTn id="105" dur="500"/>
                                        <p:tgtEl>
                                          <p:spTgt spid="59"/>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blinds(horizontal)">
                                      <p:cBhvr>
                                        <p:cTn id="110" dur="500"/>
                                        <p:tgtEl>
                                          <p:spTgt spid="60"/>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 grpId="0" animBg="1"/>
      <p:bldP spid="14" grpId="0" animBg="1"/>
      <p:bldP spid="15" grpId="0"/>
      <p:bldP spid="18" grpId="0" animBg="1"/>
      <p:bldP spid="19" grpId="0" animBg="1"/>
      <p:bldP spid="21" grpId="0"/>
      <p:bldP spid="22" grpId="0" animBg="1"/>
      <p:bldP spid="26" grpId="0" animBg="1"/>
      <p:bldP spid="27" grpId="0" animBg="1"/>
      <p:bldP spid="34" grpId="0"/>
      <p:bldP spid="40" grpId="0" animBg="1"/>
      <p:bldP spid="51" grpId="0" animBg="1"/>
      <p:bldP spid="52" grpId="0" animBg="1"/>
      <p:bldP spid="53" grpId="0" animBg="1"/>
      <p:bldP spid="57" grpId="0"/>
      <p:bldP spid="58" grpId="0" animBg="1"/>
      <p:bldP spid="59" grpId="0" animBg="1"/>
      <p:bldP spid="60" grpId="0"/>
      <p:bldP spid="62" grpId="0" animBg="1"/>
      <p:bldP spid="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Certificates</a:t>
            </a:r>
            <a:endParaRPr lang="mr-IN" dirty="0"/>
          </a:p>
        </p:txBody>
      </p:sp>
      <p:grpSp>
        <p:nvGrpSpPr>
          <p:cNvPr id="4" name="Group 3"/>
          <p:cNvGrpSpPr/>
          <p:nvPr/>
        </p:nvGrpSpPr>
        <p:grpSpPr>
          <a:xfrm>
            <a:off x="150605" y="2221738"/>
            <a:ext cx="8887302" cy="4297443"/>
            <a:chOff x="176097" y="2368221"/>
            <a:chExt cx="10391663" cy="5024875"/>
          </a:xfrm>
        </p:grpSpPr>
        <p:pic>
          <p:nvPicPr>
            <p:cNvPr id="10" name="Picture 9"/>
            <p:cNvPicPr>
              <a:picLocks noChangeAspect="1"/>
            </p:cNvPicPr>
            <p:nvPr/>
          </p:nvPicPr>
          <p:blipFill>
            <a:blip r:embed="rId3"/>
            <a:stretch>
              <a:fillRect/>
            </a:stretch>
          </p:blipFill>
          <p:spPr>
            <a:xfrm>
              <a:off x="176097" y="2403793"/>
              <a:ext cx="1832583" cy="1832583"/>
            </a:xfrm>
            <a:prstGeom prst="rect">
              <a:avLst/>
            </a:prstGeom>
          </p:spPr>
        </p:pic>
        <p:pic>
          <p:nvPicPr>
            <p:cNvPr id="11" name="Picture 10"/>
            <p:cNvPicPr>
              <a:picLocks noChangeAspect="1"/>
            </p:cNvPicPr>
            <p:nvPr/>
          </p:nvPicPr>
          <p:blipFill>
            <a:blip r:embed="rId4"/>
            <a:stretch>
              <a:fillRect/>
            </a:stretch>
          </p:blipFill>
          <p:spPr>
            <a:xfrm>
              <a:off x="7578154" y="2515617"/>
              <a:ext cx="1888765" cy="1888765"/>
            </a:xfrm>
            <a:prstGeom prst="rect">
              <a:avLst/>
            </a:prstGeom>
          </p:spPr>
        </p:pic>
        <p:sp>
          <p:nvSpPr>
            <p:cNvPr id="12" name="TextBox 11"/>
            <p:cNvSpPr txBox="1"/>
            <p:nvPr/>
          </p:nvSpPr>
          <p:spPr>
            <a:xfrm>
              <a:off x="455148" y="4436558"/>
              <a:ext cx="1274480" cy="661868"/>
            </a:xfrm>
            <a:prstGeom prst="rect">
              <a:avLst/>
            </a:prstGeom>
            <a:noFill/>
          </p:spPr>
          <p:txBody>
            <a:bodyPr wrap="none" rtlCol="0">
              <a:spAutoFit/>
            </a:bodyPr>
            <a:lstStyle/>
            <a:p>
              <a:pPr algn="ctr"/>
              <a:r>
                <a:rPr lang="en-GB" sz="1539" dirty="0" err="1"/>
                <a:t>d</a:t>
              </a:r>
              <a:r>
                <a:rPr lang="en-GB" sz="1539" baseline="-25000" dirty="0" err="1"/>
                <a:t>A</a:t>
              </a:r>
              <a:endParaRPr lang="en-GB" sz="1539" baseline="-25000" dirty="0"/>
            </a:p>
            <a:p>
              <a:pPr algn="ctr"/>
              <a:r>
                <a:rPr lang="en-GB" sz="1539" dirty="0"/>
                <a:t>Private Key</a:t>
              </a:r>
              <a:endParaRPr lang="en-GB" sz="1539" dirty="0"/>
            </a:p>
          </p:txBody>
        </p:sp>
        <p:sp>
          <p:nvSpPr>
            <p:cNvPr id="13" name="TextBox 12"/>
            <p:cNvSpPr txBox="1"/>
            <p:nvPr/>
          </p:nvSpPr>
          <p:spPr>
            <a:xfrm>
              <a:off x="7885296" y="4448855"/>
              <a:ext cx="1274480" cy="661868"/>
            </a:xfrm>
            <a:prstGeom prst="rect">
              <a:avLst/>
            </a:prstGeom>
            <a:noFill/>
          </p:spPr>
          <p:txBody>
            <a:bodyPr wrap="none" rtlCol="0">
              <a:spAutoFit/>
            </a:bodyPr>
            <a:lstStyle/>
            <a:p>
              <a:pPr algn="ctr"/>
              <a:r>
                <a:rPr lang="en-GB" sz="1539" dirty="0"/>
                <a:t>d</a:t>
              </a:r>
              <a:r>
                <a:rPr lang="en-GB" sz="1539" baseline="-25000" dirty="0"/>
                <a:t>B</a:t>
              </a:r>
            </a:p>
            <a:p>
              <a:pPr algn="ctr"/>
              <a:r>
                <a:rPr lang="en-GB" sz="1539" dirty="0"/>
                <a:t>Private Key</a:t>
              </a:r>
              <a:endParaRPr lang="en-GB" sz="1539" dirty="0"/>
            </a:p>
          </p:txBody>
        </p:sp>
        <p:pic>
          <p:nvPicPr>
            <p:cNvPr id="14" name="Picture 13"/>
            <p:cNvPicPr>
              <a:picLocks noChangeAspect="1"/>
            </p:cNvPicPr>
            <p:nvPr/>
          </p:nvPicPr>
          <p:blipFill>
            <a:blip r:embed="rId5"/>
            <a:stretch>
              <a:fillRect/>
            </a:stretch>
          </p:blipFill>
          <p:spPr>
            <a:xfrm>
              <a:off x="3617714" y="5940077"/>
              <a:ext cx="1218282" cy="1218282"/>
            </a:xfrm>
            <a:prstGeom prst="rect">
              <a:avLst/>
            </a:prstGeom>
          </p:spPr>
        </p:pic>
        <p:sp>
          <p:nvSpPr>
            <p:cNvPr id="15" name="TextBox 14"/>
            <p:cNvSpPr txBox="1"/>
            <p:nvPr/>
          </p:nvSpPr>
          <p:spPr>
            <a:xfrm>
              <a:off x="3375489" y="7008180"/>
              <a:ext cx="1239017" cy="384916"/>
            </a:xfrm>
            <a:prstGeom prst="rect">
              <a:avLst/>
            </a:prstGeom>
            <a:noFill/>
          </p:spPr>
          <p:txBody>
            <a:bodyPr wrap="none" rtlCol="0">
              <a:spAutoFit/>
            </a:bodyPr>
            <a:lstStyle/>
            <a:p>
              <a:r>
                <a:rPr lang="en-GB" sz="1539"/>
                <a:t>Key Server</a:t>
              </a:r>
              <a:endParaRPr lang="en-GB" sz="1539"/>
            </a:p>
          </p:txBody>
        </p:sp>
        <p:cxnSp>
          <p:nvCxnSpPr>
            <p:cNvPr id="18" name="Curved Connector 17"/>
            <p:cNvCxnSpPr/>
            <p:nvPr/>
          </p:nvCxnSpPr>
          <p:spPr>
            <a:xfrm rot="16200000" flipH="1">
              <a:off x="1512415" y="3549074"/>
              <a:ext cx="2696102" cy="2517952"/>
            </a:xfrm>
            <a:prstGeom prst="curvedConnector3">
              <a:avLst/>
            </a:prstGeom>
            <a:ln w="41275">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636487" y="4448856"/>
              <a:ext cx="1178888" cy="661868"/>
            </a:xfrm>
            <a:prstGeom prst="rect">
              <a:avLst/>
            </a:prstGeom>
            <a:noFill/>
          </p:spPr>
          <p:txBody>
            <a:bodyPr wrap="none" rtlCol="0">
              <a:spAutoFit/>
            </a:bodyPr>
            <a:lstStyle/>
            <a:p>
              <a:pPr algn="ctr"/>
              <a:r>
                <a:rPr lang="en-GB" sz="1539" dirty="0" err="1"/>
                <a:t>e</a:t>
              </a:r>
              <a:r>
                <a:rPr lang="en-GB" sz="1539" baseline="-25000" dirty="0" err="1"/>
                <a:t>A</a:t>
              </a:r>
              <a:endParaRPr lang="en-GB" sz="1539" baseline="-25000" dirty="0"/>
            </a:p>
            <a:p>
              <a:pPr algn="ctr"/>
              <a:r>
                <a:rPr lang="en-GB" sz="1539" dirty="0"/>
                <a:t>Public Key</a:t>
              </a:r>
              <a:endParaRPr lang="en-GB" sz="1539" dirty="0"/>
            </a:p>
          </p:txBody>
        </p:sp>
        <p:cxnSp>
          <p:nvCxnSpPr>
            <p:cNvPr id="21" name="Curved Connector 20"/>
            <p:cNvCxnSpPr/>
            <p:nvPr/>
          </p:nvCxnSpPr>
          <p:spPr>
            <a:xfrm rot="10800000" flipV="1">
              <a:off x="4593880" y="3995860"/>
              <a:ext cx="3163062" cy="2393289"/>
            </a:xfrm>
            <a:prstGeom prst="curvedConnector3">
              <a:avLst/>
            </a:prstGeom>
            <a:ln w="41275">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585966" y="4468332"/>
              <a:ext cx="1178888" cy="661868"/>
            </a:xfrm>
            <a:prstGeom prst="rect">
              <a:avLst/>
            </a:prstGeom>
            <a:noFill/>
          </p:spPr>
          <p:txBody>
            <a:bodyPr wrap="none" rtlCol="0">
              <a:spAutoFit/>
            </a:bodyPr>
            <a:lstStyle/>
            <a:p>
              <a:pPr algn="ctr"/>
              <a:r>
                <a:rPr lang="en-GB" sz="1539" dirty="0" err="1"/>
                <a:t>e</a:t>
              </a:r>
              <a:r>
                <a:rPr lang="en-GB" sz="1539" baseline="-25000" dirty="0" err="1"/>
                <a:t>B</a:t>
              </a:r>
              <a:endParaRPr lang="en-GB" sz="1539" baseline="-25000" dirty="0"/>
            </a:p>
            <a:p>
              <a:pPr algn="ctr"/>
              <a:r>
                <a:rPr lang="en-GB" sz="1539" dirty="0"/>
                <a:t>Public Key</a:t>
              </a:r>
              <a:endParaRPr lang="en-GB" sz="1539" dirty="0"/>
            </a:p>
          </p:txBody>
        </p:sp>
        <p:cxnSp>
          <p:nvCxnSpPr>
            <p:cNvPr id="25" name="Curved Connector 24"/>
            <p:cNvCxnSpPr/>
            <p:nvPr/>
          </p:nvCxnSpPr>
          <p:spPr>
            <a:xfrm rot="10800000" flipV="1">
              <a:off x="4446057" y="2790436"/>
              <a:ext cx="3374214" cy="3149640"/>
            </a:xfrm>
            <a:prstGeom prst="curvedConnector3">
              <a:avLst>
                <a:gd name="adj1" fmla="val 80045"/>
              </a:avLst>
            </a:prstGeom>
            <a:ln w="41275">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51334" y="3459998"/>
              <a:ext cx="1178888" cy="661868"/>
            </a:xfrm>
            <a:prstGeom prst="rect">
              <a:avLst/>
            </a:prstGeom>
            <a:noFill/>
          </p:spPr>
          <p:txBody>
            <a:bodyPr wrap="none" rtlCol="0">
              <a:spAutoFit/>
            </a:bodyPr>
            <a:lstStyle/>
            <a:p>
              <a:pPr algn="ctr"/>
              <a:r>
                <a:rPr lang="en-GB" sz="1539" dirty="0" err="1"/>
                <a:t>e</a:t>
              </a:r>
              <a:r>
                <a:rPr lang="en-GB" sz="1539" baseline="-25000" dirty="0" err="1"/>
                <a:t>A</a:t>
              </a:r>
              <a:endParaRPr lang="en-GB" sz="1539" baseline="-25000" dirty="0"/>
            </a:p>
            <a:p>
              <a:pPr algn="ctr"/>
              <a:r>
                <a:rPr lang="en-GB" sz="1539" dirty="0"/>
                <a:t>Public Key</a:t>
              </a:r>
              <a:endParaRPr lang="en-GB" sz="1539" dirty="0"/>
            </a:p>
          </p:txBody>
        </p:sp>
        <p:sp>
          <p:nvSpPr>
            <p:cNvPr id="31" name="TextBox 30"/>
            <p:cNvSpPr txBox="1"/>
            <p:nvPr/>
          </p:nvSpPr>
          <p:spPr>
            <a:xfrm>
              <a:off x="9388872" y="2790437"/>
              <a:ext cx="1178888" cy="661868"/>
            </a:xfrm>
            <a:prstGeom prst="rect">
              <a:avLst/>
            </a:prstGeom>
            <a:noFill/>
          </p:spPr>
          <p:txBody>
            <a:bodyPr wrap="none" rtlCol="0">
              <a:spAutoFit/>
            </a:bodyPr>
            <a:lstStyle/>
            <a:p>
              <a:pPr algn="ctr"/>
              <a:r>
                <a:rPr lang="en-GB" sz="1539" dirty="0" err="1"/>
                <a:t>e</a:t>
              </a:r>
              <a:r>
                <a:rPr lang="en-GB" sz="1539" baseline="-25000" dirty="0" err="1"/>
                <a:t>A</a:t>
              </a:r>
              <a:endParaRPr lang="en-GB" sz="1539" baseline="-25000" dirty="0"/>
            </a:p>
            <a:p>
              <a:pPr algn="ctr"/>
              <a:r>
                <a:rPr lang="en-GB" sz="1539" dirty="0"/>
                <a:t>Public Key</a:t>
              </a:r>
              <a:endParaRPr lang="en-GB" sz="1539" dirty="0"/>
            </a:p>
          </p:txBody>
        </p:sp>
        <p:sp>
          <p:nvSpPr>
            <p:cNvPr id="32" name="TextBox 31"/>
            <p:cNvSpPr txBox="1"/>
            <p:nvPr/>
          </p:nvSpPr>
          <p:spPr>
            <a:xfrm>
              <a:off x="9743316" y="2368221"/>
              <a:ext cx="386491" cy="723497"/>
            </a:xfrm>
            <a:prstGeom prst="rect">
              <a:avLst/>
            </a:prstGeom>
            <a:noFill/>
          </p:spPr>
          <p:txBody>
            <a:bodyPr wrap="none" rtlCol="0">
              <a:spAutoFit/>
            </a:bodyPr>
            <a:lstStyle/>
            <a:p>
              <a:r>
                <a:rPr lang="en-GB" sz="3421" dirty="0">
                  <a:solidFill>
                    <a:srgbClr val="FF0000"/>
                  </a:solidFill>
                </a:rPr>
                <a:t>?</a:t>
              </a:r>
              <a:endParaRPr lang="en-GB" sz="3421" dirty="0">
                <a:solidFill>
                  <a:srgbClr val="FF0000"/>
                </a:solidFill>
              </a:endParaRPr>
            </a:p>
          </p:txBody>
        </p:sp>
        <p:sp>
          <p:nvSpPr>
            <p:cNvPr id="33" name="TextBox 32"/>
            <p:cNvSpPr txBox="1"/>
            <p:nvPr/>
          </p:nvSpPr>
          <p:spPr>
            <a:xfrm>
              <a:off x="6679096" y="6301409"/>
              <a:ext cx="1201829" cy="384916"/>
            </a:xfrm>
            <a:prstGeom prst="rect">
              <a:avLst/>
            </a:prstGeom>
            <a:noFill/>
          </p:spPr>
          <p:txBody>
            <a:bodyPr wrap="none" rtlCol="0">
              <a:spAutoFit/>
            </a:bodyPr>
            <a:lstStyle/>
            <a:p>
              <a:r>
                <a:rPr lang="en-GB" sz="1539" b="1" dirty="0"/>
                <a:t>Solution?</a:t>
              </a:r>
              <a:endParaRPr lang="en-GB" sz="1539" b="1" dirty="0"/>
            </a:p>
          </p:txBody>
        </p:sp>
      </p:grpSp>
    </p:spTree>
    <p:extLst>
      <p:ext uri="{BB962C8B-B14F-4D97-AF65-F5344CB8AC3E}">
        <p14:creationId xmlns:p14="http://schemas.microsoft.com/office/powerpoint/2010/main" val="1108905778"/>
      </p:ext>
    </p:extLst>
  </p:cSld>
  <p:clrMapOvr>
    <a:masterClrMapping/>
  </p:clrMapOvr>
  <mc:AlternateContent xmlns:mc="http://schemas.openxmlformats.org/markup-compatibility/2006" xmlns:p14="http://schemas.microsoft.com/office/powerpoint/2010/main">
    <mc:Choice Requires="p14">
      <p:transition spd="med" p14:dur="700" advTm="123427">
        <p:fade/>
      </p:transition>
    </mc:Choice>
    <mc:Fallback xmlns="">
      <p:transition spd="med" advTm="123427">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7970" name="Rectangle 2"/>
          <p:cNvSpPr>
            <a:spLocks noGrp="1" noChangeArrowheads="1"/>
          </p:cNvSpPr>
          <p:nvPr>
            <p:ph type="title"/>
          </p:nvPr>
        </p:nvSpPr>
        <p:spPr>
          <a:xfrm>
            <a:off x="1295400" y="457200"/>
            <a:ext cx="7315200" cy="838200"/>
          </a:xfrm>
        </p:spPr>
        <p:txBody>
          <a:bodyPr>
            <a:normAutofit/>
          </a:bodyPr>
          <a:lstStyle/>
          <a:p>
            <a:r>
              <a:rPr lang="en-US" sz="4400" dirty="0" smtClean="0"/>
              <a:t>Trusted Intermediaries</a:t>
            </a:r>
            <a:endParaRPr lang="en-US" sz="4400" dirty="0"/>
          </a:p>
        </p:txBody>
      </p:sp>
      <p:sp>
        <p:nvSpPr>
          <p:cNvPr id="1747972" name="Rectangle 4"/>
          <p:cNvSpPr>
            <a:spLocks noGrp="1" noChangeArrowheads="1"/>
          </p:cNvSpPr>
          <p:nvPr>
            <p:ph sz="quarter" idx="2"/>
          </p:nvPr>
        </p:nvSpPr>
        <p:spPr>
          <a:xfrm>
            <a:off x="1295400" y="1600200"/>
            <a:ext cx="7340600" cy="2247900"/>
          </a:xfrm>
        </p:spPr>
        <p:txBody>
          <a:bodyPr>
            <a:normAutofit fontScale="85000" lnSpcReduction="20000"/>
          </a:bodyPr>
          <a:lstStyle/>
          <a:p>
            <a:pPr>
              <a:buNone/>
            </a:pPr>
            <a:r>
              <a:rPr lang="en-US" b="1" dirty="0" smtClean="0"/>
              <a:t>Symmetric key </a:t>
            </a:r>
            <a:r>
              <a:rPr lang="en-US" b="1" dirty="0" err="1" smtClean="0"/>
              <a:t>prob</a:t>
            </a:r>
            <a:r>
              <a:rPr lang="en-US" b="1" dirty="0" smtClean="0"/>
              <a:t>:</a:t>
            </a:r>
          </a:p>
          <a:p>
            <a:r>
              <a:rPr lang="en-US" dirty="0" smtClean="0"/>
              <a:t>How do two unfamiliar entities establish shared secret key over network?</a:t>
            </a:r>
          </a:p>
          <a:p>
            <a:r>
              <a:rPr lang="en-US" dirty="0" smtClean="0"/>
              <a:t>Solution:</a:t>
            </a:r>
          </a:p>
          <a:p>
            <a:pPr lvl="1"/>
            <a:r>
              <a:rPr lang="en-US" b="1" dirty="0" smtClean="0"/>
              <a:t>trusted </a:t>
            </a:r>
            <a:r>
              <a:rPr lang="en-US" dirty="0" smtClean="0"/>
              <a:t>key distribution center (KDC) acting as intermediary between entities</a:t>
            </a:r>
          </a:p>
        </p:txBody>
      </p:sp>
      <p:sp>
        <p:nvSpPr>
          <p:cNvPr id="14" name="Content Placeholder 13"/>
          <p:cNvSpPr>
            <a:spLocks noGrp="1"/>
          </p:cNvSpPr>
          <p:nvPr>
            <p:ph sz="quarter" idx="3"/>
          </p:nvPr>
        </p:nvSpPr>
        <p:spPr>
          <a:xfrm>
            <a:off x="1295400" y="4000500"/>
            <a:ext cx="7340600" cy="2247900"/>
          </a:xfrm>
        </p:spPr>
        <p:txBody>
          <a:bodyPr>
            <a:normAutofit fontScale="77500" lnSpcReduction="20000"/>
          </a:bodyPr>
          <a:lstStyle/>
          <a:p>
            <a:pPr>
              <a:buNone/>
            </a:pPr>
            <a:r>
              <a:rPr lang="en-US" b="1" dirty="0" smtClean="0"/>
              <a:t>Public key </a:t>
            </a:r>
            <a:r>
              <a:rPr lang="en-US" b="1" dirty="0" err="1" smtClean="0"/>
              <a:t>prob</a:t>
            </a:r>
            <a:r>
              <a:rPr lang="en-US" b="1" dirty="0" smtClean="0"/>
              <a:t>:</a:t>
            </a:r>
          </a:p>
          <a:p>
            <a:r>
              <a:rPr lang="en-US" dirty="0" smtClean="0"/>
              <a:t>When Alice obtains Bob’s public key (from web site, e-mail, diskette), how does she know it is Bob’s public key, not Sam’s?</a:t>
            </a:r>
          </a:p>
          <a:p>
            <a:r>
              <a:rPr lang="en-US" dirty="0" smtClean="0"/>
              <a:t>Solution:</a:t>
            </a:r>
          </a:p>
          <a:p>
            <a:pPr lvl="1"/>
            <a:r>
              <a:rPr lang="en-US" b="1" dirty="0" smtClean="0"/>
              <a:t>trusted </a:t>
            </a:r>
            <a:r>
              <a:rPr lang="en-US" dirty="0" smtClean="0"/>
              <a:t>certification authority (CA)</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2892621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79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79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797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797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7972" grpId="0" build="p"/>
      <p:bldP spid="1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34755</TotalTime>
  <Words>3058</Words>
  <Application>Microsoft Macintosh PowerPoint</Application>
  <PresentationFormat>On-screen Show (4:3)</PresentationFormat>
  <Paragraphs>376</Paragraphs>
  <Slides>29</Slides>
  <Notes>27</Notes>
  <HiddenSlides>14</HiddenSlides>
  <MMClips>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Arial Unicode MS</vt:lpstr>
      <vt:lpstr>Calibri</vt:lpstr>
      <vt:lpstr>Gill Sans MT</vt:lpstr>
      <vt:lpstr>Mangal</vt:lpstr>
      <vt:lpstr>Times New Roman</vt:lpstr>
      <vt:lpstr>Verdana</vt:lpstr>
      <vt:lpstr>Wingdings</vt:lpstr>
      <vt:lpstr>Wingdings 2</vt:lpstr>
      <vt:lpstr>Solstice</vt:lpstr>
      <vt:lpstr>1_Solstice</vt:lpstr>
      <vt:lpstr>NWEN 243 </vt:lpstr>
      <vt:lpstr>Hash Functions</vt:lpstr>
      <vt:lpstr>Non-cryptographic Hash and Security Services</vt:lpstr>
      <vt:lpstr>Cryptographic Hash Functions</vt:lpstr>
      <vt:lpstr>Cryptographic Hash Functions: Applications</vt:lpstr>
      <vt:lpstr>Cryptographic Hash Functions</vt:lpstr>
      <vt:lpstr>Digital Signatures</vt:lpstr>
      <vt:lpstr>Certificates</vt:lpstr>
      <vt:lpstr>Trusted Intermediaries</vt:lpstr>
      <vt:lpstr>Key Distribution Center (KDC)</vt:lpstr>
      <vt:lpstr>Key Distribution Center (KDC)</vt:lpstr>
      <vt:lpstr>Public Key Certification</vt:lpstr>
      <vt:lpstr>Certification Authorities</vt:lpstr>
      <vt:lpstr>PowerPoint Presentation</vt:lpstr>
      <vt:lpstr>Certificate Authority: Trust model </vt:lpstr>
      <vt:lpstr>Web Transactions Using SSL</vt:lpstr>
      <vt:lpstr>Is this the only way to establish trust?</vt:lpstr>
      <vt:lpstr>Now for a slightly different Scenario.</vt:lpstr>
      <vt:lpstr>The Problem with Bank Managers</vt:lpstr>
      <vt:lpstr>The Problem with Bank Managers</vt:lpstr>
      <vt:lpstr>Secret Sharing (n:n)</vt:lpstr>
      <vt:lpstr>Secret Sharing (n:n)</vt:lpstr>
      <vt:lpstr>Secret Sharing (2:n)</vt:lpstr>
      <vt:lpstr>Solving for Y (S)</vt:lpstr>
      <vt:lpstr>Secret Sharing (m:n)</vt:lpstr>
      <vt:lpstr>Secret Sharing (m:n)</vt:lpstr>
      <vt:lpstr>Secret Sharing (m:n)</vt:lpstr>
      <vt:lpstr>Secret Sharing (m:n)</vt:lpstr>
      <vt:lpstr>Other Concerns </vt:lpstr>
    </vt:vector>
  </TitlesOfParts>
  <Company>VUW</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NWEN 243 </dc:title>
  <dc:creator>MCS</dc:creator>
  <cp:lastModifiedBy>aliahmeddawood@outlook.com</cp:lastModifiedBy>
  <cp:revision>535</cp:revision>
  <cp:lastPrinted>2016-07-25T09:39:05Z</cp:lastPrinted>
  <dcterms:created xsi:type="dcterms:W3CDTF">2011-07-11T01:56:05Z</dcterms:created>
  <dcterms:modified xsi:type="dcterms:W3CDTF">2017-08-06T21:51:06Z</dcterms:modified>
</cp:coreProperties>
</file>