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9" r:id="rId3"/>
    <p:sldId id="321" r:id="rId4"/>
    <p:sldId id="258" r:id="rId5"/>
    <p:sldId id="291" r:id="rId6"/>
    <p:sldId id="289" r:id="rId7"/>
    <p:sldId id="290" r:id="rId8"/>
    <p:sldId id="262" r:id="rId9"/>
    <p:sldId id="264" r:id="rId10"/>
    <p:sldId id="261" r:id="rId11"/>
    <p:sldId id="263" r:id="rId12"/>
    <p:sldId id="294" r:id="rId13"/>
    <p:sldId id="293" r:id="rId14"/>
    <p:sldId id="301" r:id="rId15"/>
    <p:sldId id="304" r:id="rId16"/>
    <p:sldId id="303" r:id="rId17"/>
    <p:sldId id="305" r:id="rId18"/>
    <p:sldId id="306" r:id="rId19"/>
    <p:sldId id="322" r:id="rId20"/>
    <p:sldId id="307" r:id="rId21"/>
    <p:sldId id="317" r:id="rId22"/>
    <p:sldId id="320" r:id="rId23"/>
    <p:sldId id="318" r:id="rId24"/>
    <p:sldId id="319" r:id="rId25"/>
    <p:sldId id="300" r:id="rId26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76883" autoAdjust="0"/>
  </p:normalViewPr>
  <p:slideViewPr>
    <p:cSldViewPr snapToGrid="0" snapToObjects="1">
      <p:cViewPr>
        <p:scale>
          <a:sx n="60" d="100"/>
          <a:sy n="60" d="100"/>
        </p:scale>
        <p:origin x="2584" y="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23882-B87B-E549-930E-2F1A7D1F3253}" type="datetimeFigureOut">
              <a:rPr lang="en-US" smtClean="0"/>
              <a:t>8/7/17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96973-89DA-5540-B19A-D2415AD0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565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76C97-5113-114F-B4C1-5A544988D331}" type="datetimeFigureOut">
              <a:rPr lang="en-US" smtClean="0"/>
              <a:t>8/7/17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9E08B-9C32-7A4B-9EDB-819948101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272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Important</a:t>
            </a:r>
            <a:r>
              <a:rPr lang="en-US" baseline="0" dirty="0" smtClean="0"/>
              <a:t> words highlighted.  Sharing is important, but comes with some significant limitations!</a:t>
            </a:r>
          </a:p>
          <a:p>
            <a:endParaRPr lang="en-US" baseline="0" dirty="0" smtClean="0"/>
          </a:p>
          <a:p>
            <a:r>
              <a:rPr lang="en-US" baseline="0" dirty="0" smtClean="0"/>
              <a:t>Sharing underpins the whole ‘Socialization of the web’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9E08B-9C32-7A4B-9EDB-8199481019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51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picture of the wire next to Physical</a:t>
            </a:r>
            <a:r>
              <a:rPr lang="en-US" baseline="0" dirty="0" smtClean="0"/>
              <a:t> layer, draw arrows up to </a:t>
            </a:r>
            <a:r>
              <a:rPr lang="en-US" baseline="0" dirty="0" err="1" smtClean="0"/>
              <a:t>datalink</a:t>
            </a:r>
            <a:r>
              <a:rPr lang="en-US" baseline="0" dirty="0" smtClean="0"/>
              <a:t> layer.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wait, there’s more!  We’re not done with out BUS just yet.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9E08B-9C32-7A4B-9EDB-81994810191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64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talking stick, also called a speaker's staff,[1] is an instrument of aboriginal democracy used by many tribes, especially those of indigenous peoples of the Northwest Coast. The talking stick may be passed around a group or used only by leaders as a symbol of their authority and right to speak in public.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9E08B-9C32-7A4B-9EDB-81994810191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964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en-US" dirty="0" smtClean="0"/>
          </a:p>
          <a:p>
            <a:r>
              <a:rPr lang="en-US" dirty="0" smtClean="0"/>
              <a:t>Carrier Sense Multiple Access,</a:t>
            </a:r>
            <a:r>
              <a:rPr lang="en-US" baseline="0" dirty="0" smtClean="0"/>
              <a:t> and </a:t>
            </a:r>
            <a:r>
              <a:rPr lang="en-US" dirty="0" smtClean="0"/>
              <a:t>Carrier Sense Multiple Access with Collision Detection.</a:t>
            </a:r>
          </a:p>
          <a:p>
            <a:endParaRPr lang="en-US" dirty="0" smtClean="0"/>
          </a:p>
          <a:p>
            <a:r>
              <a:rPr lang="en-US" dirty="0" smtClean="0"/>
              <a:t>Plus for</a:t>
            </a:r>
            <a:r>
              <a:rPr lang="en-US" baseline="0" dirty="0" smtClean="0"/>
              <a:t> wireless CDMA (Code division Multiple Access)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9E08B-9C32-7A4B-9EDB-81994810191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271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Lots of network protocols are based on social protocols for communication.  They have been well honed in practice over many 1000s of years.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talking stick, also called a speaker's staff,[1] is an instrument of aboriginal democracy used by many tribes, especially those of indigenous peoples of the Northwest Coast. The talking stick may be passed around a group or used only by leaders as a symbol of their authority and right to speak in public.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Token and polling is very efficient, but strike problems if a machine is down (token) or the master is off line.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9E08B-9C32-7A4B-9EDB-81994810191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271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Pass a token in one direction.</a:t>
            </a:r>
          </a:p>
          <a:p>
            <a:endParaRPr lang="en-US" dirty="0" smtClean="0"/>
          </a:p>
          <a:p>
            <a:r>
              <a:rPr lang="en-US" dirty="0" smtClean="0"/>
              <a:t>Token itself is</a:t>
            </a:r>
            <a:r>
              <a:rPr lang="en-US" baseline="0" dirty="0" smtClean="0"/>
              <a:t> data, so it is the last data that is sent by the previous holder.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Limited size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utilisation</a:t>
            </a:r>
            <a:r>
              <a:rPr lang="en-US" baseline="0" dirty="0" smtClean="0"/>
              <a:t> tradeoff.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9E08B-9C32-7A4B-9EDB-81994810191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32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Commodore</a:t>
            </a:r>
            <a:r>
              <a:rPr lang="en-US" baseline="0" dirty="0" smtClean="0"/>
              <a:t> Pet – late 1970s.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9E08B-9C32-7A4B-9EDB-8199481019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93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dirty="0" smtClean="0"/>
              <a:t>When a signal propagates along a transmission medium its amplitude decreases. This is known as signal attenuation.</a:t>
            </a:r>
          </a:p>
          <a:p>
            <a:pPr marL="171450" indent="-171450">
              <a:lnSpc>
                <a:spcPct val="90000"/>
              </a:lnSpc>
              <a:buFont typeface="Arial"/>
              <a:buChar char="•"/>
            </a:pPr>
            <a:r>
              <a:rPr lang="en-US" sz="1200" dirty="0" smtClean="0"/>
              <a:t>The rate of propagation of a sinusoidal signal along a transmission line varies with the frequency of the signal. Therefore, when we transmit any signal through a transmission line, all its components reach at the destination with varying delays.</a:t>
            </a:r>
          </a:p>
          <a:p>
            <a:pPr marL="171450" indent="-171450">
              <a:lnSpc>
                <a:spcPct val="90000"/>
              </a:lnSpc>
              <a:buFont typeface="Arial"/>
              <a:buChar char="•"/>
            </a:pPr>
            <a:r>
              <a:rPr lang="en-US" dirty="0" smtClean="0"/>
              <a:t>There are random perturbations on the line even when no signal is being transmitted.</a:t>
            </a:r>
            <a:r>
              <a:rPr lang="en-US" baseline="0" dirty="0" smtClean="0"/>
              <a:t>  </a:t>
            </a:r>
            <a:r>
              <a:rPr lang="en-US" dirty="0" smtClean="0"/>
              <a:t>This is called line noise level.</a:t>
            </a:r>
          </a:p>
          <a:p>
            <a:pPr marL="171450" indent="-171450">
              <a:lnSpc>
                <a:spcPct val="90000"/>
              </a:lnSpc>
              <a:buFont typeface="Arial"/>
              <a:buChar char="•"/>
            </a:pPr>
            <a:endParaRPr lang="en-US" sz="1200" dirty="0" smtClean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1200" dirty="0" smtClean="0"/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9E08B-9C32-7A4B-9EDB-8199481019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58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Crosstalk (XT) is any phenomenon by which a signal transmitted on one circuit or channel of a transmission system creates an undesired effect in another circuit or channel. Crosstalk is usually caused by undesired capacitive, inductive, or conductive coupling from one circuit, part of a circuit, or channel, to another.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Mbps is million bits</a:t>
            </a:r>
            <a:r>
              <a:rPr lang="en-US" baseline="0" dirty="0" smtClean="0"/>
              <a:t> per second.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Fibre</a:t>
            </a:r>
            <a:r>
              <a:rPr lang="en-US" baseline="0" dirty="0" smtClean="0"/>
              <a:t> has largely replaced Coax outside TV/RF use.  </a:t>
            </a:r>
            <a:r>
              <a:rPr lang="en-US" baseline="0" dirty="0" err="1" smtClean="0"/>
              <a:t>Tbps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9E08B-9C32-7A4B-9EDB-8199481019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06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Microwave antennas are usually placed on top of buildings, towers, hills, and mountain peaks..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9E08B-9C32-7A4B-9EDB-8199481019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06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have facilitated</a:t>
            </a:r>
            <a:r>
              <a:rPr lang="en-US" baseline="0" dirty="0" smtClean="0"/>
              <a:t> a connection, now we need a ‘common’ language so we can get the devices to communicate.  No point bringing a lizard and a horse together enabling them to communicate if they don’t share a common lexicon.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need to define how the data is represented on the wire, how it is packaged, and controlled.  A complex controller such as Ethernet will do this for us, but that is because this HW embodies a prearranged set of standards.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So, for</a:t>
            </a:r>
            <a:r>
              <a:rPr lang="en-US" sz="1200" baseline="0" dirty="0" smtClean="0"/>
              <a:t> wireless, we need to do lots of checking and ensuring the messages are received accurately.  For </a:t>
            </a:r>
            <a:r>
              <a:rPr lang="en-US" sz="1200" baseline="0" dirty="0" err="1" smtClean="0"/>
              <a:t>fibre</a:t>
            </a:r>
            <a:r>
              <a:rPr lang="en-US" sz="1200" baseline="0" dirty="0" smtClean="0"/>
              <a:t>, the error rate is so low, we can skip this at this layer and worry about it later.</a:t>
            </a:r>
            <a:endParaRPr lang="en-US" sz="120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9E08B-9C32-7A4B-9EDB-81994810191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16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Plus 2 times as many interfaces.  Simply don’t have enough</a:t>
            </a:r>
            <a:r>
              <a:rPr lang="en-US" baseline="0" dirty="0" smtClean="0"/>
              <a:t> slots to put interfaces in a computer.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9E08B-9C32-7A4B-9EDB-81994810191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90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7 machines, each machine has 6 connections,</a:t>
            </a:r>
            <a:r>
              <a:rPr lang="en-US" baseline="0" dirty="0" smtClean="0"/>
              <a:t> needing 6 interfaces and 21 links.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Imagine this scaling to 1 lab, ECS, the university, let alone New Zealand or the internet.  It is simply not feasible.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 Also very low </a:t>
            </a:r>
            <a:r>
              <a:rPr lang="en-US" baseline="0" dirty="0" err="1" smtClean="0"/>
              <a:t>utilisation</a:t>
            </a:r>
            <a:r>
              <a:rPr lang="en-US" baseline="0" dirty="0" smtClean="0"/>
              <a:t>, pay costs for machines that will never communicate.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9E08B-9C32-7A4B-9EDB-81994810191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4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Meta information</a:t>
            </a:r>
            <a:r>
              <a:rPr lang="en-US" baseline="0" dirty="0" smtClean="0"/>
              <a:t> – information about the data.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Can also have a trailer as well as a header, but this isn’t significant in the overall description.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9E08B-9C32-7A4B-9EDB-81994810191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93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AU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09800" y="6305550"/>
            <a:ext cx="3505200" cy="476250"/>
          </a:xfrm>
        </p:spPr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extLst/>
          </a:lstStyle>
          <a:p>
            <a:r>
              <a:rPr lang="en-AU" smtClean="0"/>
              <a:t>© 2011-14, Kris Bubendorfer</a:t>
            </a:r>
            <a:endParaRPr lang="en-US" dirty="0" smtClean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NWEN 243 © 2011-15, Kris Bubendorfer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1EBCC-DB2F-4447-83F7-93BC3BB445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extLst/>
          </a:lstStyle>
          <a:p>
            <a:r>
              <a:rPr lang="en-AU" smtClean="0"/>
              <a:t>© 2011-14, Kris Bubendorfer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NWEN 243 © 2011-15, Kris Bubendorfer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1EBCC-DB2F-4447-83F7-93BC3BB4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extLst/>
          </a:lstStyle>
          <a:p>
            <a:r>
              <a:rPr lang="en-AU" smtClean="0"/>
              <a:t>© 2011-14, Kris Bubendorfer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NWEN 243 © 2011-15, Kris Bubendorfer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1EBCC-DB2F-4447-83F7-93BC3BB4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AU" dirty="0" smtClean="0"/>
              <a:t>Click to edit Master text styles</a:t>
            </a:r>
          </a:p>
          <a:p>
            <a:pPr lvl="1" eaLnBrk="1" latinLnBrk="0" hangingPunct="1"/>
            <a:r>
              <a:rPr lang="en-AU" dirty="0" smtClean="0"/>
              <a:t>Second level</a:t>
            </a:r>
          </a:p>
          <a:p>
            <a:pPr lvl="2" eaLnBrk="1" latinLnBrk="0" hangingPunct="1"/>
            <a:r>
              <a:rPr lang="en-AU" dirty="0" smtClean="0"/>
              <a:t>Third level</a:t>
            </a:r>
          </a:p>
          <a:p>
            <a:pPr lvl="3" eaLnBrk="1" latinLnBrk="0" hangingPunct="1"/>
            <a:r>
              <a:rPr lang="en-AU" dirty="0" smtClean="0"/>
              <a:t>Fourth level</a:t>
            </a:r>
          </a:p>
          <a:p>
            <a:pPr lvl="4" eaLnBrk="1" latinLnBrk="0" hangingPunct="1"/>
            <a:r>
              <a:rPr lang="en-AU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05550"/>
            <a:ext cx="3276600" cy="476250"/>
          </a:xfrm>
        </p:spPr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extLst/>
          </a:lstStyle>
          <a:p>
            <a:r>
              <a:rPr lang="en-AU" smtClean="0"/>
              <a:t>© 2011-14, Kris Bubendorfer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NWEN 243 © 2011-15, Kris Bubendorfer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1EBCC-DB2F-4447-83F7-93BC3BB4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extLst/>
          </a:lstStyle>
          <a:p>
            <a:r>
              <a:rPr lang="en-AU" smtClean="0"/>
              <a:t>© 2011-14, Kris Bubendorfer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NWEN 243 © 2011-15, Kris Bubendorfer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1EBCC-DB2F-4447-83F7-93BC3BB4452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extLst/>
          </a:lstStyle>
          <a:p>
            <a:r>
              <a:rPr lang="en-AU" smtClean="0"/>
              <a:t>© 2011-14, Kris Bubendorfer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NWEN 243 © 2011-15, Kris Bubendorfer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1EBCC-DB2F-4447-83F7-93BC3BB4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extLst/>
          </a:lstStyle>
          <a:p>
            <a:r>
              <a:rPr lang="en-AU" smtClean="0"/>
              <a:t>© 2011-14, Kris Bubendorfer</a:t>
            </a: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NWEN 243 © 2011-15, Kris Bubendorfer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1EBCC-DB2F-4447-83F7-93BC3BB4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extLst/>
          </a:lstStyle>
          <a:p>
            <a:r>
              <a:rPr lang="en-AU" smtClean="0"/>
              <a:t>© 2011-14, Kris Bubendorfer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NWEN 243 © 2011-15, Kris Bubendorfer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1EBCC-DB2F-4447-83F7-93BC3BB4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extLst/>
          </a:lstStyle>
          <a:p>
            <a:r>
              <a:rPr lang="en-AU" smtClean="0"/>
              <a:t>© 2011-14, Kris Bubendorfer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NWEN 243 © 2011-15, Kris Bubendorfer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1EBCC-DB2F-4447-83F7-93BC3BB4452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extLst/>
          </a:lstStyle>
          <a:p>
            <a:r>
              <a:rPr lang="en-AU" smtClean="0"/>
              <a:t>© 2011-14, Kris Bubendorfer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NWEN 243 © 2011-15, Kris Bubendorfer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1EBCC-DB2F-4447-83F7-93BC3BB4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extLst/>
          </a:lstStyle>
          <a:p>
            <a:r>
              <a:rPr lang="en-AU" smtClean="0"/>
              <a:t>© 2011-14, Kris Bubendorfer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NWEN 243 © 2011-15, Kris Bubendorfer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1EBCC-DB2F-4447-83F7-93BC3BB445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AU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AU" dirty="0" smtClean="0"/>
              <a:t>Click to edit Master text styles</a:t>
            </a:r>
          </a:p>
          <a:p>
            <a:pPr lvl="1" eaLnBrk="1" latinLnBrk="0" hangingPunct="1"/>
            <a:r>
              <a:rPr kumimoji="0" lang="en-AU" dirty="0" smtClean="0"/>
              <a:t>Second level</a:t>
            </a:r>
          </a:p>
          <a:p>
            <a:pPr lvl="2" eaLnBrk="1" latinLnBrk="0" hangingPunct="1"/>
            <a:r>
              <a:rPr kumimoji="0" lang="en-AU" dirty="0" smtClean="0"/>
              <a:t>Third level</a:t>
            </a:r>
          </a:p>
          <a:p>
            <a:pPr lvl="3" eaLnBrk="1" latinLnBrk="0" hangingPunct="1"/>
            <a:r>
              <a:rPr kumimoji="0" lang="en-AU" dirty="0" smtClean="0"/>
              <a:t>Fourth level</a:t>
            </a:r>
          </a:p>
          <a:p>
            <a:pPr lvl="4" eaLnBrk="1" latinLnBrk="0" hangingPunct="1"/>
            <a:r>
              <a:rPr kumimoji="0" lang="en-AU" dirty="0" smtClean="0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en-AU" smtClean="0"/>
              <a:t>© 2011-14, Kris Bubendorfer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NWEN 243 © 2011-15, Kris Bubendorfer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6A1EBCC-DB2F-4447-83F7-93BC3BB4452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NWEN 243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Networked Applications</a:t>
            </a:r>
          </a:p>
          <a:p>
            <a:endParaRPr lang="en-US" dirty="0"/>
          </a:p>
          <a:p>
            <a:r>
              <a:rPr lang="en-US" dirty="0" smtClean="0"/>
              <a:t>Lecture 7:  What are Networks? </a:t>
            </a:r>
          </a:p>
          <a:p>
            <a:r>
              <a:rPr lang="en-US" sz="1800" dirty="0" smtClean="0"/>
              <a:t>Travelling upwards from the hardware to the application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NWEN 243 © 2011-15, Kris Bubendorfer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0555" y="3602664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11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Physical Layer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T</a:t>
            </a:r>
            <a:r>
              <a:rPr lang="en-US" sz="1800" dirty="0" smtClean="0"/>
              <a:t>he </a:t>
            </a:r>
            <a:r>
              <a:rPr lang="en-US" sz="1800" dirty="0"/>
              <a:t>p</a:t>
            </a:r>
            <a:r>
              <a:rPr lang="en-US" sz="1800" dirty="0" smtClean="0"/>
              <a:t>hysical layer deals </a:t>
            </a:r>
            <a:r>
              <a:rPr lang="en-US" sz="1800" dirty="0"/>
              <a:t>with the physical aspects </a:t>
            </a:r>
            <a:r>
              <a:rPr lang="en-US" sz="1800" dirty="0" smtClean="0"/>
              <a:t>such as </a:t>
            </a:r>
            <a:r>
              <a:rPr lang="en-US" sz="1800" b="1" dirty="0" smtClean="0"/>
              <a:t>pin-outs</a:t>
            </a:r>
            <a:r>
              <a:rPr lang="en-US" sz="1800" dirty="0"/>
              <a:t>, electrical characteristics, </a:t>
            </a:r>
            <a:r>
              <a:rPr lang="en-US" sz="1800" b="1" dirty="0"/>
              <a:t>modulation</a:t>
            </a:r>
            <a:r>
              <a:rPr lang="en-US" sz="1800" dirty="0"/>
              <a:t> and </a:t>
            </a:r>
            <a:r>
              <a:rPr lang="en-US" sz="1800" b="1" dirty="0"/>
              <a:t>encoding</a:t>
            </a:r>
            <a:r>
              <a:rPr lang="en-US" sz="1800" dirty="0"/>
              <a:t> of data bits on carrier signals. </a:t>
            </a:r>
            <a:endParaRPr lang="en-US" sz="1800" dirty="0" smtClean="0"/>
          </a:p>
          <a:p>
            <a:r>
              <a:rPr lang="en-US" sz="1800" dirty="0" smtClean="0"/>
              <a:t>The way in which we modulate and encode depends on the media.  For example, copper, coax, fiber and wireless (radio) due to the very different characteristics - wireless is susceptible to interference,  while fiber is fast and accurate.  This means we have to </a:t>
            </a:r>
            <a:r>
              <a:rPr lang="en-US" sz="1800" i="1" dirty="0" smtClean="0"/>
              <a:t>adopt different standards depending on the media</a:t>
            </a:r>
            <a:r>
              <a:rPr lang="en-US" sz="1800" dirty="0" smtClean="0"/>
              <a:t>.</a:t>
            </a:r>
          </a:p>
          <a:p>
            <a:pPr marL="82296" indent="0">
              <a:buNone/>
            </a:pPr>
            <a:endParaRPr lang="en-US" sz="18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NWEN 243 © 2011-15, Kris Bubendorfer</a:t>
            </a: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718741" y="5661244"/>
            <a:ext cx="4675481" cy="376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718741" y="4814578"/>
            <a:ext cx="0" cy="8842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386695" y="4776948"/>
            <a:ext cx="0" cy="8842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3682" y="3966499"/>
            <a:ext cx="1650530" cy="12866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8316" y="3966499"/>
            <a:ext cx="1650530" cy="128663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718741" y="5830578"/>
            <a:ext cx="715471" cy="2069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3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L 0.43507 -0.0094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53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Connecting more computers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NWEN 243 © 2011-15, Kris Bubendorfer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608" y="1447800"/>
            <a:ext cx="1650530" cy="1286634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2836333" y="4619411"/>
            <a:ext cx="172117" cy="1775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608" y="5018916"/>
            <a:ext cx="1650530" cy="1286634"/>
          </a:xfrm>
          <a:prstGeom prst="rect">
            <a:avLst/>
          </a:prstGeom>
        </p:spPr>
      </p:pic>
      <p:cxnSp>
        <p:nvCxnSpPr>
          <p:cNvPr id="20" name="Straight Connector 19"/>
          <p:cNvCxnSpPr/>
          <p:nvPr/>
        </p:nvCxnSpPr>
        <p:spPr>
          <a:xfrm>
            <a:off x="2328256" y="2982716"/>
            <a:ext cx="25206" cy="17577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233265" y="2805148"/>
            <a:ext cx="172117" cy="1775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620322" y="3537466"/>
            <a:ext cx="2184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to add another?</a:t>
            </a:r>
            <a:endParaRPr lang="en-US" dirty="0"/>
          </a:p>
        </p:txBody>
      </p:sp>
      <p:cxnSp>
        <p:nvCxnSpPr>
          <p:cNvPr id="24" name="Straight Connector 23"/>
          <p:cNvCxnSpPr>
            <a:endCxn id="9" idx="6"/>
          </p:cNvCxnSpPr>
          <p:nvPr/>
        </p:nvCxnSpPr>
        <p:spPr>
          <a:xfrm>
            <a:off x="3008450" y="4712065"/>
            <a:ext cx="28786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715000" y="4623281"/>
            <a:ext cx="172117" cy="1775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67403" y="4625673"/>
            <a:ext cx="172117" cy="1775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-Right Arrow 27"/>
          <p:cNvSpPr/>
          <p:nvPr/>
        </p:nvSpPr>
        <p:spPr>
          <a:xfrm rot="1584765">
            <a:off x="3365500" y="2298700"/>
            <a:ext cx="2120900" cy="9017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 these talk?</a:t>
            </a:r>
            <a:endParaRPr lang="en-US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6118" y="3332777"/>
            <a:ext cx="1650530" cy="128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10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  <p:bldP spid="21" grpId="0"/>
      <p:bldP spid="9" grpId="0" animBg="1"/>
      <p:bldP spid="12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>
            <a:stCxn id="13" idx="1"/>
            <a:endCxn id="28" idx="5"/>
          </p:cNvCxnSpPr>
          <p:nvPr/>
        </p:nvCxnSpPr>
        <p:spPr>
          <a:xfrm>
            <a:off x="3138058" y="2494086"/>
            <a:ext cx="2114722" cy="13333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just the Physical Layer?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NWEN 243 © 2011-15, Kris Bubendorfer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608" y="1447800"/>
            <a:ext cx="1650530" cy="1286634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2836333" y="4619411"/>
            <a:ext cx="172117" cy="1775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112852" y="2468082"/>
            <a:ext cx="172117" cy="1775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608" y="5018916"/>
            <a:ext cx="1650530" cy="1286634"/>
          </a:xfrm>
          <a:prstGeom prst="rect">
            <a:avLst/>
          </a:prstGeom>
        </p:spPr>
      </p:pic>
      <p:cxnSp>
        <p:nvCxnSpPr>
          <p:cNvPr id="20" name="Straight Connector 19"/>
          <p:cNvCxnSpPr/>
          <p:nvPr/>
        </p:nvCxnSpPr>
        <p:spPr>
          <a:xfrm>
            <a:off x="2328256" y="2982716"/>
            <a:ext cx="25206" cy="17577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233265" y="2805148"/>
            <a:ext cx="172117" cy="1775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699673" y="1302004"/>
            <a:ext cx="492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6118" y="3332777"/>
            <a:ext cx="1650530" cy="1286634"/>
          </a:xfrm>
          <a:prstGeom prst="rect">
            <a:avLst/>
          </a:prstGeom>
        </p:spPr>
      </p:pic>
      <p:cxnSp>
        <p:nvCxnSpPr>
          <p:cNvPr id="24" name="Straight Connector 23"/>
          <p:cNvCxnSpPr>
            <a:endCxn id="9" idx="6"/>
          </p:cNvCxnSpPr>
          <p:nvPr/>
        </p:nvCxnSpPr>
        <p:spPr>
          <a:xfrm>
            <a:off x="3008450" y="4712065"/>
            <a:ext cx="28786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715000" y="4623281"/>
            <a:ext cx="172117" cy="1775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67403" y="4625673"/>
            <a:ext cx="172117" cy="1775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687626" y="1642002"/>
            <a:ext cx="3646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need another interface and cable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699673" y="1994370"/>
            <a:ext cx="3801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 up with a fully connected network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105869" y="3675882"/>
            <a:ext cx="172117" cy="1775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687626" y="2743032"/>
            <a:ext cx="412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Too expensive for anything but a small net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116118" y="23737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n(n - 1) /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82164" y="5194300"/>
            <a:ext cx="16634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3"/>
                </a:solidFill>
              </a:rPr>
              <a:t>A LAN</a:t>
            </a:r>
            <a:endParaRPr lang="en-US" sz="40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66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1" grpId="0"/>
      <p:bldP spid="19" grpId="0"/>
      <p:bldP spid="23" grpId="0"/>
      <p:bldP spid="28" grpId="0" animBg="1"/>
      <p:bldP spid="30" grpId="0"/>
      <p:bldP spid="31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Fully Connected Topology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NWEN 243 © 2011-15, Kris Bubendorfer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4208" y="1651000"/>
            <a:ext cx="1650530" cy="128663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0808" y="3289300"/>
            <a:ext cx="1650530" cy="128663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7808" y="1270232"/>
            <a:ext cx="1650530" cy="128663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708" y="4737100"/>
            <a:ext cx="1650530" cy="128663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3073" y="4737100"/>
            <a:ext cx="1650530" cy="128663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3938" y="3289300"/>
            <a:ext cx="1650530" cy="128663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0408" y="1765300"/>
            <a:ext cx="1650530" cy="1286634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 flipH="1">
            <a:off x="2984500" y="2937634"/>
            <a:ext cx="330238" cy="8215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3314776" y="2556866"/>
            <a:ext cx="914362" cy="4107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3314776" y="2937634"/>
            <a:ext cx="2235632" cy="300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314776" y="2967649"/>
            <a:ext cx="2654224" cy="10367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314776" y="2967649"/>
            <a:ext cx="0" cy="16082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314776" y="2967649"/>
            <a:ext cx="1739824" cy="17059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984500" y="3759200"/>
            <a:ext cx="330276" cy="8215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314738" y="2556866"/>
            <a:ext cx="914400" cy="20190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3314776" y="2967649"/>
            <a:ext cx="2235632" cy="16082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3314777" y="4004434"/>
            <a:ext cx="2654223" cy="576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3314778" y="4575934"/>
            <a:ext cx="1739822" cy="97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2984501" y="2556866"/>
            <a:ext cx="1244637" cy="12023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2984501" y="2967649"/>
            <a:ext cx="2565907" cy="7915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2984500" y="3759200"/>
            <a:ext cx="2984500" cy="2452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229138" y="2556866"/>
            <a:ext cx="825462" cy="21167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5054600" y="2967649"/>
            <a:ext cx="495808" cy="16766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5054600" y="4004434"/>
            <a:ext cx="914400" cy="6398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550408" y="2937634"/>
            <a:ext cx="392957" cy="1066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 flipV="1">
            <a:off x="4229139" y="2556866"/>
            <a:ext cx="1321269" cy="3807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229138" y="2556866"/>
            <a:ext cx="1739863" cy="14475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984500" y="3759200"/>
            <a:ext cx="20701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17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NWEN 243 © 2011-15, Kris Bubendorfer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4770" y="4864332"/>
            <a:ext cx="1650530" cy="12866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0270" y="2556866"/>
            <a:ext cx="1650530" cy="12866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3170" y="2556866"/>
            <a:ext cx="1650530" cy="12866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370" y="2556866"/>
            <a:ext cx="1650530" cy="12866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3170" y="4864332"/>
            <a:ext cx="1650530" cy="1286634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1778000" y="4292600"/>
            <a:ext cx="59817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463800" y="4000500"/>
            <a:ext cx="0" cy="292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124700" y="4038600"/>
            <a:ext cx="0" cy="292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994870" y="4330700"/>
            <a:ext cx="0" cy="292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813300" y="4013200"/>
            <a:ext cx="0" cy="292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581400" y="4318000"/>
            <a:ext cx="0" cy="292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2377741" y="3917066"/>
            <a:ext cx="172117" cy="1775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495341" y="4546600"/>
            <a:ext cx="172117" cy="1775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727241" y="3980682"/>
            <a:ext cx="172117" cy="1775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919139" y="4521316"/>
            <a:ext cx="172117" cy="1775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036269" y="3963266"/>
            <a:ext cx="172117" cy="1775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171857" y="1137206"/>
            <a:ext cx="349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device only  needs 1 interface.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172327" y="1620304"/>
            <a:ext cx="428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single ‘wire’, daisy chains devices together.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172327" y="632868"/>
            <a:ext cx="296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can ‘share’ the single wire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40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1" animBg="1"/>
      <p:bldP spid="20" grpId="1" animBg="1"/>
      <p:bldP spid="21" grpId="0" animBg="1"/>
      <p:bldP spid="22" grpId="0" animBg="1"/>
      <p:bldP spid="23" grpId="1" animBg="1"/>
      <p:bldP spid="24" grpId="0"/>
      <p:bldP spid="25" grpId="0"/>
      <p:bldP spid="2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NWEN 243 © 2011-15, Kris Bubendorfer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4770" y="4864332"/>
            <a:ext cx="1650530" cy="12866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0270" y="2556866"/>
            <a:ext cx="1650530" cy="12866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3170" y="2556866"/>
            <a:ext cx="1650530" cy="12866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370" y="2556866"/>
            <a:ext cx="1650530" cy="12866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3170" y="4864332"/>
            <a:ext cx="1650530" cy="1286634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1778000" y="4292600"/>
            <a:ext cx="59817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463800" y="4000500"/>
            <a:ext cx="0" cy="292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124700" y="4038600"/>
            <a:ext cx="0" cy="292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994870" y="4330700"/>
            <a:ext cx="0" cy="292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813300" y="4013200"/>
            <a:ext cx="0" cy="292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581400" y="4318000"/>
            <a:ext cx="0" cy="292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2377741" y="3917066"/>
            <a:ext cx="172117" cy="1775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495341" y="4546600"/>
            <a:ext cx="172117" cy="1775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727241" y="3980682"/>
            <a:ext cx="172117" cy="1775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919139" y="4521316"/>
            <a:ext cx="172117" cy="1775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036269" y="3963266"/>
            <a:ext cx="172117" cy="1775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171857" y="1137206"/>
            <a:ext cx="3281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So, each device sees </a:t>
            </a:r>
            <a:r>
              <a:rPr lang="en-US" b="1" dirty="0" smtClean="0"/>
              <a:t>all</a:t>
            </a:r>
            <a:r>
              <a:rPr lang="en-US" dirty="0" smtClean="0"/>
              <a:t> messages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172327" y="1620304"/>
            <a:ext cx="4191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need to be able to tell which messages </a:t>
            </a:r>
          </a:p>
          <a:p>
            <a:r>
              <a:rPr lang="en-US" dirty="0"/>
              <a:t>a</a:t>
            </a:r>
            <a:r>
              <a:rPr lang="en-US" dirty="0" smtClean="0"/>
              <a:t>re for which device.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172327" y="632868"/>
            <a:ext cx="4022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messages are ‘broadcast’ over the bus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1778000" y="3912878"/>
            <a:ext cx="482600" cy="245372"/>
            <a:chOff x="1778000" y="3912878"/>
            <a:chExt cx="482600" cy="245372"/>
          </a:xfrm>
        </p:grpSpPr>
        <p:sp>
          <p:nvSpPr>
            <p:cNvPr id="27" name="Rectangle 26"/>
            <p:cNvSpPr/>
            <p:nvPr/>
          </p:nvSpPr>
          <p:spPr>
            <a:xfrm>
              <a:off x="1778000" y="3912878"/>
              <a:ext cx="342430" cy="20696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2247900" y="3912878"/>
              <a:ext cx="12700" cy="245372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2667470" y="3942592"/>
            <a:ext cx="4241330" cy="685674"/>
            <a:chOff x="2667470" y="3942592"/>
            <a:chExt cx="4241330" cy="685674"/>
          </a:xfrm>
        </p:grpSpPr>
        <p:cxnSp>
          <p:nvCxnSpPr>
            <p:cNvPr id="28" name="Straight Arrow Connector 27"/>
            <p:cNvCxnSpPr/>
            <p:nvPr/>
          </p:nvCxnSpPr>
          <p:spPr>
            <a:xfrm flipV="1">
              <a:off x="4419600" y="3963678"/>
              <a:ext cx="0" cy="224286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6197600" y="4382894"/>
              <a:ext cx="12700" cy="245372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3797770" y="4382894"/>
              <a:ext cx="12700" cy="245372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2667470" y="3942592"/>
              <a:ext cx="0" cy="245372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6908800" y="4000500"/>
              <a:ext cx="0" cy="245372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2794000" y="3991152"/>
              <a:ext cx="342430" cy="20696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962870" y="4421187"/>
              <a:ext cx="342430" cy="20696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401270" y="4408487"/>
              <a:ext cx="342430" cy="20696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962870" y="3973651"/>
              <a:ext cx="342430" cy="20696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464300" y="4002814"/>
              <a:ext cx="342430" cy="20696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2116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Sharing links requires a way to identify communication end-points, or ‘interfaces’</a:t>
            </a:r>
          </a:p>
          <a:p>
            <a:r>
              <a:rPr lang="en-US" dirty="0" smtClean="0"/>
              <a:t>An example of this is an Ethernet MAC address, that </a:t>
            </a:r>
            <a:r>
              <a:rPr lang="en-US" b="1" dirty="0" smtClean="0"/>
              <a:t>uniquely</a:t>
            </a:r>
            <a:r>
              <a:rPr lang="en-US" dirty="0" smtClean="0"/>
              <a:t> identifies an interface card.</a:t>
            </a:r>
          </a:p>
          <a:p>
            <a:r>
              <a:rPr lang="en-US" dirty="0" smtClean="0"/>
              <a:t>All interfaces monitor the bus.</a:t>
            </a:r>
          </a:p>
          <a:p>
            <a:pPr lvl="1"/>
            <a:r>
              <a:rPr lang="en-US" dirty="0" smtClean="0"/>
              <a:t>When a </a:t>
            </a:r>
            <a:r>
              <a:rPr lang="en-US" b="1" dirty="0" smtClean="0"/>
              <a:t>packet</a:t>
            </a:r>
            <a:r>
              <a:rPr lang="en-US" dirty="0" smtClean="0"/>
              <a:t> arrives, it checks the address in the packet header!</a:t>
            </a:r>
          </a:p>
          <a:p>
            <a:pPr lvl="1"/>
            <a:r>
              <a:rPr lang="en-US" dirty="0" smtClean="0"/>
              <a:t>If it is for this device, it passes it on.</a:t>
            </a:r>
          </a:p>
          <a:p>
            <a:pPr lvl="1"/>
            <a:r>
              <a:rPr lang="en-US" dirty="0" smtClean="0"/>
              <a:t>otherwise, ignore it.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NWEN 243 © 2011-15, Kris Bubendorfer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50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Packet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Until now, we have mostly ignored what is in a ‘packet’ of data.  </a:t>
            </a:r>
          </a:p>
          <a:p>
            <a:r>
              <a:rPr lang="en-US" sz="2400" dirty="0" smtClean="0"/>
              <a:t>We have </a:t>
            </a:r>
            <a:r>
              <a:rPr lang="en-US" sz="2400" b="1" dirty="0" smtClean="0"/>
              <a:t>data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We also need some ‘</a:t>
            </a:r>
            <a:r>
              <a:rPr lang="en-US" sz="2400" b="1" dirty="0" smtClean="0"/>
              <a:t>meta</a:t>
            </a:r>
            <a:r>
              <a:rPr lang="en-US" sz="2400" dirty="0" smtClean="0"/>
              <a:t>’ information.</a:t>
            </a:r>
          </a:p>
          <a:p>
            <a:pPr lvl="1"/>
            <a:r>
              <a:rPr lang="en-US" sz="2000" dirty="0" smtClean="0"/>
              <a:t>We need an address.</a:t>
            </a:r>
          </a:p>
          <a:p>
            <a:pPr lvl="1"/>
            <a:r>
              <a:rPr lang="en-US" sz="2000" dirty="0" smtClean="0"/>
              <a:t>We may also need a sender’s address.</a:t>
            </a:r>
          </a:p>
          <a:p>
            <a:pPr lvl="1"/>
            <a:r>
              <a:rPr lang="en-US" sz="2000" dirty="0" smtClean="0"/>
              <a:t>We usually also need some bits to check that the data has not been corrupted.</a:t>
            </a:r>
          </a:p>
          <a:p>
            <a:r>
              <a:rPr lang="en-US" sz="2400" dirty="0" smtClean="0"/>
              <a:t>We transmit this information in a header, attached to the data.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NWEN 243 © 2011-15, Kris Bubendorfer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40200" y="5562600"/>
            <a:ext cx="3536950" cy="7429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19450" y="5562600"/>
            <a:ext cx="920750" cy="74295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rPr>
              <a:t>Header</a:t>
            </a:r>
            <a:endParaRPr lang="en-US" dirty="0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803400" y="3149600"/>
            <a:ext cx="355600" cy="13208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68500" y="4470400"/>
            <a:ext cx="1250950" cy="1473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7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Datalink</a:t>
            </a:r>
            <a:r>
              <a:rPr lang="en-US" dirty="0" smtClean="0"/>
              <a:t> Layer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physical layer was concerned with encoding bits on the ‘wire.</a:t>
            </a:r>
          </a:p>
          <a:p>
            <a:r>
              <a:rPr lang="en-US" sz="2800" dirty="0" smtClean="0"/>
              <a:t>Now we are doing something more, we’re identifying devices and checking errors.</a:t>
            </a:r>
          </a:p>
          <a:p>
            <a:r>
              <a:rPr lang="en-US" sz="2800" dirty="0" smtClean="0"/>
              <a:t>We call this the </a:t>
            </a:r>
            <a:r>
              <a:rPr lang="en-US" sz="2800" dirty="0" err="1" smtClean="0"/>
              <a:t>datalink</a:t>
            </a:r>
            <a:r>
              <a:rPr lang="en-US" sz="2800" dirty="0" smtClean="0"/>
              <a:t> layer.</a:t>
            </a:r>
          </a:p>
          <a:p>
            <a:r>
              <a:rPr lang="en-US" sz="2800" dirty="0" smtClean="0"/>
              <a:t>We are starting to build the ‘protocol stack’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NWEN 243 © 2011-15, Kris Bubendorfer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25600" y="5245100"/>
            <a:ext cx="2768600" cy="609600"/>
          </a:xfrm>
          <a:prstGeom prst="rect">
            <a:avLst/>
          </a:prstGeom>
          <a:solidFill>
            <a:srgbClr val="1C485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 Layer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25600" y="4533900"/>
            <a:ext cx="2768600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Datalink</a:t>
            </a:r>
            <a:r>
              <a:rPr lang="en-US" dirty="0" smtClean="0"/>
              <a:t> Layer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29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4000" y="274638"/>
            <a:ext cx="2540000" cy="4305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 layer 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Framing + link access</a:t>
            </a:r>
          </a:p>
          <a:p>
            <a:endParaRPr lang="en-GB" dirty="0"/>
          </a:p>
          <a:p>
            <a:r>
              <a:rPr lang="en-GB" dirty="0" smtClean="0"/>
              <a:t>Error detection &amp; correction – Parity / CRC</a:t>
            </a:r>
          </a:p>
          <a:p>
            <a:endParaRPr lang="en-GB" dirty="0" smtClean="0"/>
          </a:p>
          <a:p>
            <a:r>
              <a:rPr lang="en-GB" dirty="0" smtClean="0"/>
              <a:t>Reliable delivery through ACK, NACK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NWEN 243 © 2011-15, Kris Bubendorfer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3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/>
              <a:t>By this lecture, you should be aware of </a:t>
            </a:r>
            <a:r>
              <a:rPr lang="en-US" sz="3600" b="1" dirty="0"/>
              <a:t>how data transmission is secured</a:t>
            </a:r>
            <a:r>
              <a:rPr lang="en-US" sz="3600" dirty="0"/>
              <a:t> by the network. </a:t>
            </a:r>
          </a:p>
          <a:p>
            <a:r>
              <a:rPr lang="en-US" sz="3600" dirty="0" smtClean="0"/>
              <a:t>Recall the definitions from the 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lecture:</a:t>
            </a:r>
          </a:p>
          <a:p>
            <a:pPr lvl="1"/>
            <a:r>
              <a:rPr lang="en-US" sz="3100" i="1" dirty="0" smtClean="0"/>
              <a:t>A </a:t>
            </a:r>
            <a:r>
              <a:rPr lang="en-US" sz="3100" i="1" dirty="0"/>
              <a:t>network is a number of computers connected together to </a:t>
            </a:r>
            <a:r>
              <a:rPr lang="en-US" sz="3100" b="1" i="1" dirty="0"/>
              <a:t>share</a:t>
            </a:r>
            <a:r>
              <a:rPr lang="en-US" sz="3100" i="1" dirty="0"/>
              <a:t> information and hardware</a:t>
            </a:r>
            <a:r>
              <a:rPr lang="en-US" sz="3100" i="1" dirty="0" smtClean="0"/>
              <a:t>.</a:t>
            </a:r>
          </a:p>
          <a:p>
            <a:pPr lvl="1"/>
            <a:r>
              <a:rPr lang="en-US" sz="3100" i="1" dirty="0"/>
              <a:t>A network is a series of points or nodes interconnected by </a:t>
            </a:r>
            <a:r>
              <a:rPr lang="en-US" sz="3100" b="1" i="1" dirty="0"/>
              <a:t>communication paths</a:t>
            </a:r>
            <a:r>
              <a:rPr lang="en-US" sz="3100" i="1" dirty="0"/>
              <a:t>. Networks can interconnect with other networks and contain </a:t>
            </a:r>
            <a:r>
              <a:rPr lang="en-US" sz="3100" i="1" dirty="0" smtClean="0"/>
              <a:t>sub-networks.</a:t>
            </a:r>
          </a:p>
          <a:p>
            <a:pPr lvl="1"/>
            <a:endParaRPr lang="en-US" sz="1300" i="1" dirty="0"/>
          </a:p>
          <a:p>
            <a:r>
              <a:rPr lang="en-US" dirty="0" smtClean="0"/>
              <a:t>In the next 3weeks we will try to understand how the network </a:t>
            </a:r>
            <a:r>
              <a:rPr lang="en-US" b="1" dirty="0" smtClean="0"/>
              <a:t>ensures reliable data transmission</a:t>
            </a:r>
            <a:r>
              <a:rPr lang="en-US" dirty="0" smtClean="0"/>
              <a:t> across the network</a:t>
            </a:r>
          </a:p>
          <a:p>
            <a:pPr marL="82296" indent="0">
              <a:buNone/>
            </a:pPr>
            <a:endParaRPr lang="en-US" dirty="0"/>
          </a:p>
          <a:p>
            <a:pPr lvl="1"/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NWEN 243 © 2011-15, Kris Bubendorfer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0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NWEN 243 © 2011-15, Kris Bubendorfer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4770" y="4864332"/>
            <a:ext cx="1650530" cy="12866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0270" y="2556866"/>
            <a:ext cx="1650530" cy="12866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3170" y="2556866"/>
            <a:ext cx="1650530" cy="12866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370" y="2556866"/>
            <a:ext cx="1650530" cy="12866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3170" y="4864332"/>
            <a:ext cx="1650530" cy="1286634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1778000" y="4292600"/>
            <a:ext cx="59817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463800" y="4000500"/>
            <a:ext cx="0" cy="292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124700" y="4038600"/>
            <a:ext cx="0" cy="292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994870" y="4330700"/>
            <a:ext cx="0" cy="292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813300" y="4013200"/>
            <a:ext cx="0" cy="292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581400" y="4318000"/>
            <a:ext cx="0" cy="292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2377741" y="3917066"/>
            <a:ext cx="172117" cy="1775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495341" y="4546600"/>
            <a:ext cx="172117" cy="1775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727241" y="3980682"/>
            <a:ext cx="172117" cy="1775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919139" y="4521316"/>
            <a:ext cx="172117" cy="1775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036269" y="3963266"/>
            <a:ext cx="172117" cy="1775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171857" y="1137206"/>
            <a:ext cx="4170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messages will collide, corrupting both!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72327" y="1620304"/>
            <a:ext cx="4429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can use the ‘checksum’ to detect this, but</a:t>
            </a:r>
          </a:p>
          <a:p>
            <a:r>
              <a:rPr lang="en-US" dirty="0"/>
              <a:t>h</a:t>
            </a:r>
            <a:r>
              <a:rPr lang="en-US" dirty="0" smtClean="0"/>
              <a:t>ow do we know to and when resend it?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172327" y="632868"/>
            <a:ext cx="4790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 devices try to send at about the same time?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1778000" y="3912878"/>
            <a:ext cx="482600" cy="245372"/>
            <a:chOff x="1778000" y="3912878"/>
            <a:chExt cx="482600" cy="245372"/>
          </a:xfrm>
        </p:grpSpPr>
        <p:sp>
          <p:nvSpPr>
            <p:cNvPr id="27" name="Rectangle 26"/>
            <p:cNvSpPr/>
            <p:nvPr/>
          </p:nvSpPr>
          <p:spPr>
            <a:xfrm>
              <a:off x="1778000" y="3912878"/>
              <a:ext cx="342430" cy="20696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2247900" y="3912878"/>
              <a:ext cx="12700" cy="245372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2667470" y="3942592"/>
            <a:ext cx="4241330" cy="685674"/>
            <a:chOff x="2667470" y="3942592"/>
            <a:chExt cx="4241330" cy="685674"/>
          </a:xfrm>
        </p:grpSpPr>
        <p:cxnSp>
          <p:nvCxnSpPr>
            <p:cNvPr id="28" name="Straight Arrow Connector 27"/>
            <p:cNvCxnSpPr/>
            <p:nvPr/>
          </p:nvCxnSpPr>
          <p:spPr>
            <a:xfrm flipV="1">
              <a:off x="4419600" y="3963678"/>
              <a:ext cx="0" cy="224286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6197600" y="4382894"/>
              <a:ext cx="12700" cy="245372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3797770" y="4382894"/>
              <a:ext cx="12700" cy="245372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2667470" y="3942592"/>
              <a:ext cx="0" cy="245372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6908800" y="4000500"/>
              <a:ext cx="0" cy="245372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2794000" y="3991152"/>
              <a:ext cx="342430" cy="206963"/>
            </a:xfrm>
            <a:prstGeom prst="rect">
              <a:avLst/>
            </a:prstGeom>
            <a:ln>
              <a:solidFill>
                <a:srgbClr val="C32D2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3"/>
                  </a:solidFill>
                </a:rPr>
                <a:t>×</a:t>
              </a:r>
              <a:endParaRPr lang="en-US" dirty="0">
                <a:solidFill>
                  <a:schemeClr val="accent3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962870" y="4421187"/>
              <a:ext cx="342430" cy="20696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32D2E"/>
                  </a:solidFill>
                </a:rPr>
                <a:t>×</a:t>
              </a:r>
              <a:endParaRPr lang="en-US" dirty="0">
                <a:solidFill>
                  <a:srgbClr val="C32D2E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401270" y="4408487"/>
              <a:ext cx="342430" cy="20696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32D2E"/>
                  </a:solidFill>
                </a:rPr>
                <a:t>×</a:t>
              </a:r>
              <a:endParaRPr lang="en-US" dirty="0">
                <a:solidFill>
                  <a:srgbClr val="C32D2E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962870" y="3973651"/>
              <a:ext cx="342430" cy="20696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32D2E"/>
                  </a:solidFill>
                </a:rPr>
                <a:t>×</a:t>
              </a:r>
              <a:endParaRPr lang="en-US" dirty="0">
                <a:solidFill>
                  <a:srgbClr val="C32D2E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464300" y="4002814"/>
              <a:ext cx="342430" cy="20696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32D2E"/>
                  </a:solidFill>
                </a:rPr>
                <a:t>×</a:t>
              </a:r>
              <a:endParaRPr lang="en-US" dirty="0">
                <a:solidFill>
                  <a:srgbClr val="C32D2E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7277100" y="3963678"/>
            <a:ext cx="482600" cy="245372"/>
            <a:chOff x="1778000" y="3912878"/>
            <a:chExt cx="482600" cy="245372"/>
          </a:xfrm>
        </p:grpSpPr>
        <p:sp>
          <p:nvSpPr>
            <p:cNvPr id="43" name="Rectangle 42"/>
            <p:cNvSpPr/>
            <p:nvPr/>
          </p:nvSpPr>
          <p:spPr>
            <a:xfrm>
              <a:off x="1778000" y="3912878"/>
              <a:ext cx="342430" cy="206963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>
              <a:off x="2247900" y="3912878"/>
              <a:ext cx="12700" cy="245372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32096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Protocols for shared media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Imagine a party bore, </a:t>
            </a:r>
            <a:r>
              <a:rPr lang="en-US" dirty="0"/>
              <a:t>who simply talks, regardless if someone else is </a:t>
            </a:r>
            <a:r>
              <a:rPr lang="en-US" dirty="0" smtClean="0"/>
              <a:t>already talking </a:t>
            </a:r>
            <a:r>
              <a:rPr lang="en-US" dirty="0"/>
              <a:t>or not.  </a:t>
            </a:r>
          </a:p>
          <a:p>
            <a:r>
              <a:rPr lang="en-US" dirty="0" smtClean="0"/>
              <a:t>Think </a:t>
            </a:r>
            <a:r>
              <a:rPr lang="en-US" dirty="0"/>
              <a:t>about the rules for polite conversation that your parents taught you! </a:t>
            </a:r>
          </a:p>
          <a:p>
            <a:pPr marL="445770" lvl="1" indent="-171450">
              <a:buFont typeface="Arial"/>
              <a:buChar char="•"/>
            </a:pPr>
            <a:r>
              <a:rPr lang="en-US" dirty="0"/>
              <a:t>Before you start talking, make sure no one else is.  Let them finish.</a:t>
            </a:r>
          </a:p>
          <a:p>
            <a:pPr marL="445770" lvl="1" indent="-171450">
              <a:buFont typeface="Arial"/>
              <a:buChar char="•"/>
            </a:pPr>
            <a:r>
              <a:rPr lang="en-US" dirty="0"/>
              <a:t>If someone else is starts talking at the same time, stop talking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use these same rules in networking.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NWEN 243 © 2011-15, Kris Bubendorfer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6600" y="2717800"/>
            <a:ext cx="3429000" cy="353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267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Protocols for shared media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Imagine a party bore, </a:t>
            </a:r>
            <a:r>
              <a:rPr lang="en-US" dirty="0"/>
              <a:t>who simply talks, regardless if someone else is </a:t>
            </a:r>
            <a:r>
              <a:rPr lang="en-US" dirty="0" smtClean="0"/>
              <a:t>already talking </a:t>
            </a:r>
            <a:r>
              <a:rPr lang="en-US" dirty="0"/>
              <a:t>or not.  </a:t>
            </a:r>
          </a:p>
          <a:p>
            <a:r>
              <a:rPr lang="en-US" dirty="0" smtClean="0"/>
              <a:t>Think </a:t>
            </a:r>
            <a:r>
              <a:rPr lang="en-US" dirty="0"/>
              <a:t>about the rules for polite conversation that your parents taught you! </a:t>
            </a:r>
          </a:p>
          <a:p>
            <a:pPr marL="445770" lvl="1" indent="-171450">
              <a:buFont typeface="Arial"/>
              <a:buChar char="•"/>
            </a:pPr>
            <a:r>
              <a:rPr lang="en-US" dirty="0"/>
              <a:t>Before you start talking, make sure no one else is.  Let them finish.</a:t>
            </a:r>
          </a:p>
          <a:p>
            <a:pPr marL="445770" lvl="1" indent="-171450">
              <a:buFont typeface="Arial"/>
              <a:buChar char="•"/>
            </a:pPr>
            <a:r>
              <a:rPr lang="en-US" dirty="0"/>
              <a:t>If someone else is starts talking at the same time, stop talking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use these same rules in networking.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NWEN 243 © 2011-15, Kris Bubendorfer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06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Each device decides </a:t>
            </a:r>
            <a:r>
              <a:rPr lang="en-US" sz="2400" b="1" dirty="0" smtClean="0"/>
              <a:t>independently</a:t>
            </a:r>
            <a:r>
              <a:rPr lang="en-US" sz="2400" dirty="0" smtClean="0"/>
              <a:t> when to begin transmission (we have no coordination - </a:t>
            </a:r>
            <a:r>
              <a:rPr lang="en-US" sz="2400" dirty="0" err="1" smtClean="0"/>
              <a:t>vip</a:t>
            </a:r>
            <a:r>
              <a:rPr lang="en-US" sz="2400" dirty="0" smtClean="0"/>
              <a:t>).</a:t>
            </a:r>
          </a:p>
          <a:p>
            <a:r>
              <a:rPr lang="en-US" sz="2400" dirty="0" smtClean="0"/>
              <a:t>We need some simple rules to resolve these collisions:</a:t>
            </a:r>
          </a:p>
          <a:p>
            <a:pPr lvl="1"/>
            <a:r>
              <a:rPr lang="en-US" sz="2400" dirty="0" smtClean="0"/>
              <a:t>Check there is no signal before you start transmitting, this is </a:t>
            </a:r>
            <a:r>
              <a:rPr lang="en-US" sz="2400" i="1" dirty="0" smtClean="0"/>
              <a:t>Carrier Sensing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Listen while you transmit, and if your signal is corrupted, then there is a collision, this is </a:t>
            </a:r>
            <a:r>
              <a:rPr lang="en-US" sz="2400" i="1" dirty="0" smtClean="0"/>
              <a:t>Collision Detection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This gives the algorithms:</a:t>
            </a:r>
          </a:p>
          <a:p>
            <a:pPr lvl="1"/>
            <a:r>
              <a:rPr lang="en-US" sz="2400" dirty="0" smtClean="0"/>
              <a:t>CSMA and CSMA/CD</a:t>
            </a:r>
          </a:p>
          <a:p>
            <a:r>
              <a:rPr lang="en-US" sz="2400" dirty="0" smtClean="0"/>
              <a:t>We need CD as well as CS, due to transmission delay on the wire.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NWEN 243 © 2011-15, Kris Bubendorfer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556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When can we ‘resend’ our data?</a:t>
            </a:r>
          </a:p>
          <a:p>
            <a:pPr lvl="1"/>
            <a:r>
              <a:rPr lang="en-US" sz="2000" dirty="0" smtClean="0"/>
              <a:t>Fixed delay (repeat collisions)</a:t>
            </a:r>
          </a:p>
          <a:p>
            <a:pPr lvl="1"/>
            <a:r>
              <a:rPr lang="en-US" sz="2000" dirty="0" smtClean="0"/>
              <a:t>Priority (1/</a:t>
            </a:r>
            <a:r>
              <a:rPr lang="en-US" sz="2000" dirty="0" err="1" smtClean="0"/>
              <a:t>lastsent</a:t>
            </a:r>
            <a:r>
              <a:rPr lang="en-US" sz="2000" dirty="0" smtClean="0"/>
              <a:t>) or based on </a:t>
            </a:r>
            <a:r>
              <a:rPr lang="en-US" sz="2000" dirty="0" err="1" smtClean="0"/>
              <a:t>const</a:t>
            </a:r>
            <a:r>
              <a:rPr lang="en-US" sz="2000" dirty="0" smtClean="0"/>
              <a:t>, like ID.</a:t>
            </a:r>
          </a:p>
          <a:p>
            <a:pPr lvl="1"/>
            <a:r>
              <a:rPr lang="en-US" sz="2000" dirty="0" smtClean="0"/>
              <a:t>Random </a:t>
            </a:r>
            <a:r>
              <a:rPr lang="en-US" sz="2000" dirty="0" err="1" smtClean="0"/>
              <a:t>Backoff</a:t>
            </a:r>
            <a:r>
              <a:rPr lang="en-US" sz="2000" dirty="0" smtClean="0"/>
              <a:t>.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Other methods – taking turns.</a:t>
            </a:r>
          </a:p>
          <a:p>
            <a:pPr lvl="1"/>
            <a:r>
              <a:rPr lang="en-US" sz="2000" dirty="0" smtClean="0"/>
              <a:t>Use a Polling protocol, in which a ‘master’ says who’s turn it is.</a:t>
            </a:r>
          </a:p>
          <a:p>
            <a:pPr lvl="1"/>
            <a:r>
              <a:rPr lang="en-US" sz="2000" dirty="0" smtClean="0"/>
              <a:t>Token passing:</a:t>
            </a:r>
          </a:p>
          <a:p>
            <a:pPr lvl="2"/>
            <a:r>
              <a:rPr lang="en-US" sz="1600" dirty="0" smtClean="0"/>
              <a:t>Pass a token (talking stick)</a:t>
            </a:r>
          </a:p>
          <a:p>
            <a:pPr lvl="2"/>
            <a:r>
              <a:rPr lang="en-US" sz="1600" dirty="0" smtClean="0"/>
              <a:t>If you have data, send up to maximum permitted by the token and pass it on.</a:t>
            </a:r>
          </a:p>
          <a:p>
            <a:pPr lvl="2"/>
            <a:r>
              <a:rPr lang="en-US" sz="1600" dirty="0" smtClean="0"/>
              <a:t>   otherwise, just pass it on.</a:t>
            </a:r>
          </a:p>
          <a:p>
            <a:pPr lvl="1"/>
            <a:r>
              <a:rPr lang="en-US" sz="2000" dirty="0" smtClean="0"/>
              <a:t>Use more hardware.</a:t>
            </a:r>
          </a:p>
          <a:p>
            <a:pPr lvl="1"/>
            <a:endParaRPr lang="en-US" sz="2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NWEN 243 © 2011-15, Kris Bubendorfer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1417638"/>
            <a:ext cx="2540000" cy="43053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1168908" y="4165600"/>
            <a:ext cx="533400" cy="406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94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 Ring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NWEN 243 © 2011-15, Kris Bubendorfer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657835" y="2286000"/>
            <a:ext cx="2463800" cy="25527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820317" y="2197216"/>
            <a:ext cx="172117" cy="1775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581400" y="3547949"/>
            <a:ext cx="172117" cy="1775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35576" y="3459165"/>
            <a:ext cx="172117" cy="1775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20317" y="4750281"/>
            <a:ext cx="172117" cy="1775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793" y="2815848"/>
            <a:ext cx="1650530" cy="128663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9870" y="2904632"/>
            <a:ext cx="1650530" cy="128663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470" y="774321"/>
            <a:ext cx="1650530" cy="128663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052" y="5143981"/>
            <a:ext cx="1650530" cy="1286634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4535234" y="787270"/>
            <a:ext cx="914400" cy="31725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Token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71302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33333E-6 C 0.17257 3.33333E-6 0.3132 0.17916 0.3132 0.4 C 0.3132 0.62037 0.17257 0.8 -1.38889E-6 0.8 C -0.17292 0.8 -0.31319 0.62037 -0.31319 0.4 C -0.31319 0.17916 -0.17292 3.33333E-6 -1.38889E-6 3.33333E-6 Z " pathEditMode="relative" rAng="0" ptsTypes="fffff">
                                      <p:cBhvr>
                                        <p:cTn id="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Networking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 smtClean="0"/>
              <a:t>Loss</a:t>
            </a:r>
            <a:r>
              <a:rPr lang="en-US" dirty="0"/>
              <a:t>,</a:t>
            </a:r>
          </a:p>
          <a:p>
            <a:pPr lvl="1"/>
            <a:r>
              <a:rPr lang="en-US" sz="3200" dirty="0" smtClean="0"/>
              <a:t>    Delay</a:t>
            </a:r>
            <a:r>
              <a:rPr lang="en-US" dirty="0" smtClean="0"/>
              <a:t>,</a:t>
            </a:r>
            <a:endParaRPr lang="en-US" dirty="0"/>
          </a:p>
          <a:p>
            <a:pPr lvl="1"/>
            <a:r>
              <a:rPr lang="en-US" sz="2400" dirty="0" smtClean="0"/>
              <a:t>          Corruption</a:t>
            </a:r>
            <a:r>
              <a:rPr lang="en-US" dirty="0" smtClean="0"/>
              <a:t>,</a:t>
            </a:r>
            <a:endParaRPr lang="en-US" dirty="0"/>
          </a:p>
          <a:p>
            <a:pPr lvl="1"/>
            <a:r>
              <a:rPr lang="en-US" sz="2400" dirty="0" smtClean="0"/>
              <a:t>                  Limited </a:t>
            </a:r>
            <a:r>
              <a:rPr lang="en-US" sz="2400" dirty="0"/>
              <a:t>Bandwidth</a:t>
            </a:r>
            <a:r>
              <a:rPr lang="en-US" dirty="0"/>
              <a:t>,</a:t>
            </a:r>
          </a:p>
          <a:p>
            <a:pPr lvl="1"/>
            <a:r>
              <a:rPr lang="en-US" sz="1800" dirty="0" smtClean="0"/>
              <a:t>                                 Standards </a:t>
            </a:r>
            <a:r>
              <a:rPr lang="en-US" sz="1800" dirty="0"/>
              <a:t>(media, architectures, encoding)</a:t>
            </a:r>
          </a:p>
          <a:p>
            <a:pPr lvl="1"/>
            <a:r>
              <a:rPr lang="en-US" sz="1800" dirty="0" smtClean="0"/>
              <a:t>                                                    Clocks </a:t>
            </a:r>
            <a:r>
              <a:rPr lang="en-US" sz="1800" dirty="0"/>
              <a:t>and timing differences.</a:t>
            </a:r>
            <a:endParaRPr lang="en-GB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NWEN 243 © 2011-15, Kris Bubendorfer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7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need some basic components: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NWEN 243 © 2011-15, Kris Bubendorfer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608" y="2538588"/>
            <a:ext cx="1650530" cy="12866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2966" y="4210926"/>
            <a:ext cx="1143941" cy="8102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2966" y="5307189"/>
            <a:ext cx="941211" cy="941211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3930452" y="2444513"/>
            <a:ext cx="4479770" cy="1174985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400" dirty="0" smtClean="0"/>
              <a:t>A device that needs to communicate, lots of different choices possible.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930452" y="3925241"/>
            <a:ext cx="4545622" cy="1174985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400" dirty="0" smtClean="0"/>
              <a:t>Some media to transfer the signals, lots of choices possible.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930452" y="5232398"/>
            <a:ext cx="4479770" cy="117498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400" dirty="0" smtClean="0"/>
              <a:t>An interface that will let you encode data signals onto the ‘wire’, </a:t>
            </a:r>
            <a:r>
              <a:rPr lang="en-US" sz="2400" dirty="0"/>
              <a:t>lots of choices possible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266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Plain Wire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12165" r="-12165"/>
          <a:stretch>
            <a:fillRect/>
          </a:stretch>
        </p:blipFill>
        <p:spPr>
          <a:xfrm>
            <a:off x="1301936" y="1698473"/>
            <a:ext cx="1810562" cy="1159201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NWEN 243 © 2011-15, Kris Bubendorfer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112498" y="1447800"/>
            <a:ext cx="5821190" cy="48006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90000"/>
              </a:lnSpc>
            </a:pPr>
            <a:r>
              <a:rPr lang="en-US" dirty="0" smtClean="0"/>
              <a:t>Each </a:t>
            </a:r>
            <a:r>
              <a:rPr lang="en-US" dirty="0"/>
              <a:t>wire is </a:t>
            </a:r>
            <a:r>
              <a:rPr lang="en-US" dirty="0" smtClean="0"/>
              <a:t>insulated wires are open </a:t>
            </a:r>
            <a:r>
              <a:rPr lang="en-US" dirty="0"/>
              <a:t>to free space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/>
              <a:t>1</a:t>
            </a:r>
            <a:r>
              <a:rPr lang="en-US" dirty="0" smtClean="0"/>
              <a:t>9.2 </a:t>
            </a:r>
            <a:r>
              <a:rPr lang="en-US" dirty="0"/>
              <a:t>kbps </a:t>
            </a:r>
            <a:r>
              <a:rPr lang="en-US" dirty="0" smtClean="0"/>
              <a:t>@ 50m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Problems</a:t>
            </a:r>
            <a:r>
              <a:rPr lang="en-US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Crosstalk:</a:t>
            </a:r>
            <a:r>
              <a:rPr lang="en-US" dirty="0" smtClean="0"/>
              <a:t> </a:t>
            </a:r>
            <a:r>
              <a:rPr lang="en-US" dirty="0"/>
              <a:t>cross-coupling of electrical signals between adjacent wires in the same cable.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Noise:</a:t>
            </a:r>
            <a:r>
              <a:rPr lang="en-US" dirty="0" smtClean="0"/>
              <a:t> the </a:t>
            </a:r>
            <a:r>
              <a:rPr lang="en-US" dirty="0"/>
              <a:t>open structure makes it susceptible to </a:t>
            </a:r>
            <a:r>
              <a:rPr lang="en-US" dirty="0" smtClean="0"/>
              <a:t>spurious </a:t>
            </a:r>
            <a:r>
              <a:rPr lang="en-US" dirty="0"/>
              <a:t>noise  signals from other electrical </a:t>
            </a:r>
            <a:r>
              <a:rPr lang="en-US" dirty="0" smtClean="0"/>
              <a:t>sources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19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Degradation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NWEN 243 © 2011-15, Kris Bubendorfer</a:t>
            </a:r>
            <a:endParaRPr lang="en-US"/>
          </a:p>
        </p:txBody>
      </p:sp>
      <p:pic>
        <p:nvPicPr>
          <p:cNvPr id="6" name="Picture 3" descr="auto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28" r="-4428"/>
          <a:stretch>
            <a:fillRect/>
          </a:stretch>
        </p:blipFill>
        <p:spPr bwMode="auto">
          <a:xfrm>
            <a:off x="1323066" y="1688926"/>
            <a:ext cx="749808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7868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Signal Degradation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NWEN 243 © 2011-15, Kris Bubendorfer</a:t>
            </a:r>
            <a:endParaRPr lang="en-US"/>
          </a:p>
        </p:txBody>
      </p:sp>
      <p:pic>
        <p:nvPicPr>
          <p:cNvPr id="8" name="Picture 3" descr="auto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4" t="3260" r="4396" b="-979"/>
          <a:stretch/>
        </p:blipFill>
        <p:spPr bwMode="auto">
          <a:xfrm>
            <a:off x="1044000" y="1295075"/>
            <a:ext cx="8100000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4273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Wired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392" y="1447800"/>
            <a:ext cx="6111295" cy="480060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sz="2800" dirty="0" smtClean="0"/>
              <a:t>Twisted pair:</a:t>
            </a:r>
          </a:p>
          <a:p>
            <a:pPr marL="649224" lvl="2" indent="0">
              <a:buNone/>
            </a:pPr>
            <a:r>
              <a:rPr lang="en-US" sz="2000" i="1" dirty="0" smtClean="0"/>
              <a:t>Copper wire twisted into pairs (to reduce crosstalk).  Common in Telephone systems and Ethernet.  Unshielded &lt; 100Mbps,  shielded (STP) &lt; 500 Mbps @ 100m.</a:t>
            </a:r>
            <a:endParaRPr lang="en-US" sz="2000" i="1" dirty="0"/>
          </a:p>
          <a:p>
            <a:pPr marL="82296" indent="0">
              <a:buNone/>
            </a:pPr>
            <a:r>
              <a:rPr lang="en-US" sz="2800" dirty="0"/>
              <a:t>Coax: </a:t>
            </a:r>
            <a:endParaRPr lang="en-US" sz="2800" dirty="0" smtClean="0"/>
          </a:p>
          <a:p>
            <a:pPr marL="649224" lvl="2" indent="0">
              <a:buNone/>
            </a:pPr>
            <a:r>
              <a:rPr lang="en-US" sz="2000" i="1" dirty="0"/>
              <a:t>C</a:t>
            </a:r>
            <a:r>
              <a:rPr lang="en-US" sz="2000" i="1" dirty="0" smtClean="0"/>
              <a:t>opper </a:t>
            </a:r>
            <a:r>
              <a:rPr lang="en-US" sz="2000" i="1" dirty="0"/>
              <a:t>or aluminum wire wrapped with </a:t>
            </a:r>
            <a:r>
              <a:rPr lang="en-US" sz="2000" i="1" dirty="0" smtClean="0"/>
              <a:t>a </a:t>
            </a:r>
            <a:r>
              <a:rPr lang="en-US" sz="2000" i="1" dirty="0"/>
              <a:t>flexible </a:t>
            </a:r>
            <a:r>
              <a:rPr lang="en-US" sz="2000" i="1" dirty="0" smtClean="0"/>
              <a:t>insulating layer with a high dielectric constant and then surrounded </a:t>
            </a:r>
            <a:r>
              <a:rPr lang="en-US" sz="2000" i="1" dirty="0"/>
              <a:t>by a conductive </a:t>
            </a:r>
            <a:r>
              <a:rPr lang="en-US" sz="2000" i="1" dirty="0" smtClean="0"/>
              <a:t>layer to minimize </a:t>
            </a:r>
            <a:r>
              <a:rPr lang="en-US" sz="2000" i="1" dirty="0"/>
              <a:t>interference and </a:t>
            </a:r>
            <a:r>
              <a:rPr lang="en-US" sz="2000" i="1" dirty="0" smtClean="0"/>
              <a:t>distortion.  Largely superseded by STP and fiber.</a:t>
            </a:r>
            <a:endParaRPr lang="en-US" sz="2000" i="1" dirty="0"/>
          </a:p>
          <a:p>
            <a:pPr marL="82296" indent="0">
              <a:buNone/>
            </a:pPr>
            <a:r>
              <a:rPr lang="en-US" sz="2800" dirty="0" smtClean="0"/>
              <a:t>Fiber:</a:t>
            </a:r>
          </a:p>
          <a:p>
            <a:pPr marL="649224" lvl="2" indent="0">
              <a:buNone/>
            </a:pPr>
            <a:r>
              <a:rPr lang="en-US" sz="2000" i="1" dirty="0" smtClean="0"/>
              <a:t>A filament(s) </a:t>
            </a:r>
            <a:r>
              <a:rPr lang="en-US" sz="2000" i="1" dirty="0"/>
              <a:t>of glass </a:t>
            </a:r>
            <a:r>
              <a:rPr lang="en-US" sz="2000" i="1" dirty="0" smtClean="0"/>
              <a:t>fiber </a:t>
            </a:r>
            <a:r>
              <a:rPr lang="en-US" sz="2000" i="1" dirty="0"/>
              <a:t>that </a:t>
            </a:r>
            <a:r>
              <a:rPr lang="en-US" sz="2000" i="1" dirty="0" smtClean="0"/>
              <a:t>encodes data in light pulses. Fiber is not affected </a:t>
            </a:r>
            <a:r>
              <a:rPr lang="en-US" sz="2000" i="1" dirty="0"/>
              <a:t>by electromagnetic </a:t>
            </a:r>
            <a:r>
              <a:rPr lang="en-US" sz="2000" i="1" dirty="0" smtClean="0"/>
              <a:t>radiation and is </a:t>
            </a:r>
            <a:r>
              <a:rPr lang="en-US" sz="2000" i="1" dirty="0"/>
              <a:t>hundreds of times faster than </a:t>
            </a:r>
            <a:r>
              <a:rPr lang="en-US" sz="2000" i="1" dirty="0" smtClean="0"/>
              <a:t>coax or twisted</a:t>
            </a:r>
            <a:r>
              <a:rPr lang="en-US" sz="2000" i="1" dirty="0"/>
              <a:t>-</a:t>
            </a:r>
            <a:r>
              <a:rPr lang="en-US" sz="2000" i="1" dirty="0" smtClean="0"/>
              <a:t>pair.   WDM (</a:t>
            </a:r>
            <a:r>
              <a:rPr lang="en-US" sz="2000" i="1" dirty="0" err="1" smtClean="0"/>
              <a:t>colour</a:t>
            </a:r>
            <a:r>
              <a:rPr lang="en-US" sz="2000" i="1" dirty="0" smtClean="0"/>
              <a:t> multiplexing) can </a:t>
            </a:r>
            <a:r>
              <a:rPr lang="en-US" sz="2000" i="1" dirty="0"/>
              <a:t>carry multiple signals in a single fiber.</a:t>
            </a:r>
            <a:endParaRPr lang="en-US" sz="2000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NWEN 243 © 2011-15, Kris Bubendorfer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999" y="1671638"/>
            <a:ext cx="1795393" cy="7891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3305" y="3411884"/>
            <a:ext cx="1087783" cy="8147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3305" y="4732637"/>
            <a:ext cx="1407260" cy="1407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7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Wireless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392" y="1447800"/>
            <a:ext cx="6111295" cy="4800600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sz="2800" dirty="0" smtClean="0"/>
              <a:t>Infrared:</a:t>
            </a:r>
          </a:p>
          <a:p>
            <a:pPr marL="649224" lvl="2" indent="0">
              <a:buNone/>
            </a:pPr>
            <a:r>
              <a:rPr lang="en-US" sz="2000" i="1" dirty="0" smtClean="0"/>
              <a:t>Line of sight propagation, typically less than 10m, but up to 1km is possible.  1-16 Mbps, depending on aim.</a:t>
            </a:r>
          </a:p>
          <a:p>
            <a:pPr marL="649224" lvl="2" indent="0">
              <a:buNone/>
            </a:pPr>
            <a:endParaRPr lang="en-US" sz="2000" i="1" dirty="0"/>
          </a:p>
          <a:p>
            <a:pPr marL="82296" indent="0">
              <a:buNone/>
            </a:pPr>
            <a:r>
              <a:rPr lang="en-US" sz="2800" dirty="0" smtClean="0"/>
              <a:t>Microwave: </a:t>
            </a:r>
          </a:p>
          <a:p>
            <a:pPr marL="649224" lvl="2" indent="0">
              <a:buNone/>
            </a:pPr>
            <a:r>
              <a:rPr lang="en-US" sz="2000" b="1" i="1" dirty="0"/>
              <a:t>Terrestrial</a:t>
            </a:r>
            <a:r>
              <a:rPr lang="en-US" sz="2000" i="1" dirty="0"/>
              <a:t> microwaves use low-gigahertz range, which limits all communications to line-of-</a:t>
            </a:r>
            <a:r>
              <a:rPr lang="en-US" sz="2000" i="1" dirty="0" smtClean="0"/>
              <a:t>sight, with relay stations </a:t>
            </a:r>
            <a:r>
              <a:rPr lang="en-US" sz="2000" i="1" dirty="0"/>
              <a:t>spaced </a:t>
            </a:r>
            <a:r>
              <a:rPr lang="en-US" sz="2000" i="1" dirty="0" err="1"/>
              <a:t>approx</a:t>
            </a:r>
            <a:r>
              <a:rPr lang="en-US" sz="2000" i="1" dirty="0"/>
              <a:t>, </a:t>
            </a:r>
            <a:r>
              <a:rPr lang="en-US" sz="2000" i="1" dirty="0" smtClean="0"/>
              <a:t>50</a:t>
            </a:r>
            <a:r>
              <a:rPr lang="en-US" sz="2000" i="1" dirty="0"/>
              <a:t> </a:t>
            </a:r>
            <a:r>
              <a:rPr lang="en-US" sz="2000" i="1" dirty="0" smtClean="0"/>
              <a:t>km apart &lt; 280 Mbps</a:t>
            </a:r>
          </a:p>
          <a:p>
            <a:pPr marL="649224" lvl="2" indent="0">
              <a:buNone/>
            </a:pPr>
            <a:r>
              <a:rPr lang="en-US" sz="2000" b="1" i="1" dirty="0" smtClean="0"/>
              <a:t>Satellites</a:t>
            </a:r>
            <a:r>
              <a:rPr lang="en-US" sz="2000" i="1" dirty="0" smtClean="0"/>
              <a:t> also use microwave radio which are not deflected by the Earth's atmosphere. (ordinary radio bounces) &lt; 90 Mbps.</a:t>
            </a:r>
          </a:p>
          <a:p>
            <a:pPr marL="649224" lvl="2" indent="0">
              <a:buNone/>
            </a:pPr>
            <a:endParaRPr lang="en-US" sz="2000" i="1" dirty="0" smtClean="0"/>
          </a:p>
          <a:p>
            <a:pPr marL="82296" indent="0">
              <a:buNone/>
            </a:pPr>
            <a:r>
              <a:rPr lang="en-US" sz="2800" dirty="0" smtClean="0"/>
              <a:t>Radio:</a:t>
            </a:r>
          </a:p>
          <a:p>
            <a:pPr marL="649224" lvl="2" indent="0">
              <a:buNone/>
            </a:pPr>
            <a:r>
              <a:rPr lang="en-US" sz="2000" b="1" i="1" dirty="0"/>
              <a:t>Bluetooth</a:t>
            </a:r>
            <a:r>
              <a:rPr lang="en-US" sz="2000" i="1" dirty="0"/>
              <a:t> </a:t>
            </a:r>
            <a:r>
              <a:rPr lang="en-US" sz="2000" i="1" dirty="0" smtClean="0"/>
              <a:t>uses low</a:t>
            </a:r>
            <a:r>
              <a:rPr lang="en-US" sz="2000" i="1" dirty="0"/>
              <a:t>-</a:t>
            </a:r>
            <a:r>
              <a:rPr lang="en-US" sz="2000" i="1" dirty="0" smtClean="0"/>
              <a:t>power (1mW)  </a:t>
            </a:r>
            <a:r>
              <a:rPr lang="en-US" sz="2000" i="1" dirty="0"/>
              <a:t>radio </a:t>
            </a:r>
            <a:r>
              <a:rPr lang="en-US" sz="2000" i="1" dirty="0" smtClean="0"/>
              <a:t>waves on </a:t>
            </a:r>
            <a:r>
              <a:rPr lang="en-US" sz="2000" i="1" dirty="0"/>
              <a:t>a frequency </a:t>
            </a:r>
            <a:r>
              <a:rPr lang="en-US" sz="2000" i="1" dirty="0" smtClean="0"/>
              <a:t>of around </a:t>
            </a:r>
            <a:r>
              <a:rPr lang="en-US" sz="2000" b="1" i="1" dirty="0"/>
              <a:t>2.45 </a:t>
            </a:r>
            <a:r>
              <a:rPr lang="en-US" sz="2000" b="1" i="1" dirty="0" smtClean="0"/>
              <a:t>GHz</a:t>
            </a:r>
            <a:r>
              <a:rPr lang="en-US" sz="2000" i="1" dirty="0" smtClean="0"/>
              <a:t>.  Uses frequency hopping to avoid interference with with other devices.  Range &lt; 10m and up to1Mbps.</a:t>
            </a:r>
          </a:p>
          <a:p>
            <a:pPr marL="649224" lvl="2" indent="0">
              <a:buNone/>
            </a:pPr>
            <a:r>
              <a:rPr lang="en-US" sz="2000" b="1" i="1" dirty="0" err="1" smtClean="0"/>
              <a:t>WiFi</a:t>
            </a:r>
            <a:r>
              <a:rPr lang="en-US" sz="2000" b="1" i="1" dirty="0" smtClean="0"/>
              <a:t> </a:t>
            </a:r>
            <a:r>
              <a:rPr lang="en-US" sz="2000" i="1" dirty="0" smtClean="0"/>
              <a:t>uses 2.4 </a:t>
            </a:r>
            <a:r>
              <a:rPr lang="en-US" sz="2000" i="1" dirty="0"/>
              <a:t>GHz </a:t>
            </a:r>
            <a:r>
              <a:rPr lang="en-US" sz="2000" i="1" dirty="0" smtClean="0"/>
              <a:t>radio waves and around 30-50mW for data rates up to 54 Mbps.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NWEN 243 © 2011-15, Kris Bubendorfer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3086" y="1340333"/>
            <a:ext cx="1066543" cy="1066543"/>
          </a:xfrm>
          <a:prstGeom prst="rect">
            <a:avLst/>
          </a:prstGeom>
        </p:spPr>
      </p:pic>
      <p:pic>
        <p:nvPicPr>
          <p:cNvPr id="10" name="Picture 2" descr="FIGC_0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067" b="1192"/>
          <a:stretch/>
        </p:blipFill>
        <p:spPr bwMode="auto">
          <a:xfrm>
            <a:off x="1219707" y="2406876"/>
            <a:ext cx="1747894" cy="1005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FIGC_09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0" t="12158" r="7790" b="5255"/>
          <a:stretch/>
        </p:blipFill>
        <p:spPr bwMode="auto">
          <a:xfrm>
            <a:off x="1435608" y="3482663"/>
            <a:ext cx="1237314" cy="99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35608" y="4700933"/>
            <a:ext cx="1388564" cy="143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22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7273</TotalTime>
  <Words>2113</Words>
  <Application>Microsoft Macintosh PowerPoint</Application>
  <PresentationFormat>On-screen Show (4:3)</PresentationFormat>
  <Paragraphs>237</Paragraphs>
  <Slides>25</Slides>
  <Notes>14</Notes>
  <HiddenSlides>8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Calibri</vt:lpstr>
      <vt:lpstr>Gill Sans MT</vt:lpstr>
      <vt:lpstr>Verdana</vt:lpstr>
      <vt:lpstr>Wingdings 2</vt:lpstr>
      <vt:lpstr>Arial</vt:lpstr>
      <vt:lpstr>Solstice</vt:lpstr>
      <vt:lpstr>NWEN 243 </vt:lpstr>
      <vt:lpstr>What is a Network</vt:lpstr>
      <vt:lpstr>Networking challenges</vt:lpstr>
      <vt:lpstr>Building a Network</vt:lpstr>
      <vt:lpstr>Characteristics of Plain Wire</vt:lpstr>
      <vt:lpstr>Signal Degradation</vt:lpstr>
      <vt:lpstr>Sources of Signal Degradation</vt:lpstr>
      <vt:lpstr>Characteristics of Wired Media</vt:lpstr>
      <vt:lpstr>Characteristics of Wireless Media</vt:lpstr>
      <vt:lpstr>The Physical Layer</vt:lpstr>
      <vt:lpstr>Connecting more computers</vt:lpstr>
      <vt:lpstr>With just the Physical Layer?</vt:lpstr>
      <vt:lpstr>Fully Connected Topology</vt:lpstr>
      <vt:lpstr>Bus</vt:lpstr>
      <vt:lpstr>Bus</vt:lpstr>
      <vt:lpstr>Addressing</vt:lpstr>
      <vt:lpstr>A Packet </vt:lpstr>
      <vt:lpstr>Datalink Layer </vt:lpstr>
      <vt:lpstr>Link layer functions</vt:lpstr>
      <vt:lpstr>What if?</vt:lpstr>
      <vt:lpstr>Protocols for shared media</vt:lpstr>
      <vt:lpstr>Protocols for shared media</vt:lpstr>
      <vt:lpstr>Dealing with Collisions</vt:lpstr>
      <vt:lpstr>Resolving Collisions</vt:lpstr>
      <vt:lpstr>Token Ring </vt:lpstr>
    </vt:vector>
  </TitlesOfParts>
  <Company>VUW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NWEN 243</dc:title>
  <dc:creator>bryan</dc:creator>
  <cp:lastModifiedBy>aliahmeddawood@outlook.com</cp:lastModifiedBy>
  <cp:revision>195</cp:revision>
  <cp:lastPrinted>2015-08-03T20:03:23Z</cp:lastPrinted>
  <dcterms:created xsi:type="dcterms:W3CDTF">2011-07-11T01:56:05Z</dcterms:created>
  <dcterms:modified xsi:type="dcterms:W3CDTF">2017-08-06T21:58:03Z</dcterms:modified>
</cp:coreProperties>
</file>