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7"/>
  </p:notesMasterIdLst>
  <p:handoutMasterIdLst>
    <p:handoutMasterId r:id="rId58"/>
  </p:handoutMasterIdLst>
  <p:sldIdLst>
    <p:sldId id="256" r:id="rId2"/>
    <p:sldId id="363" r:id="rId3"/>
    <p:sldId id="365" r:id="rId4"/>
    <p:sldId id="366" r:id="rId5"/>
    <p:sldId id="367" r:id="rId6"/>
    <p:sldId id="368" r:id="rId7"/>
    <p:sldId id="324" r:id="rId8"/>
    <p:sldId id="327" r:id="rId9"/>
    <p:sldId id="335" r:id="rId10"/>
    <p:sldId id="336" r:id="rId11"/>
    <p:sldId id="355" r:id="rId12"/>
    <p:sldId id="354" r:id="rId13"/>
    <p:sldId id="369" r:id="rId14"/>
    <p:sldId id="357" r:id="rId15"/>
    <p:sldId id="370" r:id="rId16"/>
    <p:sldId id="358" r:id="rId17"/>
    <p:sldId id="371" r:id="rId18"/>
    <p:sldId id="372" r:id="rId19"/>
    <p:sldId id="373" r:id="rId20"/>
    <p:sldId id="359" r:id="rId21"/>
    <p:sldId id="360" r:id="rId22"/>
    <p:sldId id="362" r:id="rId23"/>
    <p:sldId id="337" r:id="rId24"/>
    <p:sldId id="338" r:id="rId25"/>
    <p:sldId id="339" r:id="rId26"/>
    <p:sldId id="333" r:id="rId27"/>
    <p:sldId id="334" r:id="rId28"/>
    <p:sldId id="311" r:id="rId29"/>
    <p:sldId id="342" r:id="rId30"/>
    <p:sldId id="299" r:id="rId31"/>
    <p:sldId id="310" r:id="rId32"/>
    <p:sldId id="309" r:id="rId33"/>
    <p:sldId id="312" r:id="rId34"/>
    <p:sldId id="313" r:id="rId35"/>
    <p:sldId id="314" r:id="rId36"/>
    <p:sldId id="315" r:id="rId37"/>
    <p:sldId id="316" r:id="rId38"/>
    <p:sldId id="353" r:id="rId39"/>
    <p:sldId id="318" r:id="rId40"/>
    <p:sldId id="384" r:id="rId41"/>
    <p:sldId id="385" r:id="rId42"/>
    <p:sldId id="348" r:id="rId43"/>
    <p:sldId id="349" r:id="rId44"/>
    <p:sldId id="350" r:id="rId45"/>
    <p:sldId id="351" r:id="rId46"/>
    <p:sldId id="374" r:id="rId47"/>
    <p:sldId id="375" r:id="rId48"/>
    <p:sldId id="376" r:id="rId49"/>
    <p:sldId id="378" r:id="rId50"/>
    <p:sldId id="380" r:id="rId51"/>
    <p:sldId id="377" r:id="rId52"/>
    <p:sldId id="381" r:id="rId53"/>
    <p:sldId id="382" r:id="rId54"/>
    <p:sldId id="379" r:id="rId55"/>
    <p:sldId id="383" r:id="rId56"/>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8"/>
    <p:restoredTop sz="76883" autoAdjust="0"/>
  </p:normalViewPr>
  <p:slideViewPr>
    <p:cSldViewPr snapToGrid="0" snapToObjects="1">
      <p:cViewPr>
        <p:scale>
          <a:sx n="100" d="100"/>
          <a:sy n="100" d="100"/>
        </p:scale>
        <p:origin x="13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AE23882-B87B-E549-930E-2F1A7D1F3253}" type="datetimeFigureOut">
              <a:rPr lang="en-US" smtClean="0"/>
              <a:t>8/12/17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2B96973-89DA-5540-B19A-D2415AD05550}" type="slidenum">
              <a:rPr lang="en-US" smtClean="0"/>
              <a:t>‹#›</a:t>
            </a:fld>
            <a:endParaRPr lang="en-US"/>
          </a:p>
        </p:txBody>
      </p:sp>
    </p:spTree>
    <p:extLst>
      <p:ext uri="{BB962C8B-B14F-4D97-AF65-F5344CB8AC3E}">
        <p14:creationId xmlns:p14="http://schemas.microsoft.com/office/powerpoint/2010/main" val="24814565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276C97-5113-114F-B4C1-5A544988D331}" type="datetimeFigureOut">
              <a:rPr lang="en-US" smtClean="0"/>
              <a:t>8/12/17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B39E08B-9C32-7A4B-9EDB-819948101914}" type="slidenum">
              <a:rPr lang="en-US" smtClean="0"/>
              <a:t>‹#›</a:t>
            </a:fld>
            <a:endParaRPr lang="en-US"/>
          </a:p>
        </p:txBody>
      </p:sp>
    </p:spTree>
    <p:extLst>
      <p:ext uri="{BB962C8B-B14F-4D97-AF65-F5344CB8AC3E}">
        <p14:creationId xmlns:p14="http://schemas.microsoft.com/office/powerpoint/2010/main" val="8247272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smtClean="0"/>
          </a:p>
          <a:p>
            <a:r>
              <a:rPr lang="en-US" dirty="0" smtClean="0"/>
              <a:t>Carrier Sense Multiple Access,</a:t>
            </a:r>
            <a:r>
              <a:rPr lang="en-US" baseline="0" dirty="0" smtClean="0"/>
              <a:t> and </a:t>
            </a:r>
            <a:r>
              <a:rPr lang="en-US" dirty="0" smtClean="0"/>
              <a:t>Carrier Sense Multiple Access with Collision Detection.</a:t>
            </a:r>
          </a:p>
          <a:p>
            <a:endParaRPr lang="en-US" dirty="0" smtClean="0"/>
          </a:p>
          <a:p>
            <a:r>
              <a:rPr lang="en-US" dirty="0" smtClean="0"/>
              <a:t>Plus for</a:t>
            </a:r>
            <a:r>
              <a:rPr lang="en-US" baseline="0" dirty="0" smtClean="0"/>
              <a:t> wireless CDMA (Code division Multiple Access)</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4</a:t>
            </a:fld>
            <a:endParaRPr lang="en-US"/>
          </a:p>
        </p:txBody>
      </p:sp>
    </p:spTree>
    <p:extLst>
      <p:ext uri="{BB962C8B-B14F-4D97-AF65-F5344CB8AC3E}">
        <p14:creationId xmlns:p14="http://schemas.microsoft.com/office/powerpoint/2010/main" val="1339627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Performance:</a:t>
            </a:r>
          </a:p>
          <a:p>
            <a:pPr marL="171450" indent="-171450">
              <a:buFont typeface="Arial"/>
              <a:buChar char="•"/>
            </a:pPr>
            <a:r>
              <a:rPr lang="en-NZ" dirty="0" smtClean="0"/>
              <a:t>Detects all burst errors up to length n (number of  columns)</a:t>
            </a:r>
          </a:p>
          <a:p>
            <a:pPr marL="171450" indent="-171450">
              <a:buFont typeface="Arial"/>
              <a:buChar char="•"/>
            </a:pPr>
            <a:r>
              <a:rPr lang="en-NZ" dirty="0" smtClean="0"/>
              <a:t>Misses burst errors of length n+1 if there are n-1 uninverted bits between the first and last bit</a:t>
            </a:r>
          </a:p>
          <a:p>
            <a:pPr marL="171450" indent="-171450">
              <a:buFont typeface="Arial"/>
              <a:buChar char="•"/>
            </a:pPr>
            <a:r>
              <a:rPr lang="en-NZ" dirty="0" smtClean="0"/>
              <a:t>If the block is badly garbled, the probability of acceptance is ½ </a:t>
            </a:r>
          </a:p>
          <a:p>
            <a:pPr marL="171450" indent="-171450">
              <a:buFont typeface="Arial"/>
              <a:buChar char="•"/>
            </a:pP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15</a:t>
            </a:fld>
            <a:endParaRPr lang="en-US"/>
          </a:p>
        </p:txBody>
      </p:sp>
    </p:spTree>
    <p:extLst>
      <p:ext uri="{BB962C8B-B14F-4D97-AF65-F5344CB8AC3E}">
        <p14:creationId xmlns:p14="http://schemas.microsoft.com/office/powerpoint/2010/main" val="532745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One of the simplest form of checksum is the internet checksum where data is divided into 16-bit integers and summed up to generate the checksum that will be appended to the data. The receiver should do the same calculations to verify the received checksum is the same as the locally generated one.</a:t>
            </a:r>
            <a:endParaRPr lang="en-GB" dirty="0" smtClean="0"/>
          </a:p>
          <a:p>
            <a:endParaRPr lang="en-GB" dirty="0"/>
          </a:p>
        </p:txBody>
      </p:sp>
      <p:sp>
        <p:nvSpPr>
          <p:cNvPr id="4" name="Slide Number Placeholder 3"/>
          <p:cNvSpPr>
            <a:spLocks noGrp="1"/>
          </p:cNvSpPr>
          <p:nvPr>
            <p:ph type="sldNum" sz="quarter" idx="10"/>
          </p:nvPr>
        </p:nvSpPr>
        <p:spPr/>
        <p:txBody>
          <a:bodyPr/>
          <a:lstStyle/>
          <a:p>
            <a:fld id="{5935B110-F2F7-2A49-ACA1-DDFE41444B99}" type="slidenum">
              <a:rPr lang="en-US" smtClean="0"/>
              <a:t>17</a:t>
            </a:fld>
            <a:endParaRPr lang="en-US"/>
          </a:p>
        </p:txBody>
      </p:sp>
    </p:spTree>
    <p:extLst>
      <p:ext uri="{BB962C8B-B14F-4D97-AF65-F5344CB8AC3E}">
        <p14:creationId xmlns:p14="http://schemas.microsoft.com/office/powerpoint/2010/main" val="1684895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We could do an</a:t>
            </a:r>
            <a:r>
              <a:rPr lang="en-NZ" baseline="0" dirty="0" smtClean="0"/>
              <a:t> entire lecture on CRC – but this high level taste is all that is needed in this course.</a:t>
            </a: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21</a:t>
            </a:fld>
            <a:endParaRPr lang="en-US"/>
          </a:p>
        </p:txBody>
      </p:sp>
    </p:spTree>
    <p:extLst>
      <p:ext uri="{BB962C8B-B14F-4D97-AF65-F5344CB8AC3E}">
        <p14:creationId xmlns:p14="http://schemas.microsoft.com/office/powerpoint/2010/main" val="556947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small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baseline="0" dirty="0" smtClean="0"/>
              <a:t>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NZ" dirty="0" smtClean="0"/>
              <a:t>OFDM = Orthogonal frequency-division multiplexing</a:t>
            </a:r>
          </a:p>
          <a:p>
            <a:endParaRPr lang="en-NZ" dirty="0" smtClean="0"/>
          </a:p>
          <a:p>
            <a:r>
              <a:rPr lang="en-NZ" dirty="0" smtClean="0"/>
              <a:t>A subcarrier is a separate analog or digital signal carried on a main radio transmission, which carries extra information</a:t>
            </a: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27</a:t>
            </a:fld>
            <a:endParaRPr lang="en-US"/>
          </a:p>
        </p:txBody>
      </p:sp>
    </p:spTree>
    <p:extLst>
      <p:ext uri="{BB962C8B-B14F-4D97-AF65-F5344CB8AC3E}">
        <p14:creationId xmlns:p14="http://schemas.microsoft.com/office/powerpoint/2010/main" val="1733119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Imagine</a:t>
            </a:r>
            <a:r>
              <a:rPr lang="en-US" baseline="0" dirty="0" smtClean="0"/>
              <a:t> that we have a single break in each of these </a:t>
            </a:r>
            <a:r>
              <a:rPr lang="en-US" baseline="0" dirty="0" err="1" smtClean="0"/>
              <a:t>organisations</a:t>
            </a:r>
            <a:r>
              <a:rPr lang="en-US" baseline="0" dirty="0" smtClean="0"/>
              <a:t>.</a:t>
            </a:r>
          </a:p>
          <a:p>
            <a:r>
              <a:rPr lang="en-US" baseline="0" dirty="0" smtClean="0"/>
              <a:t>Which is worse?</a:t>
            </a:r>
          </a:p>
          <a:p>
            <a:r>
              <a:rPr lang="en-US" baseline="0" dirty="0" smtClean="0"/>
              <a:t>Fully connected – no real issue, too expensive, does not scale and not realistic – so forget it.</a:t>
            </a:r>
          </a:p>
          <a:p>
            <a:r>
              <a:rPr lang="en-US" baseline="0" dirty="0" smtClean="0"/>
              <a:t>Bus can be bad, isolates two hosts.  + Security.</a:t>
            </a:r>
          </a:p>
          <a:p>
            <a:r>
              <a:rPr lang="en-US" baseline="0" dirty="0" smtClean="0"/>
              <a:t>Ring can be worse, isolate everyone. + Security.</a:t>
            </a:r>
          </a:p>
        </p:txBody>
      </p:sp>
      <p:sp>
        <p:nvSpPr>
          <p:cNvPr id="4" name="Slide Number Placeholder 3"/>
          <p:cNvSpPr>
            <a:spLocks noGrp="1"/>
          </p:cNvSpPr>
          <p:nvPr>
            <p:ph type="sldNum" sz="quarter" idx="10"/>
          </p:nvPr>
        </p:nvSpPr>
        <p:spPr/>
        <p:txBody>
          <a:bodyPr/>
          <a:lstStyle/>
          <a:p>
            <a:fld id="{8B39E08B-9C32-7A4B-9EDB-819948101914}" type="slidenum">
              <a:rPr lang="en-US" smtClean="0"/>
              <a:t>29</a:t>
            </a:fld>
            <a:endParaRPr lang="en-US"/>
          </a:p>
        </p:txBody>
      </p:sp>
    </p:spTree>
    <p:extLst>
      <p:ext uri="{BB962C8B-B14F-4D97-AF65-F5344CB8AC3E}">
        <p14:creationId xmlns:p14="http://schemas.microsoft.com/office/powerpoint/2010/main" val="2392010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Uses additional hardware.</a:t>
            </a:r>
          </a:p>
          <a:p>
            <a:endParaRPr lang="en-US" dirty="0" smtClean="0"/>
          </a:p>
          <a:p>
            <a:r>
              <a:rPr lang="en-US" dirty="0" smtClean="0"/>
              <a:t>Node</a:t>
            </a:r>
            <a:r>
              <a:rPr lang="en-US" baseline="0" dirty="0" smtClean="0"/>
              <a:t> in the middle is  a hub</a:t>
            </a:r>
          </a:p>
          <a:p>
            <a:endParaRPr lang="en-US" baseline="0" dirty="0" smtClean="0"/>
          </a:p>
          <a:p>
            <a:r>
              <a:rPr lang="en-US" baseline="0" dirty="0" smtClean="0"/>
              <a:t>Hub simply cleans up the signals, and rebroadcasts on all links, so a Star network with a hub is exactly equivalent to a bus.</a:t>
            </a:r>
          </a:p>
          <a:p>
            <a:endParaRPr lang="en-US" baseline="0" dirty="0" smtClean="0"/>
          </a:p>
          <a:p>
            <a:r>
              <a:rPr lang="en-US" baseline="0" dirty="0" smtClean="0"/>
              <a:t>This is purely a level 1 (physical layer solution)</a:t>
            </a:r>
          </a:p>
          <a:p>
            <a:endParaRPr lang="en-US" baseline="0" dirty="0" smtClean="0"/>
          </a:p>
          <a:p>
            <a:r>
              <a:rPr lang="en-US" dirty="0" smtClean="0"/>
              <a:t>Same</a:t>
            </a:r>
            <a:r>
              <a:rPr lang="en-US" baseline="0" dirty="0" smtClean="0"/>
              <a:t> problems with collisions!</a:t>
            </a:r>
          </a:p>
          <a:p>
            <a:endParaRPr lang="en-US" baseline="0" dirty="0" smtClean="0"/>
          </a:p>
          <a:p>
            <a:r>
              <a:rPr lang="en-US" baseline="0" dirty="0" smtClean="0"/>
              <a:t>But better with partitions – only isolates one.  Good compromise with Fully connected (which is of course ideal).</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30</a:t>
            </a:fld>
            <a:endParaRPr lang="en-US"/>
          </a:p>
        </p:txBody>
      </p:sp>
    </p:spTree>
    <p:extLst>
      <p:ext uri="{BB962C8B-B14F-4D97-AF65-F5344CB8AC3E}">
        <p14:creationId xmlns:p14="http://schemas.microsoft.com/office/powerpoint/2010/main" val="2402936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Called switched </a:t>
            </a:r>
            <a:r>
              <a:rPr lang="en-US" dirty="0" err="1" smtClean="0"/>
              <a:t>ethernet</a:t>
            </a:r>
            <a:r>
              <a:rPr lang="en-US" dirty="0" smtClean="0"/>
              <a:t>.</a:t>
            </a:r>
          </a:p>
          <a:p>
            <a:endParaRPr lang="en-US" dirty="0" smtClean="0"/>
          </a:p>
          <a:p>
            <a:r>
              <a:rPr lang="en-US" dirty="0" smtClean="0"/>
              <a:t>Up until now I have simply</a:t>
            </a:r>
            <a:r>
              <a:rPr lang="en-US" baseline="0" dirty="0" smtClean="0"/>
              <a:t> been talking about messages.  Since we are starting to talk about specific standards, we need to use the proper terms.  In this case for </a:t>
            </a:r>
            <a:r>
              <a:rPr lang="en-US" baseline="0" dirty="0" err="1" smtClean="0"/>
              <a:t>ethernet</a:t>
            </a:r>
            <a:r>
              <a:rPr lang="en-US" baseline="0" dirty="0" smtClean="0"/>
              <a:t> = frame.</a:t>
            </a:r>
          </a:p>
          <a:p>
            <a:endParaRPr lang="en-US" baseline="0" dirty="0" smtClean="0"/>
          </a:p>
        </p:txBody>
      </p:sp>
      <p:sp>
        <p:nvSpPr>
          <p:cNvPr id="4" name="Slide Number Placeholder 3"/>
          <p:cNvSpPr>
            <a:spLocks noGrp="1"/>
          </p:cNvSpPr>
          <p:nvPr>
            <p:ph type="sldNum" sz="quarter" idx="10"/>
          </p:nvPr>
        </p:nvSpPr>
        <p:spPr/>
        <p:txBody>
          <a:bodyPr/>
          <a:lstStyle/>
          <a:p>
            <a:fld id="{8B39E08B-9C32-7A4B-9EDB-819948101914}" type="slidenum">
              <a:rPr lang="en-US" smtClean="0"/>
              <a:t>31</a:t>
            </a:fld>
            <a:endParaRPr lang="en-US"/>
          </a:p>
        </p:txBody>
      </p:sp>
    </p:spTree>
    <p:extLst>
      <p:ext uri="{BB962C8B-B14F-4D97-AF65-F5344CB8AC3E}">
        <p14:creationId xmlns:p14="http://schemas.microsoft.com/office/powerpoint/2010/main" val="352538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Lots of network protocols are based on social protocols for communication.  They have been well honed in practice over many 1000s of years.</a:t>
            </a:r>
          </a:p>
          <a:p>
            <a:endParaRPr lang="en-US" baseline="0" dirty="0" smtClean="0"/>
          </a:p>
          <a:p>
            <a:r>
              <a:rPr lang="en-US" baseline="0" dirty="0" smtClean="0"/>
              <a:t>The talking stick, also called a speaker's staff,[1] is an instrument of aboriginal democracy used by many tribes, especially those of indigenous peoples of the Northwest Coast. The talking stick may be passed around a group or used only by leaders as a symbol of their authority and right to speak in public.</a:t>
            </a:r>
          </a:p>
          <a:p>
            <a:endParaRPr lang="en-US" baseline="0" dirty="0" smtClean="0"/>
          </a:p>
          <a:p>
            <a:r>
              <a:rPr lang="en-US" baseline="0" dirty="0" smtClean="0"/>
              <a:t>Token and polling is very efficient, but strike problems if a machine is down (token) or the master is off line.</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5</a:t>
            </a:fld>
            <a:endParaRPr lang="en-US"/>
          </a:p>
        </p:txBody>
      </p:sp>
    </p:spTree>
    <p:extLst>
      <p:ext uri="{BB962C8B-B14F-4D97-AF65-F5344CB8AC3E}">
        <p14:creationId xmlns:p14="http://schemas.microsoft.com/office/powerpoint/2010/main" val="11027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32</a:t>
            </a:fld>
            <a:endParaRPr lang="en-US"/>
          </a:p>
        </p:txBody>
      </p:sp>
    </p:spTree>
    <p:extLst>
      <p:ext uri="{BB962C8B-B14F-4D97-AF65-F5344CB8AC3E}">
        <p14:creationId xmlns:p14="http://schemas.microsoft.com/office/powerpoint/2010/main" val="1847927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Uses additional hardware.</a:t>
            </a:r>
          </a:p>
          <a:p>
            <a:endParaRPr lang="en-US" baseline="0" dirty="0" smtClean="0"/>
          </a:p>
          <a:p>
            <a:r>
              <a:rPr lang="en-US" baseline="0" dirty="0" smtClean="0"/>
              <a:t>A switch is better, giving a ‘collision-less’ network.  Also, packet sniffing is impossible.</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33</a:t>
            </a:fld>
            <a:endParaRPr lang="en-US"/>
          </a:p>
        </p:txBody>
      </p:sp>
    </p:spTree>
    <p:extLst>
      <p:ext uri="{BB962C8B-B14F-4D97-AF65-F5344CB8AC3E}">
        <p14:creationId xmlns:p14="http://schemas.microsoft.com/office/powerpoint/2010/main" val="2402936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Called switched </a:t>
            </a:r>
            <a:r>
              <a:rPr lang="en-US" dirty="0" err="1" smtClean="0"/>
              <a:t>ethernet</a:t>
            </a:r>
            <a:r>
              <a:rPr lang="en-US" dirty="0" smtClean="0"/>
              <a:t>.</a:t>
            </a:r>
            <a:r>
              <a:rPr lang="en-US" sz="2400" dirty="0" smtClean="0"/>
              <a:t>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t>This is the modern way of building wired LANs.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t>It operates at the DLL Layer (layer 2)</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34</a:t>
            </a:fld>
            <a:endParaRPr lang="en-US"/>
          </a:p>
        </p:txBody>
      </p:sp>
    </p:spTree>
    <p:extLst>
      <p:ext uri="{BB962C8B-B14F-4D97-AF65-F5344CB8AC3E}">
        <p14:creationId xmlns:p14="http://schemas.microsoft.com/office/powerpoint/2010/main" val="3525381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b="1" dirty="0" smtClean="0"/>
              <a:t>Should draw a </a:t>
            </a:r>
            <a:r>
              <a:rPr lang="en-US" b="1" dirty="0" err="1" smtClean="0"/>
              <a:t>picy</a:t>
            </a:r>
            <a:r>
              <a:rPr lang="en-US" b="1" dirty="0" smtClean="0"/>
              <a:t> to illustrate.</a:t>
            </a:r>
          </a:p>
          <a:p>
            <a:endParaRPr lang="en-US" b="1" dirty="0" smtClean="0"/>
          </a:p>
          <a:p>
            <a:r>
              <a:rPr lang="en-US" b="1" dirty="0" smtClean="0"/>
              <a:t>3.2  talking to itself.</a:t>
            </a:r>
            <a:endParaRPr lang="en-US" b="1" dirty="0"/>
          </a:p>
        </p:txBody>
      </p:sp>
      <p:sp>
        <p:nvSpPr>
          <p:cNvPr id="4" name="Slide Number Placeholder 3"/>
          <p:cNvSpPr>
            <a:spLocks noGrp="1"/>
          </p:cNvSpPr>
          <p:nvPr>
            <p:ph type="sldNum" sz="quarter" idx="10"/>
          </p:nvPr>
        </p:nvSpPr>
        <p:spPr/>
        <p:txBody>
          <a:bodyPr/>
          <a:lstStyle/>
          <a:p>
            <a:fld id="{8B39E08B-9C32-7A4B-9EDB-819948101914}" type="slidenum">
              <a:rPr lang="en-US" smtClean="0"/>
              <a:t>36</a:t>
            </a:fld>
            <a:endParaRPr lang="en-US"/>
          </a:p>
        </p:txBody>
      </p:sp>
    </p:spTree>
    <p:extLst>
      <p:ext uri="{BB962C8B-B14F-4D97-AF65-F5344CB8AC3E}">
        <p14:creationId xmlns:p14="http://schemas.microsoft.com/office/powerpoint/2010/main" val="2693304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Draw it!!!!</a:t>
            </a:r>
          </a:p>
          <a:p>
            <a:endParaRPr lang="en-US" baseline="0" dirty="0" smtClean="0"/>
          </a:p>
          <a:p>
            <a:r>
              <a:rPr lang="en-US" baseline="0" dirty="0" smtClean="0"/>
              <a:t>Especially mobile devices, laptops etc.</a:t>
            </a:r>
          </a:p>
          <a:p>
            <a:endParaRPr lang="en-US" baseline="0" dirty="0" smtClean="0"/>
          </a:p>
          <a:p>
            <a:r>
              <a:rPr lang="en-US" baseline="0" dirty="0" smtClean="0"/>
              <a:t>  PTO</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37</a:t>
            </a:fld>
            <a:endParaRPr lang="en-US"/>
          </a:p>
        </p:txBody>
      </p:sp>
    </p:spTree>
    <p:extLst>
      <p:ext uri="{BB962C8B-B14F-4D97-AF65-F5344CB8AC3E}">
        <p14:creationId xmlns:p14="http://schemas.microsoft.com/office/powerpoint/2010/main" val="34183536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b="1" dirty="0" smtClean="0">
                <a:solidFill>
                  <a:srgbClr val="FF0000"/>
                </a:solidFill>
              </a:rPr>
              <a:t>Switch poisoning, s</a:t>
            </a:r>
            <a:r>
              <a:rPr lang="en-US" dirty="0" smtClean="0"/>
              <a:t>end lots of fake ‘source’ mac</a:t>
            </a:r>
            <a:r>
              <a:rPr lang="en-US" baseline="0" dirty="0" smtClean="0"/>
              <a:t> addresses.  Fills up SWT, leaving no room for the real entries.  Therefore, by default, all packets broadcast on all links – so we can snoop.  More advanced switches can detect this (like jabbering) and isolate that link.</a:t>
            </a:r>
            <a:endParaRPr lang="en-US" dirty="0" smtClean="0"/>
          </a:p>
          <a:p>
            <a:endParaRPr lang="en-US" dirty="0" smtClean="0"/>
          </a:p>
          <a:p>
            <a:r>
              <a:rPr lang="en-US" dirty="0" smtClean="0"/>
              <a:t>In the older days admins</a:t>
            </a:r>
            <a:r>
              <a:rPr lang="en-US" baseline="0" dirty="0" smtClean="0"/>
              <a:t> often spent  hours ‘walking the line’ – really crawling on the floor, to find a break in the bus cable.  This is automatically isolated in a switched star network.</a:t>
            </a:r>
          </a:p>
          <a:p>
            <a:endParaRPr lang="en-US" baseline="0" dirty="0" smtClean="0"/>
          </a:p>
          <a:p>
            <a:endParaRPr lang="en-US" baseline="0" dirty="0" smtClean="0"/>
          </a:p>
          <a:p>
            <a:r>
              <a:rPr lang="en-US" dirty="0" smtClean="0"/>
              <a:t>Management</a:t>
            </a:r>
          </a:p>
          <a:p>
            <a:pPr lvl="1"/>
            <a:r>
              <a:rPr lang="en-US" dirty="0" smtClean="0"/>
              <a:t>Switches can filter out ‘jabbering’ links.</a:t>
            </a:r>
          </a:p>
          <a:p>
            <a:pPr lvl="1"/>
            <a:r>
              <a:rPr lang="en-US" dirty="0" smtClean="0"/>
              <a:t>Sniffing/security – though </a:t>
            </a:r>
            <a:r>
              <a:rPr lang="en-US" dirty="0" smtClean="0">
                <a:solidFill>
                  <a:srgbClr val="FF0000"/>
                </a:solidFill>
              </a:rPr>
              <a:t>switch poisoning</a:t>
            </a:r>
            <a:r>
              <a:rPr lang="en-US" dirty="0" smtClean="0"/>
              <a:t>…</a:t>
            </a:r>
          </a:p>
          <a:p>
            <a:pPr lvl="1"/>
            <a:r>
              <a:rPr lang="en-US" dirty="0" smtClean="0"/>
              <a:t>Damage to one cable, effects only one link (!bus)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39</a:t>
            </a:fld>
            <a:endParaRPr lang="en-US"/>
          </a:p>
        </p:txBody>
      </p:sp>
    </p:spTree>
    <p:extLst>
      <p:ext uri="{BB962C8B-B14F-4D97-AF65-F5344CB8AC3E}">
        <p14:creationId xmlns:p14="http://schemas.microsoft.com/office/powerpoint/2010/main" val="780115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People spend a lot of time arguing about pronunciation.</a:t>
            </a:r>
          </a:p>
          <a:p>
            <a:pPr marL="171450" indent="-171450">
              <a:buFont typeface="Arial"/>
              <a:buChar char="•"/>
            </a:pPr>
            <a:r>
              <a:rPr lang="en-US" dirty="0" smtClean="0"/>
              <a:t>Layer 2 relied</a:t>
            </a:r>
            <a:r>
              <a:rPr lang="en-US" baseline="0" dirty="0" smtClean="0"/>
              <a:t> on complete information or flooding when it wasn’t possible.  This is impossible on a larger network, everything would be flooding and there would be o room for real data.</a:t>
            </a:r>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44</a:t>
            </a:fld>
            <a:endParaRPr lang="en-US"/>
          </a:p>
        </p:txBody>
      </p:sp>
    </p:spTree>
    <p:extLst>
      <p:ext uri="{BB962C8B-B14F-4D97-AF65-F5344CB8AC3E}">
        <p14:creationId xmlns:p14="http://schemas.microsoft.com/office/powerpoint/2010/main" val="1904407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err="1" smtClean="0"/>
              <a:t>cnet</a:t>
            </a:r>
            <a:r>
              <a:rPr lang="en-US" dirty="0" smtClean="0"/>
              <a:t> enables development of and experimentation with a variety of data-link layer, network layer, and transport layer networking protocols in networks consisting of any combination of wide-area-networking (WAN), local-area-networking (LAN), or wireless-local-area-networking (WLAN) links.</a:t>
            </a:r>
            <a:endParaRPr lang="en-GB" dirty="0" smtClean="0"/>
          </a:p>
          <a:p>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46</a:t>
            </a:fld>
            <a:endParaRPr lang="en-US"/>
          </a:p>
        </p:txBody>
      </p:sp>
    </p:spTree>
    <p:extLst>
      <p:ext uri="{BB962C8B-B14F-4D97-AF65-F5344CB8AC3E}">
        <p14:creationId xmlns:p14="http://schemas.microsoft.com/office/powerpoint/2010/main" val="551436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Consider the following simple topology file which defines a 2-node network. An implementation of the </a:t>
            </a:r>
            <a:r>
              <a:rPr lang="en-US" sz="1200" b="0" i="1" kern="1200" dirty="0" err="1" smtClean="0">
                <a:solidFill>
                  <a:schemeClr val="tx1"/>
                </a:solidFill>
                <a:effectLst/>
                <a:latin typeface="+mn-lt"/>
                <a:ea typeface="+mn-ea"/>
                <a:cs typeface="+mn-cs"/>
              </a:rPr>
              <a:t>stopandwait</a:t>
            </a:r>
            <a:r>
              <a:rPr lang="en-US" sz="1200" b="0" i="0" kern="1200" dirty="0" smtClean="0">
                <a:solidFill>
                  <a:schemeClr val="tx1"/>
                </a:solidFill>
                <a:effectLst/>
                <a:latin typeface="+mn-lt"/>
                <a:ea typeface="+mn-ea"/>
                <a:cs typeface="+mn-cs"/>
              </a:rPr>
              <a:t> protocol is being developed over a single bidirectional </a:t>
            </a:r>
            <a:r>
              <a:rPr lang="en-US" sz="1200" b="0" i="1" kern="1200" dirty="0" smtClean="0">
                <a:solidFill>
                  <a:schemeClr val="tx1"/>
                </a:solidFill>
                <a:effectLst/>
                <a:latin typeface="+mn-lt"/>
                <a:ea typeface="+mn-ea"/>
                <a:cs typeface="+mn-cs"/>
              </a:rPr>
              <a:t>WAN</a:t>
            </a:r>
            <a:r>
              <a:rPr lang="en-US" sz="1200" b="0" i="0" kern="1200" dirty="0" smtClean="0">
                <a:solidFill>
                  <a:schemeClr val="tx1"/>
                </a:solidFill>
                <a:effectLst/>
                <a:latin typeface="+mn-lt"/>
                <a:ea typeface="+mn-ea"/>
                <a:cs typeface="+mn-cs"/>
              </a:rPr>
              <a:t> link which experiences </a:t>
            </a:r>
            <a:r>
              <a:rPr lang="en-US" sz="1200" b="0" i="0" kern="1200" dirty="0" err="1" smtClean="0">
                <a:solidFill>
                  <a:schemeClr val="tx1"/>
                </a:solidFill>
                <a:effectLst/>
                <a:latin typeface="+mn-lt"/>
                <a:ea typeface="+mn-ea"/>
                <a:cs typeface="+mn-cs"/>
              </a:rPr>
              <a:t>dataframe</a:t>
            </a:r>
            <a:r>
              <a:rPr lang="en-US" sz="1200" b="0" i="0" kern="1200" dirty="0" smtClean="0">
                <a:solidFill>
                  <a:schemeClr val="tx1"/>
                </a:solidFill>
                <a:effectLst/>
                <a:latin typeface="+mn-lt"/>
                <a:ea typeface="+mn-ea"/>
                <a:cs typeface="+mn-cs"/>
              </a:rPr>
              <a:t> corruption. </a:t>
            </a:r>
            <a:r>
              <a:rPr lang="en-US" sz="1200" b="0" i="1" kern="1200" dirty="0" err="1" smtClean="0">
                <a:solidFill>
                  <a:schemeClr val="tx1"/>
                </a:solidFill>
                <a:effectLst/>
                <a:latin typeface="+mn-lt"/>
                <a:ea typeface="+mn-ea"/>
                <a:cs typeface="+mn-cs"/>
              </a:rPr>
              <a:t>cnet</a:t>
            </a:r>
            <a:r>
              <a:rPr lang="en-US" sz="1200" b="0" i="0" kern="1200" dirty="0" smtClean="0">
                <a:solidFill>
                  <a:schemeClr val="tx1"/>
                </a:solidFill>
                <a:effectLst/>
                <a:latin typeface="+mn-lt"/>
                <a:ea typeface="+mn-ea"/>
                <a:cs typeface="+mn-cs"/>
              </a:rPr>
              <a:t> keywords are case-sensitive and are presented here in bold font.</a:t>
            </a:r>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47</a:t>
            </a:fld>
            <a:endParaRPr lang="en-US"/>
          </a:p>
        </p:txBody>
      </p:sp>
    </p:spTree>
    <p:extLst>
      <p:ext uri="{BB962C8B-B14F-4D97-AF65-F5344CB8AC3E}">
        <p14:creationId xmlns:p14="http://schemas.microsoft.com/office/powerpoint/2010/main" val="155299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52</a:t>
            </a:fld>
            <a:endParaRPr lang="en-US"/>
          </a:p>
        </p:txBody>
      </p:sp>
    </p:spTree>
    <p:extLst>
      <p:ext uri="{BB962C8B-B14F-4D97-AF65-F5344CB8AC3E}">
        <p14:creationId xmlns:p14="http://schemas.microsoft.com/office/powerpoint/2010/main" val="190034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a token in one direction.</a:t>
            </a:r>
          </a:p>
          <a:p>
            <a:endParaRPr lang="en-US" dirty="0" smtClean="0"/>
          </a:p>
          <a:p>
            <a:r>
              <a:rPr lang="en-US" dirty="0" smtClean="0"/>
              <a:t>Token itself is</a:t>
            </a:r>
            <a:r>
              <a:rPr lang="en-US" baseline="0" dirty="0" smtClean="0"/>
              <a:t> data, so it is the last data that is sent by the previous holder.</a:t>
            </a:r>
          </a:p>
          <a:p>
            <a:endParaRPr lang="en-US" baseline="0" dirty="0" smtClean="0"/>
          </a:p>
          <a:p>
            <a:r>
              <a:rPr lang="en-US" baseline="0" dirty="0" smtClean="0"/>
              <a:t>Limited size </a:t>
            </a:r>
            <a:r>
              <a:rPr lang="en-US" baseline="0" dirty="0" err="1" smtClean="0"/>
              <a:t>vs</a:t>
            </a:r>
            <a:r>
              <a:rPr lang="en-US" baseline="0" dirty="0" smtClean="0"/>
              <a:t> </a:t>
            </a:r>
            <a:r>
              <a:rPr lang="en-US" baseline="0" dirty="0" err="1" smtClean="0"/>
              <a:t>utilisation</a:t>
            </a:r>
            <a:r>
              <a:rPr lang="en-US" baseline="0" dirty="0" smtClean="0"/>
              <a:t> tradeoff.</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6</a:t>
            </a:fld>
            <a:endParaRPr lang="en-US"/>
          </a:p>
        </p:txBody>
      </p:sp>
    </p:spTree>
    <p:extLst>
      <p:ext uri="{BB962C8B-B14F-4D97-AF65-F5344CB8AC3E}">
        <p14:creationId xmlns:p14="http://schemas.microsoft.com/office/powerpoint/2010/main" val="213352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Draw picture of the wire next to Physical</a:t>
            </a:r>
            <a:r>
              <a:rPr lang="en-US" baseline="0" dirty="0" smtClean="0"/>
              <a:t> layer, draw arrows up to </a:t>
            </a:r>
            <a:r>
              <a:rPr lang="en-US" baseline="0" dirty="0" err="1" smtClean="0"/>
              <a:t>datalink</a:t>
            </a:r>
            <a:r>
              <a:rPr lang="en-US" baseline="0" dirty="0" smtClean="0"/>
              <a:t> layer.</a:t>
            </a:r>
          </a:p>
          <a:p>
            <a:endParaRPr lang="en-US" baseline="0" dirty="0" smtClean="0"/>
          </a:p>
          <a:p>
            <a:r>
              <a:rPr lang="en-US" baseline="0" dirty="0" smtClean="0"/>
              <a:t>But wait, there’s more!  We’re not done with out BUS just yet.</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8</a:t>
            </a:fld>
            <a:endParaRPr lang="en-US"/>
          </a:p>
        </p:txBody>
      </p:sp>
    </p:spTree>
    <p:extLst>
      <p:ext uri="{BB962C8B-B14F-4D97-AF65-F5344CB8AC3E}">
        <p14:creationId xmlns:p14="http://schemas.microsoft.com/office/powerpoint/2010/main" val="329736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Performance:</a:t>
            </a:r>
          </a:p>
          <a:p>
            <a:endParaRPr lang="en-NZ" dirty="0" smtClean="0"/>
          </a:p>
          <a:p>
            <a:r>
              <a:rPr lang="en-NZ" dirty="0" smtClean="0"/>
              <a:t>So you can say –</a:t>
            </a:r>
            <a:r>
              <a:rPr lang="en-NZ" baseline="0" dirty="0" smtClean="0"/>
              <a:t> </a:t>
            </a:r>
            <a:r>
              <a:rPr lang="en-NZ" dirty="0" smtClean="0"/>
              <a:t>parity</a:t>
            </a:r>
            <a:r>
              <a:rPr lang="en-NZ" baseline="0" dirty="0" smtClean="0"/>
              <a:t> </a:t>
            </a:r>
            <a:r>
              <a:rPr lang="en-NZ" dirty="0" smtClean="0"/>
              <a:t>detects all odd-number errors in a data block, 1,3,5 etc.  It CANNOT</a:t>
            </a:r>
            <a:r>
              <a:rPr lang="en-NZ" baseline="0" dirty="0" smtClean="0"/>
              <a:t> detect an even number of errors, Reguardless if odd or even partiy chosen.</a:t>
            </a:r>
            <a:endParaRPr lang="en-NZ" dirty="0" smtClean="0"/>
          </a:p>
          <a:p>
            <a:endParaRPr lang="en-NZ" dirty="0" smtClean="0"/>
          </a:p>
          <a:p>
            <a:r>
              <a:rPr lang="en-NZ" dirty="0" smtClean="0"/>
              <a:t>Also known as a Vertical Redundancy Check (VRC)</a:t>
            </a:r>
          </a:p>
          <a:p>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12</a:t>
            </a:fld>
            <a:endParaRPr lang="en-US"/>
          </a:p>
        </p:txBody>
      </p:sp>
    </p:spTree>
    <p:extLst>
      <p:ext uri="{BB962C8B-B14F-4D97-AF65-F5344CB8AC3E}">
        <p14:creationId xmlns:p14="http://schemas.microsoft.com/office/powerpoint/2010/main" val="2054766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13</a:t>
            </a:fld>
            <a:endParaRPr lang="en-US"/>
          </a:p>
        </p:txBody>
      </p:sp>
    </p:spTree>
    <p:extLst>
      <p:ext uri="{BB962C8B-B14F-4D97-AF65-F5344CB8AC3E}">
        <p14:creationId xmlns:p14="http://schemas.microsoft.com/office/powerpoint/2010/main" val="1805399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Performance:</a:t>
            </a:r>
          </a:p>
          <a:p>
            <a:pPr marL="171450" indent="-171450">
              <a:buFont typeface="Arial"/>
              <a:buChar char="•"/>
            </a:pPr>
            <a:r>
              <a:rPr lang="en-NZ" dirty="0" smtClean="0"/>
              <a:t>Detects all burst errors up to length n (number of  columns)</a:t>
            </a:r>
          </a:p>
          <a:p>
            <a:pPr marL="171450" indent="-171450">
              <a:buFont typeface="Arial"/>
              <a:buChar char="•"/>
            </a:pPr>
            <a:r>
              <a:rPr lang="en-NZ" dirty="0" smtClean="0"/>
              <a:t>Misses burst errors of length n+1 if there are n-1 uninverted bits between the first and last bit</a:t>
            </a:r>
          </a:p>
          <a:p>
            <a:pPr marL="171450" indent="-171450">
              <a:buFont typeface="Arial"/>
              <a:buChar char="•"/>
            </a:pPr>
            <a:r>
              <a:rPr lang="en-NZ" dirty="0" smtClean="0"/>
              <a:t>If the block is badly garbled, the probability of acceptance is ½ </a:t>
            </a:r>
          </a:p>
          <a:p>
            <a:pPr marL="171450" indent="-171450">
              <a:buFont typeface="Arial"/>
              <a:buChar char="•"/>
            </a:pP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14</a:t>
            </a:fld>
            <a:endParaRPr lang="en-US"/>
          </a:p>
        </p:txBody>
      </p:sp>
    </p:spTree>
    <p:extLst>
      <p:ext uri="{BB962C8B-B14F-4D97-AF65-F5344CB8AC3E}">
        <p14:creationId xmlns:p14="http://schemas.microsoft.com/office/powerpoint/2010/main" val="2998448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AU"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AU" smtClean="0"/>
              <a:t>Click to edit Master subtitle style</a:t>
            </a:r>
            <a:endParaRPr kumimoji="0" lang="en-US"/>
          </a:p>
        </p:txBody>
      </p:sp>
      <p:sp>
        <p:nvSpPr>
          <p:cNvPr id="7" name="Date Placeholder 6"/>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20" name="Footer Placeholder 19"/>
          <p:cNvSpPr>
            <a:spLocks noGrp="1"/>
          </p:cNvSpPr>
          <p:nvPr>
            <p:ph type="ftr" sz="quarter" idx="11"/>
          </p:nvPr>
        </p:nvSpPr>
        <p:spPr/>
        <p:txBody>
          <a:bodyPr/>
          <a:lstStyle>
            <a:extLst/>
          </a:lstStyle>
          <a:p>
            <a:r>
              <a:rPr lang="en-US" smtClean="0"/>
              <a:t>NWEN 243 © 2011-15, Kris Bubendorfer</a:t>
            </a:r>
            <a:endParaRPr lang="en-US"/>
          </a:p>
        </p:txBody>
      </p:sp>
      <p:sp>
        <p:nvSpPr>
          <p:cNvPr id="10" name="Slide Number Placeholder 9"/>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1"/>
            <a:ext cx="1828800" cy="5851525"/>
          </a:xfrm>
        </p:spPr>
        <p:txBody>
          <a:bodyPr vert="eaVert"/>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1143000" y="274642"/>
            <a:ext cx="5562600" cy="5851525"/>
          </a:xfrm>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AU"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6" name="Footer Placeholder 5"/>
          <p:cNvSpPr>
            <a:spLocks noGrp="1"/>
          </p:cNvSpPr>
          <p:nvPr>
            <p:ph type="ftr" sz="quarter" idx="11"/>
          </p:nvPr>
        </p:nvSpPr>
        <p:spPr/>
        <p:txBody>
          <a:bodyPr/>
          <a:lstStyle>
            <a:extLst/>
          </a:lstStyle>
          <a:p>
            <a:r>
              <a:rPr lang="en-US" smtClean="0"/>
              <a:t>NWEN 243 © 2011-15, Kris Bubendorfer</a:t>
            </a:r>
            <a:endParaRPr lang="en-US"/>
          </a:p>
        </p:txBody>
      </p:sp>
      <p:sp>
        <p:nvSpPr>
          <p:cNvPr id="7" name="Slide Number Placeholder 6"/>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8" name="Footer Placeholder 7"/>
          <p:cNvSpPr>
            <a:spLocks noGrp="1"/>
          </p:cNvSpPr>
          <p:nvPr>
            <p:ph type="ftr" sz="quarter" idx="11"/>
          </p:nvPr>
        </p:nvSpPr>
        <p:spPr/>
        <p:txBody>
          <a:bodyPr/>
          <a:lstStyle>
            <a:extLst/>
          </a:lstStyle>
          <a:p>
            <a:r>
              <a:rPr lang="en-US" smtClean="0"/>
              <a:t>NWEN 243 © 2011-15, Kris Bubendorfer</a:t>
            </a:r>
            <a:endParaRPr lang="en-US"/>
          </a:p>
        </p:txBody>
      </p:sp>
      <p:sp>
        <p:nvSpPr>
          <p:cNvPr id="9" name="Slide Number Placeholder 8"/>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4" name="Footer Placeholder 3"/>
          <p:cNvSpPr>
            <a:spLocks noGrp="1"/>
          </p:cNvSpPr>
          <p:nvPr>
            <p:ph type="ftr" sz="quarter" idx="11"/>
          </p:nvPr>
        </p:nvSpPr>
        <p:spPr/>
        <p:txBody>
          <a:bodyPr/>
          <a:lstStyle>
            <a:extLst/>
          </a:lstStyle>
          <a:p>
            <a:r>
              <a:rPr lang="en-US" smtClean="0"/>
              <a:t>NWEN 243 © 2011-15, Kris Bubendorfer</a:t>
            </a:r>
            <a:endParaRPr lang="en-US"/>
          </a:p>
        </p:txBody>
      </p:sp>
      <p:sp>
        <p:nvSpPr>
          <p:cNvPr id="5" name="Slide Number Placeholder 4"/>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3" name="Footer Placeholder 2"/>
          <p:cNvSpPr>
            <a:spLocks noGrp="1"/>
          </p:cNvSpPr>
          <p:nvPr>
            <p:ph type="ftr" sz="quarter" idx="11"/>
          </p:nvPr>
        </p:nvSpPr>
        <p:spPr/>
        <p:txBody>
          <a:bodyPr/>
          <a:lstStyle>
            <a:extLst/>
          </a:lstStyle>
          <a:p>
            <a:r>
              <a:rPr lang="en-US" smtClean="0"/>
              <a:t>NWEN 243 © 2011-15, Kris Bubendorfer</a:t>
            </a:r>
            <a:endParaRPr lang="en-US"/>
          </a:p>
        </p:txBody>
      </p:sp>
      <p:sp>
        <p:nvSpPr>
          <p:cNvPr id="4" name="Slide Number Placeholder 3"/>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AU"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457200" y="2133602"/>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6" name="Footer Placeholder 5"/>
          <p:cNvSpPr>
            <a:spLocks noGrp="1"/>
          </p:cNvSpPr>
          <p:nvPr>
            <p:ph type="ftr" sz="quarter" idx="11"/>
          </p:nvPr>
        </p:nvSpPr>
        <p:spPr/>
        <p:txBody>
          <a:bodyPr/>
          <a:lstStyle>
            <a:extLst/>
          </a:lstStyle>
          <a:p>
            <a:r>
              <a:rPr lang="en-US" smtClean="0"/>
              <a:t>NWEN 243 © 2011-15, Kris Bubendorfer</a:t>
            </a:r>
            <a:endParaRPr lang="en-US"/>
          </a:p>
        </p:txBody>
      </p:sp>
      <p:sp>
        <p:nvSpPr>
          <p:cNvPr id="7" name="Slide Number Placeholder 6"/>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AU" smtClean="0"/>
              <a:t>Click to edit Master title style</a:t>
            </a:r>
            <a:endParaRPr kumimoji="0" lang="en-US"/>
          </a:p>
        </p:txBody>
      </p:sp>
      <p:sp>
        <p:nvSpPr>
          <p:cNvPr id="5" name="Date Placeholder 4"/>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6" name="Footer Placeholder 5"/>
          <p:cNvSpPr>
            <a:spLocks noGrp="1"/>
          </p:cNvSpPr>
          <p:nvPr>
            <p:ph type="ftr" sz="quarter" idx="11"/>
          </p:nvPr>
        </p:nvSpPr>
        <p:spPr/>
        <p:txBody>
          <a:bodyPr/>
          <a:lstStyle>
            <a:extLst/>
          </a:lstStyle>
          <a:p>
            <a:r>
              <a:rPr lang="en-US" smtClean="0"/>
              <a:t>NWEN 243 © 2011-15, Kris Bubendorfer</a:t>
            </a:r>
            <a:endParaRPr lang="en-US"/>
          </a:p>
        </p:txBody>
      </p:sp>
      <p:sp>
        <p:nvSpPr>
          <p:cNvPr id="7" name="Slide Number Placeholder 6"/>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AU"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AU"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21104"/>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AU"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NWEN 243 © 2011-15, Kris Bubendorfer</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6A1EBCC-DB2F-4447-83F7-93BC3BB4452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8.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raw.githubusercontent.com/Homebrew/install/master/install)"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NWEN 243	</a:t>
            </a:r>
            <a:endParaRPr lang="en-US" dirty="0"/>
          </a:p>
        </p:txBody>
      </p:sp>
      <p:sp>
        <p:nvSpPr>
          <p:cNvPr id="3" name="Subtitle 2"/>
          <p:cNvSpPr>
            <a:spLocks noGrp="1"/>
          </p:cNvSpPr>
          <p:nvPr>
            <p:ph type="subTitle" idx="1"/>
          </p:nvPr>
        </p:nvSpPr>
        <p:spPr/>
        <p:txBody>
          <a:bodyPr/>
          <a:lstStyle/>
          <a:p>
            <a:r>
              <a:rPr lang="en-US" dirty="0" smtClean="0"/>
              <a:t>Networked Applications</a:t>
            </a:r>
          </a:p>
          <a:p>
            <a:endParaRPr lang="en-US" dirty="0"/>
          </a:p>
          <a:p>
            <a:r>
              <a:rPr lang="en-US" dirty="0" smtClean="0"/>
              <a:t>Lecture 8: putting networks together </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4" name="Picture 3"/>
          <p:cNvPicPr>
            <a:picLocks noChangeAspect="1"/>
          </p:cNvPicPr>
          <p:nvPr/>
        </p:nvPicPr>
        <p:blipFill>
          <a:blip r:embed="rId2"/>
          <a:stretch>
            <a:fillRect/>
          </a:stretch>
        </p:blipFill>
        <p:spPr>
          <a:xfrm>
            <a:off x="5150555" y="3448050"/>
            <a:ext cx="3810000" cy="2857500"/>
          </a:xfrm>
          <a:prstGeom prst="rect">
            <a:avLst/>
          </a:prstGeom>
        </p:spPr>
      </p:pic>
    </p:spTree>
    <p:extLst>
      <p:ext uri="{BB962C8B-B14F-4D97-AF65-F5344CB8AC3E}">
        <p14:creationId xmlns:p14="http://schemas.microsoft.com/office/powerpoint/2010/main" val="2136113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8" name="Straight Connector 7"/>
          <p:cNvCxnSpPr/>
          <p:nvPr/>
        </p:nvCxnSpPr>
        <p:spPr>
          <a:xfrm>
            <a:off x="3238500" y="5118100"/>
            <a:ext cx="3784600" cy="1270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9220" name="Rectangle 4"/>
          <p:cNvSpPr>
            <a:spLocks noGrp="1" noChangeArrowheads="1"/>
          </p:cNvSpPr>
          <p:nvPr>
            <p:ph type="title"/>
          </p:nvPr>
        </p:nvSpPr>
        <p:spPr>
          <a:xfrm>
            <a:off x="1169501" y="11"/>
            <a:ext cx="7391305"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Ethernet </a:t>
            </a:r>
            <a:r>
              <a:rPr lang="en-US" dirty="0" err="1" smtClean="0"/>
              <a:t>Datalink</a:t>
            </a:r>
            <a:r>
              <a:rPr lang="en-US" dirty="0" smtClean="0"/>
              <a:t> Layer</a:t>
            </a:r>
            <a:endParaRPr lang="en-US" dirty="0"/>
          </a:p>
        </p:txBody>
      </p:sp>
      <p:sp>
        <p:nvSpPr>
          <p:cNvPr id="9221" name="Rectangle 5"/>
          <p:cNvSpPr>
            <a:spLocks noGrp="1" noChangeArrowheads="1"/>
          </p:cNvSpPr>
          <p:nvPr>
            <p:ph type="body" idx="1"/>
          </p:nvPr>
        </p:nvSpPr>
        <p:spPr>
          <a:xfrm>
            <a:off x="1003300" y="1280297"/>
            <a:ext cx="7449500" cy="2428105"/>
          </a:xfrm>
          <a:ln/>
        </p:spPr>
        <p:txBody>
          <a:bodyPr lIns="82945" tIns="41473" rIns="82945" bIns="41473">
            <a:no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a:t>A data packet on an Ethernet link is called an </a:t>
            </a:r>
            <a:endParaRPr lang="en-US" sz="2400" dirty="0" smtClean="0"/>
          </a:p>
          <a:p>
            <a:pPr marL="82296" indent="0">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a:t> </a:t>
            </a:r>
            <a:r>
              <a:rPr lang="en-US" sz="2400" dirty="0" smtClean="0"/>
              <a:t>			</a:t>
            </a:r>
            <a:r>
              <a:rPr lang="en-US" sz="2400" dirty="0" smtClean="0">
                <a:solidFill>
                  <a:srgbClr val="FF0000"/>
                </a:solidFill>
              </a:rPr>
              <a:t>Ethernet frame </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Each </a:t>
            </a:r>
            <a:r>
              <a:rPr lang="en-US" sz="2400" dirty="0"/>
              <a:t>frame contains source and destination addresses and </a:t>
            </a:r>
            <a:r>
              <a:rPr lang="en-US" sz="2400" b="1" dirty="0"/>
              <a:t>error-checking data</a:t>
            </a:r>
            <a:r>
              <a:rPr lang="en-US" sz="2400" dirty="0"/>
              <a:t> so that damaged data can be detected and re-</a:t>
            </a:r>
            <a:r>
              <a:rPr lang="en-US" sz="2400" dirty="0" smtClean="0"/>
              <a:t>transmitted</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1600" dirty="0" smtClean="0"/>
              <a:t/>
            </a:r>
            <a:br>
              <a:rPr lang="en-US" sz="1600" dirty="0" smtClean="0"/>
            </a:br>
            <a:endParaRPr lang="en-US" sz="1600" dirty="0"/>
          </a:p>
        </p:txBody>
      </p:sp>
      <p:grpSp>
        <p:nvGrpSpPr>
          <p:cNvPr id="2" name="Group 6"/>
          <p:cNvGrpSpPr>
            <a:grpSpLocks/>
          </p:cNvGrpSpPr>
          <p:nvPr/>
        </p:nvGrpSpPr>
        <p:grpSpPr bwMode="auto">
          <a:xfrm>
            <a:off x="1395180" y="5414313"/>
            <a:ext cx="2027520" cy="567420"/>
            <a:chOff x="0" y="0"/>
            <a:chExt cx="1408" cy="394"/>
          </a:xfrm>
        </p:grpSpPr>
        <p:sp>
          <p:nvSpPr>
            <p:cNvPr id="9223" name="AutoShape 7"/>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4" name="Rectangle 8"/>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grpSp>
        <p:nvGrpSpPr>
          <p:cNvPr id="3" name="Group 9"/>
          <p:cNvGrpSpPr>
            <a:grpSpLocks/>
          </p:cNvGrpSpPr>
          <p:nvPr/>
        </p:nvGrpSpPr>
        <p:grpSpPr bwMode="auto">
          <a:xfrm>
            <a:off x="6808140" y="5414313"/>
            <a:ext cx="2027520" cy="567420"/>
            <a:chOff x="0" y="0"/>
            <a:chExt cx="1408" cy="394"/>
          </a:xfrm>
        </p:grpSpPr>
        <p:sp>
          <p:nvSpPr>
            <p:cNvPr id="9226" name="AutoShape 10"/>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7" name="Rectangle 11"/>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sp>
        <p:nvSpPr>
          <p:cNvPr id="9229" name="Line 13"/>
          <p:cNvSpPr>
            <a:spLocks noChangeShapeType="1"/>
          </p:cNvSpPr>
          <p:nvPr/>
        </p:nvSpPr>
        <p:spPr bwMode="auto">
          <a:xfrm rot="10800000" flipH="1">
            <a:off x="139662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0" name="Line 14"/>
          <p:cNvSpPr>
            <a:spLocks noChangeShapeType="1"/>
          </p:cNvSpPr>
          <p:nvPr/>
        </p:nvSpPr>
        <p:spPr bwMode="auto">
          <a:xfrm rot="10800000" flipH="1">
            <a:off x="342126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1" name="Line 15"/>
          <p:cNvSpPr>
            <a:spLocks noChangeShapeType="1"/>
          </p:cNvSpPr>
          <p:nvPr/>
        </p:nvSpPr>
        <p:spPr bwMode="auto">
          <a:xfrm rot="10800000" flipH="1">
            <a:off x="6809580"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2" name="Line 16"/>
          <p:cNvSpPr>
            <a:spLocks noChangeShapeType="1"/>
          </p:cNvSpPr>
          <p:nvPr/>
        </p:nvSpPr>
        <p:spPr bwMode="auto">
          <a:xfrm rot="10800000" flipH="1">
            <a:off x="88356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6" name="Line 20"/>
          <p:cNvSpPr>
            <a:spLocks noChangeShapeType="1"/>
          </p:cNvSpPr>
          <p:nvPr/>
        </p:nvSpPr>
        <p:spPr bwMode="auto">
          <a:xfrm rot="10800000" flipH="1">
            <a:off x="139662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7" name="Line 21"/>
          <p:cNvSpPr>
            <a:spLocks noChangeShapeType="1"/>
          </p:cNvSpPr>
          <p:nvPr/>
        </p:nvSpPr>
        <p:spPr bwMode="auto">
          <a:xfrm rot="10800000" flipH="1">
            <a:off x="34212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7" name="Line 13"/>
          <p:cNvSpPr>
            <a:spLocks noChangeShapeType="1"/>
          </p:cNvSpPr>
          <p:nvPr/>
        </p:nvSpPr>
        <p:spPr bwMode="auto">
          <a:xfrm rot="10800000" flipH="1">
            <a:off x="6807200" y="4928198"/>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8" name="Line 13"/>
          <p:cNvSpPr>
            <a:spLocks noChangeShapeType="1"/>
          </p:cNvSpPr>
          <p:nvPr/>
        </p:nvSpPr>
        <p:spPr bwMode="auto">
          <a:xfrm rot="10800000" flipH="1">
            <a:off x="8837101" y="4928984"/>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cxnSp>
        <p:nvCxnSpPr>
          <p:cNvPr id="30" name="Elbow Connector 29"/>
          <p:cNvCxnSpPr/>
          <p:nvPr/>
        </p:nvCxnSpPr>
        <p:spPr>
          <a:xfrm rot="16200000" flipH="1">
            <a:off x="5173221" y="3217461"/>
            <a:ext cx="1588" cy="5528563"/>
          </a:xfrm>
          <a:prstGeom prst="bentConnector4">
            <a:avLst>
              <a:gd name="adj1" fmla="val 26391688"/>
              <a:gd name="adj2" fmla="val 99585"/>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4" name="Group 17"/>
          <p:cNvGrpSpPr>
            <a:grpSpLocks/>
          </p:cNvGrpSpPr>
          <p:nvPr/>
        </p:nvGrpSpPr>
        <p:grpSpPr bwMode="auto">
          <a:xfrm>
            <a:off x="1395180" y="4846893"/>
            <a:ext cx="2027520" cy="567420"/>
            <a:chOff x="0" y="0"/>
            <a:chExt cx="1408" cy="394"/>
          </a:xfrm>
          <a:solidFill>
            <a:schemeClr val="bg1"/>
          </a:solidFill>
        </p:grpSpPr>
        <p:sp>
          <p:nvSpPr>
            <p:cNvPr id="22" name="AutoShape 18"/>
            <p:cNvSpPr>
              <a:spLocks/>
            </p:cNvSpPr>
            <p:nvPr/>
          </p:nvSpPr>
          <p:spPr bwMode="auto">
            <a:xfrm>
              <a:off x="1" y="0"/>
              <a:ext cx="1406" cy="394"/>
            </a:xfrm>
            <a:prstGeom prst="roundRect">
              <a:avLst>
                <a:gd name="adj" fmla="val 245"/>
              </a:avLst>
            </a:prstGeom>
            <a:grp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3" name="Rectangle 19"/>
            <p:cNvSpPr>
              <a:spLocks/>
            </p:cNvSpPr>
            <p:nvPr/>
          </p:nvSpPr>
          <p:spPr bwMode="auto">
            <a:xfrm>
              <a:off x="0" y="101"/>
              <a:ext cx="1408" cy="192"/>
            </a:xfrm>
            <a:prstGeom prst="rect">
              <a:avLst/>
            </a:prstGeom>
            <a:grp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grpSp>
        <p:nvGrpSpPr>
          <p:cNvPr id="5" name="Group 22"/>
          <p:cNvGrpSpPr>
            <a:grpSpLocks/>
          </p:cNvGrpSpPr>
          <p:nvPr/>
        </p:nvGrpSpPr>
        <p:grpSpPr bwMode="auto">
          <a:xfrm>
            <a:off x="6808140" y="4846893"/>
            <a:ext cx="2027520" cy="567420"/>
            <a:chOff x="0" y="0"/>
            <a:chExt cx="1408" cy="394"/>
          </a:xfrm>
          <a:solidFill>
            <a:schemeClr val="bg1"/>
          </a:solidFill>
        </p:grpSpPr>
        <p:sp>
          <p:nvSpPr>
            <p:cNvPr id="25" name="AutoShape 23"/>
            <p:cNvSpPr>
              <a:spLocks/>
            </p:cNvSpPr>
            <p:nvPr/>
          </p:nvSpPr>
          <p:spPr bwMode="auto">
            <a:xfrm>
              <a:off x="1" y="0"/>
              <a:ext cx="1406" cy="394"/>
            </a:xfrm>
            <a:prstGeom prst="roundRect">
              <a:avLst>
                <a:gd name="adj" fmla="val 245"/>
              </a:avLst>
            </a:prstGeom>
            <a:grp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6" name="Rectangle 24"/>
            <p:cNvSpPr>
              <a:spLocks/>
            </p:cNvSpPr>
            <p:nvPr/>
          </p:nvSpPr>
          <p:spPr bwMode="auto">
            <a:xfrm>
              <a:off x="0" y="101"/>
              <a:ext cx="1408" cy="192"/>
            </a:xfrm>
            <a:prstGeom prst="rect">
              <a:avLst/>
            </a:prstGeom>
            <a:grp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sp>
        <p:nvSpPr>
          <p:cNvPr id="40" name="Rectangle 25"/>
          <p:cNvSpPr>
            <a:spLocks/>
          </p:cNvSpPr>
          <p:nvPr/>
        </p:nvSpPr>
        <p:spPr bwMode="auto">
          <a:xfrm>
            <a:off x="1169500" y="4928198"/>
            <a:ext cx="128378" cy="705424"/>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2</a:t>
            </a:r>
          </a:p>
          <a:p>
            <a:pPr>
              <a:lnSpc>
                <a:spcPct val="84000"/>
              </a:lnSpc>
            </a:pPr>
            <a:endParaRPr lang="en-US" dirty="0">
              <a:solidFill>
                <a:schemeClr val="tx1"/>
              </a:solidFill>
              <a:latin typeface="Helvetica" pitchFamily="32" charset="0"/>
              <a:ea typeface="Helvetica" pitchFamily="32" charset="0"/>
              <a:cs typeface="Helvetica" pitchFamily="32" charset="0"/>
              <a:sym typeface="Helvetica" pitchFamily="32" charset="0"/>
            </a:endParaRPr>
          </a:p>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1</a:t>
            </a:r>
          </a:p>
        </p:txBody>
      </p:sp>
      <p:sp>
        <p:nvSpPr>
          <p:cNvPr id="33" name="Line 45"/>
          <p:cNvSpPr>
            <a:spLocks noChangeShapeType="1"/>
          </p:cNvSpPr>
          <p:nvPr/>
        </p:nvSpPr>
        <p:spPr bwMode="auto">
          <a:xfrm>
            <a:off x="1884281" y="4114908"/>
            <a:ext cx="1440" cy="613504"/>
          </a:xfrm>
          <a:prstGeom prst="line">
            <a:avLst/>
          </a:prstGeom>
          <a:noFill/>
          <a:ln w="12700">
            <a:solidFill>
              <a:srgbClr val="0000FF"/>
            </a:solidFill>
            <a:prstDash val="solid"/>
            <a:round/>
            <a:headEnd type="none" w="med" len="med"/>
            <a:tailEnd type="triangle" w="med" len="med"/>
          </a:ln>
        </p:spPr>
        <p:txBody>
          <a:bodyPr>
            <a:prstTxWarp prst="textNoShape">
              <a:avLst/>
            </a:prstTxWarp>
          </a:bodyPr>
          <a:lstStyle/>
          <a:p>
            <a:endParaRPr lang="en-US"/>
          </a:p>
        </p:txBody>
      </p:sp>
      <p:sp>
        <p:nvSpPr>
          <p:cNvPr id="34" name="Rectangle 46"/>
          <p:cNvSpPr>
            <a:spLocks/>
          </p:cNvSpPr>
          <p:nvPr/>
        </p:nvSpPr>
        <p:spPr bwMode="auto">
          <a:xfrm>
            <a:off x="1914521" y="4070263"/>
            <a:ext cx="666912" cy="240066"/>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tabLst>
                <a:tab pos="656650" algn="l"/>
                <a:tab pos="1301779" algn="l"/>
              </a:tabLst>
            </a:pPr>
            <a:r>
              <a:rPr lang="en-US" dirty="0" smtClean="0">
                <a:solidFill>
                  <a:srgbClr val="0000FF"/>
                </a:solidFill>
                <a:latin typeface="Helvetica" pitchFamily="32" charset="0"/>
                <a:ea typeface="Helvetica" pitchFamily="32" charset="0"/>
                <a:cs typeface="Helvetica" pitchFamily="32" charset="0"/>
                <a:sym typeface="Helvetica" pitchFamily="32" charset="0"/>
              </a:rPr>
              <a:t>Frame</a:t>
            </a:r>
            <a:endParaRPr lang="en-US" dirty="0">
              <a:solidFill>
                <a:srgbClr val="0000FF"/>
              </a:solidFill>
              <a:latin typeface="Helvetica" pitchFamily="32" charset="0"/>
              <a:ea typeface="Helvetica" pitchFamily="32" charset="0"/>
              <a:cs typeface="Helvetica" pitchFamily="32" charset="0"/>
              <a:sym typeface="Helvetica" pitchFamily="32" charset="0"/>
            </a:endParaRPr>
          </a:p>
        </p:txBody>
      </p:sp>
      <p:sp>
        <p:nvSpPr>
          <p:cNvPr id="35" name="Line 17"/>
          <p:cNvSpPr>
            <a:spLocks noChangeShapeType="1"/>
          </p:cNvSpPr>
          <p:nvPr/>
        </p:nvSpPr>
        <p:spPr bwMode="auto">
          <a:xfrm rot="10800000" flipH="1">
            <a:off x="7951680" y="4143316"/>
            <a:ext cx="1440" cy="535736"/>
          </a:xfrm>
          <a:prstGeom prst="line">
            <a:avLst/>
          </a:prstGeom>
          <a:noFill/>
          <a:ln w="12700">
            <a:solidFill>
              <a:srgbClr val="0000FF"/>
            </a:solidFill>
            <a:prstDash val="solid"/>
            <a:round/>
            <a:headEnd type="none" w="med" len="med"/>
            <a:tailEnd type="triangle" w="med" len="med"/>
          </a:ln>
        </p:spPr>
        <p:txBody>
          <a:bodyPr lIns="82945" tIns="41473" rIns="82945" bIns="41473">
            <a:prstTxWarp prst="textNoShape">
              <a:avLst/>
            </a:prstTxWarp>
          </a:bodyPr>
          <a:lstStyle/>
          <a:p>
            <a:endParaRPr lang="en-US"/>
          </a:p>
        </p:txBody>
      </p:sp>
      <p:sp>
        <p:nvSpPr>
          <p:cNvPr id="36" name="Rectangle 46"/>
          <p:cNvSpPr>
            <a:spLocks/>
          </p:cNvSpPr>
          <p:nvPr/>
        </p:nvSpPr>
        <p:spPr bwMode="auto">
          <a:xfrm>
            <a:off x="7220585" y="4070263"/>
            <a:ext cx="666912" cy="240066"/>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tabLst>
                <a:tab pos="656650" algn="l"/>
                <a:tab pos="1301779" algn="l"/>
              </a:tabLst>
            </a:pPr>
            <a:r>
              <a:rPr lang="en-US" dirty="0" smtClean="0">
                <a:solidFill>
                  <a:srgbClr val="0000FF"/>
                </a:solidFill>
                <a:latin typeface="Helvetica" pitchFamily="32" charset="0"/>
                <a:ea typeface="Helvetica" pitchFamily="32" charset="0"/>
                <a:cs typeface="Helvetica" pitchFamily="32" charset="0"/>
                <a:sym typeface="Helvetica" pitchFamily="32" charset="0"/>
              </a:rPr>
              <a:t>Frame</a:t>
            </a:r>
            <a:endParaRPr lang="en-US" dirty="0">
              <a:solidFill>
                <a:srgbClr val="0000FF"/>
              </a:solidFill>
              <a:latin typeface="Helvetica" pitchFamily="32" charset="0"/>
              <a:ea typeface="Helvetica" pitchFamily="32" charset="0"/>
              <a:cs typeface="Helvetica" pitchFamily="32" charset="0"/>
              <a:sym typeface="Helvetica" pitchFamily="32" charset="0"/>
            </a:endParaRPr>
          </a:p>
        </p:txBody>
      </p:sp>
      <p:grpSp>
        <p:nvGrpSpPr>
          <p:cNvPr id="6" name="Group 5"/>
          <p:cNvGrpSpPr/>
          <p:nvPr/>
        </p:nvGrpSpPr>
        <p:grpSpPr>
          <a:xfrm>
            <a:off x="3575101" y="4928200"/>
            <a:ext cx="3034240" cy="456365"/>
            <a:chOff x="2490259" y="2365032"/>
            <a:chExt cx="4829174" cy="742950"/>
          </a:xfrm>
        </p:grpSpPr>
        <p:sp>
          <p:nvSpPr>
            <p:cNvPr id="37" name="Rectangle 36"/>
            <p:cNvSpPr/>
            <p:nvPr/>
          </p:nvSpPr>
          <p:spPr>
            <a:xfrm>
              <a:off x="3998324" y="2365032"/>
              <a:ext cx="3321109"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38" name="Rectangle 37"/>
            <p:cNvSpPr/>
            <p:nvPr/>
          </p:nvSpPr>
          <p:spPr>
            <a:xfrm>
              <a:off x="2490259" y="2365032"/>
              <a:ext cx="1508066"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grpSp>
      <p:sp>
        <p:nvSpPr>
          <p:cNvPr id="9" name="Footer Placeholder 8"/>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2572432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Error Detection</a:t>
            </a:r>
            <a:endParaRPr lang="en-NZ" dirty="0"/>
          </a:p>
        </p:txBody>
      </p:sp>
      <p:sp>
        <p:nvSpPr>
          <p:cNvPr id="3" name="Content Placeholder 2"/>
          <p:cNvSpPr>
            <a:spLocks noGrp="1"/>
          </p:cNvSpPr>
          <p:nvPr>
            <p:ph idx="1"/>
          </p:nvPr>
        </p:nvSpPr>
        <p:spPr/>
        <p:txBody>
          <a:bodyPr>
            <a:normAutofit lnSpcReduction="10000"/>
          </a:bodyPr>
          <a:lstStyle/>
          <a:p>
            <a:r>
              <a:rPr lang="en-NZ" dirty="0" smtClean="0"/>
              <a:t>A error in transmitted data can be a:</a:t>
            </a:r>
            <a:endParaRPr lang="en-NZ" dirty="0"/>
          </a:p>
          <a:p>
            <a:pPr lvl="1"/>
            <a:r>
              <a:rPr lang="en-NZ" dirty="0"/>
              <a:t>s</a:t>
            </a:r>
            <a:r>
              <a:rPr lang="en-NZ" dirty="0" smtClean="0"/>
              <a:t>ingle</a:t>
            </a:r>
            <a:r>
              <a:rPr lang="en-NZ" dirty="0"/>
              <a:t>-</a:t>
            </a:r>
            <a:r>
              <a:rPr lang="en-NZ" dirty="0" smtClean="0"/>
              <a:t>bit, or</a:t>
            </a:r>
          </a:p>
          <a:p>
            <a:pPr lvl="1"/>
            <a:r>
              <a:rPr lang="en-NZ" dirty="0"/>
              <a:t>a</a:t>
            </a:r>
            <a:r>
              <a:rPr lang="en-NZ" dirty="0" smtClean="0"/>
              <a:t> </a:t>
            </a:r>
            <a:r>
              <a:rPr lang="en-NZ" dirty="0"/>
              <a:t>b</a:t>
            </a:r>
            <a:r>
              <a:rPr lang="en-NZ" dirty="0" smtClean="0"/>
              <a:t>urst </a:t>
            </a:r>
          </a:p>
          <a:p>
            <a:r>
              <a:rPr lang="en-NZ" dirty="0" smtClean="0"/>
              <a:t>How </a:t>
            </a:r>
            <a:r>
              <a:rPr lang="en-NZ" dirty="0"/>
              <a:t>to detect </a:t>
            </a:r>
            <a:r>
              <a:rPr lang="en-NZ" dirty="0" smtClean="0"/>
              <a:t>errors?</a:t>
            </a:r>
            <a:endParaRPr lang="en-NZ" dirty="0"/>
          </a:p>
          <a:p>
            <a:pPr lvl="1"/>
            <a:r>
              <a:rPr lang="en-NZ" dirty="0" smtClean="0"/>
              <a:t>If we only transmit data, we cannot detect any errors.  </a:t>
            </a:r>
          </a:p>
          <a:p>
            <a:pPr lvl="1"/>
            <a:r>
              <a:rPr lang="en-NZ" dirty="0" smtClean="0"/>
              <a:t>However, we can:</a:t>
            </a:r>
          </a:p>
          <a:p>
            <a:pPr lvl="2"/>
            <a:r>
              <a:rPr lang="en-NZ" dirty="0" smtClean="0"/>
              <a:t>Send meta data with the data </a:t>
            </a:r>
            <a:r>
              <a:rPr lang="en-NZ" dirty="0"/>
              <a:t>that </a:t>
            </a:r>
            <a:r>
              <a:rPr lang="en-NZ" dirty="0" smtClean="0"/>
              <a:t>satisfies some special relationship</a:t>
            </a:r>
          </a:p>
          <a:p>
            <a:pPr lvl="2"/>
            <a:r>
              <a:rPr lang="en-NZ" dirty="0" smtClean="0"/>
              <a:t>Add redundant data</a:t>
            </a:r>
            <a:endParaRPr lang="en-NZ" dirty="0"/>
          </a:p>
          <a:p>
            <a:pPr marL="82296" indent="0">
              <a:buNone/>
            </a:pPr>
            <a:endParaRPr lang="en-NZ"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94565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Parity Check</a:t>
            </a:r>
            <a:endParaRPr lang="en-NZ" dirty="0"/>
          </a:p>
        </p:txBody>
      </p:sp>
      <p:sp>
        <p:nvSpPr>
          <p:cNvPr id="3" name="Content Placeholder 2"/>
          <p:cNvSpPr>
            <a:spLocks noGrp="1"/>
          </p:cNvSpPr>
          <p:nvPr>
            <p:ph idx="1"/>
          </p:nvPr>
        </p:nvSpPr>
        <p:spPr>
          <a:xfrm>
            <a:off x="1105408" y="1397000"/>
            <a:ext cx="7708392" cy="4800600"/>
          </a:xfrm>
        </p:spPr>
        <p:txBody>
          <a:bodyPr>
            <a:normAutofit/>
          </a:bodyPr>
          <a:lstStyle/>
          <a:p>
            <a:r>
              <a:rPr lang="en-NZ" dirty="0" smtClean="0"/>
              <a:t>Simplest</a:t>
            </a:r>
          </a:p>
          <a:p>
            <a:pPr lvl="1"/>
            <a:r>
              <a:rPr lang="en-NZ" dirty="0" smtClean="0"/>
              <a:t>Parity bit - ensure the sum is </a:t>
            </a:r>
            <a:r>
              <a:rPr lang="en-NZ" dirty="0"/>
              <a:t>odd or </a:t>
            </a:r>
            <a:r>
              <a:rPr lang="en-NZ" dirty="0" smtClean="0"/>
              <a:t>even.</a:t>
            </a:r>
          </a:p>
          <a:p>
            <a:pPr lvl="1"/>
            <a:r>
              <a:rPr lang="en-NZ" dirty="0" smtClean="0"/>
              <a:t>7 bits + 1 parity</a:t>
            </a:r>
          </a:p>
          <a:p>
            <a:pPr lvl="1"/>
            <a:endParaRPr lang="en-NZ" dirty="0"/>
          </a:p>
          <a:p>
            <a:pPr lvl="1"/>
            <a:endParaRPr lang="en-NZ" dirty="0" smtClean="0"/>
          </a:p>
          <a:p>
            <a:pPr lvl="1"/>
            <a:endParaRPr lang="en-NZ" dirty="0"/>
          </a:p>
          <a:p>
            <a:pPr lvl="1"/>
            <a:endParaRPr lang="en-NZ" dirty="0" smtClean="0"/>
          </a:p>
          <a:p>
            <a:pPr lvl="1"/>
            <a:r>
              <a:rPr lang="en-NZ" dirty="0"/>
              <a:t>Also known as a Vertical Redundancy Check (VRC)</a:t>
            </a:r>
          </a:p>
          <a:p>
            <a:pPr lvl="1"/>
            <a:endParaRPr lang="en-NZ" dirty="0" smtClean="0"/>
          </a:p>
          <a:p>
            <a:pPr lvl="1"/>
            <a:endParaRPr lang="en-NZ" dirty="0"/>
          </a:p>
          <a:p>
            <a:pPr lvl="1"/>
            <a:endParaRPr lang="en-NZ" dirty="0" smtClean="0"/>
          </a:p>
          <a:p>
            <a:pPr lvl="1"/>
            <a:endParaRPr lang="en-NZ"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1613467"/>
              </p:ext>
            </p:extLst>
          </p:nvPr>
        </p:nvGraphicFramePr>
        <p:xfrm>
          <a:off x="1968500" y="3225800"/>
          <a:ext cx="5003800" cy="1483360"/>
        </p:xfrm>
        <a:graphic>
          <a:graphicData uri="http://schemas.openxmlformats.org/drawingml/2006/table">
            <a:tbl>
              <a:tblPr firstRow="1" bandRow="1">
                <a:tableStyleId>{2D5ABB26-0587-4C30-8999-92F81FD0307C}</a:tableStyleId>
              </a:tblPr>
              <a:tblGrid>
                <a:gridCol w="1250950"/>
                <a:gridCol w="1250950"/>
                <a:gridCol w="1250950"/>
                <a:gridCol w="1250950"/>
              </a:tblGrid>
              <a:tr h="370840">
                <a:tc>
                  <a:txBody>
                    <a:bodyPr/>
                    <a:lstStyle/>
                    <a:p>
                      <a:pPr algn="l"/>
                      <a:r>
                        <a:rPr lang="en-NZ" dirty="0" smtClean="0"/>
                        <a:t>7 data bits</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lang="en-NZ" dirty="0" smtClean="0"/>
                        <a:t>Sum of bits</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lang="en-NZ" dirty="0" smtClean="0"/>
                        <a:t>even </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lang="en-NZ" dirty="0" smtClean="0"/>
                        <a:t>odd</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NZ" dirty="0" smtClean="0">
                          <a:latin typeface="Andale Mono"/>
                          <a:cs typeface="Andale Mono"/>
                        </a:rPr>
                        <a:t>0000000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NZ" dirty="0" smtClean="0">
                          <a:latin typeface="Andale Mono"/>
                          <a:cs typeface="Andale Mono"/>
                        </a:rPr>
                        <a:t>0011101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4</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NZ" dirty="0" smtClean="0">
                          <a:latin typeface="Andale Mono"/>
                          <a:cs typeface="Andale Mono"/>
                        </a:rPr>
                        <a:t>1111111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7</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2625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are the problems with Parity Check?!!</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
        <p:nvSpPr>
          <p:cNvPr id="5" name="Rectangle 4"/>
          <p:cNvSpPr/>
          <p:nvPr/>
        </p:nvSpPr>
        <p:spPr>
          <a:xfrm>
            <a:off x="612648" y="5531535"/>
            <a:ext cx="4572000" cy="646331"/>
          </a:xfrm>
          <a:prstGeom prst="rect">
            <a:avLst/>
          </a:prstGeom>
        </p:spPr>
        <p:txBody>
          <a:bodyPr>
            <a:spAutoFit/>
          </a:bodyPr>
          <a:lstStyle/>
          <a:p>
            <a:pPr lvl="1"/>
            <a:r>
              <a:rPr lang="en-NZ" dirty="0"/>
              <a:t>Can detect 1 bit error</a:t>
            </a:r>
          </a:p>
          <a:p>
            <a:pPr lvl="1"/>
            <a:r>
              <a:rPr lang="en-NZ" dirty="0"/>
              <a:t>Cannot correct errors</a:t>
            </a:r>
          </a:p>
        </p:txBody>
      </p:sp>
      <p:graphicFrame>
        <p:nvGraphicFramePr>
          <p:cNvPr id="6" name="Table 5"/>
          <p:cNvGraphicFramePr>
            <a:graphicFrameLocks noGrp="1"/>
          </p:cNvGraphicFramePr>
          <p:nvPr>
            <p:extLst>
              <p:ext uri="{D42A27DB-BD31-4B8C-83A1-F6EECF244321}">
                <p14:modId xmlns:p14="http://schemas.microsoft.com/office/powerpoint/2010/main" val="359139308"/>
              </p:ext>
            </p:extLst>
          </p:nvPr>
        </p:nvGraphicFramePr>
        <p:xfrm>
          <a:off x="1435608" y="1765300"/>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solidFill>
                            <a:srgbClr val="FF0000"/>
                          </a:solidFill>
                        </a:rPr>
                        <a:t>0</a:t>
                      </a:r>
                      <a:endParaRPr lang="en-GB"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1999288"/>
              </p:ext>
            </p:extLst>
          </p:nvPr>
        </p:nvGraphicFramePr>
        <p:xfrm>
          <a:off x="1448308" y="1778000"/>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solidFill>
                            <a:srgbClr val="FF0000"/>
                          </a:solidFill>
                        </a:rPr>
                        <a:t>0</a:t>
                      </a:r>
                      <a:endParaRPr lang="en-GB" dirty="0">
                        <a:solidFill>
                          <a:srgbClr val="FF0000"/>
                        </a:solidFill>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81092460"/>
              </p:ext>
            </p:extLst>
          </p:nvPr>
        </p:nvGraphicFramePr>
        <p:xfrm>
          <a:off x="1387856" y="4442193"/>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solidFill>
                            <a:srgbClr val="FF0000"/>
                          </a:solidFill>
                        </a:rPr>
                        <a:t>1</a:t>
                      </a:r>
                      <a:endParaRPr lang="en-GB" dirty="0">
                        <a:solidFill>
                          <a:srgbClr val="FF0000"/>
                        </a:solidFill>
                      </a:endParaRPr>
                    </a:p>
                  </a:txBody>
                  <a:tcPr/>
                </a:tc>
              </a:tr>
            </a:tbl>
          </a:graphicData>
        </a:graphic>
      </p:graphicFrame>
    </p:spTree>
    <p:extLst>
      <p:ext uri="{BB962C8B-B14F-4D97-AF65-F5344CB8AC3E}">
        <p14:creationId xmlns:p14="http://schemas.microsoft.com/office/powerpoint/2010/main" val="77075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278 0.02523 L -0.00139 0.36551 " pathEditMode="relative" ptsTypes="AA">
                                      <p:cBhvr>
                                        <p:cTn id="10" dur="2000" fill="hold"/>
                                        <p:tgtEl>
                                          <p:spTgt spid="8"/>
                                        </p:tgtEl>
                                        <p:attrNameLst>
                                          <p:attrName>ppt_x</p:attrName>
                                          <p:attrName>ppt_y</p:attrName>
                                        </p:attrNameLst>
                                      </p:cBhvr>
                                    </p:animMotion>
                                  </p:childTnLst>
                                  <p:subTnLst>
                                    <p:set>
                                      <p:cBhvr override="childStyle">
                                        <p:cTn dur="1" fill="hold" display="0" masterRel="sameClick" afterEffect="1">
                                          <p:stCondLst>
                                            <p:cond evt="end" delay="0">
                                              <p:tn val="9"/>
                                            </p:cond>
                                          </p:stCondLst>
                                        </p:cTn>
                                        <p:tgtEl>
                                          <p:spTgt spid="8"/>
                                        </p:tgtEl>
                                        <p:attrNameLst>
                                          <p:attrName>style.visibility</p:attrName>
                                        </p:attrNameLst>
                                      </p:cBhvr>
                                      <p:to>
                                        <p:strVal val="hidden"/>
                                      </p:to>
                                    </p:set>
                                  </p:subTnLst>
                                </p:cTn>
                              </p:par>
                            </p:childTnLst>
                          </p:cTn>
                        </p:par>
                        <p:par>
                          <p:cTn id="11" fill="hold">
                            <p:stCondLst>
                              <p:cond delay="200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checkerboard(across)">
                                      <p:cBhvr>
                                        <p:cTn id="2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7F0E939E-B7B7-004E-A8C9-82EA78A97141}" type="slidenum">
              <a:rPr lang="en-US"/>
              <a:pPr/>
              <a:t>14</a:t>
            </a:fld>
            <a:endParaRPr lang="en-US"/>
          </a:p>
        </p:txBody>
      </p:sp>
      <p:sp>
        <p:nvSpPr>
          <p:cNvPr id="162818" name="Rectangle 2"/>
          <p:cNvSpPr>
            <a:spLocks noGrp="1" noChangeArrowheads="1"/>
          </p:cNvSpPr>
          <p:nvPr>
            <p:ph type="title"/>
          </p:nvPr>
        </p:nvSpPr>
        <p:spPr>
          <a:xfrm>
            <a:off x="1112520" y="147638"/>
            <a:ext cx="7498080" cy="1143000"/>
          </a:xfrm>
        </p:spPr>
        <p:txBody>
          <a:bodyPr>
            <a:noAutofit/>
          </a:bodyPr>
          <a:lstStyle/>
          <a:p>
            <a:r>
              <a:rPr lang="en-US" sz="2800" b="1" dirty="0"/>
              <a:t>Longitudinal Redundancy Check (LRC)</a:t>
            </a:r>
          </a:p>
        </p:txBody>
      </p:sp>
      <p:sp>
        <p:nvSpPr>
          <p:cNvPr id="162819" name="Rectangle 3"/>
          <p:cNvSpPr>
            <a:spLocks noGrp="1" noChangeArrowheads="1"/>
          </p:cNvSpPr>
          <p:nvPr>
            <p:ph type="body" idx="1"/>
          </p:nvPr>
        </p:nvSpPr>
        <p:spPr>
          <a:xfrm>
            <a:off x="1246823" y="1412876"/>
            <a:ext cx="7498080" cy="4800600"/>
          </a:xfrm>
        </p:spPr>
        <p:txBody>
          <a:bodyPr/>
          <a:lstStyle/>
          <a:p>
            <a:r>
              <a:rPr lang="en-US" dirty="0" smtClean="0"/>
              <a:t>Organize </a:t>
            </a:r>
            <a:r>
              <a:rPr lang="en-US" dirty="0"/>
              <a:t>data </a:t>
            </a:r>
            <a:r>
              <a:rPr lang="en-US" dirty="0" smtClean="0"/>
              <a:t>into n, </a:t>
            </a:r>
            <a:r>
              <a:rPr lang="en-US" dirty="0"/>
              <a:t>n</a:t>
            </a:r>
            <a:r>
              <a:rPr lang="en-US" dirty="0" smtClean="0"/>
              <a:t> bit words (e.g. 8)</a:t>
            </a:r>
          </a:p>
          <a:p>
            <a:r>
              <a:rPr lang="en-US" dirty="0" smtClean="0"/>
              <a:t>Find the (even) parity of each word.</a:t>
            </a:r>
            <a:endParaRPr lang="en-US" dirty="0"/>
          </a:p>
        </p:txBody>
      </p:sp>
      <p:grpSp>
        <p:nvGrpSpPr>
          <p:cNvPr id="162840" name="Group 24"/>
          <p:cNvGrpSpPr>
            <a:grpSpLocks/>
          </p:cNvGrpSpPr>
          <p:nvPr/>
        </p:nvGrpSpPr>
        <p:grpSpPr bwMode="auto">
          <a:xfrm>
            <a:off x="1526540" y="2817816"/>
            <a:ext cx="6267450" cy="3038476"/>
            <a:chOff x="1174" y="1991"/>
            <a:chExt cx="3948" cy="1914"/>
          </a:xfrm>
        </p:grpSpPr>
        <p:sp>
          <p:nvSpPr>
            <p:cNvPr id="162820" name="Text Box 4"/>
            <p:cNvSpPr txBox="1">
              <a:spLocks noChangeArrowheads="1"/>
            </p:cNvSpPr>
            <p:nvPr/>
          </p:nvSpPr>
          <p:spPr bwMode="auto">
            <a:xfrm>
              <a:off x="1332" y="1991"/>
              <a:ext cx="3170"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01101110 01110111 01100101 01101110</a:t>
              </a:r>
            </a:p>
          </p:txBody>
        </p:sp>
        <p:sp>
          <p:nvSpPr>
            <p:cNvPr id="162822" name="Text Box 6"/>
            <p:cNvSpPr txBox="1">
              <a:spLocks noChangeArrowheads="1"/>
            </p:cNvSpPr>
            <p:nvPr/>
          </p:nvSpPr>
          <p:spPr bwMode="auto">
            <a:xfrm>
              <a:off x="4308" y="2281"/>
              <a:ext cx="814"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a:t>
              </a:r>
            </a:p>
            <a:p>
              <a:r>
                <a:rPr lang="en-US" dirty="0">
                  <a:latin typeface="Andale Mono"/>
                  <a:cs typeface="Andale Mono"/>
                </a:rPr>
                <a:t>01110111 </a:t>
              </a:r>
            </a:p>
            <a:p>
              <a:r>
                <a:rPr lang="en-US" dirty="0">
                  <a:latin typeface="Andale Mono"/>
                  <a:cs typeface="Andale Mono"/>
                </a:rPr>
                <a:t>01100101 </a:t>
              </a:r>
            </a:p>
            <a:p>
              <a:r>
                <a:rPr lang="en-US" dirty="0">
                  <a:latin typeface="Andale Mono"/>
                  <a:cs typeface="Andale Mono"/>
                </a:rPr>
                <a:t>01101110</a:t>
              </a:r>
            </a:p>
          </p:txBody>
        </p:sp>
        <p:sp>
          <p:nvSpPr>
            <p:cNvPr id="162824" name="Line 8"/>
            <p:cNvSpPr>
              <a:spLocks noChangeShapeType="1"/>
            </p:cNvSpPr>
            <p:nvPr/>
          </p:nvSpPr>
          <p:spPr bwMode="auto">
            <a:xfrm>
              <a:off x="1719" y="2402"/>
              <a:ext cx="26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5" name="Line 9"/>
            <p:cNvSpPr>
              <a:spLocks noChangeShapeType="1"/>
            </p:cNvSpPr>
            <p:nvPr/>
          </p:nvSpPr>
          <p:spPr bwMode="auto">
            <a:xfrm>
              <a:off x="1719" y="2233"/>
              <a:ext cx="0" cy="1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6" name="Line 10"/>
            <p:cNvSpPr>
              <a:spLocks noChangeShapeType="1"/>
            </p:cNvSpPr>
            <p:nvPr/>
          </p:nvSpPr>
          <p:spPr bwMode="auto">
            <a:xfrm>
              <a:off x="2421" y="2572"/>
              <a:ext cx="19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7" name="Line 11"/>
            <p:cNvSpPr>
              <a:spLocks noChangeShapeType="1"/>
            </p:cNvSpPr>
            <p:nvPr/>
          </p:nvSpPr>
          <p:spPr bwMode="auto">
            <a:xfrm flipV="1">
              <a:off x="2421" y="2233"/>
              <a:ext cx="0" cy="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8" name="Line 12"/>
            <p:cNvSpPr>
              <a:spLocks noChangeShapeType="1"/>
            </p:cNvSpPr>
            <p:nvPr/>
          </p:nvSpPr>
          <p:spPr bwMode="auto">
            <a:xfrm>
              <a:off x="3276" y="2741"/>
              <a:ext cx="10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9" name="Line 13"/>
            <p:cNvSpPr>
              <a:spLocks noChangeShapeType="1"/>
            </p:cNvSpPr>
            <p:nvPr/>
          </p:nvSpPr>
          <p:spPr bwMode="auto">
            <a:xfrm flipV="1">
              <a:off x="3276" y="2233"/>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0" name="Line 14"/>
            <p:cNvSpPr>
              <a:spLocks noChangeShapeType="1"/>
            </p:cNvSpPr>
            <p:nvPr/>
          </p:nvSpPr>
          <p:spPr bwMode="auto">
            <a:xfrm>
              <a:off x="4092" y="2910"/>
              <a:ext cx="26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1" name="Line 15"/>
            <p:cNvSpPr>
              <a:spLocks noChangeShapeType="1"/>
            </p:cNvSpPr>
            <p:nvPr/>
          </p:nvSpPr>
          <p:spPr bwMode="auto">
            <a:xfrm flipV="1">
              <a:off x="4092" y="2233"/>
              <a:ext cx="0" cy="6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2" name="Line 16"/>
            <p:cNvSpPr>
              <a:spLocks noChangeShapeType="1"/>
            </p:cNvSpPr>
            <p:nvPr/>
          </p:nvSpPr>
          <p:spPr bwMode="auto">
            <a:xfrm>
              <a:off x="4356" y="3031"/>
              <a:ext cx="6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3" name="Text Box 17"/>
            <p:cNvSpPr txBox="1">
              <a:spLocks noChangeArrowheads="1"/>
            </p:cNvSpPr>
            <p:nvPr/>
          </p:nvSpPr>
          <p:spPr bwMode="auto">
            <a:xfrm>
              <a:off x="4308" y="3031"/>
              <a:ext cx="81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solidFill>
                    <a:srgbClr val="FF0000"/>
                  </a:solidFill>
                  <a:latin typeface="Andale Mono"/>
                  <a:cs typeface="Andale Mono"/>
                </a:rPr>
                <a:t>00010010</a:t>
              </a:r>
              <a:endParaRPr lang="en-US" dirty="0">
                <a:solidFill>
                  <a:srgbClr val="FF0000"/>
                </a:solidFill>
                <a:latin typeface="Andale Mono"/>
                <a:cs typeface="Andale Mono"/>
              </a:endParaRPr>
            </a:p>
          </p:txBody>
        </p:sp>
        <p:sp>
          <p:nvSpPr>
            <p:cNvPr id="162834" name="Text Box 18"/>
            <p:cNvSpPr txBox="1">
              <a:spLocks noChangeArrowheads="1"/>
            </p:cNvSpPr>
            <p:nvPr/>
          </p:nvSpPr>
          <p:spPr bwMode="auto">
            <a:xfrm>
              <a:off x="1174" y="3415"/>
              <a:ext cx="3948"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dirty="0">
                  <a:latin typeface="Andale Mono"/>
                  <a:cs typeface="Andale Mono"/>
                </a:rPr>
                <a:t>01101110 01110111 01100101 </a:t>
              </a:r>
              <a:r>
                <a:rPr lang="en-US" dirty="0" smtClean="0">
                  <a:latin typeface="Andale Mono"/>
                  <a:cs typeface="Andale Mono"/>
                </a:rPr>
                <a:t>01101110 </a:t>
              </a:r>
              <a:r>
                <a:rPr lang="en-US" dirty="0" smtClean="0">
                  <a:solidFill>
                    <a:srgbClr val="FF0000"/>
                  </a:solidFill>
                  <a:latin typeface="Andale Mono"/>
                  <a:cs typeface="Andale Mono"/>
                </a:rPr>
                <a:t>00010010</a:t>
              </a:r>
              <a:endParaRPr lang="en-US" dirty="0"/>
            </a:p>
          </p:txBody>
        </p:sp>
        <p:sp>
          <p:nvSpPr>
            <p:cNvPr id="162835" name="Line 19"/>
            <p:cNvSpPr>
              <a:spLocks noChangeShapeType="1"/>
            </p:cNvSpPr>
            <p:nvPr/>
          </p:nvSpPr>
          <p:spPr bwMode="auto">
            <a:xfrm>
              <a:off x="4671" y="3225"/>
              <a:ext cx="0" cy="1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8" name="Text Box 22"/>
            <p:cNvSpPr txBox="1">
              <a:spLocks noChangeArrowheads="1"/>
            </p:cNvSpPr>
            <p:nvPr/>
          </p:nvSpPr>
          <p:spPr bwMode="auto">
            <a:xfrm>
              <a:off x="2435" y="3648"/>
              <a:ext cx="39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t>Data</a:t>
              </a:r>
              <a:endParaRPr lang="en-US" dirty="0"/>
            </a:p>
          </p:txBody>
        </p:sp>
        <p:sp>
          <p:nvSpPr>
            <p:cNvPr id="162839" name="Text Box 23"/>
            <p:cNvSpPr txBox="1">
              <a:spLocks noChangeArrowheads="1"/>
            </p:cNvSpPr>
            <p:nvPr/>
          </p:nvSpPr>
          <p:spPr bwMode="auto">
            <a:xfrm>
              <a:off x="4502" y="3674"/>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rPr>
                <a:t>LRC</a:t>
              </a:r>
            </a:p>
          </p:txBody>
        </p:sp>
      </p:grpSp>
    </p:spTree>
    <p:extLst>
      <p:ext uri="{BB962C8B-B14F-4D97-AF65-F5344CB8AC3E}">
        <p14:creationId xmlns:p14="http://schemas.microsoft.com/office/powerpoint/2010/main" val="3668511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7F0E939E-B7B7-004E-A8C9-82EA78A97141}" type="slidenum">
              <a:rPr lang="en-US"/>
              <a:pPr/>
              <a:t>15</a:t>
            </a:fld>
            <a:endParaRPr lang="en-US"/>
          </a:p>
        </p:txBody>
      </p:sp>
      <p:sp>
        <p:nvSpPr>
          <p:cNvPr id="162818" name="Rectangle 2"/>
          <p:cNvSpPr>
            <a:spLocks noGrp="1" noChangeArrowheads="1"/>
          </p:cNvSpPr>
          <p:nvPr>
            <p:ph type="title"/>
          </p:nvPr>
        </p:nvSpPr>
        <p:spPr>
          <a:xfrm>
            <a:off x="1112520" y="147638"/>
            <a:ext cx="7498080" cy="1143000"/>
          </a:xfrm>
        </p:spPr>
        <p:txBody>
          <a:bodyPr>
            <a:noAutofit/>
          </a:bodyPr>
          <a:lstStyle/>
          <a:p>
            <a:r>
              <a:rPr lang="en-US" sz="2800" b="1" dirty="0"/>
              <a:t>Longitudinal Redundancy Check (LRC)</a:t>
            </a:r>
          </a:p>
        </p:txBody>
      </p:sp>
      <p:sp>
        <p:nvSpPr>
          <p:cNvPr id="162819" name="Rectangle 3"/>
          <p:cNvSpPr>
            <a:spLocks noGrp="1" noChangeArrowheads="1"/>
          </p:cNvSpPr>
          <p:nvPr>
            <p:ph type="body" idx="1"/>
          </p:nvPr>
        </p:nvSpPr>
        <p:spPr>
          <a:xfrm>
            <a:off x="1246823" y="1412876"/>
            <a:ext cx="7498080" cy="4800600"/>
          </a:xfrm>
        </p:spPr>
        <p:txBody>
          <a:bodyPr/>
          <a:lstStyle/>
          <a:p>
            <a:r>
              <a:rPr lang="en-US" dirty="0" smtClean="0"/>
              <a:t>Problems?</a:t>
            </a:r>
          </a:p>
          <a:p>
            <a:r>
              <a:rPr lang="en-US" sz="2200" dirty="0" smtClean="0"/>
              <a:t>At the sender </a:t>
            </a:r>
          </a:p>
          <a:p>
            <a:r>
              <a:rPr lang="en-US" sz="2200" dirty="0" smtClean="0"/>
              <a:t>At the receiver:</a:t>
            </a:r>
          </a:p>
          <a:p>
            <a:endParaRPr lang="en-US" sz="2200" dirty="0"/>
          </a:p>
          <a:p>
            <a:endParaRPr lang="en-US" dirty="0"/>
          </a:p>
        </p:txBody>
      </p:sp>
      <p:grpSp>
        <p:nvGrpSpPr>
          <p:cNvPr id="162840" name="Group 24"/>
          <p:cNvGrpSpPr>
            <a:grpSpLocks/>
          </p:cNvGrpSpPr>
          <p:nvPr/>
        </p:nvGrpSpPr>
        <p:grpSpPr bwMode="auto">
          <a:xfrm>
            <a:off x="1526540" y="2792416"/>
            <a:ext cx="7312025" cy="3038476"/>
            <a:chOff x="1174" y="1991"/>
            <a:chExt cx="4606" cy="1914"/>
          </a:xfrm>
        </p:grpSpPr>
        <p:sp>
          <p:nvSpPr>
            <p:cNvPr id="162820" name="Text Box 4"/>
            <p:cNvSpPr txBox="1">
              <a:spLocks noChangeArrowheads="1"/>
            </p:cNvSpPr>
            <p:nvPr/>
          </p:nvSpPr>
          <p:spPr bwMode="auto">
            <a:xfrm>
              <a:off x="1332" y="1991"/>
              <a:ext cx="4448"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dirty="0">
                  <a:latin typeface="Andale Mono"/>
                  <a:cs typeface="Andale Mono"/>
                </a:rPr>
                <a:t>01101110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10111 </a:t>
              </a:r>
              <a:r>
                <a:rPr lang="en-US" dirty="0">
                  <a:latin typeface="Andale Mono"/>
                  <a:cs typeface="Andale Mono"/>
                </a:rPr>
                <a:t>01100101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01110 </a:t>
              </a:r>
              <a:r>
                <a:rPr lang="en-US" dirty="0">
                  <a:solidFill>
                    <a:srgbClr val="FF0000"/>
                  </a:solidFill>
                  <a:latin typeface="Andale Mono"/>
                  <a:cs typeface="Andale Mono"/>
                </a:rPr>
                <a:t>00010010</a:t>
              </a:r>
              <a:endParaRPr lang="en-US" dirty="0">
                <a:latin typeface="Andale Mono"/>
                <a:cs typeface="Andale Mono"/>
              </a:endParaRPr>
            </a:p>
          </p:txBody>
        </p:sp>
        <p:sp>
          <p:nvSpPr>
            <p:cNvPr id="162822" name="Text Box 6"/>
            <p:cNvSpPr txBox="1">
              <a:spLocks noChangeArrowheads="1"/>
            </p:cNvSpPr>
            <p:nvPr/>
          </p:nvSpPr>
          <p:spPr bwMode="auto">
            <a:xfrm>
              <a:off x="4308" y="2281"/>
              <a:ext cx="89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a:t>
              </a:r>
            </a:p>
            <a:p>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10111 </a:t>
              </a:r>
              <a:endParaRPr lang="en-US" dirty="0">
                <a:latin typeface="Andale Mono"/>
                <a:cs typeface="Andale Mono"/>
              </a:endParaRPr>
            </a:p>
            <a:p>
              <a:r>
                <a:rPr lang="en-US" dirty="0">
                  <a:latin typeface="Andale Mono"/>
                  <a:cs typeface="Andale Mono"/>
                </a:rPr>
                <a:t>01100101 </a:t>
              </a:r>
            </a:p>
            <a:p>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01110</a:t>
              </a:r>
              <a:endParaRPr lang="en-US" dirty="0">
                <a:latin typeface="Andale Mono"/>
                <a:cs typeface="Andale Mono"/>
              </a:endParaRPr>
            </a:p>
          </p:txBody>
        </p:sp>
        <p:sp>
          <p:nvSpPr>
            <p:cNvPr id="162824" name="Line 8"/>
            <p:cNvSpPr>
              <a:spLocks noChangeShapeType="1"/>
            </p:cNvSpPr>
            <p:nvPr/>
          </p:nvSpPr>
          <p:spPr bwMode="auto">
            <a:xfrm>
              <a:off x="1719" y="2402"/>
              <a:ext cx="26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5" name="Line 9"/>
            <p:cNvSpPr>
              <a:spLocks noChangeShapeType="1"/>
            </p:cNvSpPr>
            <p:nvPr/>
          </p:nvSpPr>
          <p:spPr bwMode="auto">
            <a:xfrm>
              <a:off x="1719" y="2233"/>
              <a:ext cx="0" cy="1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6" name="Line 10"/>
            <p:cNvSpPr>
              <a:spLocks noChangeShapeType="1"/>
            </p:cNvSpPr>
            <p:nvPr/>
          </p:nvSpPr>
          <p:spPr bwMode="auto">
            <a:xfrm>
              <a:off x="2421" y="2572"/>
              <a:ext cx="19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7" name="Line 11"/>
            <p:cNvSpPr>
              <a:spLocks noChangeShapeType="1"/>
            </p:cNvSpPr>
            <p:nvPr/>
          </p:nvSpPr>
          <p:spPr bwMode="auto">
            <a:xfrm flipV="1">
              <a:off x="2421" y="2233"/>
              <a:ext cx="0" cy="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8" name="Line 12"/>
            <p:cNvSpPr>
              <a:spLocks noChangeShapeType="1"/>
            </p:cNvSpPr>
            <p:nvPr/>
          </p:nvSpPr>
          <p:spPr bwMode="auto">
            <a:xfrm>
              <a:off x="3276" y="2741"/>
              <a:ext cx="10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9" name="Line 13"/>
            <p:cNvSpPr>
              <a:spLocks noChangeShapeType="1"/>
            </p:cNvSpPr>
            <p:nvPr/>
          </p:nvSpPr>
          <p:spPr bwMode="auto">
            <a:xfrm flipV="1">
              <a:off x="3276" y="2233"/>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0" name="Line 14"/>
            <p:cNvSpPr>
              <a:spLocks noChangeShapeType="1"/>
            </p:cNvSpPr>
            <p:nvPr/>
          </p:nvSpPr>
          <p:spPr bwMode="auto">
            <a:xfrm>
              <a:off x="4092" y="2910"/>
              <a:ext cx="26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1" name="Line 15"/>
            <p:cNvSpPr>
              <a:spLocks noChangeShapeType="1"/>
            </p:cNvSpPr>
            <p:nvPr/>
          </p:nvSpPr>
          <p:spPr bwMode="auto">
            <a:xfrm flipV="1">
              <a:off x="4092" y="2233"/>
              <a:ext cx="0" cy="6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2" name="Line 16"/>
            <p:cNvSpPr>
              <a:spLocks noChangeShapeType="1"/>
            </p:cNvSpPr>
            <p:nvPr/>
          </p:nvSpPr>
          <p:spPr bwMode="auto">
            <a:xfrm>
              <a:off x="4356" y="3031"/>
              <a:ext cx="6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3" name="Text Box 17"/>
            <p:cNvSpPr txBox="1">
              <a:spLocks noChangeArrowheads="1"/>
            </p:cNvSpPr>
            <p:nvPr/>
          </p:nvSpPr>
          <p:spPr bwMode="auto">
            <a:xfrm>
              <a:off x="4308" y="3031"/>
              <a:ext cx="81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solidFill>
                    <a:srgbClr val="FF0000"/>
                  </a:solidFill>
                  <a:latin typeface="Andale Mono"/>
                  <a:cs typeface="Andale Mono"/>
                </a:rPr>
                <a:t>00010010</a:t>
              </a:r>
              <a:endParaRPr lang="en-US" dirty="0">
                <a:solidFill>
                  <a:srgbClr val="FF0000"/>
                </a:solidFill>
                <a:latin typeface="Andale Mono"/>
                <a:cs typeface="Andale Mono"/>
              </a:endParaRPr>
            </a:p>
          </p:txBody>
        </p:sp>
        <p:sp>
          <p:nvSpPr>
            <p:cNvPr id="162834" name="Text Box 18"/>
            <p:cNvSpPr txBox="1">
              <a:spLocks noChangeArrowheads="1"/>
            </p:cNvSpPr>
            <p:nvPr/>
          </p:nvSpPr>
          <p:spPr bwMode="auto">
            <a:xfrm>
              <a:off x="1174" y="3415"/>
              <a:ext cx="3948"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dirty="0">
                  <a:latin typeface="Andale Mono"/>
                  <a:cs typeface="Andale Mono"/>
                </a:rPr>
                <a:t>01101110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10111 </a:t>
              </a:r>
              <a:r>
                <a:rPr lang="en-US" dirty="0">
                  <a:latin typeface="Andale Mono"/>
                  <a:cs typeface="Andale Mono"/>
                </a:rPr>
                <a:t>01100101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01110 </a:t>
              </a:r>
              <a:r>
                <a:rPr lang="en-US" dirty="0" smtClean="0">
                  <a:solidFill>
                    <a:srgbClr val="FF0000"/>
                  </a:solidFill>
                  <a:latin typeface="Andale Mono"/>
                  <a:cs typeface="Andale Mono"/>
                </a:rPr>
                <a:t>00010010</a:t>
              </a:r>
              <a:endParaRPr lang="en-US" dirty="0"/>
            </a:p>
          </p:txBody>
        </p:sp>
        <p:sp>
          <p:nvSpPr>
            <p:cNvPr id="162835" name="Line 19"/>
            <p:cNvSpPr>
              <a:spLocks noChangeShapeType="1"/>
            </p:cNvSpPr>
            <p:nvPr/>
          </p:nvSpPr>
          <p:spPr bwMode="auto">
            <a:xfrm>
              <a:off x="4671" y="3225"/>
              <a:ext cx="0" cy="1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8" name="Text Box 22"/>
            <p:cNvSpPr txBox="1">
              <a:spLocks noChangeArrowheads="1"/>
            </p:cNvSpPr>
            <p:nvPr/>
          </p:nvSpPr>
          <p:spPr bwMode="auto">
            <a:xfrm>
              <a:off x="2435" y="3648"/>
              <a:ext cx="39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t>Data</a:t>
              </a:r>
              <a:endParaRPr lang="en-US" dirty="0"/>
            </a:p>
          </p:txBody>
        </p:sp>
        <p:sp>
          <p:nvSpPr>
            <p:cNvPr id="162839" name="Text Box 23"/>
            <p:cNvSpPr txBox="1">
              <a:spLocks noChangeArrowheads="1"/>
            </p:cNvSpPr>
            <p:nvPr/>
          </p:nvSpPr>
          <p:spPr bwMode="auto">
            <a:xfrm>
              <a:off x="4502" y="3674"/>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rPr>
                <a:t>LRC</a:t>
              </a:r>
            </a:p>
          </p:txBody>
        </p:sp>
      </p:grpSp>
      <p:sp>
        <p:nvSpPr>
          <p:cNvPr id="23" name="Text Box 18"/>
          <p:cNvSpPr txBox="1">
            <a:spLocks noChangeArrowheads="1"/>
          </p:cNvSpPr>
          <p:nvPr/>
        </p:nvSpPr>
        <p:spPr bwMode="auto">
          <a:xfrm>
            <a:off x="3327400" y="2013539"/>
            <a:ext cx="5743448" cy="3385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1600" dirty="0">
                <a:latin typeface="Andale Mono"/>
                <a:cs typeface="Andale Mono"/>
              </a:rPr>
              <a:t>01101110 01110111 01100101 </a:t>
            </a:r>
            <a:r>
              <a:rPr lang="en-US" sz="1600" dirty="0" smtClean="0">
                <a:latin typeface="Andale Mono"/>
                <a:cs typeface="Andale Mono"/>
              </a:rPr>
              <a:t>01101110 </a:t>
            </a:r>
            <a:r>
              <a:rPr lang="en-US" sz="1600" dirty="0" smtClean="0">
                <a:solidFill>
                  <a:srgbClr val="FF0000"/>
                </a:solidFill>
                <a:latin typeface="Andale Mono"/>
                <a:cs typeface="Andale Mono"/>
              </a:rPr>
              <a:t>00010010</a:t>
            </a:r>
            <a:endParaRPr lang="en-US" sz="1600" dirty="0"/>
          </a:p>
        </p:txBody>
      </p:sp>
    </p:spTree>
    <p:extLst>
      <p:ext uri="{BB962C8B-B14F-4D97-AF65-F5344CB8AC3E}">
        <p14:creationId xmlns:p14="http://schemas.microsoft.com/office/powerpoint/2010/main" val="1756146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59C5AB-97F2-9A41-A589-44914819A8A6}" type="slidenum">
              <a:rPr lang="en-US"/>
              <a:pPr/>
              <a:t>16</a:t>
            </a:fld>
            <a:endParaRPr lang="en-US"/>
          </a:p>
        </p:txBody>
      </p:sp>
      <p:sp>
        <p:nvSpPr>
          <p:cNvPr id="164866" name="Rectangle 2"/>
          <p:cNvSpPr>
            <a:spLocks noGrp="1" noChangeArrowheads="1"/>
          </p:cNvSpPr>
          <p:nvPr>
            <p:ph type="title"/>
          </p:nvPr>
        </p:nvSpPr>
        <p:spPr/>
        <p:txBody>
          <a:bodyPr/>
          <a:lstStyle/>
          <a:p>
            <a:r>
              <a:rPr lang="en-US"/>
              <a:t>Cyclic Redundancy Check</a:t>
            </a:r>
          </a:p>
        </p:txBody>
      </p:sp>
      <p:sp>
        <p:nvSpPr>
          <p:cNvPr id="164867" name="Rectangle 3"/>
          <p:cNvSpPr>
            <a:spLocks noGrp="1" noChangeArrowheads="1"/>
          </p:cNvSpPr>
          <p:nvPr>
            <p:ph type="body" idx="1"/>
          </p:nvPr>
        </p:nvSpPr>
        <p:spPr/>
        <p:txBody>
          <a:bodyPr>
            <a:normAutofit/>
          </a:bodyPr>
          <a:lstStyle/>
          <a:p>
            <a:r>
              <a:rPr lang="en-US" sz="2800" dirty="0"/>
              <a:t>Powerful error detection scheme</a:t>
            </a:r>
          </a:p>
          <a:p>
            <a:r>
              <a:rPr lang="en-US" sz="2800" dirty="0"/>
              <a:t>Rather than addition, binary division is </a:t>
            </a:r>
            <a:r>
              <a:rPr lang="en-US" sz="2800" dirty="0" smtClean="0"/>
              <a:t>used</a:t>
            </a:r>
            <a:endParaRPr lang="en-US" sz="2800" dirty="0"/>
          </a:p>
          <a:p>
            <a:r>
              <a:rPr lang="en-US" sz="2800" dirty="0"/>
              <a:t>Can be easily implemented with </a:t>
            </a:r>
            <a:r>
              <a:rPr lang="en-US" sz="2800" dirty="0" smtClean="0"/>
              <a:t>in hardware</a:t>
            </a:r>
            <a:endParaRPr lang="en-US" sz="2800" dirty="0"/>
          </a:p>
          <a:p>
            <a:pPr lvl="1"/>
            <a:r>
              <a:rPr lang="en-US" sz="2400" dirty="0"/>
              <a:t>Shift </a:t>
            </a:r>
            <a:r>
              <a:rPr lang="en-US" sz="2400" dirty="0" smtClean="0"/>
              <a:t>registers, and XOR </a:t>
            </a:r>
            <a:r>
              <a:rPr lang="en-US" sz="2400" dirty="0"/>
              <a:t>(for addition and subtraction</a:t>
            </a:r>
            <a:r>
              <a:rPr lang="en-US" sz="2400" dirty="0" smtClean="0"/>
              <a:t>)</a:t>
            </a:r>
          </a:p>
          <a:p>
            <a:r>
              <a:rPr lang="en-US" dirty="0"/>
              <a:t>assume </a:t>
            </a:r>
            <a:r>
              <a:rPr lang="en-US" i="1" dirty="0"/>
              <a:t>k</a:t>
            </a:r>
            <a:r>
              <a:rPr lang="en-US" dirty="0"/>
              <a:t> message bits and </a:t>
            </a:r>
            <a:r>
              <a:rPr lang="en-US" i="1" dirty="0"/>
              <a:t>n</a:t>
            </a:r>
            <a:r>
              <a:rPr lang="en-US" dirty="0"/>
              <a:t> bits of redundancy</a:t>
            </a:r>
          </a:p>
          <a:p>
            <a:endParaRPr lang="en-US" dirty="0"/>
          </a:p>
        </p:txBody>
      </p:sp>
      <p:sp>
        <p:nvSpPr>
          <p:cNvPr id="5" name="Text Box 4"/>
          <p:cNvSpPr txBox="1">
            <a:spLocks noChangeArrowheads="1"/>
          </p:cNvSpPr>
          <p:nvPr/>
        </p:nvSpPr>
        <p:spPr bwMode="auto">
          <a:xfrm>
            <a:off x="2413000" y="4897438"/>
            <a:ext cx="2771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dirty="0" err="1"/>
              <a:t>xxxxxxxxxx</a:t>
            </a:r>
            <a:r>
              <a:rPr lang="en-US" sz="2800" dirty="0"/>
              <a:t> </a:t>
            </a:r>
            <a:r>
              <a:rPr lang="en-US" sz="2800" dirty="0" err="1"/>
              <a:t>yyyy</a:t>
            </a:r>
            <a:endParaRPr lang="en-US" sz="2800" dirty="0"/>
          </a:p>
        </p:txBody>
      </p:sp>
      <p:sp>
        <p:nvSpPr>
          <p:cNvPr id="7" name="Text Box 7"/>
          <p:cNvSpPr txBox="1">
            <a:spLocks noChangeArrowheads="1"/>
          </p:cNvSpPr>
          <p:nvPr/>
        </p:nvSpPr>
        <p:spPr bwMode="auto">
          <a:xfrm>
            <a:off x="3089275" y="5481638"/>
            <a:ext cx="6864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1" dirty="0"/>
              <a:t>k</a:t>
            </a:r>
            <a:r>
              <a:rPr lang="en-US" dirty="0"/>
              <a:t> bits</a:t>
            </a:r>
          </a:p>
        </p:txBody>
      </p:sp>
      <p:sp>
        <p:nvSpPr>
          <p:cNvPr id="8" name="Text Box 8"/>
          <p:cNvSpPr txBox="1">
            <a:spLocks noChangeArrowheads="1"/>
          </p:cNvSpPr>
          <p:nvPr/>
        </p:nvSpPr>
        <p:spPr bwMode="auto">
          <a:xfrm>
            <a:off x="4344988" y="5481638"/>
            <a:ext cx="6896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1" dirty="0"/>
              <a:t>n</a:t>
            </a:r>
            <a:r>
              <a:rPr lang="en-US" dirty="0"/>
              <a:t> bits</a:t>
            </a:r>
          </a:p>
        </p:txBody>
      </p:sp>
      <p:sp>
        <p:nvSpPr>
          <p:cNvPr id="9" name="AutoShape 10"/>
          <p:cNvSpPr>
            <a:spLocks/>
          </p:cNvSpPr>
          <p:nvPr/>
        </p:nvSpPr>
        <p:spPr bwMode="auto">
          <a:xfrm>
            <a:off x="5254625" y="5011738"/>
            <a:ext cx="38100" cy="422275"/>
          </a:xfrm>
          <a:prstGeom prst="rightBrace">
            <a:avLst>
              <a:gd name="adj1" fmla="val 9236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0" name="Text Box 11"/>
          <p:cNvSpPr txBox="1">
            <a:spLocks noChangeArrowheads="1"/>
          </p:cNvSpPr>
          <p:nvPr/>
        </p:nvSpPr>
        <p:spPr bwMode="auto">
          <a:xfrm>
            <a:off x="5332413" y="5011738"/>
            <a:ext cx="2004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Block of length </a:t>
            </a:r>
            <a:r>
              <a:rPr lang="en-US" i="1" dirty="0" err="1"/>
              <a:t>k</a:t>
            </a:r>
            <a:r>
              <a:rPr lang="en-US" dirty="0" err="1"/>
              <a:t>+</a:t>
            </a:r>
            <a:r>
              <a:rPr lang="en-US" i="1" dirty="0" err="1"/>
              <a:t>n</a:t>
            </a:r>
            <a:endParaRPr lang="en-US" i="1" dirty="0"/>
          </a:p>
        </p:txBody>
      </p:sp>
    </p:spTree>
    <p:extLst>
      <p:ext uri="{BB962C8B-B14F-4D97-AF65-F5344CB8AC3E}">
        <p14:creationId xmlns:p14="http://schemas.microsoft.com/office/powerpoint/2010/main" val="3404270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Internet </a:t>
            </a:r>
            <a:r>
              <a:rPr lang="en-GB" dirty="0" err="1" smtClean="0"/>
              <a:t>CheckSum</a:t>
            </a:r>
            <a:endParaRPr lang="en-GB" dirty="0"/>
          </a:p>
        </p:txBody>
      </p:sp>
      <p:sp>
        <p:nvSpPr>
          <p:cNvPr id="5" name="Rectangle 3"/>
          <p:cNvSpPr txBox="1">
            <a:spLocks noChangeArrowheads="1"/>
          </p:cNvSpPr>
          <p:nvPr/>
        </p:nvSpPr>
        <p:spPr>
          <a:xfrm>
            <a:off x="1579910" y="2245853"/>
            <a:ext cx="6647220" cy="2346078"/>
          </a:xfrm>
          <a:prstGeom prst="rect">
            <a:avLst/>
          </a:prstGeom>
        </p:spPr>
        <p:txBody>
          <a:bodyPr vert="horz" lIns="0" tIns="0" rIns="0" bIns="0" rtlCol="0">
            <a:normAutofit/>
          </a:bodyPr>
          <a:lstStyle>
            <a:lvl1pPr marL="177800" indent="-177800" algn="l" defTabSz="755957" rtl="0" eaLnBrk="1" latinLnBrk="0" hangingPunct="1">
              <a:lnSpc>
                <a:spcPct val="100000"/>
              </a:lnSpc>
              <a:spcBef>
                <a:spcPts val="600"/>
              </a:spcBef>
              <a:buClr>
                <a:schemeClr val="tx2"/>
              </a:buClr>
              <a:buFont typeface="Arial" panose="020B0604020202020204" pitchFamily="34" charset="0"/>
              <a:buChar char="•"/>
              <a:defRPr sz="1800" kern="1200">
                <a:solidFill>
                  <a:schemeClr val="accent5"/>
                </a:solidFill>
                <a:latin typeface="+mn-lt"/>
                <a:ea typeface="+mn-ea"/>
                <a:cs typeface="+mn-cs"/>
              </a:defRPr>
            </a:lvl1pPr>
            <a:lvl2pPr marL="361950" indent="-184150" algn="l" defTabSz="755957" rtl="0" eaLnBrk="1" latinLnBrk="0" hangingPunct="1">
              <a:lnSpc>
                <a:spcPct val="100000"/>
              </a:lnSpc>
              <a:spcBef>
                <a:spcPts val="600"/>
              </a:spcBef>
              <a:buClr>
                <a:schemeClr val="tx2"/>
              </a:buClr>
              <a:buFont typeface="Arial" panose="020B0604020202020204" pitchFamily="34" charset="0"/>
              <a:buChar char="•"/>
              <a:defRPr sz="1600" kern="1200">
                <a:solidFill>
                  <a:schemeClr val="accent5"/>
                </a:solidFill>
                <a:latin typeface="+mn-lt"/>
                <a:ea typeface="+mn-ea"/>
                <a:cs typeface="+mn-cs"/>
              </a:defRPr>
            </a:lvl2pPr>
            <a:lvl3pPr marL="539750" indent="-177800" algn="l" defTabSz="755957" rtl="0" eaLnBrk="1" latinLnBrk="0" hangingPunct="1">
              <a:lnSpc>
                <a:spcPct val="100000"/>
              </a:lnSpc>
              <a:spcBef>
                <a:spcPts val="600"/>
              </a:spcBef>
              <a:buClr>
                <a:schemeClr val="tx2"/>
              </a:buClr>
              <a:buFont typeface="Arial" panose="020B0604020202020204" pitchFamily="34" charset="0"/>
              <a:buChar char="•"/>
              <a:defRPr sz="1400" kern="1200">
                <a:solidFill>
                  <a:schemeClr val="accent5"/>
                </a:solidFill>
                <a:latin typeface="+mn-lt"/>
                <a:ea typeface="+mn-ea"/>
                <a:cs typeface="+mn-cs"/>
              </a:defRPr>
            </a:lvl3pPr>
            <a:lvl4pPr marL="717550" indent="-177800" algn="l" defTabSz="755957" rtl="0" eaLnBrk="1" latinLnBrk="0" hangingPunct="1">
              <a:lnSpc>
                <a:spcPct val="100000"/>
              </a:lnSpc>
              <a:spcBef>
                <a:spcPts val="600"/>
              </a:spcBef>
              <a:buClr>
                <a:schemeClr val="tx2"/>
              </a:buClr>
              <a:buFont typeface="Arial" panose="020B0604020202020204" pitchFamily="34" charset="0"/>
              <a:buChar char="•"/>
              <a:defRPr sz="1200" kern="1200">
                <a:solidFill>
                  <a:schemeClr val="accent5"/>
                </a:solidFill>
                <a:latin typeface="+mn-lt"/>
                <a:ea typeface="+mn-ea"/>
                <a:cs typeface="+mn-cs"/>
              </a:defRPr>
            </a:lvl4pPr>
            <a:lvl5pPr marL="895350" indent="-177800" algn="l" defTabSz="755957" rtl="0" eaLnBrk="1" latinLnBrk="0" hangingPunct="1">
              <a:lnSpc>
                <a:spcPct val="100000"/>
              </a:lnSpc>
              <a:spcBef>
                <a:spcPts val="600"/>
              </a:spcBef>
              <a:buClr>
                <a:schemeClr val="tx2"/>
              </a:buClr>
              <a:buFont typeface="Arial" panose="020B0604020202020204" pitchFamily="34" charset="0"/>
              <a:buChar char="•"/>
              <a:defRPr sz="1200" kern="1200">
                <a:solidFill>
                  <a:schemeClr val="accent5"/>
                </a:solidFill>
                <a:latin typeface="+mn-lt"/>
                <a:ea typeface="+mn-ea"/>
                <a:cs typeface="+mn-cs"/>
              </a:defRPr>
            </a:lvl5pPr>
            <a:lvl6pPr marL="2078883"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861"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nSpc>
                <a:spcPct val="130000"/>
              </a:lnSpc>
              <a:buFont typeface="Wingdings" charset="0"/>
              <a:buNone/>
              <a:defRPr/>
            </a:pPr>
            <a:r>
              <a:rPr lang="en-US" sz="2395">
                <a:ea typeface="ＭＳ Ｐゴシック" charset="0"/>
              </a:rPr>
              <a:t>example: add two 16-bit integers</a:t>
            </a:r>
          </a:p>
        </p:txBody>
      </p:sp>
      <p:sp>
        <p:nvSpPr>
          <p:cNvPr id="6" name="Text Box 4"/>
          <p:cNvSpPr txBox="1">
            <a:spLocks noChangeArrowheads="1"/>
          </p:cNvSpPr>
          <p:nvPr/>
        </p:nvSpPr>
        <p:spPr bwMode="auto">
          <a:xfrm>
            <a:off x="2714933" y="2921981"/>
            <a:ext cx="5474181" cy="203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b="1" dirty="0">
                <a:solidFill>
                  <a:schemeClr val="bg1"/>
                </a:solidFill>
                <a:latin typeface="Comic Sans MS" charset="0"/>
              </a:rPr>
              <a:t>1</a:t>
            </a:r>
            <a:r>
              <a:rPr lang="en-US" altLang="en-US" sz="1710" b="1" dirty="0">
                <a:latin typeface="Comic Sans MS" charset="0"/>
              </a:rPr>
              <a:t>  1  1  1  0  0  1  1  0  0  1  1  0  0  1  1  0</a:t>
            </a:r>
          </a:p>
          <a:p>
            <a:pPr algn="l"/>
            <a:r>
              <a:rPr lang="en-US" altLang="en-US" sz="1710" b="1" dirty="0">
                <a:solidFill>
                  <a:schemeClr val="bg1"/>
                </a:solidFill>
                <a:latin typeface="Comic Sans MS" charset="0"/>
              </a:rPr>
              <a:t>1</a:t>
            </a:r>
            <a:r>
              <a:rPr lang="en-US" altLang="en-US" sz="1710" b="1" dirty="0">
                <a:latin typeface="Comic Sans MS" charset="0"/>
              </a:rPr>
              <a:t>  1  1  0  1  0  1  0  1  0  1  0  1  0  1  0  1</a:t>
            </a:r>
          </a:p>
          <a:p>
            <a:pPr algn="l">
              <a:lnSpc>
                <a:spcPct val="120000"/>
              </a:lnSpc>
            </a:pPr>
            <a:endParaRPr lang="en-US" altLang="en-US" sz="1710" b="1" dirty="0">
              <a:latin typeface="Comic Sans MS" charset="0"/>
            </a:endParaRPr>
          </a:p>
          <a:p>
            <a:pPr algn="l"/>
            <a:r>
              <a:rPr lang="en-US" altLang="en-US" sz="1710" b="1" dirty="0">
                <a:latin typeface="Comic Sans MS" charset="0"/>
              </a:rPr>
              <a:t>1  1  0  1  1  1  0  1  1  1  0  1  1  1  0  1  1</a:t>
            </a:r>
          </a:p>
          <a:p>
            <a:pPr algn="l">
              <a:lnSpc>
                <a:spcPct val="120000"/>
              </a:lnSpc>
            </a:pPr>
            <a:endParaRPr lang="en-US" altLang="en-US" sz="1710" b="1" dirty="0">
              <a:latin typeface="Comic Sans MS" charset="0"/>
            </a:endParaRPr>
          </a:p>
          <a:p>
            <a:pPr algn="l"/>
            <a:r>
              <a:rPr lang="en-US" altLang="en-US" sz="1710" b="1" dirty="0">
                <a:solidFill>
                  <a:schemeClr val="bg1"/>
                </a:solidFill>
                <a:latin typeface="Comic Sans MS" charset="0"/>
              </a:rPr>
              <a:t>1</a:t>
            </a:r>
            <a:r>
              <a:rPr lang="en-US" altLang="en-US" sz="1710" b="1" dirty="0">
                <a:latin typeface="Comic Sans MS" charset="0"/>
              </a:rPr>
              <a:t>  1  0  1  1  1  0  1  1  1  0  1  1  1  1  0  0</a:t>
            </a:r>
          </a:p>
          <a:p>
            <a:pPr algn="l"/>
            <a:r>
              <a:rPr lang="en-US" altLang="en-US" sz="1710" b="1" dirty="0">
                <a:solidFill>
                  <a:schemeClr val="bg1"/>
                </a:solidFill>
                <a:latin typeface="Comic Sans MS" charset="0"/>
              </a:rPr>
              <a:t>1</a:t>
            </a:r>
            <a:r>
              <a:rPr lang="en-US" altLang="en-US" sz="1710" b="1" dirty="0">
                <a:latin typeface="Comic Sans MS" charset="0"/>
              </a:rPr>
              <a:t>  0  1  0  0  0  1  0  0  0  1  0  0  0  0  1  1</a:t>
            </a:r>
            <a:endParaRPr lang="en-US" altLang="en-US" sz="2052" b="1" dirty="0">
              <a:latin typeface="Comic Sans MS" charset="0"/>
            </a:endParaRPr>
          </a:p>
        </p:txBody>
      </p:sp>
      <p:sp>
        <p:nvSpPr>
          <p:cNvPr id="7" name="Line 5"/>
          <p:cNvSpPr>
            <a:spLocks noChangeShapeType="1"/>
          </p:cNvSpPr>
          <p:nvPr/>
        </p:nvSpPr>
        <p:spPr bwMode="auto">
          <a:xfrm flipH="1">
            <a:off x="2649764" y="3629334"/>
            <a:ext cx="5539350" cy="0"/>
          </a:xfrm>
          <a:prstGeom prst="line">
            <a:avLst/>
          </a:prstGeom>
          <a:noFill/>
          <a:ln w="12700">
            <a:solidFill>
              <a:schemeClr val="tx1"/>
            </a:solidFill>
            <a:round/>
            <a:headEnd type="none" w="sm" len="med"/>
            <a:tailEnd/>
          </a:ln>
          <a:extLst>
            <a:ext uri="{909E8E84-426E-40DD-AFC4-6F175D3DCCD1}">
              <a14:hiddenFill xmlns:a14="http://schemas.microsoft.com/office/drawing/2010/main">
                <a:noFill/>
              </a14:hiddenFill>
            </a:ext>
          </a:extLst>
        </p:spPr>
        <p:txBody>
          <a:bodyPr wrap="none" anchor="ctr"/>
          <a:lstStyle/>
          <a:p>
            <a:endParaRPr lang="en-GB" sz="1539"/>
          </a:p>
        </p:txBody>
      </p:sp>
      <p:sp>
        <p:nvSpPr>
          <p:cNvPr id="8" name="Oval 6"/>
          <p:cNvSpPr>
            <a:spLocks noChangeArrowheads="1"/>
          </p:cNvSpPr>
          <p:nvPr/>
        </p:nvSpPr>
        <p:spPr bwMode="auto">
          <a:xfrm>
            <a:off x="2714934" y="3780036"/>
            <a:ext cx="260675" cy="260675"/>
          </a:xfrm>
          <a:prstGeom prst="ellipse">
            <a:avLst/>
          </a:prstGeom>
          <a:noFill/>
          <a:ln w="9525">
            <a:solidFill>
              <a:srgbClr val="FF0000"/>
            </a:solidFill>
            <a:round/>
            <a:headEnd type="none" w="sm" len="med"/>
            <a:tailEnd/>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endParaRPr lang="en-US" altLang="en-US" sz="1368"/>
          </a:p>
        </p:txBody>
      </p:sp>
      <p:sp>
        <p:nvSpPr>
          <p:cNvPr id="9" name="Text Box 7"/>
          <p:cNvSpPr txBox="1">
            <a:spLocks noChangeArrowheads="1"/>
          </p:cNvSpPr>
          <p:nvPr/>
        </p:nvSpPr>
        <p:spPr bwMode="auto">
          <a:xfrm>
            <a:off x="1346388" y="3742021"/>
            <a:ext cx="1361270"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a:latin typeface="Comic Sans MS" charset="0"/>
              </a:rPr>
              <a:t>wraparound</a:t>
            </a:r>
          </a:p>
        </p:txBody>
      </p:sp>
      <p:sp>
        <p:nvSpPr>
          <p:cNvPr id="10" name="Text Box 8"/>
          <p:cNvSpPr txBox="1">
            <a:spLocks noChangeArrowheads="1"/>
          </p:cNvSpPr>
          <p:nvPr/>
        </p:nvSpPr>
        <p:spPr bwMode="auto">
          <a:xfrm>
            <a:off x="2124342" y="4262015"/>
            <a:ext cx="575799"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a:latin typeface="Comic Sans MS" charset="0"/>
              </a:rPr>
              <a:t>sum</a:t>
            </a:r>
          </a:p>
        </p:txBody>
      </p:sp>
      <p:sp>
        <p:nvSpPr>
          <p:cNvPr id="11" name="Text Box 9"/>
          <p:cNvSpPr txBox="1">
            <a:spLocks noChangeArrowheads="1"/>
          </p:cNvSpPr>
          <p:nvPr/>
        </p:nvSpPr>
        <p:spPr bwMode="auto">
          <a:xfrm>
            <a:off x="1540537" y="4563420"/>
            <a:ext cx="1165704"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a:latin typeface="Comic Sans MS" charset="0"/>
              </a:rPr>
              <a:t>checksum</a:t>
            </a:r>
          </a:p>
        </p:txBody>
      </p:sp>
      <p:sp>
        <p:nvSpPr>
          <p:cNvPr id="12" name="Line 10"/>
          <p:cNvSpPr>
            <a:spLocks noChangeShapeType="1"/>
          </p:cNvSpPr>
          <p:nvPr/>
        </p:nvSpPr>
        <p:spPr bwMode="auto">
          <a:xfrm flipH="1">
            <a:off x="2649764" y="4244364"/>
            <a:ext cx="5539350" cy="0"/>
          </a:xfrm>
          <a:prstGeom prst="line">
            <a:avLst/>
          </a:prstGeom>
          <a:noFill/>
          <a:ln w="12700">
            <a:solidFill>
              <a:schemeClr val="tx1"/>
            </a:solidFill>
            <a:round/>
            <a:headEnd type="none" w="sm" len="med"/>
            <a:tailEnd/>
          </a:ln>
          <a:extLst>
            <a:ext uri="{909E8E84-426E-40DD-AFC4-6F175D3DCCD1}">
              <a14:hiddenFill xmlns:a14="http://schemas.microsoft.com/office/drawing/2010/main">
                <a:noFill/>
              </a14:hiddenFill>
            </a:ext>
          </a:extLst>
        </p:spPr>
        <p:txBody>
          <a:bodyPr wrap="none" anchor="ctr"/>
          <a:lstStyle/>
          <a:p>
            <a:endParaRPr lang="en-GB" sz="1539"/>
          </a:p>
        </p:txBody>
      </p:sp>
      <p:sp>
        <p:nvSpPr>
          <p:cNvPr id="13" name="Freeform 11"/>
          <p:cNvSpPr>
            <a:spLocks/>
          </p:cNvSpPr>
          <p:nvPr/>
        </p:nvSpPr>
        <p:spPr bwMode="auto">
          <a:xfrm>
            <a:off x="2853417" y="4042070"/>
            <a:ext cx="5142906" cy="78746"/>
          </a:xfrm>
          <a:custGeom>
            <a:avLst/>
            <a:gdLst>
              <a:gd name="T0" fmla="*/ 0 w 3788"/>
              <a:gd name="T1" fmla="*/ 0 h 58"/>
              <a:gd name="T2" fmla="*/ 0 w 3788"/>
              <a:gd name="T3" fmla="*/ 2147483647 h 58"/>
              <a:gd name="T4" fmla="*/ 2147483647 w 3788"/>
              <a:gd name="T5" fmla="*/ 2147483647 h 58"/>
              <a:gd name="T6" fmla="*/ 0 60000 65536"/>
              <a:gd name="T7" fmla="*/ 0 60000 65536"/>
              <a:gd name="T8" fmla="*/ 0 60000 65536"/>
              <a:gd name="T9" fmla="*/ 0 w 3788"/>
              <a:gd name="T10" fmla="*/ 0 h 58"/>
              <a:gd name="T11" fmla="*/ 3788 w 3788"/>
              <a:gd name="T12" fmla="*/ 58 h 58"/>
            </a:gdLst>
            <a:ahLst/>
            <a:cxnLst>
              <a:cxn ang="T6">
                <a:pos x="T0" y="T1"/>
              </a:cxn>
              <a:cxn ang="T7">
                <a:pos x="T2" y="T3"/>
              </a:cxn>
              <a:cxn ang="T8">
                <a:pos x="T4" y="T5"/>
              </a:cxn>
            </a:cxnLst>
            <a:rect l="T9" t="T10" r="T11" b="T12"/>
            <a:pathLst>
              <a:path w="3788" h="58">
                <a:moveTo>
                  <a:pt x="0" y="0"/>
                </a:moveTo>
                <a:lnTo>
                  <a:pt x="0" y="58"/>
                </a:lnTo>
                <a:lnTo>
                  <a:pt x="3788" y="58"/>
                </a:lnTo>
              </a:path>
            </a:pathLst>
          </a:custGeom>
          <a:noFill/>
          <a:ln w="9525">
            <a:solidFill>
              <a:srgbClr val="FF0000"/>
            </a:solidFill>
            <a:round/>
            <a:headEnd type="none" w="sm"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endParaRPr lang="en-GB" altLang="en-US" sz="1368"/>
          </a:p>
        </p:txBody>
      </p:sp>
      <p:sp>
        <p:nvSpPr>
          <p:cNvPr id="16" name="Rectangle 2"/>
          <p:cNvSpPr txBox="1">
            <a:spLocks noChangeArrowheads="1"/>
          </p:cNvSpPr>
          <p:nvPr/>
        </p:nvSpPr>
        <p:spPr>
          <a:xfrm>
            <a:off x="2649765" y="1821311"/>
            <a:ext cx="5142906" cy="316460"/>
          </a:xfrm>
          <a:prstGeom prst="rect">
            <a:avLst/>
          </a:prstGeom>
        </p:spPr>
        <p:txBody>
          <a:bodyPr vert="horz" lIns="0" tIns="0" rIns="0" bIns="0" rtlCol="0" anchor="b">
            <a:normAutofit/>
          </a:bodyPr>
          <a:lstStyle>
            <a:lvl1pPr algn="l" defTabSz="755957" rtl="0" eaLnBrk="1" latinLnBrk="0" hangingPunct="1">
              <a:lnSpc>
                <a:spcPct val="100000"/>
              </a:lnSpc>
              <a:spcBef>
                <a:spcPct val="0"/>
              </a:spcBef>
              <a:buNone/>
              <a:defRPr sz="2000" b="1" kern="1200" cap="none" baseline="0">
                <a:solidFill>
                  <a:schemeClr val="tx2"/>
                </a:solidFill>
                <a:latin typeface="+mj-lt"/>
                <a:ea typeface="+mj-ea"/>
                <a:cs typeface="+mj-cs"/>
              </a:defRPr>
            </a:lvl1pPr>
          </a:lstStyle>
          <a:p>
            <a:pPr>
              <a:defRPr/>
            </a:pPr>
            <a:r>
              <a:rPr lang="en-US" sz="1710" dirty="0">
                <a:solidFill>
                  <a:srgbClr val="C00000"/>
                </a:solidFill>
                <a:ea typeface="ＭＳ Ｐゴシック" charset="0"/>
              </a:rPr>
              <a:t>Non-cryptographic Internet checksum: example</a:t>
            </a:r>
          </a:p>
        </p:txBody>
      </p:sp>
    </p:spTree>
    <p:custDataLst>
      <p:tags r:id="rId1"/>
    </p:custDataLst>
    <p:extLst>
      <p:ext uri="{BB962C8B-B14F-4D97-AF65-F5344CB8AC3E}">
        <p14:creationId xmlns:p14="http://schemas.microsoft.com/office/powerpoint/2010/main" val="750767616"/>
      </p:ext>
    </p:extLst>
  </p:cSld>
  <p:clrMapOvr>
    <a:masterClrMapping/>
  </p:clrMapOvr>
  <mc:AlternateContent xmlns:mc="http://schemas.openxmlformats.org/markup-compatibility/2006" xmlns:p14="http://schemas.microsoft.com/office/powerpoint/2010/main">
    <mc:Choice Requires="p14">
      <p:transition spd="med" p14:dur="700" advTm="22517">
        <p:fade/>
      </p:transition>
    </mc:Choice>
    <mc:Fallback xmlns="">
      <p:transition spd="med" advTm="22517">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Error Correction: Simple method</a:t>
            </a:r>
            <a:endParaRPr lang="en-GB" dirty="0"/>
          </a:p>
        </p:txBody>
      </p:sp>
      <p:sp>
        <p:nvSpPr>
          <p:cNvPr id="3" name="Content Placeholder 2"/>
          <p:cNvSpPr>
            <a:spLocks noGrp="1"/>
          </p:cNvSpPr>
          <p:nvPr>
            <p:ph idx="1"/>
          </p:nvPr>
        </p:nvSpPr>
        <p:spPr/>
        <p:txBody>
          <a:bodyPr/>
          <a:lstStyle/>
          <a:p>
            <a:r>
              <a:rPr lang="en-GB" dirty="0" smtClean="0"/>
              <a:t>Is there any way we can correct the errors using those techniques discussed so far?</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51361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
        <p:nvSpPr>
          <p:cNvPr id="5" name="Text Box 4"/>
          <p:cNvSpPr txBox="1">
            <a:spLocks noChangeArrowheads="1"/>
          </p:cNvSpPr>
          <p:nvPr/>
        </p:nvSpPr>
        <p:spPr bwMode="auto">
          <a:xfrm>
            <a:off x="2475865" y="1417638"/>
            <a:ext cx="5032375" cy="369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01101110 01110111 01100101 01101110</a:t>
            </a:r>
          </a:p>
        </p:txBody>
      </p:sp>
      <p:sp>
        <p:nvSpPr>
          <p:cNvPr id="6" name="TextBox 5"/>
          <p:cNvSpPr txBox="1"/>
          <p:nvPr/>
        </p:nvSpPr>
        <p:spPr>
          <a:xfrm>
            <a:off x="1640586" y="1417638"/>
            <a:ext cx="630301" cy="369332"/>
          </a:xfrm>
          <a:prstGeom prst="rect">
            <a:avLst/>
          </a:prstGeom>
          <a:noFill/>
        </p:spPr>
        <p:txBody>
          <a:bodyPr wrap="none" rtlCol="0">
            <a:spAutoFit/>
          </a:bodyPr>
          <a:lstStyle/>
          <a:p>
            <a:r>
              <a:rPr lang="en-GB" smtClean="0"/>
              <a:t>Data</a:t>
            </a:r>
            <a:endParaRPr lang="en-GB"/>
          </a:p>
        </p:txBody>
      </p:sp>
    </p:spTree>
    <p:extLst>
      <p:ext uri="{BB962C8B-B14F-4D97-AF65-F5344CB8AC3E}">
        <p14:creationId xmlns:p14="http://schemas.microsoft.com/office/powerpoint/2010/main" val="1605456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pic>
        <p:nvPicPr>
          <p:cNvPr id="6" name="Picture 5"/>
          <p:cNvPicPr>
            <a:picLocks noChangeAspect="1"/>
          </p:cNvPicPr>
          <p:nvPr/>
        </p:nvPicPr>
        <p:blipFill>
          <a:blip r:embed="rId2"/>
          <a:stretch>
            <a:fillRect/>
          </a:stretch>
        </p:blipFill>
        <p:spPr>
          <a:xfrm>
            <a:off x="2654770" y="4864332"/>
            <a:ext cx="1650530" cy="1286634"/>
          </a:xfrm>
          <a:prstGeom prst="rect">
            <a:avLst/>
          </a:prstGeom>
        </p:spPr>
      </p:pic>
      <p:pic>
        <p:nvPicPr>
          <p:cNvPr id="7" name="Picture 6"/>
          <p:cNvPicPr>
            <a:picLocks noChangeAspect="1"/>
          </p:cNvPicPr>
          <p:nvPr/>
        </p:nvPicPr>
        <p:blipFill>
          <a:blip r:embed="rId2"/>
          <a:stretch>
            <a:fillRect/>
          </a:stretch>
        </p:blipFill>
        <p:spPr>
          <a:xfrm>
            <a:off x="6020270" y="2556866"/>
            <a:ext cx="1650530" cy="1286634"/>
          </a:xfrm>
          <a:prstGeom prst="rect">
            <a:avLst/>
          </a:prstGeom>
        </p:spPr>
      </p:pic>
      <p:pic>
        <p:nvPicPr>
          <p:cNvPr id="8" name="Picture 7"/>
          <p:cNvPicPr>
            <a:picLocks noChangeAspect="1"/>
          </p:cNvPicPr>
          <p:nvPr/>
        </p:nvPicPr>
        <p:blipFill>
          <a:blip r:embed="rId2"/>
          <a:stretch>
            <a:fillRect/>
          </a:stretch>
        </p:blipFill>
        <p:spPr>
          <a:xfrm>
            <a:off x="3823170" y="2556866"/>
            <a:ext cx="1650530" cy="1286634"/>
          </a:xfrm>
          <a:prstGeom prst="rect">
            <a:avLst/>
          </a:prstGeom>
        </p:spPr>
      </p:pic>
      <p:pic>
        <p:nvPicPr>
          <p:cNvPr id="9" name="Picture 8"/>
          <p:cNvPicPr>
            <a:picLocks noChangeAspect="1"/>
          </p:cNvPicPr>
          <p:nvPr/>
        </p:nvPicPr>
        <p:blipFill>
          <a:blip r:embed="rId2"/>
          <a:stretch>
            <a:fillRect/>
          </a:stretch>
        </p:blipFill>
        <p:spPr>
          <a:xfrm>
            <a:off x="1613370" y="2556866"/>
            <a:ext cx="1650530" cy="1286634"/>
          </a:xfrm>
          <a:prstGeom prst="rect">
            <a:avLst/>
          </a:prstGeom>
        </p:spPr>
      </p:pic>
      <p:pic>
        <p:nvPicPr>
          <p:cNvPr id="10" name="Picture 9"/>
          <p:cNvPicPr>
            <a:picLocks noChangeAspect="1"/>
          </p:cNvPicPr>
          <p:nvPr/>
        </p:nvPicPr>
        <p:blipFill>
          <a:blip r:embed="rId2"/>
          <a:stretch>
            <a:fillRect/>
          </a:stretch>
        </p:blipFill>
        <p:spPr>
          <a:xfrm>
            <a:off x="5093170" y="4864332"/>
            <a:ext cx="1650530" cy="1286634"/>
          </a:xfrm>
          <a:prstGeom prst="rect">
            <a:avLst/>
          </a:prstGeom>
        </p:spPr>
      </p:pic>
      <p:cxnSp>
        <p:nvCxnSpPr>
          <p:cNvPr id="12" name="Straight Connector 11"/>
          <p:cNvCxnSpPr/>
          <p:nvPr/>
        </p:nvCxnSpPr>
        <p:spPr>
          <a:xfrm>
            <a:off x="1778000"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2377741"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495341"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171857" y="1137206"/>
            <a:ext cx="4170696" cy="369332"/>
          </a:xfrm>
          <a:prstGeom prst="rect">
            <a:avLst/>
          </a:prstGeom>
          <a:noFill/>
        </p:spPr>
        <p:txBody>
          <a:bodyPr wrap="none" rtlCol="0">
            <a:spAutoFit/>
          </a:bodyPr>
          <a:lstStyle/>
          <a:p>
            <a:r>
              <a:rPr lang="en-US" dirty="0" smtClean="0"/>
              <a:t>The messages will collide, corrupting both!</a:t>
            </a:r>
          </a:p>
        </p:txBody>
      </p:sp>
      <p:sp>
        <p:nvSpPr>
          <p:cNvPr id="25" name="TextBox 24"/>
          <p:cNvSpPr txBox="1"/>
          <p:nvPr/>
        </p:nvSpPr>
        <p:spPr>
          <a:xfrm>
            <a:off x="4172327" y="1620304"/>
            <a:ext cx="4429418" cy="646331"/>
          </a:xfrm>
          <a:prstGeom prst="rect">
            <a:avLst/>
          </a:prstGeom>
          <a:noFill/>
        </p:spPr>
        <p:txBody>
          <a:bodyPr wrap="none" rtlCol="0">
            <a:spAutoFit/>
          </a:bodyPr>
          <a:lstStyle/>
          <a:p>
            <a:r>
              <a:rPr lang="en-US" dirty="0" smtClean="0"/>
              <a:t>We can use the ‘checksum’ to detect this, but</a:t>
            </a:r>
          </a:p>
          <a:p>
            <a:r>
              <a:rPr lang="en-US" dirty="0"/>
              <a:t>h</a:t>
            </a:r>
            <a:r>
              <a:rPr lang="en-US" dirty="0" smtClean="0"/>
              <a:t>ow do we know to and when resend it?</a:t>
            </a:r>
            <a:endParaRPr lang="en-US" dirty="0"/>
          </a:p>
        </p:txBody>
      </p:sp>
      <p:sp>
        <p:nvSpPr>
          <p:cNvPr id="26" name="TextBox 25"/>
          <p:cNvSpPr txBox="1"/>
          <p:nvPr/>
        </p:nvSpPr>
        <p:spPr>
          <a:xfrm>
            <a:off x="4172327" y="632868"/>
            <a:ext cx="4790043" cy="369332"/>
          </a:xfrm>
          <a:prstGeom prst="rect">
            <a:avLst/>
          </a:prstGeom>
          <a:noFill/>
        </p:spPr>
        <p:txBody>
          <a:bodyPr wrap="none" rtlCol="0">
            <a:spAutoFit/>
          </a:bodyPr>
          <a:lstStyle/>
          <a:p>
            <a:r>
              <a:rPr lang="en-US" dirty="0" smtClean="0"/>
              <a:t>Two devices try to send at about the same time?</a:t>
            </a:r>
            <a:endParaRPr lang="en-US" dirty="0"/>
          </a:p>
        </p:txBody>
      </p:sp>
      <p:grpSp>
        <p:nvGrpSpPr>
          <p:cNvPr id="41" name="Group 40"/>
          <p:cNvGrpSpPr/>
          <p:nvPr/>
        </p:nvGrpSpPr>
        <p:grpSpPr>
          <a:xfrm>
            <a:off x="1778000" y="3912878"/>
            <a:ext cx="482600" cy="245372"/>
            <a:chOff x="1778000" y="3912878"/>
            <a:chExt cx="482600" cy="245372"/>
          </a:xfrm>
        </p:grpSpPr>
        <p:sp>
          <p:nvSpPr>
            <p:cNvPr id="27" name="Rectangle 26"/>
            <p:cNvSpPr/>
            <p:nvPr/>
          </p:nvSpPr>
          <p:spPr>
            <a:xfrm>
              <a:off x="1778000" y="3912878"/>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247900" y="3912878"/>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2667470" y="3942592"/>
            <a:ext cx="4241330" cy="685674"/>
            <a:chOff x="2667470" y="3942592"/>
            <a:chExt cx="4241330" cy="685674"/>
          </a:xfrm>
        </p:grpSpPr>
        <p:cxnSp>
          <p:nvCxnSpPr>
            <p:cNvPr id="28" name="Straight Arrow Connector 27"/>
            <p:cNvCxnSpPr/>
            <p:nvPr/>
          </p:nvCxnSpPr>
          <p:spPr>
            <a:xfrm flipV="1">
              <a:off x="4419600" y="3963678"/>
              <a:ext cx="0" cy="224286"/>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619760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79777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2667470" y="3942592"/>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6908800" y="4000500"/>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2794000" y="3991152"/>
              <a:ext cx="342430" cy="206963"/>
            </a:xfrm>
            <a:prstGeom prst="rect">
              <a:avLst/>
            </a:prstGeom>
            <a:ln>
              <a:solidFill>
                <a:srgbClr val="C32D2E"/>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3"/>
                  </a:solidFill>
                </a:rPr>
                <a:t>×</a:t>
              </a:r>
              <a:endParaRPr lang="en-US" dirty="0">
                <a:solidFill>
                  <a:schemeClr val="accent3"/>
                </a:solidFill>
              </a:endParaRPr>
            </a:p>
          </p:txBody>
        </p:sp>
        <p:sp>
          <p:nvSpPr>
            <p:cNvPr id="36" name="Rectangle 35"/>
            <p:cNvSpPr/>
            <p:nvPr/>
          </p:nvSpPr>
          <p:spPr>
            <a:xfrm>
              <a:off x="3962870" y="44211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sp>
          <p:nvSpPr>
            <p:cNvPr id="37" name="Rectangle 36"/>
            <p:cNvSpPr/>
            <p:nvPr/>
          </p:nvSpPr>
          <p:spPr>
            <a:xfrm>
              <a:off x="6401270" y="44084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sp>
          <p:nvSpPr>
            <p:cNvPr id="38" name="Rectangle 37"/>
            <p:cNvSpPr/>
            <p:nvPr/>
          </p:nvSpPr>
          <p:spPr>
            <a:xfrm>
              <a:off x="3962870" y="3973651"/>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sp>
          <p:nvSpPr>
            <p:cNvPr id="39" name="Rectangle 38"/>
            <p:cNvSpPr/>
            <p:nvPr/>
          </p:nvSpPr>
          <p:spPr>
            <a:xfrm>
              <a:off x="6464300" y="4002814"/>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grpSp>
      <p:grpSp>
        <p:nvGrpSpPr>
          <p:cNvPr id="42" name="Group 41"/>
          <p:cNvGrpSpPr/>
          <p:nvPr/>
        </p:nvGrpSpPr>
        <p:grpSpPr>
          <a:xfrm>
            <a:off x="7277100" y="3963678"/>
            <a:ext cx="482600" cy="245372"/>
            <a:chOff x="1778000" y="3912878"/>
            <a:chExt cx="482600" cy="245372"/>
          </a:xfrm>
        </p:grpSpPr>
        <p:sp>
          <p:nvSpPr>
            <p:cNvPr id="43" name="Rectangle 42"/>
            <p:cNvSpPr/>
            <p:nvPr/>
          </p:nvSpPr>
          <p:spPr>
            <a:xfrm>
              <a:off x="1778000" y="3912878"/>
              <a:ext cx="342430" cy="206963"/>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a:off x="2247900" y="3912878"/>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07383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par>
                                <p:cTn id="12" presetID="10" presetClass="entr" presetSubtype="0" fill="hold"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0" presetClass="exit" presetSubtype="0" fill="hold" nodeType="withEffect">
                                  <p:stCondLst>
                                    <p:cond delay="0"/>
                                  </p:stCondLst>
                                  <p:childTnLst>
                                    <p:animEffect transition="out" filter="fade">
                                      <p:cBhvr>
                                        <p:cTn id="28" dur="500"/>
                                        <p:tgtEl>
                                          <p:spTgt spid="41"/>
                                        </p:tgtEl>
                                      </p:cBhvr>
                                    </p:animEffect>
                                    <p:set>
                                      <p:cBhvr>
                                        <p:cTn id="29" dur="1" fill="hold">
                                          <p:stCondLst>
                                            <p:cond delay="499"/>
                                          </p:stCondLst>
                                        </p:cTn>
                                        <p:tgtEl>
                                          <p:spTgt spid="41"/>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42"/>
                                        </p:tgtEl>
                                      </p:cBhvr>
                                    </p:animEffect>
                                    <p:set>
                                      <p:cBhvr>
                                        <p:cTn id="32"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Cyclic Redundancy Check</a:t>
            </a:r>
          </a:p>
        </p:txBody>
      </p:sp>
      <p:sp>
        <p:nvSpPr>
          <p:cNvPr id="165891" name="Rectangle 3"/>
          <p:cNvSpPr>
            <a:spLocks noGrp="1" noChangeArrowheads="1"/>
          </p:cNvSpPr>
          <p:nvPr>
            <p:ph type="body" idx="1"/>
          </p:nvPr>
        </p:nvSpPr>
        <p:spPr>
          <a:xfrm>
            <a:off x="1143000" y="1417638"/>
            <a:ext cx="8204200" cy="4830762"/>
          </a:xfrm>
        </p:spPr>
        <p:txBody>
          <a:bodyPr/>
          <a:lstStyle/>
          <a:p>
            <a:r>
              <a:rPr lang="en-US" dirty="0" smtClean="0"/>
              <a:t>assume </a:t>
            </a:r>
            <a:r>
              <a:rPr lang="en-US" i="1" dirty="0"/>
              <a:t>k</a:t>
            </a:r>
            <a:r>
              <a:rPr lang="en-US" dirty="0"/>
              <a:t> message bits and </a:t>
            </a:r>
            <a:r>
              <a:rPr lang="en-US" i="1" dirty="0" smtClean="0"/>
              <a:t>n</a:t>
            </a:r>
            <a:r>
              <a:rPr lang="en-US" dirty="0" smtClean="0"/>
              <a:t> </a:t>
            </a:r>
            <a:r>
              <a:rPr lang="en-US" dirty="0"/>
              <a:t>bits of redundancy</a:t>
            </a:r>
          </a:p>
          <a:p>
            <a:endParaRPr lang="en-US" dirty="0"/>
          </a:p>
          <a:p>
            <a:endParaRPr lang="en-US" dirty="0" smtClean="0"/>
          </a:p>
          <a:p>
            <a:r>
              <a:rPr lang="en-US" dirty="0" smtClean="0"/>
              <a:t>Associate </a:t>
            </a:r>
            <a:r>
              <a:rPr lang="en-US" dirty="0"/>
              <a:t>bits with coefficients of a polynomial</a:t>
            </a:r>
            <a:br>
              <a:rPr lang="en-US" dirty="0"/>
            </a:br>
            <a:r>
              <a:rPr lang="en-US" dirty="0"/>
              <a:t>1     0     1     1      0     1    1</a:t>
            </a:r>
            <a:r>
              <a:rPr lang="en-US" dirty="0">
                <a:sym typeface="Wingdings" charset="0"/>
              </a:rPr>
              <a:t/>
            </a:r>
            <a:br>
              <a:rPr lang="en-US" dirty="0">
                <a:sym typeface="Wingdings" charset="0"/>
              </a:rPr>
            </a:br>
            <a:r>
              <a:rPr lang="en-US" dirty="0">
                <a:sym typeface="Wingdings" charset="0"/>
              </a:rPr>
              <a:t>1x</a:t>
            </a:r>
            <a:r>
              <a:rPr lang="en-US" baseline="30000" dirty="0">
                <a:sym typeface="Wingdings" charset="0"/>
              </a:rPr>
              <a:t>6</a:t>
            </a:r>
            <a:r>
              <a:rPr lang="en-US" dirty="0">
                <a:sym typeface="Wingdings" charset="0"/>
              </a:rPr>
              <a:t>+0x</a:t>
            </a:r>
            <a:r>
              <a:rPr lang="en-US" baseline="30000" dirty="0">
                <a:sym typeface="Wingdings" charset="0"/>
              </a:rPr>
              <a:t>5</a:t>
            </a:r>
            <a:r>
              <a:rPr lang="en-US" dirty="0">
                <a:sym typeface="Wingdings" charset="0"/>
              </a:rPr>
              <a:t>+1x</a:t>
            </a:r>
            <a:r>
              <a:rPr lang="en-US" baseline="30000" dirty="0">
                <a:sym typeface="Wingdings" charset="0"/>
              </a:rPr>
              <a:t>4</a:t>
            </a:r>
            <a:r>
              <a:rPr lang="en-US" dirty="0">
                <a:sym typeface="Wingdings" charset="0"/>
              </a:rPr>
              <a:t>+1x</a:t>
            </a:r>
            <a:r>
              <a:rPr lang="en-US" baseline="30000" dirty="0">
                <a:sym typeface="Wingdings" charset="0"/>
              </a:rPr>
              <a:t>3</a:t>
            </a:r>
            <a:r>
              <a:rPr lang="en-US" dirty="0">
                <a:sym typeface="Wingdings" charset="0"/>
              </a:rPr>
              <a:t>+0x</a:t>
            </a:r>
            <a:r>
              <a:rPr lang="en-US" baseline="30000" dirty="0">
                <a:sym typeface="Wingdings" charset="0"/>
              </a:rPr>
              <a:t>2</a:t>
            </a:r>
            <a:r>
              <a:rPr lang="en-US" dirty="0">
                <a:sym typeface="Wingdings" charset="0"/>
              </a:rPr>
              <a:t>+1x+1</a:t>
            </a:r>
            <a:br>
              <a:rPr lang="en-US" dirty="0">
                <a:sym typeface="Wingdings" charset="0"/>
              </a:rPr>
            </a:br>
            <a:r>
              <a:rPr lang="en-US" dirty="0">
                <a:sym typeface="Wingdings" charset="0"/>
              </a:rPr>
              <a:t>= x</a:t>
            </a:r>
            <a:r>
              <a:rPr lang="en-US" baseline="30000" dirty="0">
                <a:sym typeface="Wingdings" charset="0"/>
              </a:rPr>
              <a:t>6</a:t>
            </a:r>
            <a:r>
              <a:rPr lang="en-US" dirty="0">
                <a:sym typeface="Wingdings" charset="0"/>
              </a:rPr>
              <a:t>+x</a:t>
            </a:r>
            <a:r>
              <a:rPr lang="en-US" baseline="30000" dirty="0">
                <a:sym typeface="Wingdings" charset="0"/>
              </a:rPr>
              <a:t>4</a:t>
            </a:r>
            <a:r>
              <a:rPr lang="en-US" dirty="0">
                <a:sym typeface="Wingdings" charset="0"/>
              </a:rPr>
              <a:t>+x</a:t>
            </a:r>
            <a:r>
              <a:rPr lang="en-US" baseline="30000" dirty="0">
                <a:sym typeface="Wingdings" charset="0"/>
              </a:rPr>
              <a:t>3</a:t>
            </a:r>
            <a:r>
              <a:rPr lang="en-US" dirty="0">
                <a:sym typeface="Wingdings" charset="0"/>
              </a:rPr>
              <a:t>+x+1</a:t>
            </a:r>
            <a:endParaRPr lang="en-US" dirty="0"/>
          </a:p>
        </p:txBody>
      </p:sp>
      <p:grpSp>
        <p:nvGrpSpPr>
          <p:cNvPr id="165900" name="Group 12"/>
          <p:cNvGrpSpPr>
            <a:grpSpLocks/>
          </p:cNvGrpSpPr>
          <p:nvPr/>
        </p:nvGrpSpPr>
        <p:grpSpPr bwMode="auto">
          <a:xfrm>
            <a:off x="2574925" y="2354263"/>
            <a:ext cx="5040313" cy="950912"/>
            <a:chOff x="1622" y="1483"/>
            <a:chExt cx="3175" cy="599"/>
          </a:xfrm>
        </p:grpSpPr>
        <p:sp>
          <p:nvSpPr>
            <p:cNvPr id="165892" name="Text Box 4"/>
            <p:cNvSpPr txBox="1">
              <a:spLocks noChangeArrowheads="1"/>
            </p:cNvSpPr>
            <p:nvPr/>
          </p:nvSpPr>
          <p:spPr bwMode="auto">
            <a:xfrm>
              <a:off x="1622" y="1483"/>
              <a:ext cx="17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dirty="0" err="1"/>
                <a:t>xxxxxxxxxx</a:t>
              </a:r>
              <a:r>
                <a:rPr lang="en-US" sz="2800" dirty="0"/>
                <a:t> </a:t>
              </a:r>
              <a:r>
                <a:rPr lang="en-US" sz="2800" dirty="0" err="1"/>
                <a:t>yyyy</a:t>
              </a:r>
              <a:endParaRPr lang="en-US" sz="2800" dirty="0"/>
            </a:p>
          </p:txBody>
        </p:sp>
        <p:sp>
          <p:nvSpPr>
            <p:cNvPr id="165893" name="AutoShape 5"/>
            <p:cNvSpPr>
              <a:spLocks/>
            </p:cNvSpPr>
            <p:nvPr/>
          </p:nvSpPr>
          <p:spPr bwMode="auto">
            <a:xfrm rot="-5400000">
              <a:off x="2202" y="1270"/>
              <a:ext cx="73" cy="1137"/>
            </a:xfrm>
            <a:prstGeom prst="leftBrace">
              <a:avLst>
                <a:gd name="adj1" fmla="val 12979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65894" name="AutoShape 6"/>
            <p:cNvSpPr>
              <a:spLocks/>
            </p:cNvSpPr>
            <p:nvPr/>
          </p:nvSpPr>
          <p:spPr bwMode="auto">
            <a:xfrm rot="-5400000">
              <a:off x="3037" y="1621"/>
              <a:ext cx="73" cy="435"/>
            </a:xfrm>
            <a:prstGeom prst="leftBrace">
              <a:avLst>
                <a:gd name="adj1" fmla="val 4965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65895" name="Text Box 7"/>
            <p:cNvSpPr txBox="1">
              <a:spLocks noChangeArrowheads="1"/>
            </p:cNvSpPr>
            <p:nvPr/>
          </p:nvSpPr>
          <p:spPr bwMode="auto">
            <a:xfrm>
              <a:off x="2048" y="1851"/>
              <a:ext cx="4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k bits</a:t>
              </a:r>
            </a:p>
          </p:txBody>
        </p:sp>
        <p:sp>
          <p:nvSpPr>
            <p:cNvPr id="165896" name="Text Box 8"/>
            <p:cNvSpPr txBox="1">
              <a:spLocks noChangeArrowheads="1"/>
            </p:cNvSpPr>
            <p:nvPr/>
          </p:nvSpPr>
          <p:spPr bwMode="auto">
            <a:xfrm>
              <a:off x="2839" y="1851"/>
              <a:ext cx="4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n bits</a:t>
              </a:r>
            </a:p>
          </p:txBody>
        </p:sp>
        <p:sp>
          <p:nvSpPr>
            <p:cNvPr id="165898" name="AutoShape 10"/>
            <p:cNvSpPr>
              <a:spLocks/>
            </p:cNvSpPr>
            <p:nvPr/>
          </p:nvSpPr>
          <p:spPr bwMode="auto">
            <a:xfrm>
              <a:off x="3412" y="1555"/>
              <a:ext cx="24" cy="266"/>
            </a:xfrm>
            <a:prstGeom prst="rightBrace">
              <a:avLst>
                <a:gd name="adj1" fmla="val 9236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65899" name="Text Box 11"/>
            <p:cNvSpPr txBox="1">
              <a:spLocks noChangeArrowheads="1"/>
            </p:cNvSpPr>
            <p:nvPr/>
          </p:nvSpPr>
          <p:spPr bwMode="auto">
            <a:xfrm>
              <a:off x="3461" y="1555"/>
              <a:ext cx="1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Block of length </a:t>
              </a:r>
              <a:r>
                <a:rPr lang="en-US" dirty="0" err="1"/>
                <a:t>k+n</a:t>
              </a:r>
              <a:endParaRPr lang="en-US" dirty="0"/>
            </a:p>
          </p:txBody>
        </p:sp>
      </p:grpSp>
      <p:sp>
        <p:nvSpPr>
          <p:cNvPr id="2" name="Freeform 1"/>
          <p:cNvSpPr/>
          <p:nvPr/>
        </p:nvSpPr>
        <p:spPr>
          <a:xfrm>
            <a:off x="1352005" y="4709660"/>
            <a:ext cx="633864" cy="903740"/>
          </a:xfrm>
          <a:custGeom>
            <a:avLst/>
            <a:gdLst>
              <a:gd name="connsiteX0" fmla="*/ 527595 w 633864"/>
              <a:gd name="connsiteY0" fmla="*/ 129040 h 903740"/>
              <a:gd name="connsiteX1" fmla="*/ 527595 w 633864"/>
              <a:gd name="connsiteY1" fmla="*/ 129040 h 903740"/>
              <a:gd name="connsiteX2" fmla="*/ 375195 w 633864"/>
              <a:gd name="connsiteY2" fmla="*/ 14740 h 903740"/>
              <a:gd name="connsiteX3" fmla="*/ 324395 w 633864"/>
              <a:gd name="connsiteY3" fmla="*/ 2040 h 903740"/>
              <a:gd name="connsiteX4" fmla="*/ 133895 w 633864"/>
              <a:gd name="connsiteY4" fmla="*/ 14740 h 903740"/>
              <a:gd name="connsiteX5" fmla="*/ 44995 w 633864"/>
              <a:gd name="connsiteY5" fmla="*/ 129040 h 903740"/>
              <a:gd name="connsiteX6" fmla="*/ 32295 w 633864"/>
              <a:gd name="connsiteY6" fmla="*/ 484640 h 903740"/>
              <a:gd name="connsiteX7" fmla="*/ 121195 w 633864"/>
              <a:gd name="connsiteY7" fmla="*/ 611640 h 903740"/>
              <a:gd name="connsiteX8" fmla="*/ 248195 w 633864"/>
              <a:gd name="connsiteY8" fmla="*/ 789440 h 903740"/>
              <a:gd name="connsiteX9" fmla="*/ 286295 w 633864"/>
              <a:gd name="connsiteY9" fmla="*/ 827540 h 903740"/>
              <a:gd name="connsiteX10" fmla="*/ 362495 w 633864"/>
              <a:gd name="connsiteY10" fmla="*/ 903740 h 903740"/>
              <a:gd name="connsiteX11" fmla="*/ 413295 w 633864"/>
              <a:gd name="connsiteY11" fmla="*/ 891040 h 903740"/>
              <a:gd name="connsiteX12" fmla="*/ 438695 w 633864"/>
              <a:gd name="connsiteY12" fmla="*/ 852940 h 903740"/>
              <a:gd name="connsiteX13" fmla="*/ 476795 w 633864"/>
              <a:gd name="connsiteY13" fmla="*/ 814840 h 903740"/>
              <a:gd name="connsiteX14" fmla="*/ 514895 w 633864"/>
              <a:gd name="connsiteY14" fmla="*/ 713240 h 903740"/>
              <a:gd name="connsiteX15" fmla="*/ 540295 w 633864"/>
              <a:gd name="connsiteY15" fmla="*/ 649740 h 903740"/>
              <a:gd name="connsiteX16" fmla="*/ 552995 w 633864"/>
              <a:gd name="connsiteY16" fmla="*/ 586240 h 903740"/>
              <a:gd name="connsiteX17" fmla="*/ 616495 w 633864"/>
              <a:gd name="connsiteY17" fmla="*/ 471940 h 903740"/>
              <a:gd name="connsiteX18" fmla="*/ 616495 w 633864"/>
              <a:gd name="connsiteY18" fmla="*/ 256040 h 903740"/>
              <a:gd name="connsiteX19" fmla="*/ 552995 w 633864"/>
              <a:gd name="connsiteY19" fmla="*/ 154440 h 903740"/>
              <a:gd name="connsiteX20" fmla="*/ 527595 w 633864"/>
              <a:gd name="connsiteY20" fmla="*/ 129040 h 903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33864" h="903740">
                <a:moveTo>
                  <a:pt x="527595" y="129040"/>
                </a:moveTo>
                <a:lnTo>
                  <a:pt x="527595" y="129040"/>
                </a:lnTo>
                <a:cubicBezTo>
                  <a:pt x="477743" y="86309"/>
                  <a:pt x="435613" y="41593"/>
                  <a:pt x="375195" y="14740"/>
                </a:cubicBezTo>
                <a:cubicBezTo>
                  <a:pt x="359245" y="7651"/>
                  <a:pt x="341328" y="6273"/>
                  <a:pt x="324395" y="2040"/>
                </a:cubicBezTo>
                <a:cubicBezTo>
                  <a:pt x="260895" y="6273"/>
                  <a:pt x="191832" y="-11595"/>
                  <a:pt x="133895" y="14740"/>
                </a:cubicBezTo>
                <a:cubicBezTo>
                  <a:pt x="89954" y="34713"/>
                  <a:pt x="44995" y="129040"/>
                  <a:pt x="44995" y="129040"/>
                </a:cubicBezTo>
                <a:cubicBezTo>
                  <a:pt x="-9823" y="293494"/>
                  <a:pt x="-15148" y="256915"/>
                  <a:pt x="32295" y="484640"/>
                </a:cubicBezTo>
                <a:cubicBezTo>
                  <a:pt x="38928" y="516478"/>
                  <a:pt x="104844" y="589158"/>
                  <a:pt x="121195" y="611640"/>
                </a:cubicBezTo>
                <a:cubicBezTo>
                  <a:pt x="159654" y="664522"/>
                  <a:pt x="203356" y="744601"/>
                  <a:pt x="248195" y="789440"/>
                </a:cubicBezTo>
                <a:cubicBezTo>
                  <a:pt x="260895" y="802140"/>
                  <a:pt x="274797" y="813742"/>
                  <a:pt x="286295" y="827540"/>
                </a:cubicBezTo>
                <a:cubicBezTo>
                  <a:pt x="348197" y="901822"/>
                  <a:pt x="265147" y="830729"/>
                  <a:pt x="362495" y="903740"/>
                </a:cubicBezTo>
                <a:cubicBezTo>
                  <a:pt x="379428" y="899507"/>
                  <a:pt x="398772" y="900722"/>
                  <a:pt x="413295" y="891040"/>
                </a:cubicBezTo>
                <a:cubicBezTo>
                  <a:pt x="425995" y="882573"/>
                  <a:pt x="428924" y="864666"/>
                  <a:pt x="438695" y="852940"/>
                </a:cubicBezTo>
                <a:cubicBezTo>
                  <a:pt x="450193" y="839142"/>
                  <a:pt x="466356" y="829455"/>
                  <a:pt x="476795" y="814840"/>
                </a:cubicBezTo>
                <a:cubicBezTo>
                  <a:pt x="509271" y="769374"/>
                  <a:pt x="498276" y="763096"/>
                  <a:pt x="514895" y="713240"/>
                </a:cubicBezTo>
                <a:cubicBezTo>
                  <a:pt x="522104" y="691613"/>
                  <a:pt x="533744" y="671576"/>
                  <a:pt x="540295" y="649740"/>
                </a:cubicBezTo>
                <a:cubicBezTo>
                  <a:pt x="546498" y="629065"/>
                  <a:pt x="546169" y="606718"/>
                  <a:pt x="552995" y="586240"/>
                </a:cubicBezTo>
                <a:cubicBezTo>
                  <a:pt x="562105" y="558911"/>
                  <a:pt x="604288" y="492285"/>
                  <a:pt x="616495" y="471940"/>
                </a:cubicBezTo>
                <a:cubicBezTo>
                  <a:pt x="639718" y="379049"/>
                  <a:pt x="639591" y="402314"/>
                  <a:pt x="616495" y="256040"/>
                </a:cubicBezTo>
                <a:cubicBezTo>
                  <a:pt x="608945" y="208222"/>
                  <a:pt x="600445" y="170257"/>
                  <a:pt x="552995" y="154440"/>
                </a:cubicBezTo>
                <a:cubicBezTo>
                  <a:pt x="540947" y="150424"/>
                  <a:pt x="531828" y="133273"/>
                  <a:pt x="527595" y="129040"/>
                </a:cubicBez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3" name="Freeform 2"/>
          <p:cNvSpPr/>
          <p:nvPr/>
        </p:nvSpPr>
        <p:spPr>
          <a:xfrm>
            <a:off x="2209800" y="4673600"/>
            <a:ext cx="469900" cy="1041400"/>
          </a:xfrm>
          <a:custGeom>
            <a:avLst/>
            <a:gdLst>
              <a:gd name="connsiteX0" fmla="*/ 457200 w 469900"/>
              <a:gd name="connsiteY0" fmla="*/ 508000 h 1041400"/>
              <a:gd name="connsiteX1" fmla="*/ 457200 w 469900"/>
              <a:gd name="connsiteY1" fmla="*/ 508000 h 1041400"/>
              <a:gd name="connsiteX2" fmla="*/ 419100 w 469900"/>
              <a:gd name="connsiteY2" fmla="*/ 254000 h 1041400"/>
              <a:gd name="connsiteX3" fmla="*/ 393700 w 469900"/>
              <a:gd name="connsiteY3" fmla="*/ 165100 h 1041400"/>
              <a:gd name="connsiteX4" fmla="*/ 368300 w 469900"/>
              <a:gd name="connsiteY4" fmla="*/ 76200 h 1041400"/>
              <a:gd name="connsiteX5" fmla="*/ 279400 w 469900"/>
              <a:gd name="connsiteY5" fmla="*/ 38100 h 1041400"/>
              <a:gd name="connsiteX6" fmla="*/ 177800 w 469900"/>
              <a:gd name="connsiteY6" fmla="*/ 0 h 1041400"/>
              <a:gd name="connsiteX7" fmla="*/ 127000 w 469900"/>
              <a:gd name="connsiteY7" fmla="*/ 25400 h 1041400"/>
              <a:gd name="connsiteX8" fmla="*/ 76200 w 469900"/>
              <a:gd name="connsiteY8" fmla="*/ 101600 h 1041400"/>
              <a:gd name="connsiteX9" fmla="*/ 12700 w 469900"/>
              <a:gd name="connsiteY9" fmla="*/ 241300 h 1041400"/>
              <a:gd name="connsiteX10" fmla="*/ 0 w 469900"/>
              <a:gd name="connsiteY10" fmla="*/ 304800 h 1041400"/>
              <a:gd name="connsiteX11" fmla="*/ 12700 w 469900"/>
              <a:gd name="connsiteY11" fmla="*/ 469900 h 1041400"/>
              <a:gd name="connsiteX12" fmla="*/ 25400 w 469900"/>
              <a:gd name="connsiteY12" fmla="*/ 508000 h 1041400"/>
              <a:gd name="connsiteX13" fmla="*/ 63500 w 469900"/>
              <a:gd name="connsiteY13" fmla="*/ 647700 h 1041400"/>
              <a:gd name="connsiteX14" fmla="*/ 101600 w 469900"/>
              <a:gd name="connsiteY14" fmla="*/ 901700 h 1041400"/>
              <a:gd name="connsiteX15" fmla="*/ 165100 w 469900"/>
              <a:gd name="connsiteY15" fmla="*/ 1016000 h 1041400"/>
              <a:gd name="connsiteX16" fmla="*/ 254000 w 469900"/>
              <a:gd name="connsiteY16" fmla="*/ 1041400 h 1041400"/>
              <a:gd name="connsiteX17" fmla="*/ 317500 w 469900"/>
              <a:gd name="connsiteY17" fmla="*/ 1028700 h 1041400"/>
              <a:gd name="connsiteX18" fmla="*/ 381000 w 469900"/>
              <a:gd name="connsiteY18" fmla="*/ 977900 h 1041400"/>
              <a:gd name="connsiteX19" fmla="*/ 444500 w 469900"/>
              <a:gd name="connsiteY19" fmla="*/ 901700 h 1041400"/>
              <a:gd name="connsiteX20" fmla="*/ 469900 w 469900"/>
              <a:gd name="connsiteY20" fmla="*/ 800100 h 1041400"/>
              <a:gd name="connsiteX21" fmla="*/ 457200 w 469900"/>
              <a:gd name="connsiteY21" fmla="*/ 762000 h 1041400"/>
              <a:gd name="connsiteX22" fmla="*/ 431800 w 469900"/>
              <a:gd name="connsiteY22" fmla="*/ 723900 h 1041400"/>
              <a:gd name="connsiteX23" fmla="*/ 419100 w 469900"/>
              <a:gd name="connsiteY23" fmla="*/ 647700 h 1041400"/>
              <a:gd name="connsiteX24" fmla="*/ 406400 w 469900"/>
              <a:gd name="connsiteY24" fmla="*/ 609600 h 1041400"/>
              <a:gd name="connsiteX25" fmla="*/ 457200 w 469900"/>
              <a:gd name="connsiteY25" fmla="*/ 508000 h 104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900" h="1041400">
                <a:moveTo>
                  <a:pt x="457200" y="508000"/>
                </a:moveTo>
                <a:lnTo>
                  <a:pt x="457200" y="508000"/>
                </a:lnTo>
                <a:cubicBezTo>
                  <a:pt x="397587" y="209934"/>
                  <a:pt x="461589" y="551426"/>
                  <a:pt x="419100" y="254000"/>
                </a:cubicBezTo>
                <a:cubicBezTo>
                  <a:pt x="413428" y="214298"/>
                  <a:pt x="404039" y="201286"/>
                  <a:pt x="393700" y="165100"/>
                </a:cubicBezTo>
                <a:cubicBezTo>
                  <a:pt x="393568" y="164639"/>
                  <a:pt x="374390" y="82290"/>
                  <a:pt x="368300" y="76200"/>
                </a:cubicBezTo>
                <a:cubicBezTo>
                  <a:pt x="347240" y="55140"/>
                  <a:pt x="305965" y="49485"/>
                  <a:pt x="279400" y="38100"/>
                </a:cubicBezTo>
                <a:cubicBezTo>
                  <a:pt x="186424" y="-1747"/>
                  <a:pt x="271458" y="23415"/>
                  <a:pt x="177800" y="0"/>
                </a:cubicBezTo>
                <a:cubicBezTo>
                  <a:pt x="160867" y="8467"/>
                  <a:pt x="140387" y="12013"/>
                  <a:pt x="127000" y="25400"/>
                </a:cubicBezTo>
                <a:cubicBezTo>
                  <a:pt x="105414" y="46986"/>
                  <a:pt x="89852" y="74296"/>
                  <a:pt x="76200" y="101600"/>
                </a:cubicBezTo>
                <a:cubicBezTo>
                  <a:pt x="54307" y="145386"/>
                  <a:pt x="25037" y="191953"/>
                  <a:pt x="12700" y="241300"/>
                </a:cubicBezTo>
                <a:cubicBezTo>
                  <a:pt x="7465" y="262241"/>
                  <a:pt x="4233" y="283633"/>
                  <a:pt x="0" y="304800"/>
                </a:cubicBezTo>
                <a:cubicBezTo>
                  <a:pt x="4233" y="359833"/>
                  <a:pt x="5854" y="415130"/>
                  <a:pt x="12700" y="469900"/>
                </a:cubicBezTo>
                <a:cubicBezTo>
                  <a:pt x="14360" y="483184"/>
                  <a:pt x="21878" y="495085"/>
                  <a:pt x="25400" y="508000"/>
                </a:cubicBezTo>
                <a:cubicBezTo>
                  <a:pt x="68370" y="665558"/>
                  <a:pt x="34268" y="560004"/>
                  <a:pt x="63500" y="647700"/>
                </a:cubicBezTo>
                <a:cubicBezTo>
                  <a:pt x="70257" y="701756"/>
                  <a:pt x="89196" y="864487"/>
                  <a:pt x="101600" y="901700"/>
                </a:cubicBezTo>
                <a:cubicBezTo>
                  <a:pt x="120534" y="958502"/>
                  <a:pt x="116215" y="983410"/>
                  <a:pt x="165100" y="1016000"/>
                </a:cubicBezTo>
                <a:cubicBezTo>
                  <a:pt x="176032" y="1023288"/>
                  <a:pt x="247226" y="1039706"/>
                  <a:pt x="254000" y="1041400"/>
                </a:cubicBezTo>
                <a:cubicBezTo>
                  <a:pt x="275167" y="1037167"/>
                  <a:pt x="298193" y="1038353"/>
                  <a:pt x="317500" y="1028700"/>
                </a:cubicBezTo>
                <a:cubicBezTo>
                  <a:pt x="341745" y="1016578"/>
                  <a:pt x="360600" y="995750"/>
                  <a:pt x="381000" y="977900"/>
                </a:cubicBezTo>
                <a:cubicBezTo>
                  <a:pt x="405967" y="956054"/>
                  <a:pt x="429471" y="931758"/>
                  <a:pt x="444500" y="901700"/>
                </a:cubicBezTo>
                <a:cubicBezTo>
                  <a:pt x="457517" y="875665"/>
                  <a:pt x="465070" y="824252"/>
                  <a:pt x="469900" y="800100"/>
                </a:cubicBezTo>
                <a:cubicBezTo>
                  <a:pt x="465667" y="787400"/>
                  <a:pt x="463187" y="773974"/>
                  <a:pt x="457200" y="762000"/>
                </a:cubicBezTo>
                <a:cubicBezTo>
                  <a:pt x="450374" y="748348"/>
                  <a:pt x="436627" y="738380"/>
                  <a:pt x="431800" y="723900"/>
                </a:cubicBezTo>
                <a:cubicBezTo>
                  <a:pt x="423657" y="699471"/>
                  <a:pt x="424686" y="672837"/>
                  <a:pt x="419100" y="647700"/>
                </a:cubicBezTo>
                <a:cubicBezTo>
                  <a:pt x="416196" y="634632"/>
                  <a:pt x="410633" y="622300"/>
                  <a:pt x="406400" y="609600"/>
                </a:cubicBezTo>
                <a:cubicBezTo>
                  <a:pt x="419567" y="491093"/>
                  <a:pt x="448733" y="524933"/>
                  <a:pt x="457200" y="508000"/>
                </a:cubicBez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4" name="Freeform 3"/>
          <p:cNvSpPr/>
          <p:nvPr/>
        </p:nvSpPr>
        <p:spPr>
          <a:xfrm>
            <a:off x="2997200" y="4648200"/>
            <a:ext cx="495300" cy="1054100"/>
          </a:xfrm>
          <a:custGeom>
            <a:avLst/>
            <a:gdLst>
              <a:gd name="connsiteX0" fmla="*/ 469900 w 495300"/>
              <a:gd name="connsiteY0" fmla="*/ 457200 h 1054100"/>
              <a:gd name="connsiteX1" fmla="*/ 469900 w 495300"/>
              <a:gd name="connsiteY1" fmla="*/ 457200 h 1054100"/>
              <a:gd name="connsiteX2" fmla="*/ 495300 w 495300"/>
              <a:gd name="connsiteY2" fmla="*/ 317500 h 1054100"/>
              <a:gd name="connsiteX3" fmla="*/ 444500 w 495300"/>
              <a:gd name="connsiteY3" fmla="*/ 203200 h 1054100"/>
              <a:gd name="connsiteX4" fmla="*/ 304800 w 495300"/>
              <a:gd name="connsiteY4" fmla="*/ 88900 h 1054100"/>
              <a:gd name="connsiteX5" fmla="*/ 228600 w 495300"/>
              <a:gd name="connsiteY5" fmla="*/ 38100 h 1054100"/>
              <a:gd name="connsiteX6" fmla="*/ 101600 w 495300"/>
              <a:gd name="connsiteY6" fmla="*/ 0 h 1054100"/>
              <a:gd name="connsiteX7" fmla="*/ 38100 w 495300"/>
              <a:gd name="connsiteY7" fmla="*/ 25400 h 1054100"/>
              <a:gd name="connsiteX8" fmla="*/ 25400 w 495300"/>
              <a:gd name="connsiteY8" fmla="*/ 76200 h 1054100"/>
              <a:gd name="connsiteX9" fmla="*/ 0 w 495300"/>
              <a:gd name="connsiteY9" fmla="*/ 139700 h 1054100"/>
              <a:gd name="connsiteX10" fmla="*/ 12700 w 495300"/>
              <a:gd name="connsiteY10" fmla="*/ 304800 h 1054100"/>
              <a:gd name="connsiteX11" fmla="*/ 38100 w 495300"/>
              <a:gd name="connsiteY11" fmla="*/ 342900 h 1054100"/>
              <a:gd name="connsiteX12" fmla="*/ 50800 w 495300"/>
              <a:gd name="connsiteY12" fmla="*/ 393700 h 1054100"/>
              <a:gd name="connsiteX13" fmla="*/ 76200 w 495300"/>
              <a:gd name="connsiteY13" fmla="*/ 457200 h 1054100"/>
              <a:gd name="connsiteX14" fmla="*/ 88900 w 495300"/>
              <a:gd name="connsiteY14" fmla="*/ 520700 h 1054100"/>
              <a:gd name="connsiteX15" fmla="*/ 114300 w 495300"/>
              <a:gd name="connsiteY15" fmla="*/ 596900 h 1054100"/>
              <a:gd name="connsiteX16" fmla="*/ 127000 w 495300"/>
              <a:gd name="connsiteY16" fmla="*/ 673100 h 1054100"/>
              <a:gd name="connsiteX17" fmla="*/ 139700 w 495300"/>
              <a:gd name="connsiteY17" fmla="*/ 711200 h 1054100"/>
              <a:gd name="connsiteX18" fmla="*/ 152400 w 495300"/>
              <a:gd name="connsiteY18" fmla="*/ 762000 h 1054100"/>
              <a:gd name="connsiteX19" fmla="*/ 190500 w 495300"/>
              <a:gd name="connsiteY19" fmla="*/ 876300 h 1054100"/>
              <a:gd name="connsiteX20" fmla="*/ 254000 w 495300"/>
              <a:gd name="connsiteY20" fmla="*/ 965200 h 1054100"/>
              <a:gd name="connsiteX21" fmla="*/ 342900 w 495300"/>
              <a:gd name="connsiteY21" fmla="*/ 1054100 h 1054100"/>
              <a:gd name="connsiteX22" fmla="*/ 393700 w 495300"/>
              <a:gd name="connsiteY22" fmla="*/ 1041400 h 1054100"/>
              <a:gd name="connsiteX23" fmla="*/ 406400 w 495300"/>
              <a:gd name="connsiteY23" fmla="*/ 1003300 h 1054100"/>
              <a:gd name="connsiteX24" fmla="*/ 419100 w 495300"/>
              <a:gd name="connsiteY24" fmla="*/ 952500 h 1054100"/>
              <a:gd name="connsiteX25" fmla="*/ 444500 w 495300"/>
              <a:gd name="connsiteY25" fmla="*/ 863600 h 1054100"/>
              <a:gd name="connsiteX26" fmla="*/ 444500 w 495300"/>
              <a:gd name="connsiteY26" fmla="*/ 596900 h 1054100"/>
              <a:gd name="connsiteX27" fmla="*/ 469900 w 495300"/>
              <a:gd name="connsiteY27" fmla="*/ 457200 h 1054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5300" h="1054100">
                <a:moveTo>
                  <a:pt x="469900" y="457200"/>
                </a:moveTo>
                <a:lnTo>
                  <a:pt x="469900" y="457200"/>
                </a:lnTo>
                <a:cubicBezTo>
                  <a:pt x="478367" y="410633"/>
                  <a:pt x="495300" y="364830"/>
                  <a:pt x="495300" y="317500"/>
                </a:cubicBezTo>
                <a:cubicBezTo>
                  <a:pt x="495300" y="295456"/>
                  <a:pt x="467520" y="224449"/>
                  <a:pt x="444500" y="203200"/>
                </a:cubicBezTo>
                <a:cubicBezTo>
                  <a:pt x="400289" y="162390"/>
                  <a:pt x="354862" y="122275"/>
                  <a:pt x="304800" y="88900"/>
                </a:cubicBezTo>
                <a:cubicBezTo>
                  <a:pt x="279400" y="71967"/>
                  <a:pt x="257560" y="47753"/>
                  <a:pt x="228600" y="38100"/>
                </a:cubicBezTo>
                <a:cubicBezTo>
                  <a:pt x="135841" y="7180"/>
                  <a:pt x="178375" y="19194"/>
                  <a:pt x="101600" y="0"/>
                </a:cubicBezTo>
                <a:cubicBezTo>
                  <a:pt x="80433" y="8467"/>
                  <a:pt x="54220" y="9280"/>
                  <a:pt x="38100" y="25400"/>
                </a:cubicBezTo>
                <a:cubicBezTo>
                  <a:pt x="25758" y="37742"/>
                  <a:pt x="30920" y="59641"/>
                  <a:pt x="25400" y="76200"/>
                </a:cubicBezTo>
                <a:cubicBezTo>
                  <a:pt x="18191" y="97827"/>
                  <a:pt x="8467" y="118533"/>
                  <a:pt x="0" y="139700"/>
                </a:cubicBezTo>
                <a:cubicBezTo>
                  <a:pt x="4233" y="194733"/>
                  <a:pt x="2528" y="250549"/>
                  <a:pt x="12700" y="304800"/>
                </a:cubicBezTo>
                <a:cubicBezTo>
                  <a:pt x="15513" y="319802"/>
                  <a:pt x="32087" y="328871"/>
                  <a:pt x="38100" y="342900"/>
                </a:cubicBezTo>
                <a:cubicBezTo>
                  <a:pt x="44976" y="358943"/>
                  <a:pt x="45280" y="377141"/>
                  <a:pt x="50800" y="393700"/>
                </a:cubicBezTo>
                <a:cubicBezTo>
                  <a:pt x="58009" y="415327"/>
                  <a:pt x="69649" y="435364"/>
                  <a:pt x="76200" y="457200"/>
                </a:cubicBezTo>
                <a:cubicBezTo>
                  <a:pt x="82403" y="477875"/>
                  <a:pt x="83220" y="499875"/>
                  <a:pt x="88900" y="520700"/>
                </a:cubicBezTo>
                <a:cubicBezTo>
                  <a:pt x="95945" y="546531"/>
                  <a:pt x="109898" y="570490"/>
                  <a:pt x="114300" y="596900"/>
                </a:cubicBezTo>
                <a:cubicBezTo>
                  <a:pt x="118533" y="622300"/>
                  <a:pt x="121414" y="647963"/>
                  <a:pt x="127000" y="673100"/>
                </a:cubicBezTo>
                <a:cubicBezTo>
                  <a:pt x="129904" y="686168"/>
                  <a:pt x="136022" y="698328"/>
                  <a:pt x="139700" y="711200"/>
                </a:cubicBezTo>
                <a:cubicBezTo>
                  <a:pt x="144495" y="727983"/>
                  <a:pt x="148614" y="744961"/>
                  <a:pt x="152400" y="762000"/>
                </a:cubicBezTo>
                <a:cubicBezTo>
                  <a:pt x="168164" y="832936"/>
                  <a:pt x="156016" y="815953"/>
                  <a:pt x="190500" y="876300"/>
                </a:cubicBezTo>
                <a:cubicBezTo>
                  <a:pt x="208851" y="908414"/>
                  <a:pt x="232799" y="934913"/>
                  <a:pt x="254000" y="965200"/>
                </a:cubicBezTo>
                <a:cubicBezTo>
                  <a:pt x="316023" y="1053804"/>
                  <a:pt x="274174" y="1031191"/>
                  <a:pt x="342900" y="1054100"/>
                </a:cubicBezTo>
                <a:cubicBezTo>
                  <a:pt x="359833" y="1049867"/>
                  <a:pt x="380070" y="1052304"/>
                  <a:pt x="393700" y="1041400"/>
                </a:cubicBezTo>
                <a:cubicBezTo>
                  <a:pt x="404153" y="1033037"/>
                  <a:pt x="402722" y="1016172"/>
                  <a:pt x="406400" y="1003300"/>
                </a:cubicBezTo>
                <a:cubicBezTo>
                  <a:pt x="411195" y="986517"/>
                  <a:pt x="414305" y="969283"/>
                  <a:pt x="419100" y="952500"/>
                </a:cubicBezTo>
                <a:cubicBezTo>
                  <a:pt x="425797" y="929060"/>
                  <a:pt x="443577" y="886683"/>
                  <a:pt x="444500" y="863600"/>
                </a:cubicBezTo>
                <a:cubicBezTo>
                  <a:pt x="448053" y="774771"/>
                  <a:pt x="444500" y="685800"/>
                  <a:pt x="444500" y="596900"/>
                </a:cubicBezTo>
                <a:lnTo>
                  <a:pt x="469900" y="457200"/>
                </a:ln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962979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Cyclic Redundancy Check</a:t>
            </a:r>
          </a:p>
        </p:txBody>
      </p:sp>
      <p:sp>
        <p:nvSpPr>
          <p:cNvPr id="166915" name="Rectangle 3"/>
          <p:cNvSpPr>
            <a:spLocks noGrp="1" noChangeArrowheads="1"/>
          </p:cNvSpPr>
          <p:nvPr>
            <p:ph type="body" idx="1"/>
          </p:nvPr>
        </p:nvSpPr>
        <p:spPr/>
        <p:txBody>
          <a:bodyPr/>
          <a:lstStyle/>
          <a:p>
            <a:r>
              <a:rPr lang="en-US" dirty="0"/>
              <a:t>Let M(x) be the </a:t>
            </a:r>
            <a:r>
              <a:rPr lang="en-US" b="1" dirty="0"/>
              <a:t>message polynomial</a:t>
            </a:r>
          </a:p>
          <a:p>
            <a:r>
              <a:rPr lang="en-US" dirty="0"/>
              <a:t>Let P(x) be the </a:t>
            </a:r>
            <a:r>
              <a:rPr lang="en-US" b="1" dirty="0"/>
              <a:t>generator polynomial</a:t>
            </a:r>
          </a:p>
          <a:p>
            <a:pPr lvl="1"/>
            <a:r>
              <a:rPr lang="en-US" dirty="0"/>
              <a:t>P(x) is fixed for a given CRC scheme</a:t>
            </a:r>
          </a:p>
          <a:p>
            <a:pPr lvl="1"/>
            <a:r>
              <a:rPr lang="en-US" dirty="0"/>
              <a:t>P(x) is known both by sender and receiver</a:t>
            </a:r>
          </a:p>
          <a:p>
            <a:r>
              <a:rPr lang="en-US" dirty="0"/>
              <a:t>Create a block polynomial F(x) based on M(x) and P(x) such that F(x) is divisible by P(x</a:t>
            </a:r>
            <a:r>
              <a:rPr lang="en-US" dirty="0" smtClean="0"/>
              <a:t>)</a:t>
            </a:r>
          </a:p>
          <a:p>
            <a:r>
              <a:rPr lang="en-US" dirty="0" smtClean="0"/>
              <a:t>…  </a:t>
            </a:r>
            <a:endParaRPr lang="en-US" dirty="0"/>
          </a:p>
        </p:txBody>
      </p:sp>
    </p:spTree>
    <p:extLst>
      <p:ext uri="{BB962C8B-B14F-4D97-AF65-F5344CB8AC3E}">
        <p14:creationId xmlns:p14="http://schemas.microsoft.com/office/powerpoint/2010/main" val="2570345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Properties of CRC</a:t>
            </a:r>
          </a:p>
        </p:txBody>
      </p:sp>
      <p:sp>
        <p:nvSpPr>
          <p:cNvPr id="174083" name="Rectangle 3"/>
          <p:cNvSpPr>
            <a:spLocks noGrp="1" noChangeArrowheads="1"/>
          </p:cNvSpPr>
          <p:nvPr>
            <p:ph type="body" idx="1"/>
          </p:nvPr>
        </p:nvSpPr>
        <p:spPr/>
        <p:txBody>
          <a:bodyPr>
            <a:normAutofit lnSpcReduction="10000"/>
          </a:bodyPr>
          <a:lstStyle/>
          <a:p>
            <a:r>
              <a:rPr lang="en-US" dirty="0" smtClean="0"/>
              <a:t>Example P(X):</a:t>
            </a:r>
            <a:endParaRPr lang="en-US" dirty="0"/>
          </a:p>
          <a:p>
            <a:pPr lvl="1"/>
            <a:r>
              <a:rPr lang="en-US" dirty="0"/>
              <a:t>CRC-12	= x</a:t>
            </a:r>
            <a:r>
              <a:rPr lang="en-US" baseline="30000" dirty="0"/>
              <a:t>12</a:t>
            </a:r>
            <a:r>
              <a:rPr lang="en-US" dirty="0"/>
              <a:t>+x</a:t>
            </a:r>
            <a:r>
              <a:rPr lang="en-US" baseline="30000" dirty="0"/>
              <a:t>11</a:t>
            </a:r>
            <a:r>
              <a:rPr lang="en-US" dirty="0"/>
              <a:t>+x</a:t>
            </a:r>
            <a:r>
              <a:rPr lang="en-US" baseline="30000" dirty="0"/>
              <a:t>3</a:t>
            </a:r>
            <a:r>
              <a:rPr lang="en-US" dirty="0"/>
              <a:t>+x</a:t>
            </a:r>
            <a:r>
              <a:rPr lang="en-US" baseline="30000" dirty="0"/>
              <a:t>2</a:t>
            </a:r>
            <a:r>
              <a:rPr lang="en-US" dirty="0"/>
              <a:t>+x+1</a:t>
            </a:r>
            <a:br>
              <a:rPr lang="en-US" dirty="0"/>
            </a:br>
            <a:r>
              <a:rPr lang="en-US" dirty="0"/>
              <a:t>CRC-16	= x</a:t>
            </a:r>
            <a:r>
              <a:rPr lang="en-US" baseline="30000" dirty="0"/>
              <a:t>16</a:t>
            </a:r>
            <a:r>
              <a:rPr lang="en-US" dirty="0"/>
              <a:t>+x</a:t>
            </a:r>
            <a:r>
              <a:rPr lang="en-US" baseline="30000" dirty="0"/>
              <a:t>15</a:t>
            </a:r>
            <a:r>
              <a:rPr lang="en-US" dirty="0"/>
              <a:t>+x</a:t>
            </a:r>
            <a:r>
              <a:rPr lang="en-US" baseline="30000" dirty="0"/>
              <a:t>2</a:t>
            </a:r>
            <a:r>
              <a:rPr lang="en-US" dirty="0"/>
              <a:t>+1</a:t>
            </a:r>
            <a:br>
              <a:rPr lang="en-US" dirty="0"/>
            </a:br>
            <a:r>
              <a:rPr lang="en-US" dirty="0"/>
              <a:t>CRC-CCITT	= x</a:t>
            </a:r>
            <a:r>
              <a:rPr lang="en-US" baseline="30000" dirty="0"/>
              <a:t>16</a:t>
            </a:r>
            <a:r>
              <a:rPr lang="en-US" dirty="0"/>
              <a:t>+x</a:t>
            </a:r>
            <a:r>
              <a:rPr lang="en-US" baseline="30000" dirty="0"/>
              <a:t>12</a:t>
            </a:r>
            <a:r>
              <a:rPr lang="en-US" dirty="0"/>
              <a:t>+x</a:t>
            </a:r>
            <a:r>
              <a:rPr lang="en-US" baseline="30000" dirty="0"/>
              <a:t>5</a:t>
            </a:r>
            <a:r>
              <a:rPr lang="en-US" dirty="0"/>
              <a:t>+</a:t>
            </a:r>
            <a:r>
              <a:rPr lang="en-US" dirty="0" smtClean="0"/>
              <a:t>1</a:t>
            </a:r>
          </a:p>
          <a:p>
            <a:pPr lvl="1"/>
            <a:endParaRPr lang="en-US" dirty="0"/>
          </a:p>
          <a:p>
            <a:pPr lvl="1"/>
            <a:r>
              <a:rPr lang="en-US" dirty="0"/>
              <a:t>CRC-16 and CRC-CCITT catch all</a:t>
            </a:r>
          </a:p>
          <a:p>
            <a:pPr lvl="2"/>
            <a:r>
              <a:rPr lang="en-US" dirty="0"/>
              <a:t>Single and double </a:t>
            </a:r>
            <a:r>
              <a:rPr lang="en-US" dirty="0" smtClean="0"/>
              <a:t>bit errors</a:t>
            </a:r>
            <a:endParaRPr lang="en-US" dirty="0"/>
          </a:p>
          <a:p>
            <a:pPr lvl="2"/>
            <a:r>
              <a:rPr lang="en-US" dirty="0"/>
              <a:t>Odd </a:t>
            </a:r>
            <a:r>
              <a:rPr lang="en-US" dirty="0" smtClean="0"/>
              <a:t>numbers </a:t>
            </a:r>
            <a:r>
              <a:rPr lang="en-US" dirty="0"/>
              <a:t>of bit errors</a:t>
            </a:r>
          </a:p>
          <a:p>
            <a:pPr lvl="2"/>
            <a:r>
              <a:rPr lang="en-US" dirty="0"/>
              <a:t>Bursts of length 16 or less</a:t>
            </a:r>
          </a:p>
          <a:p>
            <a:pPr lvl="2"/>
            <a:r>
              <a:rPr lang="en-US" dirty="0"/>
              <a:t>99.997% of 17-bit error bursts</a:t>
            </a:r>
          </a:p>
          <a:p>
            <a:pPr lvl="2"/>
            <a:r>
              <a:rPr lang="en-US" dirty="0"/>
              <a:t>99.998% of 18-bit and longer error bursts</a:t>
            </a:r>
          </a:p>
        </p:txBody>
      </p:sp>
    </p:spTree>
    <p:extLst>
      <p:ext uri="{BB962C8B-B14F-4D97-AF65-F5344CB8AC3E}">
        <p14:creationId xmlns:p14="http://schemas.microsoft.com/office/powerpoint/2010/main" val="3067036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Error Detection - Sending</a:t>
            </a:r>
            <a:endParaRPr lang="en-US" dirty="0"/>
          </a:p>
        </p:txBody>
      </p:sp>
      <p:sp>
        <p:nvSpPr>
          <p:cNvPr id="9221" name="Rectangle 5"/>
          <p:cNvSpPr>
            <a:spLocks noGrp="1" noChangeArrowheads="1"/>
          </p:cNvSpPr>
          <p:nvPr>
            <p:ph type="body" idx="1"/>
          </p:nvPr>
        </p:nvSpPr>
        <p:spPr>
          <a:xfrm>
            <a:off x="1003304" y="1280295"/>
            <a:ext cx="7557501" cy="5577705"/>
          </a:xfrm>
          <a:ln/>
        </p:spPr>
        <p:txBody>
          <a:bodyPr lIns="82945" tIns="41473" rIns="82945" bIns="41473">
            <a:normAutofit fontScale="70000" lnSpcReduction="20000"/>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Create the data part of the frame.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Compute error detection code over data.</a:t>
            </a:r>
            <a:endParaRPr lang="en-US" sz="2571"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Parity (cheap, good for quality media)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CRC (Cycling Redundancy Code) is common for </a:t>
            </a:r>
            <a:r>
              <a:rPr lang="en-US" sz="3429" dirty="0" err="1" smtClean="0"/>
              <a:t>lossy</a:t>
            </a:r>
            <a:r>
              <a:rPr lang="en-US" sz="3429" dirty="0" smtClean="0"/>
              <a:t> media.</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571"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Add header containing the error detection code.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Send one bit at a time via the physical layer.</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000" dirty="0" smtClean="0"/>
              <a:t/>
            </a:r>
            <a:br>
              <a:rPr lang="en-US" sz="2000" dirty="0" smtClean="0"/>
            </a:br>
            <a:endParaRPr lang="en-US" sz="2000" dirty="0"/>
          </a:p>
        </p:txBody>
      </p:sp>
      <p:sp>
        <p:nvSpPr>
          <p:cNvPr id="37" name="Rectangle 36"/>
          <p:cNvSpPr/>
          <p:nvPr/>
        </p:nvSpPr>
        <p:spPr>
          <a:xfrm>
            <a:off x="3614738" y="1780832"/>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39" name="Rectangle 38"/>
          <p:cNvSpPr/>
          <p:nvPr/>
        </p:nvSpPr>
        <p:spPr>
          <a:xfrm>
            <a:off x="3602038" y="5060264"/>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41" name="Rectangle 40"/>
          <p:cNvSpPr/>
          <p:nvPr/>
        </p:nvSpPr>
        <p:spPr>
          <a:xfrm>
            <a:off x="2604559" y="5060264"/>
            <a:ext cx="997479"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sp>
        <p:nvSpPr>
          <p:cNvPr id="3" name="Footer Placeholder 2"/>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63667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Error Detection - Receiving</a:t>
            </a:r>
            <a:endParaRPr lang="en-US" dirty="0"/>
          </a:p>
        </p:txBody>
      </p:sp>
      <p:sp>
        <p:nvSpPr>
          <p:cNvPr id="9221" name="Rectangle 5"/>
          <p:cNvSpPr>
            <a:spLocks noGrp="1" noChangeArrowheads="1"/>
          </p:cNvSpPr>
          <p:nvPr>
            <p:ph type="body" idx="1"/>
          </p:nvPr>
        </p:nvSpPr>
        <p:spPr>
          <a:xfrm>
            <a:off x="1003304" y="1117601"/>
            <a:ext cx="7557501" cy="6032499"/>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Read the frame (frame = header + data) one bit at a time using physical layer.</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marL="82296" indent="0">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Compute error detection code over data.</a:t>
            </a:r>
            <a:endParaRPr lang="en-US" sz="1800"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1800"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1800"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1800"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Compare received EDC with recomputed EDC.</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Reject if do not match. </a:t>
            </a:r>
            <a:endParaRPr lang="en-US" sz="2000" dirty="0" smtClean="0"/>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1400" dirty="0" smtClean="0"/>
              <a:t/>
            </a:r>
            <a:br>
              <a:rPr lang="en-US" sz="1400" dirty="0" smtClean="0"/>
            </a:br>
            <a:endParaRPr lang="en-US" sz="1400" dirty="0"/>
          </a:p>
        </p:txBody>
      </p:sp>
      <p:sp>
        <p:nvSpPr>
          <p:cNvPr id="39" name="Rectangle 38"/>
          <p:cNvSpPr/>
          <p:nvPr/>
        </p:nvSpPr>
        <p:spPr>
          <a:xfrm>
            <a:off x="3602038" y="1971332"/>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41" name="Rectangle 40"/>
          <p:cNvSpPr/>
          <p:nvPr/>
        </p:nvSpPr>
        <p:spPr>
          <a:xfrm>
            <a:off x="2604559" y="1971332"/>
            <a:ext cx="997479"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sp>
        <p:nvSpPr>
          <p:cNvPr id="8" name="Rectangle 7"/>
          <p:cNvSpPr/>
          <p:nvPr/>
        </p:nvSpPr>
        <p:spPr>
          <a:xfrm>
            <a:off x="1379538" y="3530600"/>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9" name="Rectangle 8"/>
          <p:cNvSpPr/>
          <p:nvPr/>
        </p:nvSpPr>
        <p:spPr>
          <a:xfrm>
            <a:off x="6436255" y="3530600"/>
            <a:ext cx="997479" cy="74295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grpSp>
        <p:nvGrpSpPr>
          <p:cNvPr id="2" name="Group 1"/>
          <p:cNvGrpSpPr/>
          <p:nvPr/>
        </p:nvGrpSpPr>
        <p:grpSpPr>
          <a:xfrm>
            <a:off x="5211234" y="3523736"/>
            <a:ext cx="1225021" cy="379929"/>
            <a:chOff x="5211234" y="3523734"/>
            <a:chExt cx="1225021" cy="379929"/>
          </a:xfrm>
        </p:grpSpPr>
        <p:cxnSp>
          <p:nvCxnSpPr>
            <p:cNvPr id="11" name="Straight Arrow Connector 10"/>
            <p:cNvCxnSpPr>
              <a:stCxn id="8" idx="3"/>
              <a:endCxn id="9" idx="1"/>
            </p:cNvCxnSpPr>
            <p:nvPr/>
          </p:nvCxnSpPr>
          <p:spPr>
            <a:xfrm>
              <a:off x="5211234" y="3902075"/>
              <a:ext cx="122502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5350" y="3523734"/>
              <a:ext cx="1071703" cy="369332"/>
            </a:xfrm>
            <a:prstGeom prst="rect">
              <a:avLst/>
            </a:prstGeom>
          </p:spPr>
          <p:txBody>
            <a:bodyPr wrap="none">
              <a:spAutoFit/>
            </a:bodyPr>
            <a:lstStyle/>
            <a:p>
              <a:pPr algn="ctr"/>
              <a:r>
                <a:rPr lang="en-US" dirty="0" smtClean="0">
                  <a:ln>
                    <a:solidFill>
                      <a:srgbClr val="000000"/>
                    </a:solidFill>
                  </a:ln>
                  <a:solidFill>
                    <a:srgbClr val="000000"/>
                  </a:solidFill>
                </a:rPr>
                <a:t>Compute</a:t>
              </a:r>
              <a:endParaRPr lang="en-US" dirty="0">
                <a:ln>
                  <a:solidFill>
                    <a:srgbClr val="000000"/>
                  </a:solidFill>
                </a:ln>
                <a:solidFill>
                  <a:srgbClr val="000000"/>
                </a:solidFill>
              </a:endParaRPr>
            </a:p>
          </p:txBody>
        </p:sp>
      </p:grpSp>
      <p:sp>
        <p:nvSpPr>
          <p:cNvPr id="14" name="Rectangle 13"/>
          <p:cNvSpPr/>
          <p:nvPr/>
        </p:nvSpPr>
        <p:spPr>
          <a:xfrm>
            <a:off x="3404659" y="5095532"/>
            <a:ext cx="997479"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sp>
        <p:nvSpPr>
          <p:cNvPr id="15" name="Rectangle 14"/>
          <p:cNvSpPr/>
          <p:nvPr/>
        </p:nvSpPr>
        <p:spPr>
          <a:xfrm>
            <a:off x="5578481" y="5095532"/>
            <a:ext cx="997479" cy="74295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grpSp>
        <p:nvGrpSpPr>
          <p:cNvPr id="3" name="Group 2"/>
          <p:cNvGrpSpPr/>
          <p:nvPr/>
        </p:nvGrpSpPr>
        <p:grpSpPr>
          <a:xfrm>
            <a:off x="4402138" y="5120932"/>
            <a:ext cx="1176338" cy="369332"/>
            <a:chOff x="4402138" y="5120932"/>
            <a:chExt cx="1176338" cy="369332"/>
          </a:xfrm>
        </p:grpSpPr>
        <p:cxnSp>
          <p:nvCxnSpPr>
            <p:cNvPr id="16" name="Straight Arrow Connector 15"/>
            <p:cNvCxnSpPr>
              <a:stCxn id="14" idx="3"/>
              <a:endCxn id="15" idx="1"/>
            </p:cNvCxnSpPr>
            <p:nvPr/>
          </p:nvCxnSpPr>
          <p:spPr>
            <a:xfrm>
              <a:off x="4402138" y="5467007"/>
              <a:ext cx="1176338"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4447374" y="5120932"/>
              <a:ext cx="1064715" cy="369332"/>
            </a:xfrm>
            <a:prstGeom prst="rect">
              <a:avLst/>
            </a:prstGeom>
          </p:spPr>
          <p:txBody>
            <a:bodyPr wrap="none">
              <a:spAutoFit/>
            </a:bodyPr>
            <a:lstStyle/>
            <a:p>
              <a:pPr algn="ctr"/>
              <a:r>
                <a:rPr lang="en-US" dirty="0" smtClean="0">
                  <a:ln>
                    <a:solidFill>
                      <a:srgbClr val="000000"/>
                    </a:solidFill>
                  </a:ln>
                  <a:solidFill>
                    <a:srgbClr val="000000"/>
                  </a:solidFill>
                </a:rPr>
                <a:t>Compare</a:t>
              </a:r>
              <a:endParaRPr lang="en-US" dirty="0">
                <a:ln>
                  <a:solidFill>
                    <a:srgbClr val="000000"/>
                  </a:solidFill>
                </a:ln>
                <a:solidFill>
                  <a:srgbClr val="000000"/>
                </a:solidFill>
              </a:endParaRPr>
            </a:p>
          </p:txBody>
        </p:sp>
      </p:gr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658140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8" grpId="0" animBg="1"/>
      <p:bldP spid="9"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fontScale="90000"/>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 A quick note on Error Correction</a:t>
            </a:r>
            <a:endParaRPr lang="en-US" dirty="0"/>
          </a:p>
        </p:txBody>
      </p:sp>
      <p:sp>
        <p:nvSpPr>
          <p:cNvPr id="9221" name="Rectangle 5"/>
          <p:cNvSpPr>
            <a:spLocks noGrp="1" noChangeArrowheads="1"/>
          </p:cNvSpPr>
          <p:nvPr>
            <p:ph type="body" idx="1"/>
          </p:nvPr>
        </p:nvSpPr>
        <p:spPr>
          <a:xfrm>
            <a:off x="1003304" y="1280295"/>
            <a:ext cx="7557501" cy="5577705"/>
          </a:xfrm>
          <a:ln/>
        </p:spPr>
        <p:txBody>
          <a:bodyPr lIns="82945" tIns="41473" rIns="82945" bIns="41473">
            <a:no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Instead of error detection code, add error correction code.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Add extra bits that allow the bit flip to be detected </a:t>
            </a:r>
            <a:r>
              <a:rPr lang="en-US" sz="2800" i="1" dirty="0" smtClean="0"/>
              <a:t>and</a:t>
            </a:r>
            <a:r>
              <a:rPr lang="en-US" sz="2800" dirty="0" smtClean="0"/>
              <a:t> corrected.</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Hamming codes are one technique.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Tradeoff between cost of retransmission, frequency of error and overhead of number of bits.</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The worse the media, the better the error detection/correction required.</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
            </a:r>
            <a:br>
              <a:rPr lang="en-US" sz="2800" dirty="0" smtClean="0"/>
            </a:br>
            <a:endParaRPr lang="en-US" sz="2800" dirty="0"/>
          </a:p>
        </p:txBody>
      </p:sp>
      <p:sp>
        <p:nvSpPr>
          <p:cNvPr id="3" name="Footer Placeholder 2"/>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91254994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main issue with Buses</a:t>
            </a:r>
            <a:endParaRPr lang="en-NZ" dirty="0"/>
          </a:p>
        </p:txBody>
      </p:sp>
      <p:sp>
        <p:nvSpPr>
          <p:cNvPr id="3" name="Content Placeholder 2"/>
          <p:cNvSpPr>
            <a:spLocks noGrp="1"/>
          </p:cNvSpPr>
          <p:nvPr>
            <p:ph idx="1"/>
          </p:nvPr>
        </p:nvSpPr>
        <p:spPr/>
        <p:txBody>
          <a:bodyPr>
            <a:normAutofit/>
          </a:bodyPr>
          <a:lstStyle/>
          <a:p>
            <a:r>
              <a:rPr lang="en-NZ" sz="2800" dirty="0" smtClean="0"/>
              <a:t>They are </a:t>
            </a:r>
            <a:r>
              <a:rPr lang="en-NZ" sz="2800" b="1" dirty="0" smtClean="0"/>
              <a:t>shared</a:t>
            </a:r>
            <a:r>
              <a:rPr lang="en-NZ" sz="2800" dirty="0" smtClean="0"/>
              <a:t> media, i.e. usually </a:t>
            </a:r>
          </a:p>
          <a:p>
            <a:pPr lvl="1"/>
            <a:r>
              <a:rPr lang="en-NZ" sz="2400" dirty="0" smtClean="0"/>
              <a:t>Wire, but also</a:t>
            </a:r>
          </a:p>
          <a:p>
            <a:pPr lvl="1"/>
            <a:r>
              <a:rPr lang="en-NZ" sz="2400" dirty="0" smtClean="0"/>
              <a:t>Wireless</a:t>
            </a:r>
            <a:endParaRPr lang="en-NZ" sz="2400" dirty="0"/>
          </a:p>
          <a:p>
            <a:r>
              <a:rPr lang="en-NZ" sz="2800" dirty="0" smtClean="0"/>
              <a:t>WiFi (802.11) has up to 14 Channels (depending on country regulations) </a:t>
            </a:r>
            <a:r>
              <a:rPr lang="en-NZ" sz="2800" dirty="0"/>
              <a:t>each </a:t>
            </a:r>
            <a:r>
              <a:rPr lang="en-NZ" sz="2800" dirty="0" smtClean="0"/>
              <a:t>channel is 22Mhz (802.11b) wide.</a:t>
            </a:r>
          </a:p>
          <a:p>
            <a:r>
              <a:rPr lang="en-NZ" sz="2800" dirty="0" smtClean="0"/>
              <a:t>Each non overlapping channel is like a bus.</a:t>
            </a:r>
          </a:p>
          <a:p>
            <a:endParaRPr lang="en-NZ" sz="2800" dirty="0" smtClean="0"/>
          </a:p>
          <a:p>
            <a:pPr lvl="1"/>
            <a:endParaRPr lang="en-NZ" sz="2400"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2"/>
          <a:stretch>
            <a:fillRect/>
          </a:stretch>
        </p:blipFill>
        <p:spPr>
          <a:xfrm>
            <a:off x="1638300" y="4682463"/>
            <a:ext cx="6972300" cy="1623089"/>
          </a:xfrm>
          <a:prstGeom prst="rect">
            <a:avLst/>
          </a:prstGeom>
        </p:spPr>
      </p:pic>
    </p:spTree>
    <p:extLst>
      <p:ext uri="{BB962C8B-B14F-4D97-AF65-F5344CB8AC3E}">
        <p14:creationId xmlns:p14="http://schemas.microsoft.com/office/powerpoint/2010/main" val="3225416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rcRect l="-28108" r="-28108"/>
          <a:stretch>
            <a:fillRect/>
          </a:stretch>
        </p:blipFill>
        <p:spPr>
          <a:xfrm>
            <a:off x="232027" y="209550"/>
            <a:ext cx="9522984" cy="6096000"/>
          </a:xfrm>
        </p:spPr>
      </p:pic>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786103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 far we have seen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Fully connected</a:t>
            </a:r>
          </a:p>
          <a:p>
            <a:pPr marL="82296" indent="0">
              <a:buNone/>
            </a:pPr>
            <a:endParaRPr lang="en-US" dirty="0" smtClean="0"/>
          </a:p>
          <a:p>
            <a:pPr marL="82296" indent="0">
              <a:buNone/>
            </a:pPr>
            <a:endParaRPr lang="en-US" dirty="0"/>
          </a:p>
          <a:p>
            <a:r>
              <a:rPr lang="en-US" dirty="0" smtClean="0"/>
              <a:t>Bus</a:t>
            </a:r>
          </a:p>
          <a:p>
            <a:endParaRPr lang="en-US" dirty="0"/>
          </a:p>
          <a:p>
            <a:pPr marL="82296" indent="0">
              <a:buNone/>
            </a:pPr>
            <a:endParaRPr lang="en-US" dirty="0" smtClean="0"/>
          </a:p>
          <a:p>
            <a:pPr marL="82296" indent="0">
              <a:buNone/>
            </a:pPr>
            <a:endParaRPr lang="en-US" sz="1400" dirty="0" smtClean="0"/>
          </a:p>
          <a:p>
            <a:r>
              <a:rPr lang="en-US" dirty="0" smtClean="0"/>
              <a:t>Ring</a:t>
            </a:r>
          </a:p>
          <a:p>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grpSp>
        <p:nvGrpSpPr>
          <p:cNvPr id="6" name="Group 5"/>
          <p:cNvGrpSpPr/>
          <p:nvPr/>
        </p:nvGrpSpPr>
        <p:grpSpPr>
          <a:xfrm>
            <a:off x="5425288" y="1139172"/>
            <a:ext cx="2296395" cy="1634567"/>
            <a:chOff x="1130808" y="1270232"/>
            <a:chExt cx="6323660" cy="4753502"/>
          </a:xfrm>
        </p:grpSpPr>
        <p:pic>
          <p:nvPicPr>
            <p:cNvPr id="7" name="Picture 6"/>
            <p:cNvPicPr>
              <a:picLocks noChangeAspect="1"/>
            </p:cNvPicPr>
            <p:nvPr/>
          </p:nvPicPr>
          <p:blipFill>
            <a:blip r:embed="rId2"/>
            <a:stretch>
              <a:fillRect/>
            </a:stretch>
          </p:blipFill>
          <p:spPr>
            <a:xfrm>
              <a:off x="1664208" y="1651000"/>
              <a:ext cx="1650530" cy="1286634"/>
            </a:xfrm>
            <a:prstGeom prst="rect">
              <a:avLst/>
            </a:prstGeom>
          </p:spPr>
        </p:pic>
        <p:pic>
          <p:nvPicPr>
            <p:cNvPr id="8" name="Picture 7"/>
            <p:cNvPicPr>
              <a:picLocks noChangeAspect="1"/>
            </p:cNvPicPr>
            <p:nvPr/>
          </p:nvPicPr>
          <p:blipFill>
            <a:blip r:embed="rId2"/>
            <a:stretch>
              <a:fillRect/>
            </a:stretch>
          </p:blipFill>
          <p:spPr>
            <a:xfrm>
              <a:off x="1130808" y="3289300"/>
              <a:ext cx="1650530" cy="1286634"/>
            </a:xfrm>
            <a:prstGeom prst="rect">
              <a:avLst/>
            </a:prstGeom>
          </p:spPr>
        </p:pic>
        <p:pic>
          <p:nvPicPr>
            <p:cNvPr id="9" name="Picture 8"/>
            <p:cNvPicPr>
              <a:picLocks noChangeAspect="1"/>
            </p:cNvPicPr>
            <p:nvPr/>
          </p:nvPicPr>
          <p:blipFill>
            <a:blip r:embed="rId2"/>
            <a:stretch>
              <a:fillRect/>
            </a:stretch>
          </p:blipFill>
          <p:spPr>
            <a:xfrm>
              <a:off x="3797808" y="1270232"/>
              <a:ext cx="1650530" cy="1286634"/>
            </a:xfrm>
            <a:prstGeom prst="rect">
              <a:avLst/>
            </a:prstGeom>
          </p:spPr>
        </p:pic>
        <p:pic>
          <p:nvPicPr>
            <p:cNvPr id="10" name="Picture 9"/>
            <p:cNvPicPr>
              <a:picLocks noChangeAspect="1"/>
            </p:cNvPicPr>
            <p:nvPr/>
          </p:nvPicPr>
          <p:blipFill>
            <a:blip r:embed="rId2"/>
            <a:stretch>
              <a:fillRect/>
            </a:stretch>
          </p:blipFill>
          <p:spPr>
            <a:xfrm>
              <a:off x="2362708" y="4737100"/>
              <a:ext cx="1650530" cy="1286634"/>
            </a:xfrm>
            <a:prstGeom prst="rect">
              <a:avLst/>
            </a:prstGeom>
          </p:spPr>
        </p:pic>
        <p:pic>
          <p:nvPicPr>
            <p:cNvPr id="11" name="Picture 10"/>
            <p:cNvPicPr>
              <a:picLocks noChangeAspect="1"/>
            </p:cNvPicPr>
            <p:nvPr/>
          </p:nvPicPr>
          <p:blipFill>
            <a:blip r:embed="rId2"/>
            <a:stretch>
              <a:fillRect/>
            </a:stretch>
          </p:blipFill>
          <p:spPr>
            <a:xfrm>
              <a:off x="4623073" y="4737100"/>
              <a:ext cx="1650530" cy="1286634"/>
            </a:xfrm>
            <a:prstGeom prst="rect">
              <a:avLst/>
            </a:prstGeom>
          </p:spPr>
        </p:pic>
        <p:pic>
          <p:nvPicPr>
            <p:cNvPr id="12" name="Picture 11"/>
            <p:cNvPicPr>
              <a:picLocks noChangeAspect="1"/>
            </p:cNvPicPr>
            <p:nvPr/>
          </p:nvPicPr>
          <p:blipFill>
            <a:blip r:embed="rId2"/>
            <a:stretch>
              <a:fillRect/>
            </a:stretch>
          </p:blipFill>
          <p:spPr>
            <a:xfrm>
              <a:off x="5803938" y="3289300"/>
              <a:ext cx="1650530" cy="1286634"/>
            </a:xfrm>
            <a:prstGeom prst="rect">
              <a:avLst/>
            </a:prstGeom>
          </p:spPr>
        </p:pic>
        <p:pic>
          <p:nvPicPr>
            <p:cNvPr id="13" name="Picture 12"/>
            <p:cNvPicPr>
              <a:picLocks noChangeAspect="1"/>
            </p:cNvPicPr>
            <p:nvPr/>
          </p:nvPicPr>
          <p:blipFill>
            <a:blip r:embed="rId2"/>
            <a:stretch>
              <a:fillRect/>
            </a:stretch>
          </p:blipFill>
          <p:spPr>
            <a:xfrm>
              <a:off x="5550408" y="1765300"/>
              <a:ext cx="1650530" cy="1286634"/>
            </a:xfrm>
            <a:prstGeom prst="rect">
              <a:avLst/>
            </a:prstGeom>
          </p:spPr>
        </p:pic>
        <p:cxnSp>
          <p:nvCxnSpPr>
            <p:cNvPr id="14" name="Straight Connector 13"/>
            <p:cNvCxnSpPr/>
            <p:nvPr/>
          </p:nvCxnSpPr>
          <p:spPr>
            <a:xfrm flipH="1">
              <a:off x="2984500" y="2937634"/>
              <a:ext cx="330238"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3314776" y="2556866"/>
              <a:ext cx="914362" cy="41078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3314776" y="2937634"/>
              <a:ext cx="2235632" cy="300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14776" y="2967649"/>
              <a:ext cx="2654224" cy="10367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314776" y="2967649"/>
              <a:ext cx="0"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314776" y="2967649"/>
              <a:ext cx="1739824" cy="17059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984500" y="3759200"/>
              <a:ext cx="330276"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3314738" y="2556866"/>
              <a:ext cx="914400" cy="201906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314776" y="2967649"/>
              <a:ext cx="2235632"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3314777" y="4004434"/>
              <a:ext cx="2654223" cy="5763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3314778" y="4575934"/>
              <a:ext cx="1739822" cy="97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2984501" y="2556866"/>
              <a:ext cx="1244637" cy="12023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2984501" y="2967649"/>
              <a:ext cx="2565907" cy="7915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flipV="1">
              <a:off x="2984500" y="3759200"/>
              <a:ext cx="2984500" cy="245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229138" y="2556866"/>
              <a:ext cx="825462" cy="21167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5054600" y="2967649"/>
              <a:ext cx="495808" cy="1676617"/>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5054600" y="4004434"/>
              <a:ext cx="914400" cy="63983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0408" y="2937634"/>
              <a:ext cx="392957"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4229139" y="2556866"/>
              <a:ext cx="1321269" cy="3807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229138" y="2556866"/>
              <a:ext cx="1739863" cy="14475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984500" y="3759200"/>
              <a:ext cx="2070100" cy="914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5539445" y="3103368"/>
            <a:ext cx="2176987" cy="1340491"/>
            <a:chOff x="1613370" y="2556866"/>
            <a:chExt cx="6146330" cy="3594100"/>
          </a:xfrm>
        </p:grpSpPr>
        <p:pic>
          <p:nvPicPr>
            <p:cNvPr id="35" name="Picture 34"/>
            <p:cNvPicPr>
              <a:picLocks noChangeAspect="1"/>
            </p:cNvPicPr>
            <p:nvPr/>
          </p:nvPicPr>
          <p:blipFill>
            <a:blip r:embed="rId2"/>
            <a:stretch>
              <a:fillRect/>
            </a:stretch>
          </p:blipFill>
          <p:spPr>
            <a:xfrm>
              <a:off x="2654770" y="4864332"/>
              <a:ext cx="1650530" cy="1286634"/>
            </a:xfrm>
            <a:prstGeom prst="rect">
              <a:avLst/>
            </a:prstGeom>
          </p:spPr>
        </p:pic>
        <p:pic>
          <p:nvPicPr>
            <p:cNvPr id="36" name="Picture 35"/>
            <p:cNvPicPr>
              <a:picLocks noChangeAspect="1"/>
            </p:cNvPicPr>
            <p:nvPr/>
          </p:nvPicPr>
          <p:blipFill>
            <a:blip r:embed="rId2"/>
            <a:stretch>
              <a:fillRect/>
            </a:stretch>
          </p:blipFill>
          <p:spPr>
            <a:xfrm>
              <a:off x="6020270" y="2556866"/>
              <a:ext cx="1650530" cy="1286634"/>
            </a:xfrm>
            <a:prstGeom prst="rect">
              <a:avLst/>
            </a:prstGeom>
          </p:spPr>
        </p:pic>
        <p:pic>
          <p:nvPicPr>
            <p:cNvPr id="37" name="Picture 36"/>
            <p:cNvPicPr>
              <a:picLocks noChangeAspect="1"/>
            </p:cNvPicPr>
            <p:nvPr/>
          </p:nvPicPr>
          <p:blipFill>
            <a:blip r:embed="rId2"/>
            <a:stretch>
              <a:fillRect/>
            </a:stretch>
          </p:blipFill>
          <p:spPr>
            <a:xfrm>
              <a:off x="3823170" y="2556866"/>
              <a:ext cx="1650530" cy="1286634"/>
            </a:xfrm>
            <a:prstGeom prst="rect">
              <a:avLst/>
            </a:prstGeom>
          </p:spPr>
        </p:pic>
        <p:pic>
          <p:nvPicPr>
            <p:cNvPr id="38" name="Picture 37"/>
            <p:cNvPicPr>
              <a:picLocks noChangeAspect="1"/>
            </p:cNvPicPr>
            <p:nvPr/>
          </p:nvPicPr>
          <p:blipFill>
            <a:blip r:embed="rId2"/>
            <a:stretch>
              <a:fillRect/>
            </a:stretch>
          </p:blipFill>
          <p:spPr>
            <a:xfrm>
              <a:off x="1613370" y="2556866"/>
              <a:ext cx="1650530" cy="1286634"/>
            </a:xfrm>
            <a:prstGeom prst="rect">
              <a:avLst/>
            </a:prstGeom>
          </p:spPr>
        </p:pic>
        <p:pic>
          <p:nvPicPr>
            <p:cNvPr id="39" name="Picture 38"/>
            <p:cNvPicPr>
              <a:picLocks noChangeAspect="1"/>
            </p:cNvPicPr>
            <p:nvPr/>
          </p:nvPicPr>
          <p:blipFill>
            <a:blip r:embed="rId2"/>
            <a:stretch>
              <a:fillRect/>
            </a:stretch>
          </p:blipFill>
          <p:spPr>
            <a:xfrm>
              <a:off x="5093170" y="4864332"/>
              <a:ext cx="1650530" cy="1286634"/>
            </a:xfrm>
            <a:prstGeom prst="rect">
              <a:avLst/>
            </a:prstGeom>
          </p:spPr>
        </p:pic>
        <p:cxnSp>
          <p:nvCxnSpPr>
            <p:cNvPr id="40" name="Straight Connector 39"/>
            <p:cNvCxnSpPr/>
            <p:nvPr/>
          </p:nvCxnSpPr>
          <p:spPr>
            <a:xfrm>
              <a:off x="1778000"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2377741"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3495341"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5538803" y="4675382"/>
            <a:ext cx="2048030" cy="1740279"/>
            <a:chOff x="1549870" y="774321"/>
            <a:chExt cx="6473453" cy="5656294"/>
          </a:xfrm>
        </p:grpSpPr>
        <p:sp>
          <p:nvSpPr>
            <p:cNvPr id="72" name="Oval 71"/>
            <p:cNvSpPr/>
            <p:nvPr/>
          </p:nvSpPr>
          <p:spPr>
            <a:xfrm>
              <a:off x="3657835" y="2286000"/>
              <a:ext cx="2463800" cy="25527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4820317" y="21972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3581400" y="3547949"/>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6035576" y="3459165"/>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4820317" y="4750281"/>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7" name="Picture 76"/>
            <p:cNvPicPr>
              <a:picLocks noChangeAspect="1"/>
            </p:cNvPicPr>
            <p:nvPr/>
          </p:nvPicPr>
          <p:blipFill>
            <a:blip r:embed="rId2"/>
            <a:stretch>
              <a:fillRect/>
            </a:stretch>
          </p:blipFill>
          <p:spPr>
            <a:xfrm>
              <a:off x="6372793" y="2815848"/>
              <a:ext cx="1650530" cy="1286634"/>
            </a:xfrm>
            <a:prstGeom prst="rect">
              <a:avLst/>
            </a:prstGeom>
          </p:spPr>
        </p:pic>
        <p:pic>
          <p:nvPicPr>
            <p:cNvPr id="78" name="Picture 77"/>
            <p:cNvPicPr>
              <a:picLocks noChangeAspect="1"/>
            </p:cNvPicPr>
            <p:nvPr/>
          </p:nvPicPr>
          <p:blipFill>
            <a:blip r:embed="rId2"/>
            <a:stretch>
              <a:fillRect/>
            </a:stretch>
          </p:blipFill>
          <p:spPr>
            <a:xfrm>
              <a:off x="1549870" y="2904632"/>
              <a:ext cx="1650530" cy="1286634"/>
            </a:xfrm>
            <a:prstGeom prst="rect">
              <a:avLst/>
            </a:prstGeom>
          </p:spPr>
        </p:pic>
        <p:pic>
          <p:nvPicPr>
            <p:cNvPr id="79" name="Picture 78"/>
            <p:cNvPicPr>
              <a:picLocks noChangeAspect="1"/>
            </p:cNvPicPr>
            <p:nvPr/>
          </p:nvPicPr>
          <p:blipFill>
            <a:blip r:embed="rId2"/>
            <a:stretch>
              <a:fillRect/>
            </a:stretch>
          </p:blipFill>
          <p:spPr>
            <a:xfrm>
              <a:off x="4064470" y="774321"/>
              <a:ext cx="1650530" cy="1286634"/>
            </a:xfrm>
            <a:prstGeom prst="rect">
              <a:avLst/>
            </a:prstGeom>
          </p:spPr>
        </p:pic>
        <p:pic>
          <p:nvPicPr>
            <p:cNvPr id="80" name="Picture 79"/>
            <p:cNvPicPr>
              <a:picLocks noChangeAspect="1"/>
            </p:cNvPicPr>
            <p:nvPr/>
          </p:nvPicPr>
          <p:blipFill>
            <a:blip r:embed="rId2"/>
            <a:stretch>
              <a:fillRect/>
            </a:stretch>
          </p:blipFill>
          <p:spPr>
            <a:xfrm>
              <a:off x="3995052" y="5143981"/>
              <a:ext cx="1650530" cy="1286634"/>
            </a:xfrm>
            <a:prstGeom prst="rect">
              <a:avLst/>
            </a:prstGeom>
          </p:spPr>
        </p:pic>
      </p:grpSp>
    </p:spTree>
    <p:extLst>
      <p:ext uri="{BB962C8B-B14F-4D97-AF65-F5344CB8AC3E}">
        <p14:creationId xmlns:p14="http://schemas.microsoft.com/office/powerpoint/2010/main" val="1377688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Fully connected</a:t>
            </a:r>
          </a:p>
          <a:p>
            <a:pPr marL="82296" indent="0">
              <a:buNone/>
            </a:pPr>
            <a:endParaRPr lang="en-US" dirty="0" smtClean="0"/>
          </a:p>
          <a:p>
            <a:pPr marL="82296" indent="0">
              <a:buNone/>
            </a:pPr>
            <a:endParaRPr lang="en-US" dirty="0"/>
          </a:p>
          <a:p>
            <a:r>
              <a:rPr lang="en-US" dirty="0" smtClean="0"/>
              <a:t>Bus</a:t>
            </a:r>
          </a:p>
          <a:p>
            <a:endParaRPr lang="en-US" dirty="0"/>
          </a:p>
          <a:p>
            <a:pPr marL="82296" indent="0">
              <a:buNone/>
            </a:pPr>
            <a:endParaRPr lang="en-US" dirty="0" smtClean="0"/>
          </a:p>
          <a:p>
            <a:pPr marL="82296" indent="0">
              <a:buNone/>
            </a:pPr>
            <a:endParaRPr lang="en-US" sz="1400" dirty="0" smtClean="0"/>
          </a:p>
          <a:p>
            <a:r>
              <a:rPr lang="en-US" dirty="0" smtClean="0"/>
              <a:t>Ring</a:t>
            </a:r>
          </a:p>
          <a:p>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grpSp>
        <p:nvGrpSpPr>
          <p:cNvPr id="6" name="Group 5"/>
          <p:cNvGrpSpPr/>
          <p:nvPr/>
        </p:nvGrpSpPr>
        <p:grpSpPr>
          <a:xfrm>
            <a:off x="5425288" y="1139172"/>
            <a:ext cx="2296395" cy="1634567"/>
            <a:chOff x="1130808" y="1270232"/>
            <a:chExt cx="6323660" cy="4753502"/>
          </a:xfrm>
        </p:grpSpPr>
        <p:pic>
          <p:nvPicPr>
            <p:cNvPr id="7" name="Picture 6"/>
            <p:cNvPicPr>
              <a:picLocks noChangeAspect="1"/>
            </p:cNvPicPr>
            <p:nvPr/>
          </p:nvPicPr>
          <p:blipFill>
            <a:blip r:embed="rId3"/>
            <a:stretch>
              <a:fillRect/>
            </a:stretch>
          </p:blipFill>
          <p:spPr>
            <a:xfrm>
              <a:off x="1664208" y="1651000"/>
              <a:ext cx="1650530" cy="1286634"/>
            </a:xfrm>
            <a:prstGeom prst="rect">
              <a:avLst/>
            </a:prstGeom>
          </p:spPr>
        </p:pic>
        <p:pic>
          <p:nvPicPr>
            <p:cNvPr id="8" name="Picture 7"/>
            <p:cNvPicPr>
              <a:picLocks noChangeAspect="1"/>
            </p:cNvPicPr>
            <p:nvPr/>
          </p:nvPicPr>
          <p:blipFill>
            <a:blip r:embed="rId3"/>
            <a:stretch>
              <a:fillRect/>
            </a:stretch>
          </p:blipFill>
          <p:spPr>
            <a:xfrm>
              <a:off x="1130808" y="3289300"/>
              <a:ext cx="1650530" cy="1286634"/>
            </a:xfrm>
            <a:prstGeom prst="rect">
              <a:avLst/>
            </a:prstGeom>
          </p:spPr>
        </p:pic>
        <p:pic>
          <p:nvPicPr>
            <p:cNvPr id="9" name="Picture 8"/>
            <p:cNvPicPr>
              <a:picLocks noChangeAspect="1"/>
            </p:cNvPicPr>
            <p:nvPr/>
          </p:nvPicPr>
          <p:blipFill>
            <a:blip r:embed="rId3"/>
            <a:stretch>
              <a:fillRect/>
            </a:stretch>
          </p:blipFill>
          <p:spPr>
            <a:xfrm>
              <a:off x="3797808" y="1270232"/>
              <a:ext cx="1650530" cy="1286634"/>
            </a:xfrm>
            <a:prstGeom prst="rect">
              <a:avLst/>
            </a:prstGeom>
          </p:spPr>
        </p:pic>
        <p:pic>
          <p:nvPicPr>
            <p:cNvPr id="10" name="Picture 9"/>
            <p:cNvPicPr>
              <a:picLocks noChangeAspect="1"/>
            </p:cNvPicPr>
            <p:nvPr/>
          </p:nvPicPr>
          <p:blipFill>
            <a:blip r:embed="rId3"/>
            <a:stretch>
              <a:fillRect/>
            </a:stretch>
          </p:blipFill>
          <p:spPr>
            <a:xfrm>
              <a:off x="2362708" y="4737100"/>
              <a:ext cx="1650530" cy="1286634"/>
            </a:xfrm>
            <a:prstGeom prst="rect">
              <a:avLst/>
            </a:prstGeom>
          </p:spPr>
        </p:pic>
        <p:pic>
          <p:nvPicPr>
            <p:cNvPr id="11" name="Picture 10"/>
            <p:cNvPicPr>
              <a:picLocks noChangeAspect="1"/>
            </p:cNvPicPr>
            <p:nvPr/>
          </p:nvPicPr>
          <p:blipFill>
            <a:blip r:embed="rId3"/>
            <a:stretch>
              <a:fillRect/>
            </a:stretch>
          </p:blipFill>
          <p:spPr>
            <a:xfrm>
              <a:off x="4623073" y="4737100"/>
              <a:ext cx="1650530" cy="1286634"/>
            </a:xfrm>
            <a:prstGeom prst="rect">
              <a:avLst/>
            </a:prstGeom>
          </p:spPr>
        </p:pic>
        <p:pic>
          <p:nvPicPr>
            <p:cNvPr id="12" name="Picture 11"/>
            <p:cNvPicPr>
              <a:picLocks noChangeAspect="1"/>
            </p:cNvPicPr>
            <p:nvPr/>
          </p:nvPicPr>
          <p:blipFill>
            <a:blip r:embed="rId3"/>
            <a:stretch>
              <a:fillRect/>
            </a:stretch>
          </p:blipFill>
          <p:spPr>
            <a:xfrm>
              <a:off x="5803938" y="3289300"/>
              <a:ext cx="1650530" cy="1286634"/>
            </a:xfrm>
            <a:prstGeom prst="rect">
              <a:avLst/>
            </a:prstGeom>
          </p:spPr>
        </p:pic>
        <p:pic>
          <p:nvPicPr>
            <p:cNvPr id="13" name="Picture 12"/>
            <p:cNvPicPr>
              <a:picLocks noChangeAspect="1"/>
            </p:cNvPicPr>
            <p:nvPr/>
          </p:nvPicPr>
          <p:blipFill>
            <a:blip r:embed="rId3"/>
            <a:stretch>
              <a:fillRect/>
            </a:stretch>
          </p:blipFill>
          <p:spPr>
            <a:xfrm>
              <a:off x="5550408" y="1765300"/>
              <a:ext cx="1650530" cy="1286634"/>
            </a:xfrm>
            <a:prstGeom prst="rect">
              <a:avLst/>
            </a:prstGeom>
          </p:spPr>
        </p:pic>
        <p:cxnSp>
          <p:nvCxnSpPr>
            <p:cNvPr id="14" name="Straight Connector 13"/>
            <p:cNvCxnSpPr/>
            <p:nvPr/>
          </p:nvCxnSpPr>
          <p:spPr>
            <a:xfrm flipH="1">
              <a:off x="2984500" y="2937634"/>
              <a:ext cx="330238"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3314776" y="2556866"/>
              <a:ext cx="914362" cy="41078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3314776" y="2937634"/>
              <a:ext cx="2235632" cy="300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14776" y="2967649"/>
              <a:ext cx="2654224" cy="10367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314776" y="2967649"/>
              <a:ext cx="0"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314776" y="2967649"/>
              <a:ext cx="1739824" cy="17059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984500" y="3759200"/>
              <a:ext cx="330276"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3314738" y="2556866"/>
              <a:ext cx="914400" cy="201906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314776" y="2967649"/>
              <a:ext cx="2235632"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3314777" y="4004434"/>
              <a:ext cx="2654223" cy="5763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3314778" y="4575934"/>
              <a:ext cx="1739822" cy="97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2984501" y="2556866"/>
              <a:ext cx="1244637" cy="12023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2984501" y="2967649"/>
              <a:ext cx="2565907" cy="7915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flipV="1">
              <a:off x="2984500" y="3759200"/>
              <a:ext cx="2984500" cy="245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229138" y="2556866"/>
              <a:ext cx="825462" cy="21167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5054600" y="2967649"/>
              <a:ext cx="495808" cy="1676617"/>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5054600" y="4004434"/>
              <a:ext cx="914400" cy="63983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0408" y="2937634"/>
              <a:ext cx="392957"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4229139" y="2556866"/>
              <a:ext cx="1321269" cy="3807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229138" y="2556866"/>
              <a:ext cx="1739863" cy="14475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984500" y="3759200"/>
              <a:ext cx="2070100" cy="914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5539445" y="3103368"/>
            <a:ext cx="2176987" cy="1340491"/>
            <a:chOff x="1613370" y="2556866"/>
            <a:chExt cx="6146330" cy="3594100"/>
          </a:xfrm>
        </p:grpSpPr>
        <p:pic>
          <p:nvPicPr>
            <p:cNvPr id="35" name="Picture 34"/>
            <p:cNvPicPr>
              <a:picLocks noChangeAspect="1"/>
            </p:cNvPicPr>
            <p:nvPr/>
          </p:nvPicPr>
          <p:blipFill>
            <a:blip r:embed="rId3"/>
            <a:stretch>
              <a:fillRect/>
            </a:stretch>
          </p:blipFill>
          <p:spPr>
            <a:xfrm>
              <a:off x="2654770" y="4864332"/>
              <a:ext cx="1650530" cy="1286634"/>
            </a:xfrm>
            <a:prstGeom prst="rect">
              <a:avLst/>
            </a:prstGeom>
          </p:spPr>
        </p:pic>
        <p:pic>
          <p:nvPicPr>
            <p:cNvPr id="36" name="Picture 35"/>
            <p:cNvPicPr>
              <a:picLocks noChangeAspect="1"/>
            </p:cNvPicPr>
            <p:nvPr/>
          </p:nvPicPr>
          <p:blipFill>
            <a:blip r:embed="rId3"/>
            <a:stretch>
              <a:fillRect/>
            </a:stretch>
          </p:blipFill>
          <p:spPr>
            <a:xfrm>
              <a:off x="6020270" y="2556866"/>
              <a:ext cx="1650530" cy="1286634"/>
            </a:xfrm>
            <a:prstGeom prst="rect">
              <a:avLst/>
            </a:prstGeom>
          </p:spPr>
        </p:pic>
        <p:pic>
          <p:nvPicPr>
            <p:cNvPr id="37" name="Picture 36"/>
            <p:cNvPicPr>
              <a:picLocks noChangeAspect="1"/>
            </p:cNvPicPr>
            <p:nvPr/>
          </p:nvPicPr>
          <p:blipFill>
            <a:blip r:embed="rId3"/>
            <a:stretch>
              <a:fillRect/>
            </a:stretch>
          </p:blipFill>
          <p:spPr>
            <a:xfrm>
              <a:off x="3823170" y="2556866"/>
              <a:ext cx="1650530" cy="1286634"/>
            </a:xfrm>
            <a:prstGeom prst="rect">
              <a:avLst/>
            </a:prstGeom>
          </p:spPr>
        </p:pic>
        <p:pic>
          <p:nvPicPr>
            <p:cNvPr id="38" name="Picture 37"/>
            <p:cNvPicPr>
              <a:picLocks noChangeAspect="1"/>
            </p:cNvPicPr>
            <p:nvPr/>
          </p:nvPicPr>
          <p:blipFill>
            <a:blip r:embed="rId3"/>
            <a:stretch>
              <a:fillRect/>
            </a:stretch>
          </p:blipFill>
          <p:spPr>
            <a:xfrm>
              <a:off x="1613370" y="2556866"/>
              <a:ext cx="1650530" cy="1286634"/>
            </a:xfrm>
            <a:prstGeom prst="rect">
              <a:avLst/>
            </a:prstGeom>
          </p:spPr>
        </p:pic>
        <p:pic>
          <p:nvPicPr>
            <p:cNvPr id="39" name="Picture 38"/>
            <p:cNvPicPr>
              <a:picLocks noChangeAspect="1"/>
            </p:cNvPicPr>
            <p:nvPr/>
          </p:nvPicPr>
          <p:blipFill>
            <a:blip r:embed="rId3"/>
            <a:stretch>
              <a:fillRect/>
            </a:stretch>
          </p:blipFill>
          <p:spPr>
            <a:xfrm>
              <a:off x="5093170" y="4864332"/>
              <a:ext cx="1650530" cy="1286634"/>
            </a:xfrm>
            <a:prstGeom prst="rect">
              <a:avLst/>
            </a:prstGeom>
          </p:spPr>
        </p:pic>
        <p:cxnSp>
          <p:nvCxnSpPr>
            <p:cNvPr id="40" name="Straight Connector 39"/>
            <p:cNvCxnSpPr/>
            <p:nvPr/>
          </p:nvCxnSpPr>
          <p:spPr>
            <a:xfrm>
              <a:off x="1778000"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2377741"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3495341"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5538803" y="4675382"/>
            <a:ext cx="2048030" cy="1740279"/>
            <a:chOff x="1549870" y="774321"/>
            <a:chExt cx="6473453" cy="5656294"/>
          </a:xfrm>
        </p:grpSpPr>
        <p:sp>
          <p:nvSpPr>
            <p:cNvPr id="72" name="Oval 71"/>
            <p:cNvSpPr/>
            <p:nvPr/>
          </p:nvSpPr>
          <p:spPr>
            <a:xfrm>
              <a:off x="3657835" y="2286000"/>
              <a:ext cx="2463800" cy="25527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4820317" y="21972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3581400" y="3547949"/>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6035576" y="3459165"/>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4820317" y="4750281"/>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7" name="Picture 76"/>
            <p:cNvPicPr>
              <a:picLocks noChangeAspect="1"/>
            </p:cNvPicPr>
            <p:nvPr/>
          </p:nvPicPr>
          <p:blipFill>
            <a:blip r:embed="rId3"/>
            <a:stretch>
              <a:fillRect/>
            </a:stretch>
          </p:blipFill>
          <p:spPr>
            <a:xfrm>
              <a:off x="6372793" y="2815848"/>
              <a:ext cx="1650530" cy="1286634"/>
            </a:xfrm>
            <a:prstGeom prst="rect">
              <a:avLst/>
            </a:prstGeom>
          </p:spPr>
        </p:pic>
        <p:pic>
          <p:nvPicPr>
            <p:cNvPr id="78" name="Picture 77"/>
            <p:cNvPicPr>
              <a:picLocks noChangeAspect="1"/>
            </p:cNvPicPr>
            <p:nvPr/>
          </p:nvPicPr>
          <p:blipFill>
            <a:blip r:embed="rId3"/>
            <a:stretch>
              <a:fillRect/>
            </a:stretch>
          </p:blipFill>
          <p:spPr>
            <a:xfrm>
              <a:off x="1549870" y="2904632"/>
              <a:ext cx="1650530" cy="1286634"/>
            </a:xfrm>
            <a:prstGeom prst="rect">
              <a:avLst/>
            </a:prstGeom>
          </p:spPr>
        </p:pic>
        <p:pic>
          <p:nvPicPr>
            <p:cNvPr id="79" name="Picture 78"/>
            <p:cNvPicPr>
              <a:picLocks noChangeAspect="1"/>
            </p:cNvPicPr>
            <p:nvPr/>
          </p:nvPicPr>
          <p:blipFill>
            <a:blip r:embed="rId3"/>
            <a:stretch>
              <a:fillRect/>
            </a:stretch>
          </p:blipFill>
          <p:spPr>
            <a:xfrm>
              <a:off x="4064470" y="774321"/>
              <a:ext cx="1650530" cy="1286634"/>
            </a:xfrm>
            <a:prstGeom prst="rect">
              <a:avLst/>
            </a:prstGeom>
          </p:spPr>
        </p:pic>
        <p:pic>
          <p:nvPicPr>
            <p:cNvPr id="80" name="Picture 79"/>
            <p:cNvPicPr>
              <a:picLocks noChangeAspect="1"/>
            </p:cNvPicPr>
            <p:nvPr/>
          </p:nvPicPr>
          <p:blipFill>
            <a:blip r:embed="rId3"/>
            <a:stretch>
              <a:fillRect/>
            </a:stretch>
          </p:blipFill>
          <p:spPr>
            <a:xfrm>
              <a:off x="3995052" y="5143981"/>
              <a:ext cx="1650530" cy="1286634"/>
            </a:xfrm>
            <a:prstGeom prst="rect">
              <a:avLst/>
            </a:prstGeom>
          </p:spPr>
        </p:pic>
      </p:grpSp>
      <p:grpSp>
        <p:nvGrpSpPr>
          <p:cNvPr id="62" name="Group 61"/>
          <p:cNvGrpSpPr/>
          <p:nvPr/>
        </p:nvGrpSpPr>
        <p:grpSpPr>
          <a:xfrm>
            <a:off x="6962659" y="1712532"/>
            <a:ext cx="330200" cy="342900"/>
            <a:chOff x="2946400" y="4521200"/>
            <a:chExt cx="330200" cy="342900"/>
          </a:xfrm>
        </p:grpSpPr>
        <p:cxnSp>
          <p:nvCxnSpPr>
            <p:cNvPr id="63" name="Straight Connector 62"/>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65" name="Group 64"/>
          <p:cNvGrpSpPr/>
          <p:nvPr/>
        </p:nvGrpSpPr>
        <p:grpSpPr>
          <a:xfrm>
            <a:off x="6761141" y="3593503"/>
            <a:ext cx="330200" cy="342900"/>
            <a:chOff x="2946400" y="4521200"/>
            <a:chExt cx="330200" cy="342900"/>
          </a:xfrm>
        </p:grpSpPr>
        <p:cxnSp>
          <p:nvCxnSpPr>
            <p:cNvPr id="66" name="Straight Connector 65"/>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68" name="Group 67"/>
          <p:cNvGrpSpPr/>
          <p:nvPr/>
        </p:nvGrpSpPr>
        <p:grpSpPr>
          <a:xfrm>
            <a:off x="6750419" y="5554666"/>
            <a:ext cx="330200" cy="342900"/>
            <a:chOff x="2946400" y="4521200"/>
            <a:chExt cx="330200" cy="342900"/>
          </a:xfrm>
        </p:grpSpPr>
        <p:cxnSp>
          <p:nvCxnSpPr>
            <p:cNvPr id="69" name="Straight Connector 68"/>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sp>
        <p:nvSpPr>
          <p:cNvPr id="52" name="TextBox 51"/>
          <p:cNvSpPr txBox="1"/>
          <p:nvPr/>
        </p:nvSpPr>
        <p:spPr>
          <a:xfrm>
            <a:off x="5420836" y="1710566"/>
            <a:ext cx="2545288" cy="461665"/>
          </a:xfrm>
          <a:prstGeom prst="rect">
            <a:avLst/>
          </a:prstGeom>
          <a:solidFill>
            <a:schemeClr val="bg1"/>
          </a:solidFill>
          <a:effectLst>
            <a:outerShdw blurRad="50800" dist="38100" dir="2700000" algn="tl" rotWithShape="0">
              <a:srgbClr val="000000">
                <a:alpha val="43000"/>
              </a:srgbClr>
            </a:outerShdw>
          </a:effectLst>
        </p:spPr>
        <p:txBody>
          <a:bodyPr wrap="none" rtlCol="0">
            <a:spAutoFit/>
          </a:bodyPr>
          <a:lstStyle/>
          <a:p>
            <a:r>
              <a:rPr lang="en-NZ" sz="2400" dirty="0" smtClean="0">
                <a:solidFill>
                  <a:srgbClr val="FF0000"/>
                </a:solidFill>
              </a:rPr>
              <a:t>Non practical Ideal</a:t>
            </a:r>
            <a:endParaRPr lang="en-NZ" sz="2400" dirty="0">
              <a:solidFill>
                <a:srgbClr val="FF0000"/>
              </a:solidFill>
            </a:endParaRPr>
          </a:p>
        </p:txBody>
      </p:sp>
    </p:spTree>
    <p:extLst>
      <p:ext uri="{BB962C8B-B14F-4D97-AF65-F5344CB8AC3E}">
        <p14:creationId xmlns:p14="http://schemas.microsoft.com/office/powerpoint/2010/main" val="7960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500" fill="hold"/>
                                        <p:tgtEl>
                                          <p:spTgt spid="52"/>
                                        </p:tgtEl>
                                        <p:attrNameLst>
                                          <p:attrName>ppt_x</p:attrName>
                                        </p:attrNameLst>
                                      </p:cBhvr>
                                      <p:tavLst>
                                        <p:tav tm="0">
                                          <p:val>
                                            <p:strVal val="0-#ppt_w/2"/>
                                          </p:val>
                                        </p:tav>
                                        <p:tav tm="100000">
                                          <p:val>
                                            <p:strVal val="#ppt_x"/>
                                          </p:val>
                                        </p:tav>
                                      </p:tavLst>
                                    </p:anim>
                                    <p:anim calcmode="lin" valueType="num">
                                      <p:cBhvr additive="base">
                                        <p:cTn id="12"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2" fill="hold" grpId="1" nodeType="clickEffect">
                                  <p:stCondLst>
                                    <p:cond delay="0"/>
                                  </p:stCondLst>
                                  <p:childTnLst>
                                    <p:anim calcmode="lin" valueType="num">
                                      <p:cBhvr additive="base">
                                        <p:cTn id="16" dur="500"/>
                                        <p:tgtEl>
                                          <p:spTgt spid="52"/>
                                        </p:tgtEl>
                                        <p:attrNameLst>
                                          <p:attrName>ppt_x</p:attrName>
                                        </p:attrNameLst>
                                      </p:cBhvr>
                                      <p:tavLst>
                                        <p:tav tm="0">
                                          <p:val>
                                            <p:strVal val="ppt_x"/>
                                          </p:val>
                                        </p:tav>
                                        <p:tav tm="100000">
                                          <p:val>
                                            <p:strVal val="1+ppt_w/2"/>
                                          </p:val>
                                        </p:tav>
                                      </p:tavLst>
                                    </p:anim>
                                    <p:anim calcmode="lin" valueType="num">
                                      <p:cBhvr additive="base">
                                        <p:cTn id="17" dur="500"/>
                                        <p:tgtEl>
                                          <p:spTgt spid="52"/>
                                        </p:tgtEl>
                                        <p:attrNameLst>
                                          <p:attrName>ppt_y</p:attrName>
                                        </p:attrNameLst>
                                      </p:cBhvr>
                                      <p:tavLst>
                                        <p:tav tm="0">
                                          <p:val>
                                            <p:strVal val="ppt_y"/>
                                          </p:val>
                                        </p:tav>
                                        <p:tav tm="100000">
                                          <p:val>
                                            <p:strVal val="ppt_y"/>
                                          </p:val>
                                        </p:tav>
                                      </p:tavLst>
                                    </p:anim>
                                    <p:set>
                                      <p:cBhvr>
                                        <p:cTn id="18" dur="1" fill="hold">
                                          <p:stCondLst>
                                            <p:cond delay="499"/>
                                          </p:stCondLst>
                                        </p:cTn>
                                        <p:tgtEl>
                                          <p:spTgt spid="5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Protocols for shared media</a:t>
            </a:r>
            <a:endParaRPr lang="en-NZ" dirty="0"/>
          </a:p>
        </p:txBody>
      </p:sp>
      <p:sp>
        <p:nvSpPr>
          <p:cNvPr id="3" name="Content Placeholder 2"/>
          <p:cNvSpPr>
            <a:spLocks noGrp="1"/>
          </p:cNvSpPr>
          <p:nvPr>
            <p:ph idx="1"/>
          </p:nvPr>
        </p:nvSpPr>
        <p:spPr/>
        <p:txBody>
          <a:bodyPr>
            <a:normAutofit fontScale="92500"/>
          </a:bodyPr>
          <a:lstStyle/>
          <a:p>
            <a:r>
              <a:rPr lang="en-US" dirty="0" smtClean="0"/>
              <a:t>Imagine a party bore, </a:t>
            </a:r>
            <a:r>
              <a:rPr lang="en-US" dirty="0"/>
              <a:t>who simply talks, regardless if someone else is </a:t>
            </a:r>
            <a:r>
              <a:rPr lang="en-US" dirty="0" smtClean="0"/>
              <a:t>already talking </a:t>
            </a:r>
            <a:r>
              <a:rPr lang="en-US" dirty="0"/>
              <a:t>or not.  </a:t>
            </a:r>
          </a:p>
          <a:p>
            <a:r>
              <a:rPr lang="en-US" dirty="0" smtClean="0"/>
              <a:t>Think </a:t>
            </a:r>
            <a:r>
              <a:rPr lang="en-US" dirty="0"/>
              <a:t>about the rules for polite conversation that your parents taught you! </a:t>
            </a:r>
          </a:p>
          <a:p>
            <a:pPr marL="445770" lvl="1" indent="-171450">
              <a:buFont typeface="Arial"/>
              <a:buChar char="•"/>
            </a:pPr>
            <a:r>
              <a:rPr lang="en-US" dirty="0"/>
              <a:t>Before you start talking, make sure no one else is.  Let them finish.</a:t>
            </a:r>
          </a:p>
          <a:p>
            <a:pPr marL="445770" lvl="1" indent="-171450">
              <a:buFont typeface="Arial"/>
              <a:buChar char="•"/>
            </a:pPr>
            <a:r>
              <a:rPr lang="en-US" dirty="0"/>
              <a:t>If someone else </a:t>
            </a:r>
            <a:r>
              <a:rPr lang="en-US" dirty="0" smtClean="0"/>
              <a:t>starts </a:t>
            </a:r>
            <a:r>
              <a:rPr lang="en-US" dirty="0"/>
              <a:t>talking at the same time, stop talking</a:t>
            </a:r>
            <a:r>
              <a:rPr lang="en-US" dirty="0" smtClean="0"/>
              <a:t>.</a:t>
            </a:r>
          </a:p>
          <a:p>
            <a:r>
              <a:rPr lang="en-US" dirty="0" smtClean="0"/>
              <a:t>We use these same rules in networking.</a:t>
            </a:r>
            <a:endParaRPr lang="en-NZ"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117624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Better, use a Star Topology</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3"/>
          <a:stretch>
            <a:fillRect/>
          </a:stretch>
        </p:blipFill>
        <p:spPr>
          <a:xfrm>
            <a:off x="4064470" y="1270232"/>
            <a:ext cx="1650530" cy="1286634"/>
          </a:xfrm>
          <a:prstGeom prst="rect">
            <a:avLst/>
          </a:prstGeom>
        </p:spPr>
      </p:pic>
      <p:pic>
        <p:nvPicPr>
          <p:cNvPr id="7" name="Picture 6"/>
          <p:cNvPicPr>
            <a:picLocks noChangeAspect="1"/>
          </p:cNvPicPr>
          <p:nvPr/>
        </p:nvPicPr>
        <p:blipFill>
          <a:blip r:embed="rId3"/>
          <a:stretch>
            <a:fillRect/>
          </a:stretch>
        </p:blipFill>
        <p:spPr>
          <a:xfrm>
            <a:off x="5600738" y="5018916"/>
            <a:ext cx="1650530" cy="1286634"/>
          </a:xfrm>
          <a:prstGeom prst="rect">
            <a:avLst/>
          </a:prstGeom>
        </p:spPr>
      </p:pic>
      <p:pic>
        <p:nvPicPr>
          <p:cNvPr id="8" name="Picture 7"/>
          <p:cNvPicPr>
            <a:picLocks noChangeAspect="1"/>
          </p:cNvPicPr>
          <p:nvPr/>
        </p:nvPicPr>
        <p:blipFill>
          <a:blip r:embed="rId3"/>
          <a:stretch>
            <a:fillRect/>
          </a:stretch>
        </p:blipFill>
        <p:spPr>
          <a:xfrm>
            <a:off x="2452078" y="5296132"/>
            <a:ext cx="1650530" cy="1286634"/>
          </a:xfrm>
          <a:prstGeom prst="rect">
            <a:avLst/>
          </a:prstGeom>
        </p:spPr>
      </p:pic>
      <p:pic>
        <p:nvPicPr>
          <p:cNvPr id="9" name="Picture 8"/>
          <p:cNvPicPr>
            <a:picLocks noChangeAspect="1"/>
          </p:cNvPicPr>
          <p:nvPr/>
        </p:nvPicPr>
        <p:blipFill>
          <a:blip r:embed="rId3"/>
          <a:stretch>
            <a:fillRect/>
          </a:stretch>
        </p:blipFill>
        <p:spPr>
          <a:xfrm>
            <a:off x="6807670" y="2925166"/>
            <a:ext cx="1650530" cy="1286634"/>
          </a:xfrm>
          <a:prstGeom prst="rect">
            <a:avLst/>
          </a:prstGeom>
        </p:spPr>
      </p:pic>
      <p:pic>
        <p:nvPicPr>
          <p:cNvPr id="10" name="Picture 9"/>
          <p:cNvPicPr>
            <a:picLocks noChangeAspect="1"/>
          </p:cNvPicPr>
          <p:nvPr/>
        </p:nvPicPr>
        <p:blipFill>
          <a:blip r:embed="rId3"/>
          <a:stretch>
            <a:fillRect/>
          </a:stretch>
        </p:blipFill>
        <p:spPr>
          <a:xfrm>
            <a:off x="1346708" y="3077566"/>
            <a:ext cx="1650530" cy="1286634"/>
          </a:xfrm>
          <a:prstGeom prst="rect">
            <a:avLst/>
          </a:prstGeom>
        </p:spPr>
      </p:pic>
      <p:cxnSp>
        <p:nvCxnSpPr>
          <p:cNvPr id="13" name="Straight Connector 12"/>
          <p:cNvCxnSpPr/>
          <p:nvPr/>
        </p:nvCxnSpPr>
        <p:spPr>
          <a:xfrm flipV="1">
            <a:off x="5003800" y="2705100"/>
            <a:ext cx="0" cy="1117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232400" y="3911600"/>
            <a:ext cx="1473200" cy="2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105401" y="4013084"/>
            <a:ext cx="939800" cy="1105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102609" y="3937000"/>
            <a:ext cx="916733" cy="1359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238500" y="3911600"/>
            <a:ext cx="1752600" cy="127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670072" y="3602200"/>
            <a:ext cx="698538"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17741" y="26417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645412" y="38355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959142" y="5029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016550" y="5182064"/>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235659" y="38228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858343" y="3227236"/>
            <a:ext cx="583776" cy="369332"/>
          </a:xfrm>
          <a:prstGeom prst="rect">
            <a:avLst/>
          </a:prstGeom>
          <a:noFill/>
        </p:spPr>
        <p:txBody>
          <a:bodyPr wrap="none" rtlCol="0">
            <a:spAutoFit/>
          </a:bodyPr>
          <a:lstStyle/>
          <a:p>
            <a:r>
              <a:rPr lang="en-US" dirty="0" smtClean="0"/>
              <a:t>Hub</a:t>
            </a:r>
            <a:endParaRPr lang="en-US" dirty="0"/>
          </a:p>
        </p:txBody>
      </p:sp>
      <p:cxnSp>
        <p:nvCxnSpPr>
          <p:cNvPr id="14" name="Straight Arrow Connector 13"/>
          <p:cNvCxnSpPr>
            <a:stCxn id="3" idx="2"/>
          </p:cNvCxnSpPr>
          <p:nvPr/>
        </p:nvCxnSpPr>
        <p:spPr>
          <a:xfrm>
            <a:off x="4150231" y="3596568"/>
            <a:ext cx="840870" cy="315032"/>
          </a:xfrm>
          <a:prstGeom prst="straightConnector1">
            <a:avLst/>
          </a:prstGeom>
          <a:ln>
            <a:solidFill>
              <a:srgbClr val="C32D2E"/>
            </a:solidFill>
            <a:tailEnd type="arrow"/>
          </a:ln>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5801058" y="3765550"/>
            <a:ext cx="330200" cy="342900"/>
            <a:chOff x="2946400" y="4521200"/>
            <a:chExt cx="330200" cy="342900"/>
          </a:xfrm>
        </p:grpSpPr>
        <p:cxnSp>
          <p:nvCxnSpPr>
            <p:cNvPr id="29" name="Straight Connector 28"/>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5430386" y="4434050"/>
            <a:ext cx="330200" cy="342900"/>
            <a:chOff x="2946400" y="4521200"/>
            <a:chExt cx="330200" cy="342900"/>
          </a:xfrm>
        </p:grpSpPr>
        <p:cxnSp>
          <p:nvCxnSpPr>
            <p:cNvPr id="32" name="Straight Connector 31"/>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80716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14"/>
                                        </p:tgtEl>
                                        <p:attrNameLst>
                                          <p:attrName>style.visibility</p:attrName>
                                        </p:attrNameLst>
                                      </p:cBhvr>
                                      <p:to>
                                        <p:strVal val="visible"/>
                                      </p:to>
                                    </p:set>
                                    <p:animEffect transition="in" filter="wipe(left)">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nodeType="clickEffect">
                                  <p:stCondLst>
                                    <p:cond delay="0"/>
                                  </p:stCondLst>
                                  <p:childTnLst>
                                    <p:animEffect transition="out" filter="dissolve">
                                      <p:cBhvr>
                                        <p:cTn id="17" dur="500"/>
                                        <p:tgtEl>
                                          <p:spTgt spid="28"/>
                                        </p:tgtEl>
                                      </p:cBhvr>
                                    </p:animEffect>
                                    <p:set>
                                      <p:cBhvr>
                                        <p:cTn id="18" dur="1" fill="hold">
                                          <p:stCondLst>
                                            <p:cond delay="499"/>
                                          </p:stCondLst>
                                        </p:cTn>
                                        <p:tgtEl>
                                          <p:spTgt spid="2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Hubs</a:t>
            </a:r>
            <a:endParaRPr lang="en-US" dirty="0"/>
          </a:p>
        </p:txBody>
      </p:sp>
      <p:sp>
        <p:nvSpPr>
          <p:cNvPr id="3" name="Content Placeholder 2"/>
          <p:cNvSpPr>
            <a:spLocks noGrp="1"/>
          </p:cNvSpPr>
          <p:nvPr>
            <p:ph idx="1"/>
          </p:nvPr>
        </p:nvSpPr>
        <p:spPr/>
        <p:txBody>
          <a:bodyPr>
            <a:noAutofit/>
          </a:bodyPr>
          <a:lstStyle/>
          <a:p>
            <a:r>
              <a:rPr lang="en-US" sz="2800" dirty="0" smtClean="0"/>
              <a:t>Hubs are transparent to the nodes.</a:t>
            </a:r>
          </a:p>
          <a:p>
            <a:pPr marL="82296" indent="0">
              <a:buNone/>
            </a:pPr>
            <a:endParaRPr lang="en-US" sz="2800" dirty="0" smtClean="0"/>
          </a:p>
          <a:p>
            <a:pPr lvl="1"/>
            <a:r>
              <a:rPr lang="en-US" sz="2400" dirty="0" smtClean="0"/>
              <a:t>A hub </a:t>
            </a:r>
            <a:r>
              <a:rPr lang="en-US" sz="2400" dirty="0"/>
              <a:t>simply rebroadcasts, so a Star network with a hub is exactly equivalent to a bus</a:t>
            </a:r>
            <a:r>
              <a:rPr lang="en-US" sz="2400" dirty="0" smtClean="0"/>
              <a:t>.</a:t>
            </a:r>
          </a:p>
          <a:p>
            <a:pPr lvl="1"/>
            <a:r>
              <a:rPr lang="en-US" sz="2400" dirty="0" smtClean="0"/>
              <a:t>Collisions must be resolved in the same way.</a:t>
            </a:r>
          </a:p>
          <a:p>
            <a:pPr lvl="1"/>
            <a:r>
              <a:rPr lang="en-US" sz="2400" dirty="0" smtClean="0"/>
              <a:t>Operates at Physical Layer (layer 1)</a:t>
            </a:r>
          </a:p>
          <a:p>
            <a:pPr lvl="1"/>
            <a:r>
              <a:rPr lang="en-US" sz="2400" dirty="0" smtClean="0"/>
              <a:t>A hub does not care who is connected, on what link.</a:t>
            </a:r>
          </a:p>
          <a:p>
            <a:pPr lvl="1"/>
            <a:r>
              <a:rPr lang="en-US" sz="2400" dirty="0" smtClean="0"/>
              <a:t>Arriving </a:t>
            </a:r>
            <a:r>
              <a:rPr lang="en-US" sz="2400" i="1" dirty="0" smtClean="0"/>
              <a:t>frames</a:t>
            </a:r>
            <a:r>
              <a:rPr lang="en-US" sz="2400" dirty="0" smtClean="0"/>
              <a:t> are simply relayed on </a:t>
            </a:r>
            <a:r>
              <a:rPr lang="en-US" sz="2400" dirty="0" smtClean="0">
                <a:solidFill>
                  <a:srgbClr val="FF0000"/>
                </a:solidFill>
              </a:rPr>
              <a:t>all</a:t>
            </a:r>
            <a:r>
              <a:rPr lang="en-US" sz="2400" dirty="0" smtClean="0"/>
              <a:t> other links.</a:t>
            </a:r>
          </a:p>
          <a:p>
            <a:pPr lvl="1"/>
            <a:r>
              <a:rPr lang="en-US" sz="2400" dirty="0" smtClean="0"/>
              <a:t>No Management. </a:t>
            </a:r>
            <a:endParaRPr lang="en-US" sz="2000"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Tree>
    <p:extLst>
      <p:ext uri="{BB962C8B-B14F-4D97-AF65-F5344CB8AC3E}">
        <p14:creationId xmlns:p14="http://schemas.microsoft.com/office/powerpoint/2010/main" val="22077995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 resolving Collisions</a:t>
            </a:r>
            <a:endParaRPr lang="en-US" dirty="0"/>
          </a:p>
        </p:txBody>
      </p:sp>
      <p:sp>
        <p:nvSpPr>
          <p:cNvPr id="3" name="Content Placeholder 2"/>
          <p:cNvSpPr>
            <a:spLocks noGrp="1"/>
          </p:cNvSpPr>
          <p:nvPr>
            <p:ph idx="1"/>
          </p:nvPr>
        </p:nvSpPr>
        <p:spPr/>
        <p:txBody>
          <a:bodyPr>
            <a:noAutofit/>
          </a:bodyPr>
          <a:lstStyle/>
          <a:p>
            <a:r>
              <a:rPr lang="en-US" sz="2000" dirty="0" smtClean="0">
                <a:solidFill>
                  <a:schemeClr val="tx1">
                    <a:lumMod val="50000"/>
                    <a:lumOff val="50000"/>
                  </a:schemeClr>
                </a:solidFill>
              </a:rPr>
              <a:t>When can we ‘resend’ our data?</a:t>
            </a:r>
          </a:p>
          <a:p>
            <a:pPr lvl="1"/>
            <a:r>
              <a:rPr lang="en-US" sz="2000" dirty="0" smtClean="0">
                <a:solidFill>
                  <a:schemeClr val="tx1">
                    <a:lumMod val="50000"/>
                    <a:lumOff val="50000"/>
                  </a:schemeClr>
                </a:solidFill>
              </a:rPr>
              <a:t>Fixed delay (repeat collisions)</a:t>
            </a:r>
          </a:p>
          <a:p>
            <a:pPr lvl="1"/>
            <a:r>
              <a:rPr lang="en-US" sz="2000" dirty="0" smtClean="0">
                <a:solidFill>
                  <a:schemeClr val="tx1">
                    <a:lumMod val="50000"/>
                    <a:lumOff val="50000"/>
                  </a:schemeClr>
                </a:solidFill>
              </a:rPr>
              <a:t>Priority (1/</a:t>
            </a:r>
            <a:r>
              <a:rPr lang="en-US" sz="2000" dirty="0" err="1" smtClean="0">
                <a:solidFill>
                  <a:schemeClr val="tx1">
                    <a:lumMod val="50000"/>
                    <a:lumOff val="50000"/>
                  </a:schemeClr>
                </a:solidFill>
              </a:rPr>
              <a:t>lastsent</a:t>
            </a:r>
            <a:r>
              <a:rPr lang="en-US" sz="2000" dirty="0" smtClean="0">
                <a:solidFill>
                  <a:schemeClr val="tx1">
                    <a:lumMod val="50000"/>
                    <a:lumOff val="50000"/>
                  </a:schemeClr>
                </a:solidFill>
              </a:rPr>
              <a:t>) or based on </a:t>
            </a:r>
            <a:r>
              <a:rPr lang="en-US" sz="2000" dirty="0" err="1" smtClean="0">
                <a:solidFill>
                  <a:schemeClr val="tx1">
                    <a:lumMod val="50000"/>
                    <a:lumOff val="50000"/>
                  </a:schemeClr>
                </a:solidFill>
              </a:rPr>
              <a:t>const</a:t>
            </a:r>
            <a:r>
              <a:rPr lang="en-US" sz="2000" dirty="0" smtClean="0">
                <a:solidFill>
                  <a:schemeClr val="tx1">
                    <a:lumMod val="50000"/>
                    <a:lumOff val="50000"/>
                  </a:schemeClr>
                </a:solidFill>
              </a:rPr>
              <a:t>, like ID.</a:t>
            </a:r>
          </a:p>
          <a:p>
            <a:pPr lvl="1"/>
            <a:r>
              <a:rPr lang="en-US" sz="2000" dirty="0" smtClean="0">
                <a:solidFill>
                  <a:schemeClr val="tx1">
                    <a:lumMod val="50000"/>
                    <a:lumOff val="50000"/>
                  </a:schemeClr>
                </a:solidFill>
              </a:rPr>
              <a:t>Random </a:t>
            </a:r>
            <a:r>
              <a:rPr lang="en-US" sz="2000" dirty="0" err="1" smtClean="0">
                <a:solidFill>
                  <a:schemeClr val="tx1">
                    <a:lumMod val="50000"/>
                    <a:lumOff val="50000"/>
                  </a:schemeClr>
                </a:solidFill>
              </a:rPr>
              <a:t>Backoff</a:t>
            </a:r>
            <a:r>
              <a:rPr lang="en-US" sz="2000" dirty="0" smtClean="0">
                <a:solidFill>
                  <a:schemeClr val="tx1">
                    <a:lumMod val="50000"/>
                    <a:lumOff val="50000"/>
                  </a:schemeClr>
                </a:solidFill>
              </a:rPr>
              <a:t>.</a:t>
            </a:r>
          </a:p>
          <a:p>
            <a:pPr lvl="1"/>
            <a:endParaRPr lang="en-US" sz="2000" dirty="0">
              <a:solidFill>
                <a:schemeClr val="tx1">
                  <a:lumMod val="50000"/>
                  <a:lumOff val="50000"/>
                </a:schemeClr>
              </a:solidFill>
            </a:endParaRPr>
          </a:p>
          <a:p>
            <a:r>
              <a:rPr lang="en-US" sz="2400" dirty="0" smtClean="0">
                <a:solidFill>
                  <a:schemeClr val="tx1">
                    <a:lumMod val="50000"/>
                    <a:lumOff val="50000"/>
                  </a:schemeClr>
                </a:solidFill>
              </a:rPr>
              <a:t>Other methods – taking turns.</a:t>
            </a:r>
          </a:p>
          <a:p>
            <a:pPr lvl="1"/>
            <a:r>
              <a:rPr lang="en-US" sz="2000" dirty="0" smtClean="0">
                <a:solidFill>
                  <a:schemeClr val="tx1">
                    <a:lumMod val="50000"/>
                    <a:lumOff val="50000"/>
                  </a:schemeClr>
                </a:solidFill>
              </a:rPr>
              <a:t>Use a Polling protocol, in which a ‘master’ says who’s turn it is.</a:t>
            </a:r>
          </a:p>
          <a:p>
            <a:pPr lvl="1"/>
            <a:r>
              <a:rPr lang="en-US" sz="2000" dirty="0" smtClean="0">
                <a:solidFill>
                  <a:schemeClr val="tx1">
                    <a:lumMod val="50000"/>
                    <a:lumOff val="50000"/>
                  </a:schemeClr>
                </a:solidFill>
              </a:rPr>
              <a:t>Token passing:</a:t>
            </a:r>
          </a:p>
          <a:p>
            <a:pPr lvl="2"/>
            <a:r>
              <a:rPr lang="en-US" sz="1600" dirty="0" smtClean="0">
                <a:solidFill>
                  <a:schemeClr val="tx1">
                    <a:lumMod val="50000"/>
                    <a:lumOff val="50000"/>
                  </a:schemeClr>
                </a:solidFill>
              </a:rPr>
              <a:t>Pass a token (talking stick)</a:t>
            </a:r>
          </a:p>
          <a:p>
            <a:pPr lvl="2"/>
            <a:r>
              <a:rPr lang="en-US" sz="1600" dirty="0" smtClean="0">
                <a:solidFill>
                  <a:schemeClr val="tx1">
                    <a:lumMod val="50000"/>
                    <a:lumOff val="50000"/>
                  </a:schemeClr>
                </a:solidFill>
              </a:rPr>
              <a:t>If you have data, send up to maximum permitted by the token and pass it on.</a:t>
            </a:r>
          </a:p>
          <a:p>
            <a:pPr lvl="2"/>
            <a:r>
              <a:rPr lang="en-US" sz="1600" dirty="0" smtClean="0">
                <a:solidFill>
                  <a:schemeClr val="tx1">
                    <a:lumMod val="50000"/>
                    <a:lumOff val="50000"/>
                  </a:schemeClr>
                </a:solidFill>
              </a:rPr>
              <a:t>   otherwise, just pass it on.</a:t>
            </a:r>
          </a:p>
          <a:p>
            <a:pPr lvl="1"/>
            <a:r>
              <a:rPr lang="en-US" sz="2000" dirty="0" smtClean="0"/>
              <a:t>Use more hardware.</a:t>
            </a:r>
          </a:p>
          <a:p>
            <a:pPr lvl="1"/>
            <a:endParaRPr lang="en-US" sz="2000" dirty="0" smtClean="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6" name="Right Arrow 5"/>
          <p:cNvSpPr/>
          <p:nvPr/>
        </p:nvSpPr>
        <p:spPr>
          <a:xfrm>
            <a:off x="1168908" y="5372100"/>
            <a:ext cx="533400" cy="406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434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Topology</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3"/>
          <a:stretch>
            <a:fillRect/>
          </a:stretch>
        </p:blipFill>
        <p:spPr>
          <a:xfrm>
            <a:off x="4064470" y="1270232"/>
            <a:ext cx="1650530" cy="1286634"/>
          </a:xfrm>
          <a:prstGeom prst="rect">
            <a:avLst/>
          </a:prstGeom>
        </p:spPr>
      </p:pic>
      <p:pic>
        <p:nvPicPr>
          <p:cNvPr id="7" name="Picture 6"/>
          <p:cNvPicPr>
            <a:picLocks noChangeAspect="1"/>
          </p:cNvPicPr>
          <p:nvPr/>
        </p:nvPicPr>
        <p:blipFill>
          <a:blip r:embed="rId3"/>
          <a:stretch>
            <a:fillRect/>
          </a:stretch>
        </p:blipFill>
        <p:spPr>
          <a:xfrm>
            <a:off x="5600738" y="5018916"/>
            <a:ext cx="1650530" cy="1286634"/>
          </a:xfrm>
          <a:prstGeom prst="rect">
            <a:avLst/>
          </a:prstGeom>
        </p:spPr>
      </p:pic>
      <p:pic>
        <p:nvPicPr>
          <p:cNvPr id="8" name="Picture 7"/>
          <p:cNvPicPr>
            <a:picLocks noChangeAspect="1"/>
          </p:cNvPicPr>
          <p:nvPr/>
        </p:nvPicPr>
        <p:blipFill>
          <a:blip r:embed="rId3"/>
          <a:stretch>
            <a:fillRect/>
          </a:stretch>
        </p:blipFill>
        <p:spPr>
          <a:xfrm>
            <a:off x="2452078" y="5296132"/>
            <a:ext cx="1650530" cy="1286634"/>
          </a:xfrm>
          <a:prstGeom prst="rect">
            <a:avLst/>
          </a:prstGeom>
        </p:spPr>
      </p:pic>
      <p:pic>
        <p:nvPicPr>
          <p:cNvPr id="9" name="Picture 8"/>
          <p:cNvPicPr>
            <a:picLocks noChangeAspect="1"/>
          </p:cNvPicPr>
          <p:nvPr/>
        </p:nvPicPr>
        <p:blipFill>
          <a:blip r:embed="rId3"/>
          <a:stretch>
            <a:fillRect/>
          </a:stretch>
        </p:blipFill>
        <p:spPr>
          <a:xfrm>
            <a:off x="6807670" y="2925166"/>
            <a:ext cx="1650530" cy="1286634"/>
          </a:xfrm>
          <a:prstGeom prst="rect">
            <a:avLst/>
          </a:prstGeom>
        </p:spPr>
      </p:pic>
      <p:pic>
        <p:nvPicPr>
          <p:cNvPr id="10" name="Picture 9"/>
          <p:cNvPicPr>
            <a:picLocks noChangeAspect="1"/>
          </p:cNvPicPr>
          <p:nvPr/>
        </p:nvPicPr>
        <p:blipFill>
          <a:blip r:embed="rId3"/>
          <a:stretch>
            <a:fillRect/>
          </a:stretch>
        </p:blipFill>
        <p:spPr>
          <a:xfrm>
            <a:off x="1346708" y="3077566"/>
            <a:ext cx="1650530" cy="1286634"/>
          </a:xfrm>
          <a:prstGeom prst="rect">
            <a:avLst/>
          </a:prstGeom>
        </p:spPr>
      </p:pic>
      <p:cxnSp>
        <p:nvCxnSpPr>
          <p:cNvPr id="13" name="Straight Connector 12"/>
          <p:cNvCxnSpPr/>
          <p:nvPr/>
        </p:nvCxnSpPr>
        <p:spPr>
          <a:xfrm flipV="1">
            <a:off x="5003800" y="2705100"/>
            <a:ext cx="0" cy="1117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232400" y="3911600"/>
            <a:ext cx="1473200" cy="2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105401" y="4013084"/>
            <a:ext cx="939800" cy="1105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102609" y="3937000"/>
            <a:ext cx="916733" cy="1359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238500" y="3911600"/>
            <a:ext cx="1752600" cy="127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670072" y="3602200"/>
            <a:ext cx="698538"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17741" y="26417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645412" y="38355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959142" y="5029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016550" y="5182064"/>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235659" y="38228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858343" y="3227236"/>
            <a:ext cx="583776" cy="369332"/>
          </a:xfrm>
          <a:prstGeom prst="rect">
            <a:avLst/>
          </a:prstGeom>
          <a:noFill/>
        </p:spPr>
        <p:txBody>
          <a:bodyPr wrap="none" rtlCol="0">
            <a:spAutoFit/>
          </a:bodyPr>
          <a:lstStyle/>
          <a:p>
            <a:r>
              <a:rPr lang="en-US" dirty="0" smtClean="0"/>
              <a:t>Hub</a:t>
            </a:r>
            <a:endParaRPr lang="en-US" dirty="0"/>
          </a:p>
        </p:txBody>
      </p:sp>
      <p:sp>
        <p:nvSpPr>
          <p:cNvPr id="28" name="TextBox 27"/>
          <p:cNvSpPr txBox="1"/>
          <p:nvPr/>
        </p:nvSpPr>
        <p:spPr>
          <a:xfrm>
            <a:off x="5368611" y="3121268"/>
            <a:ext cx="800407" cy="369332"/>
          </a:xfrm>
          <a:prstGeom prst="rect">
            <a:avLst/>
          </a:prstGeom>
          <a:noFill/>
        </p:spPr>
        <p:txBody>
          <a:bodyPr wrap="none" rtlCol="0">
            <a:spAutoFit/>
          </a:bodyPr>
          <a:lstStyle/>
          <a:p>
            <a:r>
              <a:rPr lang="en-US" dirty="0" smtClean="0"/>
              <a:t>Switch</a:t>
            </a:r>
            <a:endParaRPr lang="en-US" dirty="0"/>
          </a:p>
        </p:txBody>
      </p:sp>
      <p:cxnSp>
        <p:nvCxnSpPr>
          <p:cNvPr id="14" name="Straight Arrow Connector 13"/>
          <p:cNvCxnSpPr>
            <a:stCxn id="3" idx="2"/>
          </p:cNvCxnSpPr>
          <p:nvPr/>
        </p:nvCxnSpPr>
        <p:spPr>
          <a:xfrm>
            <a:off x="4150231" y="3596568"/>
            <a:ext cx="840870" cy="315032"/>
          </a:xfrm>
          <a:prstGeom prst="straightConnector1">
            <a:avLst/>
          </a:prstGeom>
          <a:ln>
            <a:solidFill>
              <a:srgbClr val="C32D2E"/>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28" idx="2"/>
          </p:cNvCxnSpPr>
          <p:nvPr/>
        </p:nvCxnSpPr>
        <p:spPr>
          <a:xfrm flipH="1">
            <a:off x="5019344" y="3490600"/>
            <a:ext cx="749471" cy="433700"/>
          </a:xfrm>
          <a:prstGeom prst="straightConnector1">
            <a:avLst/>
          </a:prstGeom>
          <a:ln>
            <a:solidFill>
              <a:srgbClr val="C32D2E"/>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064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22" presetClass="entr" presetSubtype="2"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right)">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2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Switches</a:t>
            </a:r>
            <a:endParaRPr lang="en-US" dirty="0"/>
          </a:p>
        </p:txBody>
      </p:sp>
      <p:sp>
        <p:nvSpPr>
          <p:cNvPr id="3" name="Content Placeholder 2"/>
          <p:cNvSpPr>
            <a:spLocks noGrp="1"/>
          </p:cNvSpPr>
          <p:nvPr>
            <p:ph idx="1"/>
          </p:nvPr>
        </p:nvSpPr>
        <p:spPr/>
        <p:txBody>
          <a:bodyPr>
            <a:noAutofit/>
          </a:bodyPr>
          <a:lstStyle/>
          <a:p>
            <a:r>
              <a:rPr lang="en-US" sz="2800" dirty="0" smtClean="0"/>
              <a:t>Switches are also transparent </a:t>
            </a:r>
            <a:r>
              <a:rPr lang="en-US" sz="2800" dirty="0"/>
              <a:t>to the nodes</a:t>
            </a:r>
            <a:r>
              <a:rPr lang="en-US" sz="2800" dirty="0" smtClean="0"/>
              <a:t>.</a:t>
            </a:r>
          </a:p>
          <a:p>
            <a:pPr lvl="1"/>
            <a:r>
              <a:rPr lang="en-US" sz="2400" dirty="0" smtClean="0"/>
              <a:t>A switch is more complex &amp; expensive.</a:t>
            </a:r>
          </a:p>
          <a:p>
            <a:pPr lvl="1"/>
            <a:r>
              <a:rPr lang="en-US" sz="2400" dirty="0" smtClean="0"/>
              <a:t>Incoming frames are sent only on the link(s) to which they are addressed.</a:t>
            </a:r>
          </a:p>
          <a:p>
            <a:pPr lvl="1"/>
            <a:r>
              <a:rPr lang="en-US" sz="2400" dirty="0" smtClean="0"/>
              <a:t>If a link is busy,  the frame is stored in the switch until it can be sent.</a:t>
            </a:r>
          </a:p>
          <a:p>
            <a:pPr lvl="1"/>
            <a:r>
              <a:rPr lang="en-US" sz="2400" dirty="0" smtClean="0"/>
              <a:t>Switches need to know what is connected to each link, so it can send out frames on the appropriate link (</a:t>
            </a:r>
            <a:r>
              <a:rPr lang="en-US" sz="2400" i="1" dirty="0" smtClean="0">
                <a:solidFill>
                  <a:srgbClr val="FF0000"/>
                </a:solidFill>
              </a:rPr>
              <a:t>store and forward</a:t>
            </a:r>
            <a:r>
              <a:rPr lang="en-US" sz="2400" dirty="0" smtClean="0"/>
              <a:t>).</a:t>
            </a:r>
          </a:p>
          <a:p>
            <a:pPr lvl="1"/>
            <a:r>
              <a:rPr lang="en-US" sz="2400" dirty="0" smtClean="0"/>
              <a:t>This means we need to configure it = Management!</a:t>
            </a:r>
          </a:p>
          <a:p>
            <a:pPr lvl="1"/>
            <a:endParaRPr lang="en-US" sz="2400" dirty="0" smtClean="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Tree>
    <p:extLst>
      <p:ext uri="{BB962C8B-B14F-4D97-AF65-F5344CB8AC3E}">
        <p14:creationId xmlns:p14="http://schemas.microsoft.com/office/powerpoint/2010/main" val="1989019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Functionality	</a:t>
            </a:r>
            <a:endParaRPr lang="en-US" dirty="0"/>
          </a:p>
        </p:txBody>
      </p:sp>
      <p:sp>
        <p:nvSpPr>
          <p:cNvPr id="3" name="Content Placeholder 2"/>
          <p:cNvSpPr>
            <a:spLocks noGrp="1"/>
          </p:cNvSpPr>
          <p:nvPr>
            <p:ph idx="1"/>
          </p:nvPr>
        </p:nvSpPr>
        <p:spPr/>
        <p:txBody>
          <a:bodyPr/>
          <a:lstStyle/>
          <a:p>
            <a:r>
              <a:rPr lang="en-US" dirty="0" smtClean="0"/>
              <a:t>Switch Table (</a:t>
            </a:r>
            <a:r>
              <a:rPr lang="en-US" dirty="0" err="1" smtClean="0"/>
              <a:t>SwT</a:t>
            </a:r>
            <a:r>
              <a:rPr lang="en-US" dirty="0" smtClean="0"/>
              <a:t>)</a:t>
            </a:r>
          </a:p>
          <a:p>
            <a:pPr lvl="1"/>
            <a:r>
              <a:rPr lang="en-US" dirty="0" smtClean="0"/>
              <a:t>A table in the switch contains, some but not always,</a:t>
            </a:r>
            <a:r>
              <a:rPr lang="en-US" dirty="0"/>
              <a:t> </a:t>
            </a:r>
            <a:r>
              <a:rPr lang="en-US" dirty="0" smtClean="0"/>
              <a:t>all, of the nodes on a LAN. </a:t>
            </a:r>
          </a:p>
          <a:p>
            <a:pPr lvl="1"/>
            <a:endParaRPr lang="en-US" dirty="0" smtClean="0"/>
          </a:p>
          <a:p>
            <a:pPr lvl="1"/>
            <a:endParaRPr lang="en-US" dirty="0" smtClean="0"/>
          </a:p>
          <a:p>
            <a:pPr lvl="1"/>
            <a:endParaRPr lang="en-US" dirty="0"/>
          </a:p>
          <a:p>
            <a:pPr lvl="1"/>
            <a:r>
              <a:rPr lang="en-US" dirty="0" smtClean="0"/>
              <a:t>When a frame arrives on an (in-link) interface, the table is consulted to determine which (out-link) on which to send the frame.</a:t>
            </a:r>
          </a:p>
          <a:p>
            <a:pPr lvl="1"/>
            <a:endParaRPr lang="en-US" dirty="0" smtClean="0"/>
          </a:p>
          <a:p>
            <a:pPr lvl="1"/>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05285648"/>
              </p:ext>
            </p:extLst>
          </p:nvPr>
        </p:nvGraphicFramePr>
        <p:xfrm>
          <a:off x="1968500" y="3124200"/>
          <a:ext cx="6096000" cy="1112520"/>
        </p:xfrm>
        <a:graphic>
          <a:graphicData uri="http://schemas.openxmlformats.org/drawingml/2006/table">
            <a:tbl>
              <a:tblPr firstRow="1" bandRow="1">
                <a:tableStyleId>{5C22544A-7EE6-4342-B048-85BDC9FD1C3A}</a:tableStyleId>
              </a:tblPr>
              <a:tblGrid>
                <a:gridCol w="2692400"/>
                <a:gridCol w="2476500"/>
                <a:gridCol w="927100"/>
              </a:tblGrid>
              <a:tr h="370840">
                <a:tc>
                  <a:txBody>
                    <a:bodyPr/>
                    <a:lstStyle/>
                    <a:p>
                      <a:r>
                        <a:rPr lang="en-US" dirty="0" smtClean="0"/>
                        <a:t>MAC ADDR</a:t>
                      </a:r>
                      <a:endParaRPr lang="en-US" dirty="0"/>
                    </a:p>
                  </a:txBody>
                  <a:tcPr/>
                </a:tc>
                <a:tc>
                  <a:txBody>
                    <a:bodyPr/>
                    <a:lstStyle/>
                    <a:p>
                      <a:r>
                        <a:rPr lang="en-US" dirty="0" smtClean="0"/>
                        <a:t>INTERFACE</a:t>
                      </a:r>
                      <a:endParaRPr lang="en-US" dirty="0"/>
                    </a:p>
                  </a:txBody>
                  <a:tcPr/>
                </a:tc>
                <a:tc>
                  <a:txBody>
                    <a:bodyPr/>
                    <a:lstStyle/>
                    <a:p>
                      <a:r>
                        <a:rPr lang="en-US" dirty="0" smtClean="0"/>
                        <a:t>TIME</a:t>
                      </a:r>
                      <a:endParaRPr lang="en-US" dirty="0"/>
                    </a:p>
                  </a:txBody>
                  <a:tcPr/>
                </a:tc>
              </a:tr>
              <a:tr h="370840">
                <a:tc>
                  <a:txBody>
                    <a:bodyPr/>
                    <a:lstStyle/>
                    <a:p>
                      <a:r>
                        <a:rPr lang="en-US" dirty="0" smtClean="0"/>
                        <a:t>DD-DD-DD-DD-DD-DD</a:t>
                      </a:r>
                      <a:endParaRPr lang="en-US" dirty="0"/>
                    </a:p>
                  </a:txBody>
                  <a:tcPr/>
                </a:tc>
                <a:tc>
                  <a:txBody>
                    <a:bodyPr/>
                    <a:lstStyle/>
                    <a:p>
                      <a:r>
                        <a:rPr lang="en-US" dirty="0" smtClean="0"/>
                        <a:t>1</a:t>
                      </a:r>
                      <a:endParaRPr lang="en-US" dirty="0"/>
                    </a:p>
                  </a:txBody>
                  <a:tcPr/>
                </a:tc>
                <a:tc>
                  <a:txBody>
                    <a:bodyPr/>
                    <a:lstStyle/>
                    <a:p>
                      <a:r>
                        <a:rPr lang="en-US" dirty="0" smtClean="0"/>
                        <a:t>12.12</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1376537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Filtering and F</a:t>
            </a:r>
            <a:r>
              <a:rPr lang="en-US" dirty="0" smtClean="0"/>
              <a:t>orwarding	</a:t>
            </a:r>
            <a:endParaRPr lang="en-US" dirty="0"/>
          </a:p>
        </p:txBody>
      </p:sp>
      <p:sp>
        <p:nvSpPr>
          <p:cNvPr id="3" name="Content Placeholder 2"/>
          <p:cNvSpPr>
            <a:spLocks noGrp="1"/>
          </p:cNvSpPr>
          <p:nvPr>
            <p:ph idx="1"/>
          </p:nvPr>
        </p:nvSpPr>
        <p:spPr/>
        <p:txBody>
          <a:bodyPr>
            <a:normAutofit fontScale="92500"/>
          </a:bodyPr>
          <a:lstStyle/>
          <a:p>
            <a:r>
              <a:rPr lang="en-US" dirty="0" smtClean="0"/>
              <a:t>A switch makes the decision on which link to </a:t>
            </a:r>
            <a:r>
              <a:rPr lang="en-US" i="1" dirty="0" smtClean="0"/>
              <a:t>forward</a:t>
            </a:r>
            <a:r>
              <a:rPr lang="en-US" dirty="0" smtClean="0"/>
              <a:t> the frame to, or if to </a:t>
            </a:r>
            <a:r>
              <a:rPr lang="en-US" i="1" dirty="0" smtClean="0"/>
              <a:t>filter</a:t>
            </a:r>
            <a:r>
              <a:rPr lang="en-US" dirty="0" smtClean="0"/>
              <a:t> the fame (drop it) in the following way:</a:t>
            </a:r>
          </a:p>
          <a:p>
            <a:pPr marL="916686" lvl="1" indent="-514350">
              <a:buFont typeface="+mj-lt"/>
              <a:buAutoNum type="arabicPeriod"/>
            </a:pPr>
            <a:r>
              <a:rPr lang="en-US" dirty="0"/>
              <a:t>F</a:t>
            </a:r>
            <a:r>
              <a:rPr lang="en-US" dirty="0" smtClean="0"/>
              <a:t>rame </a:t>
            </a:r>
            <a:r>
              <a:rPr lang="en-US" dirty="0"/>
              <a:t>received </a:t>
            </a:r>
            <a:r>
              <a:rPr lang="en-US" dirty="0" smtClean="0"/>
              <a:t>on interface x.</a:t>
            </a:r>
          </a:p>
          <a:p>
            <a:pPr marL="916686" lvl="1" indent="-514350">
              <a:buFont typeface="+mj-lt"/>
              <a:buAutoNum type="arabicPeriod"/>
            </a:pPr>
            <a:r>
              <a:rPr lang="en-US" dirty="0" smtClean="0"/>
              <a:t>There is no entry in the switch table.</a:t>
            </a:r>
          </a:p>
          <a:p>
            <a:pPr marL="1163574" lvl="2" indent="-514350">
              <a:buFont typeface="+mj-lt"/>
              <a:buAutoNum type="arabicPeriod"/>
            </a:pPr>
            <a:r>
              <a:rPr lang="en-US" dirty="0" smtClean="0"/>
              <a:t>Act like a hub and broadcast on all links (!x</a:t>
            </a:r>
            <a:r>
              <a:rPr lang="en-US" dirty="0" smtClean="0"/>
              <a:t>) </a:t>
            </a:r>
            <a:r>
              <a:rPr lang="en-US" b="1" dirty="0" smtClean="0">
                <a:solidFill>
                  <a:srgbClr val="FF0000"/>
                </a:solidFill>
              </a:rPr>
              <a:t>(Flood)</a:t>
            </a:r>
            <a:endParaRPr lang="en-US" b="1" dirty="0" smtClean="0">
              <a:solidFill>
                <a:srgbClr val="FF0000"/>
              </a:solidFill>
            </a:endParaRPr>
          </a:p>
          <a:p>
            <a:pPr marL="916686" lvl="1" indent="-514350">
              <a:buFont typeface="+mj-lt"/>
              <a:buAutoNum type="arabicPeriod"/>
            </a:pPr>
            <a:r>
              <a:rPr lang="en-US" dirty="0" smtClean="0"/>
              <a:t>There is an entry for the address</a:t>
            </a:r>
          </a:p>
          <a:p>
            <a:pPr marL="1163574" lvl="2" indent="-514350">
              <a:buFont typeface="+mj-lt"/>
              <a:buAutoNum type="arabicPeriod"/>
            </a:pPr>
            <a:r>
              <a:rPr lang="en-US" dirty="0" smtClean="0"/>
              <a:t>If the interface (y) associated with the address in the table != x, then forward on y.</a:t>
            </a:r>
          </a:p>
          <a:p>
            <a:pPr marL="1163574" lvl="2" indent="-514350">
              <a:buFont typeface="+mj-lt"/>
              <a:buAutoNum type="arabicPeriod"/>
            </a:pPr>
            <a:r>
              <a:rPr lang="en-US" dirty="0" smtClean="0"/>
              <a:t>If (x = y) then no need to send out on any link, so filter the frame (drop it). </a:t>
            </a:r>
          </a:p>
          <a:p>
            <a:pPr lvl="1"/>
            <a:endParaRPr lang="en-US" dirty="0"/>
          </a:p>
          <a:p>
            <a:pPr lvl="1"/>
            <a:endParaRPr lang="en-US" dirty="0" smtClean="0"/>
          </a:p>
          <a:p>
            <a:pPr lvl="1"/>
            <a:endParaRPr lang="en-US" dirty="0" smtClean="0"/>
          </a:p>
          <a:p>
            <a:pPr lvl="1"/>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045823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learning of </a:t>
            </a:r>
            <a:r>
              <a:rPr lang="en-US" dirty="0" err="1" smtClean="0"/>
              <a:t>SwT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Creating the Switch table by hand is onerous,  requiring updating each time a node changes.</a:t>
            </a:r>
          </a:p>
          <a:p>
            <a:r>
              <a:rPr lang="en-US" dirty="0" smtClean="0"/>
              <a:t>Table can be built dynamically, through self-discovery, without any human help.</a:t>
            </a:r>
          </a:p>
          <a:p>
            <a:pPr lvl="1"/>
            <a:r>
              <a:rPr lang="en-US" dirty="0" smtClean="0"/>
              <a:t>Table starts out empty.</a:t>
            </a:r>
          </a:p>
          <a:p>
            <a:pPr lvl="1"/>
            <a:r>
              <a:rPr lang="en-US" dirty="0" smtClean="0"/>
              <a:t>When a frame arrives, record the MAC address from the frame’s source field (sender) and associate it with the interface on which it arrived, and the time stamp.</a:t>
            </a:r>
          </a:p>
          <a:p>
            <a:pPr lvl="1"/>
            <a:r>
              <a:rPr lang="en-US" dirty="0" smtClean="0"/>
              <a:t>Once every node has sent one frame, the table will include all connected nodes.</a:t>
            </a:r>
          </a:p>
          <a:p>
            <a:pPr lvl="1"/>
            <a:r>
              <a:rPr lang="en-US" dirty="0" smtClean="0"/>
              <a:t>If a hub is connected to a switch interface, eventually all addressed connected to that hub will be represented in the </a:t>
            </a:r>
            <a:r>
              <a:rPr lang="en-US" dirty="0" err="1" smtClean="0"/>
              <a:t>SwT</a:t>
            </a:r>
            <a:r>
              <a:rPr lang="en-US" dirty="0" smtClean="0"/>
              <a:t>.</a:t>
            </a:r>
          </a:p>
          <a:p>
            <a:pPr lvl="1"/>
            <a:r>
              <a:rPr lang="en-US" dirty="0" smtClean="0"/>
              <a:t>We use aging (from the time stamp) to purge entries from machines no longer on the network.</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397201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6" name="Rectangle 5"/>
          <p:cNvSpPr/>
          <p:nvPr/>
        </p:nvSpPr>
        <p:spPr>
          <a:xfrm>
            <a:off x="2387600" y="25019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7" name="Rectangle 6"/>
          <p:cNvSpPr/>
          <p:nvPr/>
        </p:nvSpPr>
        <p:spPr>
          <a:xfrm>
            <a:off x="4457700" y="25019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8" name="Rectangle 7"/>
          <p:cNvSpPr/>
          <p:nvPr/>
        </p:nvSpPr>
        <p:spPr>
          <a:xfrm>
            <a:off x="6578600" y="25019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9" name="Rectangle 8"/>
          <p:cNvSpPr/>
          <p:nvPr/>
        </p:nvSpPr>
        <p:spPr>
          <a:xfrm>
            <a:off x="1067308"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A</a:t>
            </a:r>
            <a:endParaRPr lang="en-NZ" dirty="0"/>
          </a:p>
        </p:txBody>
      </p:sp>
      <p:sp>
        <p:nvSpPr>
          <p:cNvPr id="10" name="Rectangle 9"/>
          <p:cNvSpPr/>
          <p:nvPr/>
        </p:nvSpPr>
        <p:spPr>
          <a:xfrm>
            <a:off x="20193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B</a:t>
            </a:r>
            <a:endParaRPr lang="en-NZ" dirty="0"/>
          </a:p>
        </p:txBody>
      </p:sp>
      <p:sp>
        <p:nvSpPr>
          <p:cNvPr id="11" name="Rectangle 10"/>
          <p:cNvSpPr/>
          <p:nvPr/>
        </p:nvSpPr>
        <p:spPr>
          <a:xfrm>
            <a:off x="30226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C</a:t>
            </a:r>
            <a:endParaRPr lang="en-NZ" dirty="0"/>
          </a:p>
        </p:txBody>
      </p:sp>
      <p:sp>
        <p:nvSpPr>
          <p:cNvPr id="12" name="Rectangle 11"/>
          <p:cNvSpPr/>
          <p:nvPr/>
        </p:nvSpPr>
        <p:spPr>
          <a:xfrm>
            <a:off x="39751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D</a:t>
            </a:r>
            <a:endParaRPr lang="en-NZ" dirty="0"/>
          </a:p>
        </p:txBody>
      </p:sp>
      <p:sp>
        <p:nvSpPr>
          <p:cNvPr id="13" name="Rectangle 12"/>
          <p:cNvSpPr/>
          <p:nvPr/>
        </p:nvSpPr>
        <p:spPr>
          <a:xfrm>
            <a:off x="49784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4" name="Rectangle 13"/>
          <p:cNvSpPr/>
          <p:nvPr/>
        </p:nvSpPr>
        <p:spPr>
          <a:xfrm>
            <a:off x="59690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5" name="Rectangle 14"/>
          <p:cNvSpPr/>
          <p:nvPr/>
        </p:nvSpPr>
        <p:spPr>
          <a:xfrm>
            <a:off x="69469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 	</a:t>
            </a:r>
            <a:endParaRPr lang="en-NZ" dirty="0"/>
          </a:p>
        </p:txBody>
      </p:sp>
      <p:sp>
        <p:nvSpPr>
          <p:cNvPr id="16" name="Rectangle 15"/>
          <p:cNvSpPr/>
          <p:nvPr/>
        </p:nvSpPr>
        <p:spPr>
          <a:xfrm>
            <a:off x="78740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Q</a:t>
            </a:r>
            <a:endParaRPr lang="en-NZ" dirty="0"/>
          </a:p>
        </p:txBody>
      </p:sp>
      <p:sp>
        <p:nvSpPr>
          <p:cNvPr id="17" name="Rectangle 16"/>
          <p:cNvSpPr/>
          <p:nvPr/>
        </p:nvSpPr>
        <p:spPr>
          <a:xfrm>
            <a:off x="4457700" y="274638"/>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8" name="TextBox 17"/>
          <p:cNvSpPr txBox="1"/>
          <p:nvPr/>
        </p:nvSpPr>
        <p:spPr>
          <a:xfrm>
            <a:off x="7537704" y="2710934"/>
            <a:ext cx="672592" cy="369332"/>
          </a:xfrm>
          <a:prstGeom prst="rect">
            <a:avLst/>
          </a:prstGeom>
          <a:noFill/>
        </p:spPr>
        <p:txBody>
          <a:bodyPr wrap="none" rtlCol="0">
            <a:spAutoFit/>
          </a:bodyPr>
          <a:lstStyle/>
          <a:p>
            <a:r>
              <a:rPr lang="en-NZ" dirty="0" smtClean="0"/>
              <a:t>Hubs</a:t>
            </a:r>
            <a:endParaRPr lang="en-NZ" dirty="0"/>
          </a:p>
        </p:txBody>
      </p:sp>
      <p:sp>
        <p:nvSpPr>
          <p:cNvPr id="19" name="TextBox 18"/>
          <p:cNvSpPr txBox="1"/>
          <p:nvPr/>
        </p:nvSpPr>
        <p:spPr>
          <a:xfrm>
            <a:off x="8210296" y="5974318"/>
            <a:ext cx="734809" cy="369332"/>
          </a:xfrm>
          <a:prstGeom prst="rect">
            <a:avLst/>
          </a:prstGeom>
          <a:noFill/>
        </p:spPr>
        <p:txBody>
          <a:bodyPr wrap="none" rtlCol="0">
            <a:spAutoFit/>
          </a:bodyPr>
          <a:lstStyle/>
          <a:p>
            <a:r>
              <a:rPr lang="en-NZ" dirty="0" smtClean="0"/>
              <a:t>Hosts</a:t>
            </a:r>
            <a:endParaRPr lang="en-NZ" dirty="0"/>
          </a:p>
        </p:txBody>
      </p:sp>
      <p:sp>
        <p:nvSpPr>
          <p:cNvPr id="20" name="TextBox 19"/>
          <p:cNvSpPr txBox="1"/>
          <p:nvPr/>
        </p:nvSpPr>
        <p:spPr>
          <a:xfrm>
            <a:off x="5314796" y="533400"/>
            <a:ext cx="800407" cy="369332"/>
          </a:xfrm>
          <a:prstGeom prst="rect">
            <a:avLst/>
          </a:prstGeom>
          <a:noFill/>
        </p:spPr>
        <p:txBody>
          <a:bodyPr wrap="none" rtlCol="0">
            <a:spAutoFit/>
          </a:bodyPr>
          <a:lstStyle/>
          <a:p>
            <a:r>
              <a:rPr lang="en-NZ" dirty="0" smtClean="0"/>
              <a:t>Switch</a:t>
            </a:r>
            <a:endParaRPr lang="en-NZ" dirty="0"/>
          </a:p>
        </p:txBody>
      </p:sp>
      <p:cxnSp>
        <p:nvCxnSpPr>
          <p:cNvPr id="22" name="Straight Connector 21"/>
          <p:cNvCxnSpPr/>
          <p:nvPr/>
        </p:nvCxnSpPr>
        <p:spPr>
          <a:xfrm flipV="1">
            <a:off x="1447800" y="3289300"/>
            <a:ext cx="13081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0" idx="0"/>
          </p:cNvCxnSpPr>
          <p:nvPr/>
        </p:nvCxnSpPr>
        <p:spPr>
          <a:xfrm flipV="1">
            <a:off x="2387600" y="3289300"/>
            <a:ext cx="3683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755900" y="3289300"/>
            <a:ext cx="6477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0"/>
          </p:cNvCxnSpPr>
          <p:nvPr/>
        </p:nvCxnSpPr>
        <p:spPr>
          <a:xfrm flipH="1" flipV="1">
            <a:off x="2755900" y="3289300"/>
            <a:ext cx="15875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755900" y="1062038"/>
            <a:ext cx="2070100" cy="1439862"/>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3459118" y="1476296"/>
            <a:ext cx="300082" cy="369332"/>
          </a:xfrm>
          <a:prstGeom prst="rect">
            <a:avLst/>
          </a:prstGeom>
          <a:noFill/>
        </p:spPr>
        <p:txBody>
          <a:bodyPr wrap="none" rtlCol="0">
            <a:spAutoFit/>
          </a:bodyPr>
          <a:lstStyle/>
          <a:p>
            <a:r>
              <a:rPr lang="en-NZ" dirty="0" smtClean="0"/>
              <a:t>1</a:t>
            </a:r>
            <a:endParaRPr lang="en-NZ" dirty="0"/>
          </a:p>
        </p:txBody>
      </p:sp>
      <p:sp>
        <p:nvSpPr>
          <p:cNvPr id="37" name="TextBox 36"/>
          <p:cNvSpPr txBox="1"/>
          <p:nvPr/>
        </p:nvSpPr>
        <p:spPr>
          <a:xfrm>
            <a:off x="4978400" y="1481098"/>
            <a:ext cx="300082" cy="369332"/>
          </a:xfrm>
          <a:prstGeom prst="rect">
            <a:avLst/>
          </a:prstGeom>
          <a:noFill/>
        </p:spPr>
        <p:txBody>
          <a:bodyPr wrap="none" rtlCol="0">
            <a:spAutoFit/>
          </a:bodyPr>
          <a:lstStyle/>
          <a:p>
            <a:r>
              <a:rPr lang="en-NZ" dirty="0"/>
              <a:t>2</a:t>
            </a:r>
          </a:p>
        </p:txBody>
      </p:sp>
      <p:sp>
        <p:nvSpPr>
          <p:cNvPr id="38" name="TextBox 37"/>
          <p:cNvSpPr txBox="1"/>
          <p:nvPr/>
        </p:nvSpPr>
        <p:spPr>
          <a:xfrm>
            <a:off x="6133029" y="1495902"/>
            <a:ext cx="300082" cy="369332"/>
          </a:xfrm>
          <a:prstGeom prst="rect">
            <a:avLst/>
          </a:prstGeom>
          <a:noFill/>
        </p:spPr>
        <p:txBody>
          <a:bodyPr wrap="none" rtlCol="0">
            <a:spAutoFit/>
          </a:bodyPr>
          <a:lstStyle/>
          <a:p>
            <a:r>
              <a:rPr lang="en-NZ" dirty="0"/>
              <a:t>3</a:t>
            </a:r>
          </a:p>
        </p:txBody>
      </p:sp>
      <p:cxnSp>
        <p:nvCxnSpPr>
          <p:cNvPr id="39" name="Straight Connector 38"/>
          <p:cNvCxnSpPr>
            <a:stCxn id="15" idx="0"/>
          </p:cNvCxnSpPr>
          <p:nvPr/>
        </p:nvCxnSpPr>
        <p:spPr>
          <a:xfrm flipH="1" flipV="1">
            <a:off x="6946900" y="3289300"/>
            <a:ext cx="3683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flipV="1">
            <a:off x="4826000" y="1062038"/>
            <a:ext cx="50800" cy="14144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8" idx="0"/>
          </p:cNvCxnSpPr>
          <p:nvPr/>
        </p:nvCxnSpPr>
        <p:spPr>
          <a:xfrm flipH="1" flipV="1">
            <a:off x="4826000" y="1062038"/>
            <a:ext cx="2120900" cy="1439862"/>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3479451593"/>
              </p:ext>
            </p:extLst>
          </p:nvPr>
        </p:nvGraphicFramePr>
        <p:xfrm>
          <a:off x="1122317" y="222620"/>
          <a:ext cx="2197101" cy="1678836"/>
        </p:xfrm>
        <a:graphic>
          <a:graphicData uri="http://schemas.openxmlformats.org/drawingml/2006/table">
            <a:tbl>
              <a:tblPr firstRow="1" bandRow="1">
                <a:tableStyleId>{5C22544A-7EE6-4342-B048-85BDC9FD1C3A}</a:tableStyleId>
              </a:tblPr>
              <a:tblGrid>
                <a:gridCol w="732367"/>
                <a:gridCol w="732367"/>
                <a:gridCol w="732367"/>
              </a:tblGrid>
              <a:tr h="382218">
                <a:tc>
                  <a:txBody>
                    <a:bodyPr/>
                    <a:lstStyle/>
                    <a:p>
                      <a:r>
                        <a:rPr lang="en-NZ" sz="1400" dirty="0" smtClean="0"/>
                        <a:t>Addr</a:t>
                      </a:r>
                      <a:endParaRPr lang="en-NZ" sz="1400" dirty="0"/>
                    </a:p>
                  </a:txBody>
                  <a:tcPr/>
                </a:tc>
                <a:tc>
                  <a:txBody>
                    <a:bodyPr/>
                    <a:lstStyle/>
                    <a:p>
                      <a:r>
                        <a:rPr lang="en-NZ" sz="1400" dirty="0" smtClean="0"/>
                        <a:t>Int</a:t>
                      </a:r>
                      <a:endParaRPr lang="en-NZ" sz="1400" dirty="0"/>
                    </a:p>
                  </a:txBody>
                  <a:tcPr/>
                </a:tc>
                <a:tc>
                  <a:txBody>
                    <a:bodyPr/>
                    <a:lstStyle/>
                    <a:p>
                      <a:r>
                        <a:rPr lang="en-NZ" sz="1400" dirty="0" smtClean="0"/>
                        <a:t>time</a:t>
                      </a:r>
                      <a:endParaRPr lang="en-NZ" sz="1400" dirty="0"/>
                    </a:p>
                  </a:txBody>
                  <a:tcPr/>
                </a:tc>
              </a:tr>
              <a:tr h="257564">
                <a:tc>
                  <a:txBody>
                    <a:bodyPr/>
                    <a:lstStyle/>
                    <a:p>
                      <a:r>
                        <a:rPr lang="en-NZ" sz="1400" dirty="0" smtClean="0"/>
                        <a:t>A</a:t>
                      </a:r>
                      <a:endParaRPr lang="en-NZ" sz="1400" dirty="0"/>
                    </a:p>
                  </a:txBody>
                  <a:tcPr/>
                </a:tc>
                <a:tc>
                  <a:txBody>
                    <a:bodyPr/>
                    <a:lstStyle/>
                    <a:p>
                      <a:r>
                        <a:rPr lang="en-NZ" sz="1400" dirty="0" smtClean="0"/>
                        <a:t>1</a:t>
                      </a:r>
                      <a:endParaRPr lang="en-NZ" sz="1400" dirty="0"/>
                    </a:p>
                  </a:txBody>
                  <a:tcPr/>
                </a:tc>
                <a:tc>
                  <a:txBody>
                    <a:bodyPr/>
                    <a:lstStyle/>
                    <a:p>
                      <a:r>
                        <a:rPr lang="en-NZ" sz="1400" dirty="0" smtClean="0"/>
                        <a:t>9:32</a:t>
                      </a:r>
                      <a:endParaRPr lang="en-NZ" sz="1400" dirty="0"/>
                    </a:p>
                  </a:txBody>
                  <a:tcPr/>
                </a:tc>
              </a:tr>
              <a:tr h="382218">
                <a:tc>
                  <a:txBody>
                    <a:bodyPr/>
                    <a:lstStyle/>
                    <a:p>
                      <a:r>
                        <a:rPr lang="en-NZ" sz="1400" dirty="0" smtClean="0"/>
                        <a:t>B</a:t>
                      </a:r>
                      <a:endParaRPr lang="en-NZ" sz="1400" dirty="0"/>
                    </a:p>
                  </a:txBody>
                  <a:tcPr/>
                </a:tc>
                <a:tc>
                  <a:txBody>
                    <a:bodyPr/>
                    <a:lstStyle/>
                    <a:p>
                      <a:r>
                        <a:rPr lang="en-NZ" sz="1400" dirty="0" smtClean="0"/>
                        <a:t>1</a:t>
                      </a:r>
                      <a:endParaRPr lang="en-NZ" sz="1400" dirty="0"/>
                    </a:p>
                  </a:txBody>
                  <a:tcPr/>
                </a:tc>
                <a:tc>
                  <a:txBody>
                    <a:bodyPr/>
                    <a:lstStyle/>
                    <a:p>
                      <a:r>
                        <a:rPr lang="en-NZ" sz="1400" dirty="0" smtClean="0"/>
                        <a:t>10:03</a:t>
                      </a:r>
                      <a:endParaRPr lang="en-NZ" sz="1400" dirty="0"/>
                    </a:p>
                  </a:txBody>
                  <a:tcPr/>
                </a:tc>
              </a:tr>
              <a:tr h="257564">
                <a:tc>
                  <a:txBody>
                    <a:bodyPr/>
                    <a:lstStyle/>
                    <a:p>
                      <a:r>
                        <a:rPr lang="en-NZ" sz="1400" dirty="0" smtClean="0"/>
                        <a:t>…</a:t>
                      </a:r>
                      <a:endParaRPr lang="en-NZ" sz="1400" dirty="0"/>
                    </a:p>
                  </a:txBody>
                  <a:tcPr/>
                </a:tc>
                <a:tc>
                  <a:txBody>
                    <a:bodyPr/>
                    <a:lstStyle/>
                    <a:p>
                      <a:r>
                        <a:rPr lang="en-NZ" sz="1400" dirty="0" smtClean="0"/>
                        <a:t>…</a:t>
                      </a:r>
                      <a:endParaRPr lang="en-NZ" sz="1400" dirty="0"/>
                    </a:p>
                  </a:txBody>
                  <a:tcPr/>
                </a:tc>
                <a:tc>
                  <a:txBody>
                    <a:bodyPr/>
                    <a:lstStyle/>
                    <a:p>
                      <a:r>
                        <a:rPr lang="en-NZ" sz="1400" dirty="0" smtClean="0"/>
                        <a:t>…</a:t>
                      </a:r>
                      <a:endParaRPr lang="en-NZ" sz="1400" dirty="0"/>
                    </a:p>
                  </a:txBody>
                  <a:tcPr/>
                </a:tc>
              </a:tr>
              <a:tr h="257564">
                <a:tc>
                  <a:txBody>
                    <a:bodyPr/>
                    <a:lstStyle/>
                    <a:p>
                      <a:r>
                        <a:rPr lang="en-NZ" sz="1400" dirty="0" smtClean="0"/>
                        <a:t>Q</a:t>
                      </a:r>
                      <a:endParaRPr lang="en-NZ" sz="1400" dirty="0"/>
                    </a:p>
                  </a:txBody>
                  <a:tcPr/>
                </a:tc>
                <a:tc>
                  <a:txBody>
                    <a:bodyPr/>
                    <a:lstStyle/>
                    <a:p>
                      <a:r>
                        <a:rPr lang="en-NZ" sz="1400" dirty="0" smtClean="0"/>
                        <a:t>3</a:t>
                      </a:r>
                      <a:endParaRPr lang="en-NZ" sz="1400" dirty="0"/>
                    </a:p>
                  </a:txBody>
                  <a:tcPr/>
                </a:tc>
                <a:tc>
                  <a:txBody>
                    <a:bodyPr/>
                    <a:lstStyle/>
                    <a:p>
                      <a:r>
                        <a:rPr lang="en-NZ" sz="1400" dirty="0" smtClean="0"/>
                        <a:t>7:43</a:t>
                      </a:r>
                      <a:endParaRPr lang="en-NZ" sz="1400" dirty="0"/>
                    </a:p>
                  </a:txBody>
                  <a:tcPr/>
                </a:tc>
              </a:tr>
            </a:tbl>
          </a:graphicData>
        </a:graphic>
      </p:graphicFrame>
      <p:cxnSp>
        <p:nvCxnSpPr>
          <p:cNvPr id="48" name="Straight Connector 47"/>
          <p:cNvCxnSpPr>
            <a:stCxn id="13" idx="0"/>
          </p:cNvCxnSpPr>
          <p:nvPr/>
        </p:nvCxnSpPr>
        <p:spPr>
          <a:xfrm flipH="1" flipV="1">
            <a:off x="4838700" y="3264932"/>
            <a:ext cx="508000" cy="1802368"/>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6" idx="0"/>
          </p:cNvCxnSpPr>
          <p:nvPr/>
        </p:nvCxnSpPr>
        <p:spPr>
          <a:xfrm flipH="1" flipV="1">
            <a:off x="6946900" y="3289300"/>
            <a:ext cx="1295400" cy="1778000"/>
          </a:xfrm>
          <a:prstGeom prst="line">
            <a:avLst/>
          </a:prstGeom>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a:off x="1606550" y="458232"/>
            <a:ext cx="825500" cy="889000"/>
          </a:xfrm>
          <a:custGeom>
            <a:avLst/>
            <a:gdLst>
              <a:gd name="connsiteX0" fmla="*/ 685800 w 825500"/>
              <a:gd name="connsiteY0" fmla="*/ 114300 h 889000"/>
              <a:gd name="connsiteX1" fmla="*/ 685800 w 825500"/>
              <a:gd name="connsiteY1" fmla="*/ 114300 h 889000"/>
              <a:gd name="connsiteX2" fmla="*/ 571500 w 825500"/>
              <a:gd name="connsiteY2" fmla="*/ 63500 h 889000"/>
              <a:gd name="connsiteX3" fmla="*/ 520700 w 825500"/>
              <a:gd name="connsiteY3" fmla="*/ 50800 h 889000"/>
              <a:gd name="connsiteX4" fmla="*/ 444500 w 825500"/>
              <a:gd name="connsiteY4" fmla="*/ 38100 h 889000"/>
              <a:gd name="connsiteX5" fmla="*/ 342900 w 825500"/>
              <a:gd name="connsiteY5" fmla="*/ 25400 h 889000"/>
              <a:gd name="connsiteX6" fmla="*/ 241300 w 825500"/>
              <a:gd name="connsiteY6" fmla="*/ 0 h 889000"/>
              <a:gd name="connsiteX7" fmla="*/ 88900 w 825500"/>
              <a:gd name="connsiteY7" fmla="*/ 38100 h 889000"/>
              <a:gd name="connsiteX8" fmla="*/ 50800 w 825500"/>
              <a:gd name="connsiteY8" fmla="*/ 88900 h 889000"/>
              <a:gd name="connsiteX9" fmla="*/ 25400 w 825500"/>
              <a:gd name="connsiteY9" fmla="*/ 177800 h 889000"/>
              <a:gd name="connsiteX10" fmla="*/ 0 w 825500"/>
              <a:gd name="connsiteY10" fmla="*/ 279400 h 889000"/>
              <a:gd name="connsiteX11" fmla="*/ 50800 w 825500"/>
              <a:gd name="connsiteY11" fmla="*/ 495300 h 889000"/>
              <a:gd name="connsiteX12" fmla="*/ 88900 w 825500"/>
              <a:gd name="connsiteY12" fmla="*/ 533400 h 889000"/>
              <a:gd name="connsiteX13" fmla="*/ 101600 w 825500"/>
              <a:gd name="connsiteY13" fmla="*/ 584200 h 889000"/>
              <a:gd name="connsiteX14" fmla="*/ 177800 w 825500"/>
              <a:gd name="connsiteY14" fmla="*/ 673100 h 889000"/>
              <a:gd name="connsiteX15" fmla="*/ 215900 w 825500"/>
              <a:gd name="connsiteY15" fmla="*/ 723900 h 889000"/>
              <a:gd name="connsiteX16" fmla="*/ 266700 w 825500"/>
              <a:gd name="connsiteY16" fmla="*/ 774700 h 889000"/>
              <a:gd name="connsiteX17" fmla="*/ 304800 w 825500"/>
              <a:gd name="connsiteY17" fmla="*/ 825500 h 889000"/>
              <a:gd name="connsiteX18" fmla="*/ 342900 w 825500"/>
              <a:gd name="connsiteY18" fmla="*/ 850900 h 889000"/>
              <a:gd name="connsiteX19" fmla="*/ 469900 w 825500"/>
              <a:gd name="connsiteY19" fmla="*/ 889000 h 889000"/>
              <a:gd name="connsiteX20" fmla="*/ 546100 w 825500"/>
              <a:gd name="connsiteY20" fmla="*/ 876300 h 889000"/>
              <a:gd name="connsiteX21" fmla="*/ 635000 w 825500"/>
              <a:gd name="connsiteY21" fmla="*/ 850900 h 889000"/>
              <a:gd name="connsiteX22" fmla="*/ 660400 w 825500"/>
              <a:gd name="connsiteY22" fmla="*/ 812800 h 889000"/>
              <a:gd name="connsiteX23" fmla="*/ 723900 w 825500"/>
              <a:gd name="connsiteY23" fmla="*/ 736600 h 889000"/>
              <a:gd name="connsiteX24" fmla="*/ 736600 w 825500"/>
              <a:gd name="connsiteY24" fmla="*/ 698500 h 889000"/>
              <a:gd name="connsiteX25" fmla="*/ 762000 w 825500"/>
              <a:gd name="connsiteY25" fmla="*/ 647700 h 889000"/>
              <a:gd name="connsiteX26" fmla="*/ 774700 w 825500"/>
              <a:gd name="connsiteY26" fmla="*/ 609600 h 889000"/>
              <a:gd name="connsiteX27" fmla="*/ 800100 w 825500"/>
              <a:gd name="connsiteY27" fmla="*/ 558800 h 889000"/>
              <a:gd name="connsiteX28" fmla="*/ 825500 w 825500"/>
              <a:gd name="connsiteY28" fmla="*/ 482600 h 889000"/>
              <a:gd name="connsiteX29" fmla="*/ 800100 w 825500"/>
              <a:gd name="connsiteY29" fmla="*/ 279400 h 889000"/>
              <a:gd name="connsiteX30" fmla="*/ 774700 w 825500"/>
              <a:gd name="connsiteY30" fmla="*/ 241300 h 889000"/>
              <a:gd name="connsiteX31" fmla="*/ 698500 w 825500"/>
              <a:gd name="connsiteY31" fmla="*/ 190500 h 889000"/>
              <a:gd name="connsiteX32" fmla="*/ 685800 w 825500"/>
              <a:gd name="connsiteY32" fmla="*/ 114300 h 88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25500" h="889000">
                <a:moveTo>
                  <a:pt x="685800" y="114300"/>
                </a:moveTo>
                <a:lnTo>
                  <a:pt x="685800" y="114300"/>
                </a:lnTo>
                <a:cubicBezTo>
                  <a:pt x="647700" y="97367"/>
                  <a:pt x="610414" y="78467"/>
                  <a:pt x="571500" y="63500"/>
                </a:cubicBezTo>
                <a:cubicBezTo>
                  <a:pt x="555209" y="57234"/>
                  <a:pt x="537816" y="54223"/>
                  <a:pt x="520700" y="50800"/>
                </a:cubicBezTo>
                <a:cubicBezTo>
                  <a:pt x="495450" y="45750"/>
                  <a:pt x="469992" y="41742"/>
                  <a:pt x="444500" y="38100"/>
                </a:cubicBezTo>
                <a:cubicBezTo>
                  <a:pt x="410713" y="33273"/>
                  <a:pt x="376446" y="31690"/>
                  <a:pt x="342900" y="25400"/>
                </a:cubicBezTo>
                <a:cubicBezTo>
                  <a:pt x="308589" y="18967"/>
                  <a:pt x="241300" y="0"/>
                  <a:pt x="241300" y="0"/>
                </a:cubicBezTo>
                <a:cubicBezTo>
                  <a:pt x="177753" y="7061"/>
                  <a:pt x="132648" y="-5648"/>
                  <a:pt x="88900" y="38100"/>
                </a:cubicBezTo>
                <a:cubicBezTo>
                  <a:pt x="73933" y="53067"/>
                  <a:pt x="63500" y="71967"/>
                  <a:pt x="50800" y="88900"/>
                </a:cubicBezTo>
                <a:cubicBezTo>
                  <a:pt x="20350" y="180251"/>
                  <a:pt x="57294" y="66172"/>
                  <a:pt x="25400" y="177800"/>
                </a:cubicBezTo>
                <a:cubicBezTo>
                  <a:pt x="-635" y="268922"/>
                  <a:pt x="25820" y="150298"/>
                  <a:pt x="0" y="279400"/>
                </a:cubicBezTo>
                <a:cubicBezTo>
                  <a:pt x="10874" y="350081"/>
                  <a:pt x="6417" y="433163"/>
                  <a:pt x="50800" y="495300"/>
                </a:cubicBezTo>
                <a:cubicBezTo>
                  <a:pt x="61239" y="509915"/>
                  <a:pt x="76200" y="520700"/>
                  <a:pt x="88900" y="533400"/>
                </a:cubicBezTo>
                <a:cubicBezTo>
                  <a:pt x="93133" y="550333"/>
                  <a:pt x="93794" y="568588"/>
                  <a:pt x="101600" y="584200"/>
                </a:cubicBezTo>
                <a:cubicBezTo>
                  <a:pt x="123883" y="628767"/>
                  <a:pt x="147298" y="637514"/>
                  <a:pt x="177800" y="673100"/>
                </a:cubicBezTo>
                <a:cubicBezTo>
                  <a:pt x="191575" y="689171"/>
                  <a:pt x="201962" y="707970"/>
                  <a:pt x="215900" y="723900"/>
                </a:cubicBezTo>
                <a:cubicBezTo>
                  <a:pt x="231669" y="741922"/>
                  <a:pt x="250931" y="756678"/>
                  <a:pt x="266700" y="774700"/>
                </a:cubicBezTo>
                <a:cubicBezTo>
                  <a:pt x="280638" y="790630"/>
                  <a:pt x="289833" y="810533"/>
                  <a:pt x="304800" y="825500"/>
                </a:cubicBezTo>
                <a:cubicBezTo>
                  <a:pt x="315593" y="836293"/>
                  <a:pt x="328952" y="844701"/>
                  <a:pt x="342900" y="850900"/>
                </a:cubicBezTo>
                <a:cubicBezTo>
                  <a:pt x="382654" y="868568"/>
                  <a:pt x="427680" y="878445"/>
                  <a:pt x="469900" y="889000"/>
                </a:cubicBezTo>
                <a:cubicBezTo>
                  <a:pt x="495300" y="884767"/>
                  <a:pt x="520850" y="881350"/>
                  <a:pt x="546100" y="876300"/>
                </a:cubicBezTo>
                <a:cubicBezTo>
                  <a:pt x="585967" y="868327"/>
                  <a:pt x="598687" y="863004"/>
                  <a:pt x="635000" y="850900"/>
                </a:cubicBezTo>
                <a:cubicBezTo>
                  <a:pt x="643467" y="838200"/>
                  <a:pt x="650629" y="824526"/>
                  <a:pt x="660400" y="812800"/>
                </a:cubicBezTo>
                <a:cubicBezTo>
                  <a:pt x="695509" y="770669"/>
                  <a:pt x="700251" y="783898"/>
                  <a:pt x="723900" y="736600"/>
                </a:cubicBezTo>
                <a:cubicBezTo>
                  <a:pt x="729887" y="724626"/>
                  <a:pt x="731327" y="710805"/>
                  <a:pt x="736600" y="698500"/>
                </a:cubicBezTo>
                <a:cubicBezTo>
                  <a:pt x="744058" y="681099"/>
                  <a:pt x="754542" y="665101"/>
                  <a:pt x="762000" y="647700"/>
                </a:cubicBezTo>
                <a:cubicBezTo>
                  <a:pt x="767273" y="635395"/>
                  <a:pt x="769427" y="621905"/>
                  <a:pt x="774700" y="609600"/>
                </a:cubicBezTo>
                <a:cubicBezTo>
                  <a:pt x="782158" y="592199"/>
                  <a:pt x="793069" y="576378"/>
                  <a:pt x="800100" y="558800"/>
                </a:cubicBezTo>
                <a:cubicBezTo>
                  <a:pt x="810044" y="533941"/>
                  <a:pt x="825500" y="482600"/>
                  <a:pt x="825500" y="482600"/>
                </a:cubicBezTo>
                <a:cubicBezTo>
                  <a:pt x="823076" y="451088"/>
                  <a:pt x="827513" y="334226"/>
                  <a:pt x="800100" y="279400"/>
                </a:cubicBezTo>
                <a:cubicBezTo>
                  <a:pt x="793274" y="265748"/>
                  <a:pt x="786187" y="251351"/>
                  <a:pt x="774700" y="241300"/>
                </a:cubicBezTo>
                <a:cubicBezTo>
                  <a:pt x="751726" y="221198"/>
                  <a:pt x="698500" y="190500"/>
                  <a:pt x="698500" y="190500"/>
                </a:cubicBezTo>
                <a:cubicBezTo>
                  <a:pt x="667849" y="144524"/>
                  <a:pt x="687917" y="127000"/>
                  <a:pt x="685800" y="114300"/>
                </a:cubicBezTo>
                <a:close/>
              </a:path>
            </a:pathLst>
          </a:cu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010774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36" grpId="0"/>
      <p:bldP spid="37" grpId="0"/>
      <p:bldP spid="38" grpId="0"/>
      <p:bldP spid="5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DLL switching	</a:t>
            </a:r>
            <a:endParaRPr lang="en-US" dirty="0"/>
          </a:p>
        </p:txBody>
      </p:sp>
      <p:sp>
        <p:nvSpPr>
          <p:cNvPr id="3" name="Content Placeholder 2"/>
          <p:cNvSpPr>
            <a:spLocks noGrp="1"/>
          </p:cNvSpPr>
          <p:nvPr>
            <p:ph idx="1"/>
          </p:nvPr>
        </p:nvSpPr>
        <p:spPr/>
        <p:txBody>
          <a:bodyPr>
            <a:normAutofit/>
          </a:bodyPr>
          <a:lstStyle/>
          <a:p>
            <a:r>
              <a:rPr lang="en-US" dirty="0" smtClean="0"/>
              <a:t>Plug and play</a:t>
            </a:r>
          </a:p>
          <a:p>
            <a:r>
              <a:rPr lang="en-US" dirty="0" smtClean="0"/>
              <a:t>Elimination of Collisions</a:t>
            </a:r>
          </a:p>
          <a:p>
            <a:pPr lvl="1"/>
            <a:r>
              <a:rPr lang="en-US" dirty="0" smtClean="0"/>
              <a:t>If a LAN is built from switches (not hubs)</a:t>
            </a:r>
          </a:p>
          <a:p>
            <a:r>
              <a:rPr lang="en-US" dirty="0" smtClean="0">
                <a:solidFill>
                  <a:srgbClr val="FF0000"/>
                </a:solidFill>
              </a:rPr>
              <a:t>Heterogeneous link </a:t>
            </a:r>
            <a:r>
              <a:rPr lang="en-US" dirty="0" smtClean="0">
                <a:solidFill>
                  <a:srgbClr val="FF0000"/>
                </a:solidFill>
              </a:rPr>
              <a:t>speeds!!!!!</a:t>
            </a:r>
            <a:endParaRPr lang="en-US" dirty="0" smtClean="0">
              <a:solidFill>
                <a:srgbClr val="FF0000"/>
              </a:solidFill>
            </a:endParaRPr>
          </a:p>
          <a:p>
            <a:pPr lvl="1"/>
            <a:r>
              <a:rPr lang="en-US" dirty="0" smtClean="0">
                <a:solidFill>
                  <a:srgbClr val="FF0000"/>
                </a:solidFill>
              </a:rPr>
              <a:t>Due to the buffering, switches can handle links operating at different speeds, e.g. 10, 100 Mbps 1 </a:t>
            </a:r>
            <a:r>
              <a:rPr lang="en-US" dirty="0" err="1" smtClean="0">
                <a:solidFill>
                  <a:srgbClr val="FF0000"/>
                </a:solidFill>
              </a:rPr>
              <a:t>Gbps</a:t>
            </a:r>
            <a:r>
              <a:rPr lang="en-US" dirty="0" smtClean="0">
                <a:solidFill>
                  <a:srgbClr val="FF0000"/>
                </a:solidFill>
              </a:rPr>
              <a:t>.  </a:t>
            </a:r>
          </a:p>
          <a:p>
            <a:pPr lvl="1"/>
            <a:r>
              <a:rPr lang="en-US" dirty="0" smtClean="0">
                <a:solidFill>
                  <a:srgbClr val="FF0000"/>
                </a:solidFill>
              </a:rPr>
              <a:t>Switch can mix new and legacy equipment.</a:t>
            </a:r>
          </a:p>
          <a:p>
            <a:pPr lvl="1"/>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255979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Collisions</a:t>
            </a:r>
            <a:endParaRPr lang="en-US" dirty="0"/>
          </a:p>
        </p:txBody>
      </p:sp>
      <p:sp>
        <p:nvSpPr>
          <p:cNvPr id="3" name="Content Placeholder 2"/>
          <p:cNvSpPr>
            <a:spLocks noGrp="1"/>
          </p:cNvSpPr>
          <p:nvPr>
            <p:ph idx="1"/>
          </p:nvPr>
        </p:nvSpPr>
        <p:spPr/>
        <p:txBody>
          <a:bodyPr>
            <a:noAutofit/>
          </a:bodyPr>
          <a:lstStyle/>
          <a:p>
            <a:r>
              <a:rPr lang="en-US" sz="2400" dirty="0" smtClean="0"/>
              <a:t>Each device decides </a:t>
            </a:r>
            <a:r>
              <a:rPr lang="en-US" sz="2400" b="1" dirty="0" smtClean="0"/>
              <a:t>independently</a:t>
            </a:r>
            <a:r>
              <a:rPr lang="en-US" sz="2400" dirty="0" smtClean="0"/>
              <a:t> when to begin transmission (we have no coordination - </a:t>
            </a:r>
            <a:r>
              <a:rPr lang="en-US" sz="2400" dirty="0" err="1" smtClean="0"/>
              <a:t>vip</a:t>
            </a:r>
            <a:r>
              <a:rPr lang="en-US" sz="2400" dirty="0" smtClean="0"/>
              <a:t>).</a:t>
            </a:r>
          </a:p>
          <a:p>
            <a:r>
              <a:rPr lang="en-US" sz="2400" dirty="0" smtClean="0"/>
              <a:t>We need some simple rules to resolve these collisions:</a:t>
            </a:r>
          </a:p>
          <a:p>
            <a:pPr lvl="1"/>
            <a:r>
              <a:rPr lang="en-US" sz="2400" dirty="0" smtClean="0"/>
              <a:t>Check there is no signal before you start transmitting, this is </a:t>
            </a:r>
            <a:r>
              <a:rPr lang="en-US" sz="2400" i="1" dirty="0" smtClean="0"/>
              <a:t>Carrier Sensing</a:t>
            </a:r>
            <a:r>
              <a:rPr lang="en-US" sz="2400" dirty="0" smtClean="0"/>
              <a:t>.</a:t>
            </a:r>
          </a:p>
          <a:p>
            <a:pPr lvl="1"/>
            <a:r>
              <a:rPr lang="en-US" sz="2400" dirty="0" smtClean="0"/>
              <a:t>Listen while you transmit, and if your signal is corrupted, then there is a collision, this is </a:t>
            </a:r>
            <a:r>
              <a:rPr lang="en-US" sz="2400" i="1" dirty="0" smtClean="0"/>
              <a:t>Collision Detection</a:t>
            </a:r>
            <a:r>
              <a:rPr lang="en-US" sz="2400" dirty="0" smtClean="0"/>
              <a:t>.</a:t>
            </a:r>
          </a:p>
          <a:p>
            <a:r>
              <a:rPr lang="en-US" sz="2400" dirty="0" smtClean="0"/>
              <a:t>This gives the algorithms:</a:t>
            </a:r>
          </a:p>
          <a:p>
            <a:pPr lvl="1"/>
            <a:r>
              <a:rPr lang="en-US" sz="2400" dirty="0" smtClean="0"/>
              <a:t>CSMA and CSMA/CD</a:t>
            </a:r>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Tree>
    <p:extLst>
      <p:ext uri="{BB962C8B-B14F-4D97-AF65-F5344CB8AC3E}">
        <p14:creationId xmlns:p14="http://schemas.microsoft.com/office/powerpoint/2010/main" val="2023751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Flooding : Basic Routing</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grpSp>
        <p:nvGrpSpPr>
          <p:cNvPr id="62" name="Group 61"/>
          <p:cNvGrpSpPr/>
          <p:nvPr/>
        </p:nvGrpSpPr>
        <p:grpSpPr>
          <a:xfrm>
            <a:off x="1435608" y="1828800"/>
            <a:ext cx="6686042" cy="3352800"/>
            <a:chOff x="1435608" y="1828800"/>
            <a:chExt cx="6686042" cy="3352800"/>
          </a:xfrm>
        </p:grpSpPr>
        <p:sp>
          <p:nvSpPr>
            <p:cNvPr id="5" name="Oval 4"/>
            <p:cNvSpPr/>
            <p:nvPr/>
          </p:nvSpPr>
          <p:spPr>
            <a:xfrm>
              <a:off x="15494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a:t>
              </a:r>
              <a:endParaRPr lang="en-GB" dirty="0"/>
            </a:p>
          </p:txBody>
        </p:sp>
        <p:sp>
          <p:nvSpPr>
            <p:cNvPr id="6" name="Oval 5"/>
            <p:cNvSpPr/>
            <p:nvPr/>
          </p:nvSpPr>
          <p:spPr>
            <a:xfrm>
              <a:off x="42926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7" name="Oval 6"/>
            <p:cNvSpPr/>
            <p:nvPr/>
          </p:nvSpPr>
          <p:spPr>
            <a:xfrm>
              <a:off x="1435608" y="44069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B</a:t>
              </a:r>
              <a:endParaRPr lang="en-GB" dirty="0"/>
            </a:p>
          </p:txBody>
        </p:sp>
        <p:sp>
          <p:nvSpPr>
            <p:cNvPr id="8" name="Oval 7"/>
            <p:cNvSpPr/>
            <p:nvPr/>
          </p:nvSpPr>
          <p:spPr>
            <a:xfrm>
              <a:off x="66167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a:t>
              </a:r>
              <a:endParaRPr lang="en-GB" dirty="0"/>
            </a:p>
          </p:txBody>
        </p:sp>
        <p:sp>
          <p:nvSpPr>
            <p:cNvPr id="9" name="Oval 8"/>
            <p:cNvSpPr/>
            <p:nvPr/>
          </p:nvSpPr>
          <p:spPr>
            <a:xfrm>
              <a:off x="4292600" y="45466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D</a:t>
              </a:r>
              <a:endParaRPr lang="en-GB" dirty="0"/>
            </a:p>
          </p:txBody>
        </p:sp>
        <p:sp>
          <p:nvSpPr>
            <p:cNvPr id="10" name="Oval 9"/>
            <p:cNvSpPr/>
            <p:nvPr/>
          </p:nvSpPr>
          <p:spPr>
            <a:xfrm>
              <a:off x="298450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a:t>
              </a:r>
              <a:endParaRPr lang="en-GB" dirty="0"/>
            </a:p>
          </p:txBody>
        </p:sp>
        <p:sp>
          <p:nvSpPr>
            <p:cNvPr id="11" name="Oval 10"/>
            <p:cNvSpPr/>
            <p:nvPr/>
          </p:nvSpPr>
          <p:spPr>
            <a:xfrm>
              <a:off x="539115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a:t>
              </a:r>
              <a:endParaRPr lang="en-GB" dirty="0"/>
            </a:p>
          </p:txBody>
        </p:sp>
        <p:sp>
          <p:nvSpPr>
            <p:cNvPr id="12" name="Oval 11"/>
            <p:cNvSpPr/>
            <p:nvPr/>
          </p:nvSpPr>
          <p:spPr>
            <a:xfrm>
              <a:off x="6965950" y="4479925"/>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13" name="Oval 12"/>
            <p:cNvSpPr/>
            <p:nvPr/>
          </p:nvSpPr>
          <p:spPr>
            <a:xfrm>
              <a:off x="7473950" y="29718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H</a:t>
              </a:r>
              <a:endParaRPr lang="en-GB" dirty="0"/>
            </a:p>
          </p:txBody>
        </p:sp>
        <p:cxnSp>
          <p:nvCxnSpPr>
            <p:cNvPr id="15" name="Straight Connector 14"/>
            <p:cNvCxnSpPr>
              <a:stCxn id="5" idx="4"/>
              <a:endCxn id="7" idx="0"/>
            </p:cNvCxnSpPr>
            <p:nvPr/>
          </p:nvCxnSpPr>
          <p:spPr>
            <a:xfrm flipH="1">
              <a:off x="1759458" y="2463800"/>
              <a:ext cx="113792" cy="1943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7" idx="7"/>
              <a:endCxn id="10" idx="3"/>
            </p:cNvCxnSpPr>
            <p:nvPr/>
          </p:nvCxnSpPr>
          <p:spPr>
            <a:xfrm flipV="1">
              <a:off x="1988455" y="3831306"/>
              <a:ext cx="1090898" cy="668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7" idx="6"/>
            </p:cNvCxnSpPr>
            <p:nvPr/>
          </p:nvCxnSpPr>
          <p:spPr>
            <a:xfrm>
              <a:off x="2083308" y="4724400"/>
              <a:ext cx="2209292" cy="122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9" idx="7"/>
            </p:cNvCxnSpPr>
            <p:nvPr/>
          </p:nvCxnSpPr>
          <p:spPr>
            <a:xfrm flipH="1">
              <a:off x="4845447" y="3831306"/>
              <a:ext cx="755253" cy="8082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2" idx="2"/>
            </p:cNvCxnSpPr>
            <p:nvPr/>
          </p:nvCxnSpPr>
          <p:spPr>
            <a:xfrm flipH="1">
              <a:off x="4940301" y="4797425"/>
              <a:ext cx="2025649" cy="49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2" idx="0"/>
              <a:endCxn id="13" idx="4"/>
            </p:cNvCxnSpPr>
            <p:nvPr/>
          </p:nvCxnSpPr>
          <p:spPr>
            <a:xfrm flipV="1">
              <a:off x="7289800" y="3606800"/>
              <a:ext cx="508000" cy="87312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0" idx="7"/>
              <a:endCxn id="6" idx="3"/>
            </p:cNvCxnSpPr>
            <p:nvPr/>
          </p:nvCxnSpPr>
          <p:spPr>
            <a:xfrm flipV="1">
              <a:off x="3537347" y="2370806"/>
              <a:ext cx="85010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5" idx="6"/>
              <a:endCxn id="6" idx="2"/>
            </p:cNvCxnSpPr>
            <p:nvPr/>
          </p:nvCxnSpPr>
          <p:spPr>
            <a:xfrm>
              <a:off x="2197100" y="2146300"/>
              <a:ext cx="2095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6" idx="6"/>
              <a:endCxn id="8" idx="2"/>
            </p:cNvCxnSpPr>
            <p:nvPr/>
          </p:nvCxnSpPr>
          <p:spPr>
            <a:xfrm>
              <a:off x="4940300" y="2146300"/>
              <a:ext cx="1676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11" idx="7"/>
              <a:endCxn id="8" idx="3"/>
            </p:cNvCxnSpPr>
            <p:nvPr/>
          </p:nvCxnSpPr>
          <p:spPr>
            <a:xfrm flipV="1">
              <a:off x="5943997" y="2370806"/>
              <a:ext cx="76755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13" idx="0"/>
              <a:endCxn id="8" idx="5"/>
            </p:cNvCxnSpPr>
            <p:nvPr/>
          </p:nvCxnSpPr>
          <p:spPr>
            <a:xfrm flipH="1" flipV="1">
              <a:off x="7169547" y="2370806"/>
              <a:ext cx="628253" cy="600994"/>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13" idx="2"/>
              <a:endCxn id="11" idx="6"/>
            </p:cNvCxnSpPr>
            <p:nvPr/>
          </p:nvCxnSpPr>
          <p:spPr>
            <a:xfrm flipH="1">
              <a:off x="6038850" y="3289300"/>
              <a:ext cx="1435100" cy="3175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11" idx="2"/>
              <a:endCxn id="10" idx="6"/>
            </p:cNvCxnSpPr>
            <p:nvPr/>
          </p:nvCxnSpPr>
          <p:spPr>
            <a:xfrm flipH="1">
              <a:off x="3632200" y="3606800"/>
              <a:ext cx="17589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9" idx="1"/>
              <a:endCxn id="10" idx="5"/>
            </p:cNvCxnSpPr>
            <p:nvPr/>
          </p:nvCxnSpPr>
          <p:spPr>
            <a:xfrm flipH="1" flipV="1">
              <a:off x="3537347" y="3831306"/>
              <a:ext cx="850106" cy="808288"/>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983435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Flooding : Max Hubs</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grpSp>
        <p:nvGrpSpPr>
          <p:cNvPr id="27" name="Group 26"/>
          <p:cNvGrpSpPr/>
          <p:nvPr/>
        </p:nvGrpSpPr>
        <p:grpSpPr>
          <a:xfrm>
            <a:off x="1435608" y="1828800"/>
            <a:ext cx="6686042" cy="3352800"/>
            <a:chOff x="1435608" y="1828800"/>
            <a:chExt cx="6686042" cy="3352800"/>
          </a:xfrm>
        </p:grpSpPr>
        <p:sp>
          <p:nvSpPr>
            <p:cNvPr id="28" name="Oval 27"/>
            <p:cNvSpPr/>
            <p:nvPr/>
          </p:nvSpPr>
          <p:spPr>
            <a:xfrm>
              <a:off x="15494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a:t>
              </a:r>
              <a:endParaRPr lang="en-GB" dirty="0"/>
            </a:p>
          </p:txBody>
        </p:sp>
        <p:sp>
          <p:nvSpPr>
            <p:cNvPr id="30" name="Oval 29"/>
            <p:cNvSpPr/>
            <p:nvPr/>
          </p:nvSpPr>
          <p:spPr>
            <a:xfrm>
              <a:off x="42926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31" name="Oval 30"/>
            <p:cNvSpPr/>
            <p:nvPr/>
          </p:nvSpPr>
          <p:spPr>
            <a:xfrm>
              <a:off x="1435608" y="44069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B</a:t>
              </a:r>
              <a:endParaRPr lang="en-GB" dirty="0"/>
            </a:p>
          </p:txBody>
        </p:sp>
        <p:sp>
          <p:nvSpPr>
            <p:cNvPr id="33" name="Oval 32"/>
            <p:cNvSpPr/>
            <p:nvPr/>
          </p:nvSpPr>
          <p:spPr>
            <a:xfrm>
              <a:off x="66167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a:t>
              </a:r>
              <a:endParaRPr lang="en-GB" dirty="0"/>
            </a:p>
          </p:txBody>
        </p:sp>
        <p:sp>
          <p:nvSpPr>
            <p:cNvPr id="34" name="Oval 33"/>
            <p:cNvSpPr/>
            <p:nvPr/>
          </p:nvSpPr>
          <p:spPr>
            <a:xfrm>
              <a:off x="4292600" y="45466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D</a:t>
              </a:r>
              <a:endParaRPr lang="en-GB" dirty="0"/>
            </a:p>
          </p:txBody>
        </p:sp>
        <p:sp>
          <p:nvSpPr>
            <p:cNvPr id="36" name="Oval 35"/>
            <p:cNvSpPr/>
            <p:nvPr/>
          </p:nvSpPr>
          <p:spPr>
            <a:xfrm>
              <a:off x="298450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a:t>
              </a:r>
              <a:endParaRPr lang="en-GB" dirty="0"/>
            </a:p>
          </p:txBody>
        </p:sp>
        <p:sp>
          <p:nvSpPr>
            <p:cNvPr id="37" name="Oval 36"/>
            <p:cNvSpPr/>
            <p:nvPr/>
          </p:nvSpPr>
          <p:spPr>
            <a:xfrm>
              <a:off x="539115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a:t>
              </a:r>
              <a:endParaRPr lang="en-GB" dirty="0"/>
            </a:p>
          </p:txBody>
        </p:sp>
        <p:sp>
          <p:nvSpPr>
            <p:cNvPr id="39" name="Oval 38"/>
            <p:cNvSpPr/>
            <p:nvPr/>
          </p:nvSpPr>
          <p:spPr>
            <a:xfrm>
              <a:off x="6965950" y="4479925"/>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40" name="Oval 39"/>
            <p:cNvSpPr/>
            <p:nvPr/>
          </p:nvSpPr>
          <p:spPr>
            <a:xfrm>
              <a:off x="7473950" y="29718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H</a:t>
              </a:r>
              <a:endParaRPr lang="en-GB" dirty="0"/>
            </a:p>
          </p:txBody>
        </p:sp>
        <p:cxnSp>
          <p:nvCxnSpPr>
            <p:cNvPr id="41" name="Straight Connector 40"/>
            <p:cNvCxnSpPr>
              <a:stCxn id="31" idx="4"/>
              <a:endCxn id="34" idx="0"/>
            </p:cNvCxnSpPr>
            <p:nvPr/>
          </p:nvCxnSpPr>
          <p:spPr>
            <a:xfrm flipH="1">
              <a:off x="1759458" y="2463800"/>
              <a:ext cx="113792" cy="1943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34" idx="7"/>
              <a:endCxn id="39" idx="3"/>
            </p:cNvCxnSpPr>
            <p:nvPr/>
          </p:nvCxnSpPr>
          <p:spPr>
            <a:xfrm flipV="1">
              <a:off x="1988455" y="3831306"/>
              <a:ext cx="1090898" cy="668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34" idx="6"/>
            </p:cNvCxnSpPr>
            <p:nvPr/>
          </p:nvCxnSpPr>
          <p:spPr>
            <a:xfrm>
              <a:off x="2083308" y="4724400"/>
              <a:ext cx="2209292" cy="122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endCxn id="37" idx="7"/>
            </p:cNvCxnSpPr>
            <p:nvPr/>
          </p:nvCxnSpPr>
          <p:spPr>
            <a:xfrm flipH="1">
              <a:off x="4845447" y="3831306"/>
              <a:ext cx="755253" cy="8082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41" idx="2"/>
            </p:cNvCxnSpPr>
            <p:nvPr/>
          </p:nvCxnSpPr>
          <p:spPr>
            <a:xfrm flipH="1">
              <a:off x="4940301" y="4797425"/>
              <a:ext cx="2025649" cy="49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41" idx="0"/>
              <a:endCxn id="43" idx="4"/>
            </p:cNvCxnSpPr>
            <p:nvPr/>
          </p:nvCxnSpPr>
          <p:spPr>
            <a:xfrm flipV="1">
              <a:off x="7289800" y="3606800"/>
              <a:ext cx="508000" cy="8731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39" idx="7"/>
              <a:endCxn id="33" idx="3"/>
            </p:cNvCxnSpPr>
            <p:nvPr/>
          </p:nvCxnSpPr>
          <p:spPr>
            <a:xfrm flipV="1">
              <a:off x="3537347" y="2370806"/>
              <a:ext cx="85010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a:stCxn id="31" idx="6"/>
              <a:endCxn id="33" idx="2"/>
            </p:cNvCxnSpPr>
            <p:nvPr/>
          </p:nvCxnSpPr>
          <p:spPr>
            <a:xfrm>
              <a:off x="2197100" y="2146300"/>
              <a:ext cx="2095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33" idx="6"/>
              <a:endCxn id="36" idx="2"/>
            </p:cNvCxnSpPr>
            <p:nvPr/>
          </p:nvCxnSpPr>
          <p:spPr>
            <a:xfrm>
              <a:off x="4940300" y="2146300"/>
              <a:ext cx="1676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40" idx="7"/>
              <a:endCxn id="36" idx="3"/>
            </p:cNvCxnSpPr>
            <p:nvPr/>
          </p:nvCxnSpPr>
          <p:spPr>
            <a:xfrm flipV="1">
              <a:off x="5943997" y="2370806"/>
              <a:ext cx="76755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a:stCxn id="43" idx="0"/>
              <a:endCxn id="36" idx="5"/>
            </p:cNvCxnSpPr>
            <p:nvPr/>
          </p:nvCxnSpPr>
          <p:spPr>
            <a:xfrm flipH="1" flipV="1">
              <a:off x="7169547" y="2370806"/>
              <a:ext cx="628253" cy="6009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43" idx="2"/>
              <a:endCxn id="40" idx="6"/>
            </p:cNvCxnSpPr>
            <p:nvPr/>
          </p:nvCxnSpPr>
          <p:spPr>
            <a:xfrm flipH="1">
              <a:off x="6038850" y="3289300"/>
              <a:ext cx="1435100" cy="3175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a:stCxn id="40" idx="2"/>
              <a:endCxn id="39" idx="6"/>
            </p:cNvCxnSpPr>
            <p:nvPr/>
          </p:nvCxnSpPr>
          <p:spPr>
            <a:xfrm flipH="1">
              <a:off x="3632200" y="3606800"/>
              <a:ext cx="17589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37" idx="1"/>
              <a:endCxn id="39" idx="5"/>
            </p:cNvCxnSpPr>
            <p:nvPr/>
          </p:nvCxnSpPr>
          <p:spPr>
            <a:xfrm flipH="1" flipV="1">
              <a:off x="3537347" y="3831306"/>
              <a:ext cx="850106" cy="808288"/>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29673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 Internet with layer 2?</a:t>
            </a:r>
            <a:endParaRPr lang="en-US" dirty="0"/>
          </a:p>
        </p:txBody>
      </p:sp>
      <p:sp>
        <p:nvSpPr>
          <p:cNvPr id="3" name="Content Placeholder 2"/>
          <p:cNvSpPr>
            <a:spLocks noGrp="1"/>
          </p:cNvSpPr>
          <p:nvPr>
            <p:ph idx="1"/>
          </p:nvPr>
        </p:nvSpPr>
        <p:spPr/>
        <p:txBody>
          <a:bodyPr>
            <a:normAutofit/>
          </a:bodyPr>
          <a:lstStyle/>
          <a:p>
            <a:pPr marL="82296" indent="0">
              <a:buNone/>
            </a:pPr>
            <a:r>
              <a:rPr lang="en-US" sz="2800" dirty="0" smtClean="0"/>
              <a:t>Layer 2 is:</a:t>
            </a:r>
          </a:p>
          <a:p>
            <a:pPr marL="82296" indent="0">
              <a:buNone/>
            </a:pPr>
            <a:endParaRPr lang="en-US" sz="2800" dirty="0" smtClean="0"/>
          </a:p>
          <a:p>
            <a:pPr marL="82296" indent="0">
              <a:buNone/>
            </a:pPr>
            <a:r>
              <a:rPr lang="en-US" sz="2800" dirty="0" smtClean="0"/>
              <a:t>Sufficient for a local area network but what if we want to go bigger?</a:t>
            </a:r>
          </a:p>
          <a:p>
            <a:pPr marL="82296" indent="0">
              <a:buNone/>
            </a:pPr>
            <a:endParaRPr lang="en-US" sz="2800" dirty="0"/>
          </a:p>
          <a:p>
            <a:pPr marL="82296" indent="0">
              <a:buNone/>
            </a:pPr>
            <a:r>
              <a:rPr lang="en-US" sz="2800" dirty="0" smtClean="0"/>
              <a:t>We need to wrap layers 1 and 2 in another higher level layer.  </a:t>
            </a:r>
          </a:p>
          <a:p>
            <a:pPr marL="82296" indent="0">
              <a:buNone/>
            </a:pPr>
            <a:endParaRPr lang="en-US" sz="2800" dirty="0"/>
          </a:p>
          <a:p>
            <a:pPr marL="82296" indent="0">
              <a:buNone/>
            </a:pPr>
            <a:r>
              <a:rPr lang="en-US" sz="2800" dirty="0" smtClean="0"/>
              <a:t>Why?</a:t>
            </a:r>
            <a:endParaRPr lang="en-US" sz="2800"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8425264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ayer 2 doesn’t scale.</a:t>
            </a:r>
            <a:endParaRPr lang="en-US" dirty="0"/>
          </a:p>
        </p:txBody>
      </p:sp>
      <p:sp>
        <p:nvSpPr>
          <p:cNvPr id="3" name="Content Placeholder 2"/>
          <p:cNvSpPr>
            <a:spLocks noGrp="1"/>
          </p:cNvSpPr>
          <p:nvPr>
            <p:ph idx="1"/>
          </p:nvPr>
        </p:nvSpPr>
        <p:spPr/>
        <p:txBody>
          <a:bodyPr>
            <a:noAutofit/>
          </a:bodyPr>
          <a:lstStyle/>
          <a:p>
            <a:r>
              <a:rPr lang="en-US" sz="2400" dirty="0" smtClean="0"/>
              <a:t>MAC addresses provide a flat addressing range, based on individual nodes.</a:t>
            </a:r>
          </a:p>
          <a:p>
            <a:r>
              <a:rPr lang="en-US" sz="2400" dirty="0" smtClean="0"/>
              <a:t>Once networks get bigger, </a:t>
            </a:r>
            <a:r>
              <a:rPr lang="en-US" sz="2400" dirty="0" err="1" smtClean="0"/>
              <a:t>SwT</a:t>
            </a:r>
            <a:r>
              <a:rPr lang="en-US" sz="2400" dirty="0" smtClean="0"/>
              <a:t> grow large, and incomplete.  </a:t>
            </a:r>
          </a:p>
          <a:p>
            <a:r>
              <a:rPr lang="en-US" sz="2400" dirty="0" smtClean="0"/>
              <a:t>Certainly many nodes would be purged from the tables, resulting in frequent broadcasts.</a:t>
            </a:r>
          </a:p>
          <a:p>
            <a:r>
              <a:rPr lang="en-US" sz="2400" dirty="0" smtClean="0"/>
              <a:t>This grows very </a:t>
            </a:r>
            <a:r>
              <a:rPr lang="en-US" sz="2400" dirty="0" smtClean="0">
                <a:solidFill>
                  <a:srgbClr val="FF0000"/>
                </a:solidFill>
              </a:rPr>
              <a:t>inefficient</a:t>
            </a:r>
            <a:r>
              <a:rPr lang="en-US" sz="2400" dirty="0" smtClean="0"/>
              <a:t> as the network grows in size.</a:t>
            </a:r>
          </a:p>
          <a:p>
            <a:r>
              <a:rPr lang="en-US" sz="2400" dirty="0" smtClean="0">
                <a:solidFill>
                  <a:srgbClr val="00B050"/>
                </a:solidFill>
              </a:rPr>
              <a:t>Switches are OK for networks of a few hundred machines, but not larger</a:t>
            </a:r>
            <a:r>
              <a:rPr lang="en-US" sz="2400" dirty="0" smtClean="0"/>
              <a:t>.</a:t>
            </a:r>
          </a:p>
          <a:p>
            <a:r>
              <a:rPr lang="en-US" sz="2400" dirty="0" smtClean="0"/>
              <a:t>We need another layer…</a:t>
            </a:r>
          </a:p>
          <a:p>
            <a:endParaRPr lang="en-US" sz="2400"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829012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 3.	</a:t>
            </a:r>
            <a:endParaRPr lang="en-US" dirty="0"/>
          </a:p>
        </p:txBody>
      </p:sp>
      <p:sp>
        <p:nvSpPr>
          <p:cNvPr id="3" name="Content Placeholder 2"/>
          <p:cNvSpPr>
            <a:spLocks noGrp="1"/>
          </p:cNvSpPr>
          <p:nvPr>
            <p:ph idx="1"/>
          </p:nvPr>
        </p:nvSpPr>
        <p:spPr/>
        <p:txBody>
          <a:bodyPr>
            <a:normAutofit lnSpcReduction="10000"/>
          </a:bodyPr>
          <a:lstStyle/>
          <a:p>
            <a:r>
              <a:rPr lang="en-US" dirty="0" err="1"/>
              <a:t>Rowter</a:t>
            </a:r>
            <a:r>
              <a:rPr lang="en-US" dirty="0"/>
              <a:t> or </a:t>
            </a:r>
            <a:r>
              <a:rPr lang="en-US" dirty="0" err="1"/>
              <a:t>Rootor</a:t>
            </a:r>
            <a:r>
              <a:rPr lang="en-US" dirty="0"/>
              <a:t>?</a:t>
            </a:r>
          </a:p>
          <a:p>
            <a:endParaRPr lang="en-US" dirty="0" smtClean="0"/>
          </a:p>
          <a:p>
            <a:endParaRPr lang="en-US" dirty="0" smtClean="0"/>
          </a:p>
          <a:p>
            <a:endParaRPr lang="en-US" dirty="0" smtClean="0"/>
          </a:p>
          <a:p>
            <a:r>
              <a:rPr lang="en-US" dirty="0" smtClean="0"/>
              <a:t>We need more intelligence</a:t>
            </a:r>
            <a:r>
              <a:rPr lang="en-US" dirty="0"/>
              <a:t> </a:t>
            </a:r>
            <a:r>
              <a:rPr lang="en-US" dirty="0" smtClean="0"/>
              <a:t>to deal with incomplete network information. </a:t>
            </a:r>
          </a:p>
          <a:p>
            <a:r>
              <a:rPr lang="en-US" dirty="0" smtClean="0"/>
              <a:t>Hierarchical addressing, so that we can identify and route messages between ‘localities’.</a:t>
            </a:r>
          </a:p>
          <a:p>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grpSp>
        <p:nvGrpSpPr>
          <p:cNvPr id="6" name="Group 5"/>
          <p:cNvGrpSpPr/>
          <p:nvPr/>
        </p:nvGrpSpPr>
        <p:grpSpPr>
          <a:xfrm>
            <a:off x="5993681" y="439480"/>
            <a:ext cx="2813538" cy="2642116"/>
            <a:chOff x="1250442" y="3848100"/>
            <a:chExt cx="3048000" cy="2642116"/>
          </a:xfrm>
        </p:grpSpPr>
        <p:sp>
          <p:nvSpPr>
            <p:cNvPr id="7" name="Rectangle 6"/>
            <p:cNvSpPr/>
            <p:nvPr/>
          </p:nvSpPr>
          <p:spPr>
            <a:xfrm>
              <a:off x="1250442" y="5334000"/>
              <a:ext cx="1581658" cy="7366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Physical Layer</a:t>
              </a:r>
              <a:endParaRPr lang="en-NZ" dirty="0"/>
            </a:p>
          </p:txBody>
        </p:sp>
        <p:sp>
          <p:nvSpPr>
            <p:cNvPr id="8" name="Rectangle 7"/>
            <p:cNvSpPr/>
            <p:nvPr/>
          </p:nvSpPr>
          <p:spPr>
            <a:xfrm>
              <a:off x="1250442" y="4597400"/>
              <a:ext cx="1581658" cy="7366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Data Link Layer</a:t>
              </a:r>
              <a:endParaRPr lang="en-NZ" dirty="0"/>
            </a:p>
          </p:txBody>
        </p:sp>
        <p:sp>
          <p:nvSpPr>
            <p:cNvPr id="9" name="Rectangle 8"/>
            <p:cNvSpPr/>
            <p:nvPr/>
          </p:nvSpPr>
          <p:spPr>
            <a:xfrm>
              <a:off x="1250442" y="3848100"/>
              <a:ext cx="3048000" cy="7366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Network / Internet Layer</a:t>
              </a:r>
            </a:p>
            <a:p>
              <a:pPr algn="ctr"/>
              <a:endParaRPr lang="en-NZ" dirty="0"/>
            </a:p>
          </p:txBody>
        </p:sp>
        <p:sp>
          <p:nvSpPr>
            <p:cNvPr id="10" name="Rectangle 9"/>
            <p:cNvSpPr/>
            <p:nvPr/>
          </p:nvSpPr>
          <p:spPr>
            <a:xfrm>
              <a:off x="2832100" y="4292600"/>
              <a:ext cx="1466342" cy="17780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Network Access Layer</a:t>
              </a:r>
              <a:endParaRPr lang="en-NZ" dirty="0"/>
            </a:p>
          </p:txBody>
        </p:sp>
        <p:sp>
          <p:nvSpPr>
            <p:cNvPr id="11" name="TextBox 10"/>
            <p:cNvSpPr txBox="1"/>
            <p:nvPr/>
          </p:nvSpPr>
          <p:spPr>
            <a:xfrm>
              <a:off x="1358900" y="6120884"/>
              <a:ext cx="1516333" cy="369332"/>
            </a:xfrm>
            <a:prstGeom prst="rect">
              <a:avLst/>
            </a:prstGeom>
            <a:noFill/>
          </p:spPr>
          <p:txBody>
            <a:bodyPr wrap="none" rtlCol="0">
              <a:spAutoFit/>
            </a:bodyPr>
            <a:lstStyle/>
            <a:p>
              <a:r>
                <a:rPr lang="en-NZ" dirty="0" smtClean="0"/>
                <a:t>7 – layer OSI</a:t>
              </a:r>
              <a:endParaRPr lang="en-NZ" dirty="0"/>
            </a:p>
          </p:txBody>
        </p:sp>
        <p:sp>
          <p:nvSpPr>
            <p:cNvPr id="12" name="TextBox 11"/>
            <p:cNvSpPr txBox="1"/>
            <p:nvPr/>
          </p:nvSpPr>
          <p:spPr>
            <a:xfrm>
              <a:off x="3136900" y="6120884"/>
              <a:ext cx="915827" cy="369332"/>
            </a:xfrm>
            <a:prstGeom prst="rect">
              <a:avLst/>
            </a:prstGeom>
            <a:noFill/>
          </p:spPr>
          <p:txBody>
            <a:bodyPr wrap="none" rtlCol="0">
              <a:spAutoFit/>
            </a:bodyPr>
            <a:lstStyle/>
            <a:p>
              <a:r>
                <a:rPr lang="en-NZ" dirty="0" smtClean="0"/>
                <a:t>TCP/IP</a:t>
              </a:r>
              <a:endParaRPr lang="en-NZ" dirty="0"/>
            </a:p>
          </p:txBody>
        </p:sp>
      </p:grpSp>
      <p:sp>
        <p:nvSpPr>
          <p:cNvPr id="13" name="Right Arrow 12"/>
          <p:cNvSpPr/>
          <p:nvPr/>
        </p:nvSpPr>
        <p:spPr>
          <a:xfrm rot="19859621">
            <a:off x="4786663" y="917061"/>
            <a:ext cx="1066800" cy="558800"/>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628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p:txBody>
          <a:bodyPr/>
          <a:lstStyle/>
          <a:p>
            <a:r>
              <a:rPr lang="en-AU"/>
              <a:t>Network Layer Functions	</a:t>
            </a:r>
            <a:endParaRPr lang="en-NZ"/>
          </a:p>
        </p:txBody>
      </p:sp>
      <p:sp>
        <p:nvSpPr>
          <p:cNvPr id="1095683" name="Rectangle 3"/>
          <p:cNvSpPr>
            <a:spLocks noGrp="1" noChangeArrowheads="1"/>
          </p:cNvSpPr>
          <p:nvPr>
            <p:ph type="body" idx="1"/>
          </p:nvPr>
        </p:nvSpPr>
        <p:spPr/>
        <p:txBody>
          <a:bodyPr>
            <a:normAutofit lnSpcReduction="10000"/>
          </a:bodyPr>
          <a:lstStyle/>
          <a:p>
            <a:pPr>
              <a:lnSpc>
                <a:spcPct val="90000"/>
              </a:lnSpc>
              <a:spcBef>
                <a:spcPct val="70000"/>
              </a:spcBef>
            </a:pPr>
            <a:r>
              <a:rPr lang="en-US" i="1" dirty="0">
                <a:solidFill>
                  <a:schemeClr val="accent1">
                    <a:lumMod val="60000"/>
                    <a:lumOff val="40000"/>
                  </a:schemeClr>
                </a:solidFill>
              </a:rPr>
              <a:t>path determination</a:t>
            </a:r>
            <a:r>
              <a:rPr lang="en-US" i="1" dirty="0">
                <a:solidFill>
                  <a:schemeClr val="accent1">
                    <a:lumMod val="40000"/>
                    <a:lumOff val="60000"/>
                  </a:schemeClr>
                </a:solidFill>
              </a:rPr>
              <a:t>:</a:t>
            </a:r>
            <a:r>
              <a:rPr lang="en-US" dirty="0">
                <a:solidFill>
                  <a:schemeClr val="accent1">
                    <a:lumMod val="40000"/>
                    <a:lumOff val="60000"/>
                  </a:schemeClr>
                </a:solidFill>
              </a:rPr>
              <a:t> </a:t>
            </a:r>
            <a:r>
              <a:rPr lang="en-US" dirty="0"/>
              <a:t>route taken by packets from source to </a:t>
            </a:r>
            <a:r>
              <a:rPr lang="en-US" dirty="0" err="1"/>
              <a:t>dest</a:t>
            </a:r>
            <a:r>
              <a:rPr lang="en-US" dirty="0"/>
              <a:t>. </a:t>
            </a:r>
          </a:p>
          <a:p>
            <a:pPr marL="82296" indent="0">
              <a:lnSpc>
                <a:spcPct val="90000"/>
              </a:lnSpc>
              <a:spcBef>
                <a:spcPct val="70000"/>
              </a:spcBef>
              <a:buNone/>
            </a:pPr>
            <a:r>
              <a:rPr lang="en-US" i="1" dirty="0" smtClean="0"/>
              <a:t>		</a:t>
            </a:r>
            <a:r>
              <a:rPr lang="en-US" i="1" dirty="0" smtClean="0">
                <a:solidFill>
                  <a:srgbClr val="7EC3D4"/>
                </a:solidFill>
              </a:rPr>
              <a:t>Routing </a:t>
            </a:r>
            <a:r>
              <a:rPr lang="en-US" i="1" dirty="0">
                <a:solidFill>
                  <a:srgbClr val="7EC3D4"/>
                </a:solidFill>
              </a:rPr>
              <a:t>algorithms</a:t>
            </a:r>
            <a:r>
              <a:rPr lang="en-US" i="1" dirty="0" smtClean="0">
                <a:solidFill>
                  <a:srgbClr val="7EC3D4"/>
                </a:solidFill>
              </a:rPr>
              <a:t>.</a:t>
            </a:r>
          </a:p>
          <a:p>
            <a:pPr marL="82296" indent="0">
              <a:lnSpc>
                <a:spcPct val="90000"/>
              </a:lnSpc>
              <a:spcBef>
                <a:spcPct val="70000"/>
              </a:spcBef>
              <a:buNone/>
            </a:pPr>
            <a:endParaRPr lang="en-US" dirty="0"/>
          </a:p>
          <a:p>
            <a:pPr>
              <a:lnSpc>
                <a:spcPct val="90000"/>
              </a:lnSpc>
            </a:pPr>
            <a:r>
              <a:rPr lang="en-US" i="1" dirty="0">
                <a:solidFill>
                  <a:srgbClr val="7EC3D4"/>
                </a:solidFill>
              </a:rPr>
              <a:t>forwarding:</a:t>
            </a:r>
            <a:r>
              <a:rPr lang="en-US" dirty="0"/>
              <a:t> move packets from </a:t>
            </a:r>
            <a:r>
              <a:rPr lang="en-US" dirty="0" smtClean="0"/>
              <a:t>a router</a:t>
            </a:r>
            <a:r>
              <a:rPr lang="en-AU" dirty="0" smtClean="0">
                <a:latin typeface="Arial"/>
              </a:rPr>
              <a:t>’</a:t>
            </a:r>
            <a:r>
              <a:rPr lang="en-US" dirty="0" smtClean="0"/>
              <a:t>s </a:t>
            </a:r>
            <a:r>
              <a:rPr lang="en-US" dirty="0"/>
              <a:t>input to appropriate router output</a:t>
            </a:r>
          </a:p>
          <a:p>
            <a:pPr>
              <a:lnSpc>
                <a:spcPct val="90000"/>
              </a:lnSpc>
            </a:pPr>
            <a:r>
              <a:rPr lang="en-US" i="1" dirty="0">
                <a:solidFill>
                  <a:srgbClr val="7EC3D4"/>
                </a:solidFill>
              </a:rPr>
              <a:t>call setup:</a:t>
            </a:r>
            <a:r>
              <a:rPr lang="en-US" dirty="0">
                <a:solidFill>
                  <a:srgbClr val="7EC3D4"/>
                </a:solidFill>
              </a:rPr>
              <a:t> </a:t>
            </a:r>
            <a:r>
              <a:rPr lang="en-US" dirty="0"/>
              <a:t>some network architectures require router call setup along path before data flows (ATM).</a:t>
            </a:r>
          </a:p>
        </p:txBody>
      </p:sp>
      <p:sp>
        <p:nvSpPr>
          <p:cNvPr id="6" name="Footer Placeholder 4"/>
          <p:cNvSpPr>
            <a:spLocks noGrp="1"/>
          </p:cNvSpPr>
          <p:nvPr>
            <p:ph type="ftr" sz="quarter" idx="11"/>
          </p:nvPr>
        </p:nvSpPr>
        <p:spPr>
          <a:xfrm>
            <a:off x="5715000" y="6305550"/>
            <a:ext cx="2895600" cy="476250"/>
          </a:xfrm>
        </p:spPr>
        <p:txBody>
          <a:bodyPr/>
          <a:lstStyle/>
          <a:p>
            <a:r>
              <a:rPr lang="en-US" smtClean="0"/>
              <a:t>NWEN 243 © 2011-15, Kris Bubendorfer</a:t>
            </a:r>
            <a:endParaRPr lang="en-US" dirty="0"/>
          </a:p>
        </p:txBody>
      </p:sp>
    </p:spTree>
    <p:extLst>
      <p:ext uri="{BB962C8B-B14F-4D97-AF65-F5344CB8AC3E}">
        <p14:creationId xmlns:p14="http://schemas.microsoft.com/office/powerpoint/2010/main" val="1901982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CNet</a:t>
            </a:r>
            <a:r>
              <a:rPr lang="en-GB" dirty="0" smtClean="0"/>
              <a:t> Tutorial</a:t>
            </a:r>
            <a:endParaRPr lang="en-GB" dirty="0"/>
          </a:p>
        </p:txBody>
      </p:sp>
      <p:sp>
        <p:nvSpPr>
          <p:cNvPr id="3" name="Content Placeholder 2"/>
          <p:cNvSpPr>
            <a:spLocks noGrp="1"/>
          </p:cNvSpPr>
          <p:nvPr>
            <p:ph idx="1"/>
          </p:nvPr>
        </p:nvSpPr>
        <p:spPr/>
        <p:txBody>
          <a:bodyPr/>
          <a:lstStyle/>
          <a:p>
            <a:r>
              <a:rPr lang="en-US" dirty="0" smtClean="0"/>
              <a:t>Data-link </a:t>
            </a:r>
            <a:r>
              <a:rPr lang="en-US" dirty="0"/>
              <a:t>layer, </a:t>
            </a:r>
            <a:endParaRPr lang="en-US" dirty="0" smtClean="0"/>
          </a:p>
          <a:p>
            <a:r>
              <a:rPr lang="en-US" dirty="0" smtClean="0"/>
              <a:t>Network layer</a:t>
            </a:r>
          </a:p>
          <a:p>
            <a:r>
              <a:rPr lang="en-US" dirty="0"/>
              <a:t>T</a:t>
            </a:r>
            <a:r>
              <a:rPr lang="en-US" dirty="0" smtClean="0"/>
              <a:t>ransport </a:t>
            </a:r>
            <a:r>
              <a:rPr lang="en-US" dirty="0"/>
              <a:t>layer </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1076252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Topology File</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7375" y="1417638"/>
            <a:ext cx="5994400" cy="3441700"/>
          </a:xfrm>
        </p:spPr>
      </p:pic>
    </p:spTree>
    <p:extLst>
      <p:ext uri="{BB962C8B-B14F-4D97-AF65-F5344CB8AC3E}">
        <p14:creationId xmlns:p14="http://schemas.microsoft.com/office/powerpoint/2010/main" val="3285140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Zealand MAP</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300" y="1201542"/>
            <a:ext cx="3644900" cy="4424558"/>
          </a:xfrm>
          <a:prstGeom prst="rect">
            <a:avLst/>
          </a:prstGeom>
        </p:spPr>
      </p:pic>
    </p:spTree>
    <p:extLst>
      <p:ext uri="{BB962C8B-B14F-4D97-AF65-F5344CB8AC3E}">
        <p14:creationId xmlns:p14="http://schemas.microsoft.com/office/powerpoint/2010/main" val="13272735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 Test Topologies</a:t>
            </a:r>
            <a:endParaRPr lang="en-GB"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Wellington &amp; Auckland (North Island</a:t>
            </a:r>
            <a:r>
              <a:rPr lang="en-US" dirty="0" smtClean="0">
                <a:solidFill>
                  <a:srgbClr val="FF0000"/>
                </a:solidFill>
              </a:rPr>
              <a:t>)</a:t>
            </a:r>
          </a:p>
          <a:p>
            <a:pPr lvl="1"/>
            <a:r>
              <a:rPr lang="en-US" dirty="0" smtClean="0"/>
              <a:t>You need to compile a map for this</a:t>
            </a:r>
            <a:endParaRPr lang="en-US" dirty="0"/>
          </a:p>
          <a:p>
            <a:r>
              <a:rPr lang="en-US" dirty="0">
                <a:solidFill>
                  <a:srgbClr val="00B050"/>
                </a:solidFill>
              </a:rPr>
              <a:t>Wellington, Auckland, Christchurch and Dunedin (NZ) </a:t>
            </a:r>
            <a:endParaRPr lang="en-US" dirty="0" smtClean="0">
              <a:solidFill>
                <a:srgbClr val="00B050"/>
              </a:solidFill>
            </a:endParaRPr>
          </a:p>
          <a:p>
            <a:pPr lvl="1"/>
            <a:r>
              <a:rPr lang="en-US" dirty="0" smtClean="0"/>
              <a:t>This </a:t>
            </a:r>
            <a:r>
              <a:rPr lang="en-US" dirty="0"/>
              <a:t>provided for you.</a:t>
            </a:r>
          </a:p>
          <a:p>
            <a:r>
              <a:rPr lang="en-US" dirty="0">
                <a:solidFill>
                  <a:srgbClr val="FF0000"/>
                </a:solidFill>
              </a:rPr>
              <a:t>NZ + </a:t>
            </a:r>
            <a:r>
              <a:rPr lang="en-US" dirty="0" smtClean="0">
                <a:solidFill>
                  <a:srgbClr val="FF0000"/>
                </a:solidFill>
              </a:rPr>
              <a:t>Australia</a:t>
            </a:r>
          </a:p>
          <a:p>
            <a:pPr lvl="1"/>
            <a:r>
              <a:rPr lang="en-US" dirty="0" smtClean="0"/>
              <a:t>You need to compile a map for Australia first then add NZ.</a:t>
            </a:r>
            <a:endParaRPr lang="en-US" dirty="0"/>
          </a:p>
          <a:p>
            <a:r>
              <a:rPr lang="en-US" dirty="0">
                <a:solidFill>
                  <a:srgbClr val="00B050"/>
                </a:solidFill>
              </a:rPr>
              <a:t>The </a:t>
            </a:r>
            <a:r>
              <a:rPr lang="en-US" dirty="0" smtClean="0">
                <a:solidFill>
                  <a:srgbClr val="00B050"/>
                </a:solidFill>
              </a:rPr>
              <a:t>world</a:t>
            </a:r>
          </a:p>
          <a:p>
            <a:pPr lvl="1"/>
            <a:r>
              <a:rPr lang="en-US" dirty="0" smtClean="0"/>
              <a:t>This is provided for you</a:t>
            </a:r>
            <a:endParaRPr lang="en-US"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939402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Collisions</a:t>
            </a:r>
            <a:endParaRPr lang="en-US" dirty="0"/>
          </a:p>
        </p:txBody>
      </p:sp>
      <p:sp>
        <p:nvSpPr>
          <p:cNvPr id="3" name="Content Placeholder 2"/>
          <p:cNvSpPr>
            <a:spLocks noGrp="1"/>
          </p:cNvSpPr>
          <p:nvPr>
            <p:ph idx="1"/>
          </p:nvPr>
        </p:nvSpPr>
        <p:spPr/>
        <p:txBody>
          <a:bodyPr>
            <a:noAutofit/>
          </a:bodyPr>
          <a:lstStyle/>
          <a:p>
            <a:r>
              <a:rPr lang="en-US" sz="2000" dirty="0" smtClean="0"/>
              <a:t>When can we ‘resend’ our data?</a:t>
            </a:r>
          </a:p>
          <a:p>
            <a:pPr lvl="1"/>
            <a:r>
              <a:rPr lang="en-US" sz="2000" dirty="0" smtClean="0"/>
              <a:t>Fixed delay (repeat collisions)</a:t>
            </a:r>
          </a:p>
          <a:p>
            <a:pPr lvl="1"/>
            <a:r>
              <a:rPr lang="en-US" sz="2000" dirty="0" smtClean="0"/>
              <a:t>Priority (1/</a:t>
            </a:r>
            <a:r>
              <a:rPr lang="en-US" sz="2000" dirty="0" err="1" smtClean="0"/>
              <a:t>lastsent</a:t>
            </a:r>
            <a:r>
              <a:rPr lang="en-US" sz="2000" dirty="0" smtClean="0"/>
              <a:t>) or based on </a:t>
            </a:r>
            <a:r>
              <a:rPr lang="en-US" sz="2000" dirty="0" err="1" smtClean="0"/>
              <a:t>const</a:t>
            </a:r>
            <a:r>
              <a:rPr lang="en-US" sz="2000" dirty="0" smtClean="0"/>
              <a:t>, like ID.</a:t>
            </a:r>
          </a:p>
          <a:p>
            <a:pPr lvl="1"/>
            <a:r>
              <a:rPr lang="en-US" sz="2000" dirty="0" smtClean="0"/>
              <a:t>Random </a:t>
            </a:r>
            <a:r>
              <a:rPr lang="en-US" sz="2000" dirty="0" err="1" smtClean="0"/>
              <a:t>Backoff</a:t>
            </a:r>
            <a:r>
              <a:rPr lang="en-US" sz="2000" dirty="0" smtClean="0"/>
              <a:t>.</a:t>
            </a:r>
          </a:p>
          <a:p>
            <a:pPr lvl="1"/>
            <a:endParaRPr lang="en-US" sz="2000" dirty="0"/>
          </a:p>
          <a:p>
            <a:r>
              <a:rPr lang="en-US" sz="2400" dirty="0" smtClean="0"/>
              <a:t>Other methods – taking turns.</a:t>
            </a:r>
          </a:p>
          <a:p>
            <a:pPr lvl="1"/>
            <a:r>
              <a:rPr lang="en-US" sz="2000" dirty="0" smtClean="0"/>
              <a:t>Use a Polling protocol, in which a ‘master’ says who’s turn it is.</a:t>
            </a:r>
          </a:p>
          <a:p>
            <a:pPr lvl="1"/>
            <a:r>
              <a:rPr lang="en-US" sz="2000" dirty="0" smtClean="0"/>
              <a:t>Token passing:</a:t>
            </a:r>
          </a:p>
          <a:p>
            <a:pPr lvl="2"/>
            <a:r>
              <a:rPr lang="en-US" sz="1600" dirty="0" smtClean="0"/>
              <a:t>Pass a token (talking stick)</a:t>
            </a:r>
          </a:p>
          <a:p>
            <a:pPr lvl="2"/>
            <a:r>
              <a:rPr lang="en-US" sz="1600" dirty="0" smtClean="0"/>
              <a:t>If you have data, send up to maximum permitted by the token and pass it on.</a:t>
            </a:r>
          </a:p>
          <a:p>
            <a:pPr lvl="2"/>
            <a:r>
              <a:rPr lang="en-US" sz="1600" dirty="0" smtClean="0"/>
              <a:t>   otherwise, just pass it on.</a:t>
            </a:r>
          </a:p>
          <a:p>
            <a:pPr lvl="1"/>
            <a:r>
              <a:rPr lang="en-US" sz="2000" dirty="0" smtClean="0"/>
              <a:t>Use more hardware.</a:t>
            </a:r>
          </a:p>
          <a:p>
            <a:pPr lvl="1"/>
            <a:endParaRPr lang="en-US" sz="2000" dirty="0" smtClean="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7" name="Right Arrow 6"/>
          <p:cNvSpPr/>
          <p:nvPr/>
        </p:nvSpPr>
        <p:spPr>
          <a:xfrm>
            <a:off x="1168908" y="4165600"/>
            <a:ext cx="533400" cy="406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223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North Island Topology</a:t>
            </a:r>
            <a:endParaRPr lang="en-GB" dirty="0"/>
          </a:p>
        </p:txBody>
      </p:sp>
      <p:sp>
        <p:nvSpPr>
          <p:cNvPr id="3" name="Content Placeholder 2"/>
          <p:cNvSpPr>
            <a:spLocks noGrp="1"/>
          </p:cNvSpPr>
          <p:nvPr>
            <p:ph idx="1"/>
          </p:nvPr>
        </p:nvSpPr>
        <p:spPr/>
        <p:txBody>
          <a:bodyPr>
            <a:normAutofit lnSpcReduction="10000"/>
          </a:bodyPr>
          <a:lstStyle/>
          <a:p>
            <a:pPr marL="82296" indent="0">
              <a:buNone/>
            </a:pPr>
            <a:r>
              <a:rPr lang="en-GB" dirty="0"/>
              <a:t>host wellington </a:t>
            </a:r>
            <a:endParaRPr lang="en-GB" dirty="0" smtClean="0"/>
          </a:p>
          <a:p>
            <a:pPr marL="82296" indent="0">
              <a:buNone/>
            </a:pPr>
            <a:r>
              <a:rPr lang="en-GB" dirty="0" smtClean="0"/>
              <a:t>{    </a:t>
            </a:r>
          </a:p>
          <a:p>
            <a:pPr marL="82296" indent="0">
              <a:buNone/>
            </a:pPr>
            <a:r>
              <a:rPr lang="en-GB" dirty="0" smtClean="0"/>
              <a:t>	x=655</a:t>
            </a:r>
            <a:r>
              <a:rPr lang="en-GB" dirty="0"/>
              <a:t>, </a:t>
            </a:r>
            <a:r>
              <a:rPr lang="en-GB" dirty="0" smtClean="0"/>
              <a:t>y=545</a:t>
            </a:r>
          </a:p>
          <a:p>
            <a:pPr marL="82296" indent="0">
              <a:buNone/>
            </a:pPr>
            <a:r>
              <a:rPr lang="en-GB" dirty="0" smtClean="0"/>
              <a:t>}</a:t>
            </a:r>
          </a:p>
          <a:p>
            <a:pPr marL="82296" indent="0">
              <a:buNone/>
            </a:pPr>
            <a:r>
              <a:rPr lang="en-GB" dirty="0" smtClean="0"/>
              <a:t>host </a:t>
            </a:r>
            <a:r>
              <a:rPr lang="en-GB" dirty="0" err="1"/>
              <a:t>auckland</a:t>
            </a:r>
            <a:r>
              <a:rPr lang="en-GB" dirty="0"/>
              <a:t> </a:t>
            </a:r>
            <a:endParaRPr lang="en-GB" dirty="0" smtClean="0"/>
          </a:p>
          <a:p>
            <a:pPr marL="82296" indent="0">
              <a:buNone/>
            </a:pPr>
            <a:r>
              <a:rPr lang="en-GB" dirty="0" smtClean="0"/>
              <a:t>{    </a:t>
            </a:r>
          </a:p>
          <a:p>
            <a:pPr marL="82296" indent="0">
              <a:buNone/>
            </a:pPr>
            <a:r>
              <a:rPr lang="en-GB" dirty="0" smtClean="0"/>
              <a:t>	x=640</a:t>
            </a:r>
            <a:r>
              <a:rPr lang="en-GB" dirty="0"/>
              <a:t>, y=490    </a:t>
            </a:r>
            <a:endParaRPr lang="en-GB" dirty="0" smtClean="0"/>
          </a:p>
          <a:p>
            <a:pPr marL="82296" indent="0">
              <a:buNone/>
            </a:pPr>
            <a:r>
              <a:rPr lang="en-GB" dirty="0" smtClean="0"/>
              <a:t>	link </a:t>
            </a:r>
            <a:r>
              <a:rPr lang="en-GB" dirty="0"/>
              <a:t>to </a:t>
            </a:r>
            <a:r>
              <a:rPr lang="en-GB" dirty="0" smtClean="0"/>
              <a:t>wellington</a:t>
            </a:r>
          </a:p>
          <a:p>
            <a:pPr marL="82296" indent="0">
              <a:buNone/>
            </a:pPr>
            <a:r>
              <a:rPr lang="en-GB" dirty="0" smtClean="0"/>
              <a:t>}</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1907118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 the Examples</a:t>
            </a:r>
            <a:endParaRPr lang="en-GB" dirty="0"/>
          </a:p>
        </p:txBody>
      </p:sp>
      <p:sp>
        <p:nvSpPr>
          <p:cNvPr id="3" name="Content Placeholder 2"/>
          <p:cNvSpPr>
            <a:spLocks noGrp="1"/>
          </p:cNvSpPr>
          <p:nvPr>
            <p:ph idx="1"/>
          </p:nvPr>
        </p:nvSpPr>
        <p:spPr/>
        <p:txBody>
          <a:bodyPr/>
          <a:lstStyle/>
          <a:p>
            <a:r>
              <a:rPr lang="en-US" dirty="0">
                <a:solidFill>
                  <a:srgbClr val="FF0000"/>
                </a:solidFill>
              </a:rPr>
              <a:t>Run each of the 3 implementations of flooding over each of the above topologies.</a:t>
            </a:r>
          </a:p>
          <a:p>
            <a:pPr lvl="1"/>
            <a:r>
              <a:rPr lang="en-US" dirty="0"/>
              <a:t>To do this, you should make versions of "</a:t>
            </a:r>
            <a:r>
              <a:rPr lang="en-US" dirty="0" err="1">
                <a:solidFill>
                  <a:srgbClr val="00B050"/>
                </a:solidFill>
              </a:rPr>
              <a:t>getfloodstats</a:t>
            </a:r>
            <a:r>
              <a:rPr lang="en-US" dirty="0"/>
              <a:t>" that use your new topologies (</a:t>
            </a:r>
            <a:r>
              <a:rPr lang="en-US" dirty="0" err="1"/>
              <a:t>getfloodstats</a:t>
            </a:r>
            <a:r>
              <a:rPr lang="en-US" dirty="0"/>
              <a:t> currently uses the supplied </a:t>
            </a:r>
            <a:r>
              <a:rPr lang="en-US" dirty="0" smtClean="0"/>
              <a:t>NEWZEALAND.MAP)</a:t>
            </a:r>
            <a:endParaRPr lang="en-US" dirty="0"/>
          </a:p>
          <a:p>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8034071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Flood 1/2/3: North Island Topology</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2700" y="1417638"/>
            <a:ext cx="7200900" cy="2743200"/>
          </a:xfrm>
          <a:prstGeom prst="rect">
            <a:avLst/>
          </a:prstGeom>
        </p:spPr>
      </p:pic>
      <p:sp>
        <p:nvSpPr>
          <p:cNvPr id="6" name="TextBox 5"/>
          <p:cNvSpPr txBox="1"/>
          <p:nvPr/>
        </p:nvSpPr>
        <p:spPr>
          <a:xfrm>
            <a:off x="2209800" y="4368800"/>
            <a:ext cx="5537542" cy="369332"/>
          </a:xfrm>
          <a:prstGeom prst="rect">
            <a:avLst/>
          </a:prstGeom>
          <a:noFill/>
        </p:spPr>
        <p:txBody>
          <a:bodyPr wrap="none" rtlCol="0">
            <a:spAutoFit/>
          </a:bodyPr>
          <a:lstStyle/>
          <a:p>
            <a:r>
              <a:rPr lang="en-US" b="1" dirty="0" smtClean="0">
                <a:solidFill>
                  <a:srgbClr val="C00000"/>
                </a:solidFill>
              </a:rPr>
              <a:t>There is no reference to NEWZEALAND.MAP!!!!!</a:t>
            </a:r>
            <a:endParaRPr lang="en-GB" b="1" dirty="0">
              <a:solidFill>
                <a:srgbClr val="C00000"/>
              </a:solidFill>
            </a:endParaRPr>
          </a:p>
        </p:txBody>
      </p:sp>
      <p:sp>
        <p:nvSpPr>
          <p:cNvPr id="7" name="TextBox 6"/>
          <p:cNvSpPr txBox="1"/>
          <p:nvPr/>
        </p:nvSpPr>
        <p:spPr>
          <a:xfrm>
            <a:off x="3009121" y="5048528"/>
            <a:ext cx="3938899" cy="369332"/>
          </a:xfrm>
          <a:prstGeom prst="rect">
            <a:avLst/>
          </a:prstGeom>
          <a:noFill/>
        </p:spPr>
        <p:txBody>
          <a:bodyPr wrap="none" rtlCol="0">
            <a:spAutoFit/>
          </a:bodyPr>
          <a:lstStyle/>
          <a:p>
            <a:r>
              <a:rPr lang="en-US" b="1" dirty="0">
                <a:solidFill>
                  <a:srgbClr val="00B050"/>
                </a:solidFill>
              </a:rPr>
              <a:t>Please check </a:t>
            </a:r>
            <a:r>
              <a:rPr lang="en-US" b="1" dirty="0" smtClean="0">
                <a:solidFill>
                  <a:srgbClr val="00B050"/>
                </a:solidFill>
              </a:rPr>
              <a:t>FLOODING1/2/3 files</a:t>
            </a:r>
            <a:endParaRPr lang="en-GB" b="1" dirty="0">
              <a:solidFill>
                <a:srgbClr val="00B050"/>
              </a:solidFill>
            </a:endParaRPr>
          </a:p>
        </p:txBody>
      </p:sp>
    </p:spTree>
    <p:extLst>
      <p:ext uri="{BB962C8B-B14F-4D97-AF65-F5344CB8AC3E}">
        <p14:creationId xmlns:p14="http://schemas.microsoft.com/office/powerpoint/2010/main" val="135118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the script</a:t>
            </a:r>
            <a:endParaRPr lang="en-GB" dirty="0"/>
          </a:p>
        </p:txBody>
      </p:sp>
      <p:sp>
        <p:nvSpPr>
          <p:cNvPr id="3" name="Content Placeholder 2"/>
          <p:cNvSpPr>
            <a:spLocks noGrp="1"/>
          </p:cNvSpPr>
          <p:nvPr>
            <p:ph idx="1"/>
          </p:nvPr>
        </p:nvSpPr>
        <p:spPr/>
        <p:txBody>
          <a:bodyPr>
            <a:normAutofit/>
          </a:bodyPr>
          <a:lstStyle/>
          <a:p>
            <a:r>
              <a:rPr lang="en-US" dirty="0">
                <a:solidFill>
                  <a:srgbClr val="00B050"/>
                </a:solidFill>
              </a:rPr>
              <a:t>./</a:t>
            </a:r>
            <a:r>
              <a:rPr lang="en-US" dirty="0" err="1" smtClean="0">
                <a:solidFill>
                  <a:srgbClr val="00B050"/>
                </a:solidFill>
              </a:rPr>
              <a:t>getfloodstats</a:t>
            </a:r>
            <a:endParaRPr lang="en-US" dirty="0" smtClean="0">
              <a:solidFill>
                <a:srgbClr val="00B050"/>
              </a:solidFill>
            </a:endParaRPr>
          </a:p>
          <a:p>
            <a:endParaRPr lang="en-US" dirty="0">
              <a:solidFill>
                <a:srgbClr val="00B050"/>
              </a:solidFill>
            </a:endParaRPr>
          </a:p>
          <a:p>
            <a:r>
              <a:rPr lang="en-US" dirty="0">
                <a:solidFill>
                  <a:srgbClr val="00B050"/>
                </a:solidFill>
              </a:rPr>
              <a:t>./</a:t>
            </a:r>
            <a:r>
              <a:rPr lang="en-US" dirty="0" err="1" smtClean="0">
                <a:solidFill>
                  <a:srgbClr val="00B050"/>
                </a:solidFill>
              </a:rPr>
              <a:t>plotfloodstats.gp</a:t>
            </a:r>
            <a:r>
              <a:rPr lang="en-US" dirty="0" smtClean="0">
                <a:solidFill>
                  <a:srgbClr val="00B050"/>
                </a:solidFill>
              </a:rPr>
              <a:t> </a:t>
            </a:r>
          </a:p>
          <a:p>
            <a:pPr lvl="1"/>
            <a:r>
              <a:rPr lang="en-US" dirty="0" smtClean="0"/>
              <a:t>You might need to change the permissions here (</a:t>
            </a:r>
            <a:r>
              <a:rPr lang="en-US" dirty="0" err="1" smtClean="0"/>
              <a:t>chmod</a:t>
            </a:r>
            <a:r>
              <a:rPr lang="en-US" dirty="0" smtClean="0"/>
              <a:t> +777 </a:t>
            </a:r>
            <a:r>
              <a:rPr lang="en-US" dirty="0" err="1" smtClean="0"/>
              <a:t>plotfloodstats.gp</a:t>
            </a:r>
            <a:r>
              <a:rPr lang="en-US" dirty="0" smtClean="0"/>
              <a:t>)</a:t>
            </a:r>
          </a:p>
          <a:p>
            <a:pPr lvl="1"/>
            <a:endParaRPr lang="en-US" dirty="0">
              <a:solidFill>
                <a:srgbClr val="00B050"/>
              </a:solidFill>
            </a:endParaRPr>
          </a:p>
          <a:p>
            <a:endParaRPr lang="en-US" dirty="0">
              <a:solidFill>
                <a:srgbClr val="00B050"/>
              </a:solidFill>
            </a:endParaRPr>
          </a:p>
          <a:p>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0910763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 the Results</a:t>
            </a:r>
            <a:endParaRPr lang="en-GB" dirty="0"/>
          </a:p>
        </p:txBody>
      </p:sp>
      <p:sp>
        <p:nvSpPr>
          <p:cNvPr id="3" name="Content Placeholder 2"/>
          <p:cNvSpPr>
            <a:spLocks noGrp="1"/>
          </p:cNvSpPr>
          <p:nvPr>
            <p:ph idx="1"/>
          </p:nvPr>
        </p:nvSpPr>
        <p:spPr/>
        <p:txBody>
          <a:bodyPr>
            <a:normAutofit lnSpcReduction="10000"/>
          </a:bodyPr>
          <a:lstStyle/>
          <a:p>
            <a:r>
              <a:rPr lang="en-US" dirty="0">
                <a:solidFill>
                  <a:srgbClr val="FF0000"/>
                </a:solidFill>
              </a:rPr>
              <a:t>Graph the results - 4 graphs (plot each of the 3 flooding implementations per topology).</a:t>
            </a:r>
          </a:p>
          <a:p>
            <a:pPr lvl="1"/>
            <a:r>
              <a:rPr lang="en-US" dirty="0" smtClean="0"/>
              <a:t>Run </a:t>
            </a:r>
            <a:r>
              <a:rPr lang="en-US" dirty="0" err="1" smtClean="0">
                <a:solidFill>
                  <a:srgbClr val="00B050"/>
                </a:solidFill>
              </a:rPr>
              <a:t>plotfloodstats.gp</a:t>
            </a:r>
            <a:r>
              <a:rPr lang="en-US" dirty="0" smtClean="0"/>
              <a:t> script</a:t>
            </a:r>
          </a:p>
          <a:p>
            <a:pPr lvl="1"/>
            <a:r>
              <a:rPr lang="en-US" dirty="0" smtClean="0"/>
              <a:t>For Mac users:</a:t>
            </a:r>
          </a:p>
          <a:p>
            <a:pPr lvl="2"/>
            <a:r>
              <a:rPr lang="en-US" dirty="0" smtClean="0"/>
              <a:t>please </a:t>
            </a:r>
            <a:r>
              <a:rPr lang="en-US" dirty="0"/>
              <a:t>install </a:t>
            </a:r>
            <a:r>
              <a:rPr lang="en-US" dirty="0" err="1"/>
              <a:t>HomeBrew</a:t>
            </a:r>
            <a:r>
              <a:rPr lang="en-US" dirty="0"/>
              <a:t>: copy this into your terminal </a:t>
            </a:r>
            <a:br>
              <a:rPr lang="en-US" dirty="0"/>
            </a:br>
            <a:r>
              <a:rPr lang="en-US" dirty="0"/>
              <a:t>/</a:t>
            </a:r>
            <a:r>
              <a:rPr lang="en-US" dirty="0" err="1"/>
              <a:t>usr</a:t>
            </a:r>
            <a:r>
              <a:rPr lang="en-US" dirty="0"/>
              <a:t>/bin/ruby -e "$(curl -</a:t>
            </a:r>
            <a:r>
              <a:rPr lang="en-US" dirty="0" err="1"/>
              <a:t>fsSL</a:t>
            </a:r>
            <a:r>
              <a:rPr lang="en-US" dirty="0"/>
              <a:t> </a:t>
            </a:r>
            <a:r>
              <a:rPr lang="en-US" dirty="0">
                <a:hlinkClick r:id="rId2"/>
              </a:rPr>
              <a:t>https://raw.githubusercontent.com/Homebrew/install/master/install)</a:t>
            </a:r>
            <a:r>
              <a:rPr lang="en-US" dirty="0"/>
              <a:t>”</a:t>
            </a:r>
          </a:p>
          <a:p>
            <a:pPr lvl="2"/>
            <a:r>
              <a:rPr lang="en-US" dirty="0"/>
              <a:t>Install </a:t>
            </a:r>
            <a:r>
              <a:rPr lang="en-US" dirty="0" err="1"/>
              <a:t>gnuplot</a:t>
            </a:r>
            <a:r>
              <a:rPr lang="en-US" dirty="0"/>
              <a:t>: copy this into your terminal </a:t>
            </a:r>
            <a:br>
              <a:rPr lang="en-US" dirty="0"/>
            </a:br>
            <a:r>
              <a:rPr lang="en-US" dirty="0"/>
              <a:t> </a:t>
            </a:r>
            <a:r>
              <a:rPr lang="en-US" dirty="0">
                <a:solidFill>
                  <a:srgbClr val="00B050"/>
                </a:solidFill>
              </a:rPr>
              <a:t>brew install </a:t>
            </a:r>
            <a:r>
              <a:rPr lang="en-US" dirty="0" err="1">
                <a:solidFill>
                  <a:srgbClr val="00B050"/>
                </a:solidFill>
              </a:rPr>
              <a:t>gnuplot</a:t>
            </a:r>
            <a:r>
              <a:rPr lang="en-US" dirty="0">
                <a:solidFill>
                  <a:srgbClr val="00B050"/>
                </a:solidFill>
              </a:rPr>
              <a:t> --with-x11</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6934390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5931" y="1417638"/>
            <a:ext cx="7384669" cy="3838129"/>
          </a:xfrm>
          <a:prstGeom prst="rect">
            <a:avLst/>
          </a:prstGeom>
        </p:spPr>
      </p:pic>
    </p:spTree>
    <p:extLst>
      <p:ext uri="{BB962C8B-B14F-4D97-AF65-F5344CB8AC3E}">
        <p14:creationId xmlns:p14="http://schemas.microsoft.com/office/powerpoint/2010/main" val="1405953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 Ring </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
        <p:nvSpPr>
          <p:cNvPr id="6" name="Oval 5"/>
          <p:cNvSpPr/>
          <p:nvPr/>
        </p:nvSpPr>
        <p:spPr>
          <a:xfrm>
            <a:off x="3657835" y="2286000"/>
            <a:ext cx="2463800" cy="25527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20317" y="21972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581400" y="3547949"/>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6035576" y="3459165"/>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820317" y="4750281"/>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372793" y="2815848"/>
            <a:ext cx="1650530" cy="1286634"/>
          </a:xfrm>
          <a:prstGeom prst="rect">
            <a:avLst/>
          </a:prstGeom>
        </p:spPr>
      </p:pic>
      <p:pic>
        <p:nvPicPr>
          <p:cNvPr id="13" name="Picture 12"/>
          <p:cNvPicPr>
            <a:picLocks noChangeAspect="1"/>
          </p:cNvPicPr>
          <p:nvPr/>
        </p:nvPicPr>
        <p:blipFill>
          <a:blip r:embed="rId3"/>
          <a:stretch>
            <a:fillRect/>
          </a:stretch>
        </p:blipFill>
        <p:spPr>
          <a:xfrm>
            <a:off x="1549870" y="2904632"/>
            <a:ext cx="1650530" cy="1286634"/>
          </a:xfrm>
          <a:prstGeom prst="rect">
            <a:avLst/>
          </a:prstGeom>
        </p:spPr>
      </p:pic>
      <p:pic>
        <p:nvPicPr>
          <p:cNvPr id="14" name="Picture 13"/>
          <p:cNvPicPr>
            <a:picLocks noChangeAspect="1"/>
          </p:cNvPicPr>
          <p:nvPr/>
        </p:nvPicPr>
        <p:blipFill>
          <a:blip r:embed="rId3"/>
          <a:stretch>
            <a:fillRect/>
          </a:stretch>
        </p:blipFill>
        <p:spPr>
          <a:xfrm>
            <a:off x="4064470" y="774321"/>
            <a:ext cx="1650530" cy="1286634"/>
          </a:xfrm>
          <a:prstGeom prst="rect">
            <a:avLst/>
          </a:prstGeom>
        </p:spPr>
      </p:pic>
      <p:pic>
        <p:nvPicPr>
          <p:cNvPr id="15" name="Picture 14"/>
          <p:cNvPicPr>
            <a:picLocks noChangeAspect="1"/>
          </p:cNvPicPr>
          <p:nvPr/>
        </p:nvPicPr>
        <p:blipFill>
          <a:blip r:embed="rId3"/>
          <a:stretch>
            <a:fillRect/>
          </a:stretch>
        </p:blipFill>
        <p:spPr>
          <a:xfrm>
            <a:off x="3995052" y="5143981"/>
            <a:ext cx="1650530" cy="1286634"/>
          </a:xfrm>
          <a:prstGeom prst="rect">
            <a:avLst/>
          </a:prstGeom>
        </p:spPr>
      </p:pic>
      <p:sp>
        <p:nvSpPr>
          <p:cNvPr id="17" name="Rectangle 16"/>
          <p:cNvSpPr/>
          <p:nvPr/>
        </p:nvSpPr>
        <p:spPr>
          <a:xfrm>
            <a:off x="4535234" y="787270"/>
            <a:ext cx="914400" cy="3172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Token</a:t>
            </a:r>
            <a:endParaRPr lang="en-US" sz="1600" dirty="0"/>
          </a:p>
        </p:txBody>
      </p:sp>
    </p:spTree>
    <p:extLst>
      <p:ext uri="{BB962C8B-B14F-4D97-AF65-F5344CB8AC3E}">
        <p14:creationId xmlns:p14="http://schemas.microsoft.com/office/powerpoint/2010/main" val="652153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1.38889E-6 3.33333E-6 C 0.17257 3.33333E-6 0.3132 0.17916 0.3132 0.4 C 0.3132 0.62037 0.17257 0.8 -1.38889E-6 0.8 C -0.17292 0.8 -0.31319 0.62037 -0.31319 0.4 C -0.31319 0.17916 -0.17292 3.33333E-6 -1.38889E-6 3.33333E-6 Z " pathEditMode="relative" rAng="0" ptsTypes="fffff">
                                      <p:cBhvr>
                                        <p:cTn id="6" dur="5000" fill="hold"/>
                                        <p:tgtEl>
                                          <p:spTgt spid="17"/>
                                        </p:tgtEl>
                                        <p:attrNameLst>
                                          <p:attrName>ppt_x</p:attrName>
                                          <p:attrName>ppt_y</p:attrName>
                                        </p:attrNameLst>
                                      </p:cBhvr>
                                      <p:rCtr x="0" y="4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75550" y="274638"/>
            <a:ext cx="7498080" cy="1143000"/>
          </a:xfrm>
        </p:spPr>
        <p:txBody>
          <a:bodyPr/>
          <a:lstStyle/>
          <a:p>
            <a:r>
              <a:rPr lang="en-US" dirty="0" smtClean="0"/>
              <a:t>Recall a Bus</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2"/>
          <a:stretch>
            <a:fillRect/>
          </a:stretch>
        </p:blipFill>
        <p:spPr>
          <a:xfrm>
            <a:off x="2654770" y="4864332"/>
            <a:ext cx="1650530" cy="1286634"/>
          </a:xfrm>
          <a:prstGeom prst="rect">
            <a:avLst/>
          </a:prstGeom>
        </p:spPr>
      </p:pic>
      <p:pic>
        <p:nvPicPr>
          <p:cNvPr id="7" name="Picture 6"/>
          <p:cNvPicPr>
            <a:picLocks noChangeAspect="1"/>
          </p:cNvPicPr>
          <p:nvPr/>
        </p:nvPicPr>
        <p:blipFill>
          <a:blip r:embed="rId2"/>
          <a:stretch>
            <a:fillRect/>
          </a:stretch>
        </p:blipFill>
        <p:spPr>
          <a:xfrm>
            <a:off x="6020270" y="2556866"/>
            <a:ext cx="1650530" cy="1286634"/>
          </a:xfrm>
          <a:prstGeom prst="rect">
            <a:avLst/>
          </a:prstGeom>
        </p:spPr>
      </p:pic>
      <p:pic>
        <p:nvPicPr>
          <p:cNvPr id="8" name="Picture 7"/>
          <p:cNvPicPr>
            <a:picLocks noChangeAspect="1"/>
          </p:cNvPicPr>
          <p:nvPr/>
        </p:nvPicPr>
        <p:blipFill>
          <a:blip r:embed="rId2"/>
          <a:stretch>
            <a:fillRect/>
          </a:stretch>
        </p:blipFill>
        <p:spPr>
          <a:xfrm>
            <a:off x="3823170" y="2556866"/>
            <a:ext cx="1650530" cy="1286634"/>
          </a:xfrm>
          <a:prstGeom prst="rect">
            <a:avLst/>
          </a:prstGeom>
        </p:spPr>
      </p:pic>
      <p:pic>
        <p:nvPicPr>
          <p:cNvPr id="9" name="Picture 8"/>
          <p:cNvPicPr>
            <a:picLocks noChangeAspect="1"/>
          </p:cNvPicPr>
          <p:nvPr/>
        </p:nvPicPr>
        <p:blipFill>
          <a:blip r:embed="rId2"/>
          <a:stretch>
            <a:fillRect/>
          </a:stretch>
        </p:blipFill>
        <p:spPr>
          <a:xfrm>
            <a:off x="1613370" y="2556866"/>
            <a:ext cx="1650530" cy="1286634"/>
          </a:xfrm>
          <a:prstGeom prst="rect">
            <a:avLst/>
          </a:prstGeom>
        </p:spPr>
      </p:pic>
      <p:pic>
        <p:nvPicPr>
          <p:cNvPr id="10" name="Picture 9"/>
          <p:cNvPicPr>
            <a:picLocks noChangeAspect="1"/>
          </p:cNvPicPr>
          <p:nvPr/>
        </p:nvPicPr>
        <p:blipFill>
          <a:blip r:embed="rId2"/>
          <a:stretch>
            <a:fillRect/>
          </a:stretch>
        </p:blipFill>
        <p:spPr>
          <a:xfrm>
            <a:off x="5093170" y="4864332"/>
            <a:ext cx="1650530" cy="1286634"/>
          </a:xfrm>
          <a:prstGeom prst="rect">
            <a:avLst/>
          </a:prstGeom>
        </p:spPr>
      </p:pic>
      <p:cxnSp>
        <p:nvCxnSpPr>
          <p:cNvPr id="12" name="Straight Connector 11"/>
          <p:cNvCxnSpPr/>
          <p:nvPr/>
        </p:nvCxnSpPr>
        <p:spPr>
          <a:xfrm>
            <a:off x="1778001"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2377742"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495342"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171858" y="1029812"/>
            <a:ext cx="3281743" cy="369332"/>
          </a:xfrm>
          <a:prstGeom prst="rect">
            <a:avLst/>
          </a:prstGeom>
          <a:noFill/>
        </p:spPr>
        <p:txBody>
          <a:bodyPr wrap="none" rtlCol="0">
            <a:spAutoFit/>
          </a:bodyPr>
          <a:lstStyle/>
          <a:p>
            <a:r>
              <a:rPr lang="en-US" dirty="0" smtClean="0"/>
              <a:t>So, each device sees </a:t>
            </a:r>
            <a:r>
              <a:rPr lang="en-US" b="1" dirty="0" smtClean="0"/>
              <a:t>all</a:t>
            </a:r>
            <a:r>
              <a:rPr lang="en-US" dirty="0" smtClean="0"/>
              <a:t> messages</a:t>
            </a:r>
            <a:endParaRPr lang="en-US" dirty="0"/>
          </a:p>
        </p:txBody>
      </p:sp>
      <p:sp>
        <p:nvSpPr>
          <p:cNvPr id="25" name="TextBox 24"/>
          <p:cNvSpPr txBox="1"/>
          <p:nvPr/>
        </p:nvSpPr>
        <p:spPr>
          <a:xfrm>
            <a:off x="4172327" y="1475842"/>
            <a:ext cx="4191660" cy="923330"/>
          </a:xfrm>
          <a:prstGeom prst="rect">
            <a:avLst/>
          </a:prstGeom>
          <a:noFill/>
        </p:spPr>
        <p:txBody>
          <a:bodyPr wrap="none" rtlCol="0">
            <a:spAutoFit/>
          </a:bodyPr>
          <a:lstStyle/>
          <a:p>
            <a:r>
              <a:rPr lang="en-US" dirty="0" smtClean="0"/>
              <a:t>We need to be able to tell which messages </a:t>
            </a:r>
          </a:p>
          <a:p>
            <a:r>
              <a:rPr lang="en-US" dirty="0"/>
              <a:t>a</a:t>
            </a:r>
            <a:r>
              <a:rPr lang="en-US" dirty="0" smtClean="0"/>
              <a:t>re for which device.     </a:t>
            </a:r>
          </a:p>
          <a:p>
            <a:pPr algn="ctr"/>
            <a:r>
              <a:rPr lang="en-US" b="1" dirty="0"/>
              <a:t> </a:t>
            </a:r>
            <a:r>
              <a:rPr lang="en-US" b="1" dirty="0" smtClean="0"/>
              <a:t>                    </a:t>
            </a:r>
            <a:r>
              <a:rPr lang="en-US" b="1" dirty="0" smtClean="0">
                <a:solidFill>
                  <a:srgbClr val="FF0000"/>
                </a:solidFill>
              </a:rPr>
              <a:t>ADDRESSING</a:t>
            </a:r>
            <a:endParaRPr lang="en-US" b="1" dirty="0">
              <a:solidFill>
                <a:srgbClr val="FF0000"/>
              </a:solidFill>
            </a:endParaRPr>
          </a:p>
        </p:txBody>
      </p:sp>
      <p:sp>
        <p:nvSpPr>
          <p:cNvPr id="26" name="TextBox 25"/>
          <p:cNvSpPr txBox="1"/>
          <p:nvPr/>
        </p:nvSpPr>
        <p:spPr>
          <a:xfrm>
            <a:off x="4172328" y="632868"/>
            <a:ext cx="4017183" cy="369332"/>
          </a:xfrm>
          <a:prstGeom prst="rect">
            <a:avLst/>
          </a:prstGeom>
          <a:noFill/>
        </p:spPr>
        <p:txBody>
          <a:bodyPr wrap="none" rtlCol="0">
            <a:spAutoFit/>
          </a:bodyPr>
          <a:lstStyle/>
          <a:p>
            <a:r>
              <a:rPr lang="en-US" dirty="0" smtClean="0"/>
              <a:t>All messages are ‘broadcast’ over the bus</a:t>
            </a:r>
            <a:endParaRPr lang="en-US" dirty="0"/>
          </a:p>
        </p:txBody>
      </p:sp>
      <p:grpSp>
        <p:nvGrpSpPr>
          <p:cNvPr id="41" name="Group 40"/>
          <p:cNvGrpSpPr/>
          <p:nvPr/>
        </p:nvGrpSpPr>
        <p:grpSpPr>
          <a:xfrm>
            <a:off x="1778001" y="3912878"/>
            <a:ext cx="482600" cy="245372"/>
            <a:chOff x="1778000" y="3912878"/>
            <a:chExt cx="482600" cy="245372"/>
          </a:xfrm>
        </p:grpSpPr>
        <p:sp>
          <p:nvSpPr>
            <p:cNvPr id="27" name="Rectangle 26"/>
            <p:cNvSpPr/>
            <p:nvPr/>
          </p:nvSpPr>
          <p:spPr>
            <a:xfrm>
              <a:off x="1778000" y="3912878"/>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247900" y="3912878"/>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2667470" y="3942592"/>
            <a:ext cx="4241330" cy="685674"/>
            <a:chOff x="2667470" y="3942592"/>
            <a:chExt cx="4241330" cy="685674"/>
          </a:xfrm>
        </p:grpSpPr>
        <p:cxnSp>
          <p:nvCxnSpPr>
            <p:cNvPr id="28" name="Straight Arrow Connector 27"/>
            <p:cNvCxnSpPr/>
            <p:nvPr/>
          </p:nvCxnSpPr>
          <p:spPr>
            <a:xfrm flipV="1">
              <a:off x="4419600" y="3963678"/>
              <a:ext cx="0" cy="224286"/>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619760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79777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2667470" y="3942592"/>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6908800" y="4000500"/>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2794000" y="3991152"/>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3962870" y="44211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6401270" y="44084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962870" y="3973651"/>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6464300" y="4002814"/>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7713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0" presetClass="exit" presetSubtype="0" fill="hold" nodeType="withEffect">
                                  <p:stCondLst>
                                    <p:cond delay="0"/>
                                  </p:stCondLst>
                                  <p:childTnLst>
                                    <p:animEffect transition="out" filter="fade">
                                      <p:cBhvr>
                                        <p:cTn id="24" dur="500"/>
                                        <p:tgtEl>
                                          <p:spTgt spid="41"/>
                                        </p:tgtEl>
                                      </p:cBhvr>
                                    </p:animEffect>
                                    <p:set>
                                      <p:cBhvr>
                                        <p:cTn id="25"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Datalink</a:t>
            </a:r>
            <a:r>
              <a:rPr lang="en-US" dirty="0" smtClean="0"/>
              <a:t> Layer	</a:t>
            </a:r>
            <a:endParaRPr lang="en-US" dirty="0"/>
          </a:p>
        </p:txBody>
      </p:sp>
      <p:sp>
        <p:nvSpPr>
          <p:cNvPr id="3" name="Content Placeholder 2"/>
          <p:cNvSpPr>
            <a:spLocks noGrp="1"/>
          </p:cNvSpPr>
          <p:nvPr>
            <p:ph idx="1"/>
          </p:nvPr>
        </p:nvSpPr>
        <p:spPr/>
        <p:txBody>
          <a:bodyPr>
            <a:normAutofit/>
          </a:bodyPr>
          <a:lstStyle/>
          <a:p>
            <a:r>
              <a:rPr lang="en-US" sz="2800" dirty="0" smtClean="0"/>
              <a:t>The physical layer was concerned with encoding bits on the ‘wire.</a:t>
            </a:r>
          </a:p>
          <a:p>
            <a:r>
              <a:rPr lang="en-US" sz="2800" dirty="0" smtClean="0"/>
              <a:t>Now we are doing something more, we’re identifying devices and checking errors.</a:t>
            </a:r>
          </a:p>
          <a:p>
            <a:r>
              <a:rPr lang="en-US" sz="2800" dirty="0" smtClean="0"/>
              <a:t>We call this the </a:t>
            </a:r>
            <a:r>
              <a:rPr lang="en-US" sz="2800" dirty="0" err="1" smtClean="0"/>
              <a:t>datalink</a:t>
            </a:r>
            <a:r>
              <a:rPr lang="en-US" sz="2800" dirty="0" smtClean="0"/>
              <a:t> layer.</a:t>
            </a:r>
          </a:p>
          <a:p>
            <a:r>
              <a:rPr lang="en-US" sz="2800" dirty="0" smtClean="0"/>
              <a:t>We are starting to build the ‘protocol stack’</a:t>
            </a:r>
            <a:endParaRPr lang="en-US" sz="2800"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6" name="Rectangle 5"/>
          <p:cNvSpPr/>
          <p:nvPr/>
        </p:nvSpPr>
        <p:spPr>
          <a:xfrm>
            <a:off x="1625601" y="5245100"/>
            <a:ext cx="2768600" cy="609600"/>
          </a:xfrm>
          <a:prstGeom prst="rect">
            <a:avLst/>
          </a:prstGeom>
          <a:solidFill>
            <a:srgbClr val="1C48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Physical Layer</a:t>
            </a:r>
            <a:endParaRPr lang="en-US" dirty="0"/>
          </a:p>
        </p:txBody>
      </p:sp>
      <p:sp>
        <p:nvSpPr>
          <p:cNvPr id="7" name="Rectangle 6"/>
          <p:cNvSpPr/>
          <p:nvPr/>
        </p:nvSpPr>
        <p:spPr>
          <a:xfrm>
            <a:off x="1625601" y="4533900"/>
            <a:ext cx="2768600" cy="60960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Datalink</a:t>
            </a:r>
            <a:r>
              <a:rPr lang="en-US" dirty="0" smtClean="0"/>
              <a:t> Layer</a:t>
            </a:r>
            <a:endParaRPr lang="en-US" dirty="0"/>
          </a:p>
        </p:txBody>
      </p:sp>
    </p:spTree>
    <p:extLst>
      <p:ext uri="{BB962C8B-B14F-4D97-AF65-F5344CB8AC3E}">
        <p14:creationId xmlns:p14="http://schemas.microsoft.com/office/powerpoint/2010/main" val="3047438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err="1" smtClean="0"/>
              <a:t>Datalink</a:t>
            </a:r>
            <a:r>
              <a:rPr lang="en-US" dirty="0" smtClean="0"/>
              <a:t> Layer </a:t>
            </a:r>
            <a:r>
              <a:rPr lang="en-US" dirty="0" err="1" smtClean="0"/>
              <a:t>Defn</a:t>
            </a:r>
            <a:endParaRPr lang="en-US" dirty="0"/>
          </a:p>
        </p:txBody>
      </p:sp>
      <p:sp>
        <p:nvSpPr>
          <p:cNvPr id="9221" name="Rectangle 5"/>
          <p:cNvSpPr>
            <a:spLocks noGrp="1" noChangeArrowheads="1"/>
          </p:cNvSpPr>
          <p:nvPr>
            <p:ph type="body" idx="1"/>
          </p:nvPr>
        </p:nvSpPr>
        <p:spPr>
          <a:xfrm>
            <a:off x="1003300" y="1280295"/>
            <a:ext cx="7449500" cy="5577705"/>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Built on top of the physical layer</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Provide to service to layer above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Transmits/receives short messages</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Goal is to detect/correct errors at the physical layer.</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000" dirty="0" smtClean="0"/>
              <a:t/>
            </a:r>
            <a:br>
              <a:rPr lang="en-US" sz="2000" dirty="0" smtClean="0"/>
            </a:br>
            <a:endParaRPr lang="en-US" sz="2000" dirty="0"/>
          </a:p>
        </p:txBody>
      </p:sp>
      <p:grpSp>
        <p:nvGrpSpPr>
          <p:cNvPr id="2" name="Group 6"/>
          <p:cNvGrpSpPr>
            <a:grpSpLocks/>
          </p:cNvGrpSpPr>
          <p:nvPr/>
        </p:nvGrpSpPr>
        <p:grpSpPr bwMode="auto">
          <a:xfrm>
            <a:off x="1395180" y="5414313"/>
            <a:ext cx="2027520" cy="567420"/>
            <a:chOff x="0" y="0"/>
            <a:chExt cx="1408" cy="394"/>
          </a:xfrm>
        </p:grpSpPr>
        <p:sp>
          <p:nvSpPr>
            <p:cNvPr id="9223" name="AutoShape 7"/>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4" name="Rectangle 8"/>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grpSp>
        <p:nvGrpSpPr>
          <p:cNvPr id="3" name="Group 9"/>
          <p:cNvGrpSpPr>
            <a:grpSpLocks/>
          </p:cNvGrpSpPr>
          <p:nvPr/>
        </p:nvGrpSpPr>
        <p:grpSpPr bwMode="auto">
          <a:xfrm>
            <a:off x="6808140" y="5414313"/>
            <a:ext cx="2027520" cy="567420"/>
            <a:chOff x="0" y="0"/>
            <a:chExt cx="1408" cy="394"/>
          </a:xfrm>
        </p:grpSpPr>
        <p:sp>
          <p:nvSpPr>
            <p:cNvPr id="9226" name="AutoShape 10"/>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7" name="Rectangle 11"/>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sp>
        <p:nvSpPr>
          <p:cNvPr id="9229" name="Line 13"/>
          <p:cNvSpPr>
            <a:spLocks noChangeShapeType="1"/>
          </p:cNvSpPr>
          <p:nvPr/>
        </p:nvSpPr>
        <p:spPr bwMode="auto">
          <a:xfrm rot="10800000" flipH="1">
            <a:off x="139662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0" name="Line 14"/>
          <p:cNvSpPr>
            <a:spLocks noChangeShapeType="1"/>
          </p:cNvSpPr>
          <p:nvPr/>
        </p:nvSpPr>
        <p:spPr bwMode="auto">
          <a:xfrm rot="10800000" flipH="1">
            <a:off x="342126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1" name="Line 15"/>
          <p:cNvSpPr>
            <a:spLocks noChangeShapeType="1"/>
          </p:cNvSpPr>
          <p:nvPr/>
        </p:nvSpPr>
        <p:spPr bwMode="auto">
          <a:xfrm rot="10800000" flipH="1">
            <a:off x="6809580"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2" name="Line 16"/>
          <p:cNvSpPr>
            <a:spLocks noChangeShapeType="1"/>
          </p:cNvSpPr>
          <p:nvPr/>
        </p:nvSpPr>
        <p:spPr bwMode="auto">
          <a:xfrm rot="10800000" flipH="1">
            <a:off x="88356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6" name="Line 20"/>
          <p:cNvSpPr>
            <a:spLocks noChangeShapeType="1"/>
          </p:cNvSpPr>
          <p:nvPr/>
        </p:nvSpPr>
        <p:spPr bwMode="auto">
          <a:xfrm rot="10800000" flipH="1">
            <a:off x="139662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7" name="Line 21"/>
          <p:cNvSpPr>
            <a:spLocks noChangeShapeType="1"/>
          </p:cNvSpPr>
          <p:nvPr/>
        </p:nvSpPr>
        <p:spPr bwMode="auto">
          <a:xfrm rot="10800000" flipH="1">
            <a:off x="34212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7" name="Line 13"/>
          <p:cNvSpPr>
            <a:spLocks noChangeShapeType="1"/>
          </p:cNvSpPr>
          <p:nvPr/>
        </p:nvSpPr>
        <p:spPr bwMode="auto">
          <a:xfrm rot="10800000" flipH="1">
            <a:off x="6807200" y="4928198"/>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8" name="Line 13"/>
          <p:cNvSpPr>
            <a:spLocks noChangeShapeType="1"/>
          </p:cNvSpPr>
          <p:nvPr/>
        </p:nvSpPr>
        <p:spPr bwMode="auto">
          <a:xfrm rot="10800000" flipH="1">
            <a:off x="8837101" y="4928984"/>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cxnSp>
        <p:nvCxnSpPr>
          <p:cNvPr id="30" name="Elbow Connector 29"/>
          <p:cNvCxnSpPr/>
          <p:nvPr/>
        </p:nvCxnSpPr>
        <p:spPr>
          <a:xfrm rot="16200000" flipH="1">
            <a:off x="5173221" y="3217461"/>
            <a:ext cx="1588" cy="5528563"/>
          </a:xfrm>
          <a:prstGeom prst="bentConnector4">
            <a:avLst>
              <a:gd name="adj1" fmla="val 26391688"/>
              <a:gd name="adj2" fmla="val 99585"/>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21" name="Group 17"/>
          <p:cNvGrpSpPr>
            <a:grpSpLocks/>
          </p:cNvGrpSpPr>
          <p:nvPr/>
        </p:nvGrpSpPr>
        <p:grpSpPr bwMode="auto">
          <a:xfrm>
            <a:off x="1395180" y="4846893"/>
            <a:ext cx="2027520" cy="567420"/>
            <a:chOff x="0" y="0"/>
            <a:chExt cx="1408" cy="394"/>
          </a:xfrm>
        </p:grpSpPr>
        <p:sp>
          <p:nvSpPr>
            <p:cNvPr id="22" name="AutoShape 18"/>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3" name="Rectangle 19"/>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grpSp>
        <p:nvGrpSpPr>
          <p:cNvPr id="24" name="Group 22"/>
          <p:cNvGrpSpPr>
            <a:grpSpLocks/>
          </p:cNvGrpSpPr>
          <p:nvPr/>
        </p:nvGrpSpPr>
        <p:grpSpPr bwMode="auto">
          <a:xfrm>
            <a:off x="6808140" y="4846893"/>
            <a:ext cx="2027520" cy="567420"/>
            <a:chOff x="0" y="0"/>
            <a:chExt cx="1408" cy="394"/>
          </a:xfrm>
        </p:grpSpPr>
        <p:sp>
          <p:nvSpPr>
            <p:cNvPr id="25" name="AutoShape 23"/>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6" name="Rectangle 24"/>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sp>
        <p:nvSpPr>
          <p:cNvPr id="40" name="Rectangle 25"/>
          <p:cNvSpPr>
            <a:spLocks/>
          </p:cNvSpPr>
          <p:nvPr/>
        </p:nvSpPr>
        <p:spPr bwMode="auto">
          <a:xfrm>
            <a:off x="1169500" y="4928198"/>
            <a:ext cx="128378" cy="705424"/>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2</a:t>
            </a:r>
          </a:p>
          <a:p>
            <a:pPr>
              <a:lnSpc>
                <a:spcPct val="84000"/>
              </a:lnSpc>
            </a:pPr>
            <a:endParaRPr lang="en-US" dirty="0">
              <a:solidFill>
                <a:schemeClr val="tx1"/>
              </a:solidFill>
              <a:latin typeface="Helvetica" pitchFamily="32" charset="0"/>
              <a:ea typeface="Helvetica" pitchFamily="32" charset="0"/>
              <a:cs typeface="Helvetica" pitchFamily="32" charset="0"/>
              <a:sym typeface="Helvetica" pitchFamily="32" charset="0"/>
            </a:endParaRPr>
          </a:p>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1</a:t>
            </a:r>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843644152"/>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4.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8997</TotalTime>
  <Words>3874</Words>
  <Application>Microsoft Macintosh PowerPoint</Application>
  <PresentationFormat>On-screen Show (4:3)</PresentationFormat>
  <Paragraphs>709</Paragraphs>
  <Slides>55</Slides>
  <Notes>29</Notes>
  <HiddenSlides>12</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55</vt:i4>
      </vt:variant>
    </vt:vector>
  </HeadingPairs>
  <TitlesOfParts>
    <vt:vector size="68" baseType="lpstr">
      <vt:lpstr>Andale Mono</vt:lpstr>
      <vt:lpstr>Calibri</vt:lpstr>
      <vt:lpstr>Comic Sans MS</vt:lpstr>
      <vt:lpstr>Gill Sans MT</vt:lpstr>
      <vt:lpstr>Helvetica</vt:lpstr>
      <vt:lpstr>MS PGothic</vt:lpstr>
      <vt:lpstr>ＭＳ Ｐゴシック</vt:lpstr>
      <vt:lpstr>Tahoma</vt:lpstr>
      <vt:lpstr>Verdana</vt:lpstr>
      <vt:lpstr>Wingdings</vt:lpstr>
      <vt:lpstr>Wingdings 2</vt:lpstr>
      <vt:lpstr>Arial</vt:lpstr>
      <vt:lpstr>Solstice</vt:lpstr>
      <vt:lpstr>NWEN 243 </vt:lpstr>
      <vt:lpstr>What if?</vt:lpstr>
      <vt:lpstr>Protocols for shared media</vt:lpstr>
      <vt:lpstr>Dealing with Collisions</vt:lpstr>
      <vt:lpstr>Resolving Collisions</vt:lpstr>
      <vt:lpstr>Token Ring </vt:lpstr>
      <vt:lpstr>Recall a Bus</vt:lpstr>
      <vt:lpstr>Datalink Layer </vt:lpstr>
      <vt:lpstr>Datalink Layer Defn</vt:lpstr>
      <vt:lpstr>Ethernet Datalink Layer</vt:lpstr>
      <vt:lpstr>Error Detection</vt:lpstr>
      <vt:lpstr>Parity Check</vt:lpstr>
      <vt:lpstr>What are the problems with Parity Check?!!</vt:lpstr>
      <vt:lpstr>Longitudinal Redundancy Check (LRC)</vt:lpstr>
      <vt:lpstr>Longitudinal Redundancy Check (LRC)</vt:lpstr>
      <vt:lpstr>Cyclic Redundancy Check</vt:lpstr>
      <vt:lpstr>Internet CheckSum</vt:lpstr>
      <vt:lpstr>Error Correction: Simple method</vt:lpstr>
      <vt:lpstr>Solution</vt:lpstr>
      <vt:lpstr>Cyclic Redundancy Check</vt:lpstr>
      <vt:lpstr>Cyclic Redundancy Check</vt:lpstr>
      <vt:lpstr>Properties of CRC</vt:lpstr>
      <vt:lpstr>Error Detection - Sending</vt:lpstr>
      <vt:lpstr>Error Detection - Receiving</vt:lpstr>
      <vt:lpstr> A quick note on Error Correction</vt:lpstr>
      <vt:lpstr>The main issue with Buses</vt:lpstr>
      <vt:lpstr>PowerPoint Presentation</vt:lpstr>
      <vt:lpstr>Recall…. so far we have seen</vt:lpstr>
      <vt:lpstr>Problems: </vt:lpstr>
      <vt:lpstr>Better, use a Star Topology</vt:lpstr>
      <vt:lpstr>Hubs</vt:lpstr>
      <vt:lpstr>Recall …. resolving Collisions</vt:lpstr>
      <vt:lpstr>Star Topology</vt:lpstr>
      <vt:lpstr>Switches</vt:lpstr>
      <vt:lpstr>Switch Functionality </vt:lpstr>
      <vt:lpstr>Filtering and Forwarding </vt:lpstr>
      <vt:lpstr>Self learning of SwT</vt:lpstr>
      <vt:lpstr>PowerPoint Presentation</vt:lpstr>
      <vt:lpstr>Advantages of DLL switching </vt:lpstr>
      <vt:lpstr>Flooding : Basic Routing</vt:lpstr>
      <vt:lpstr>Flooding : Max Hubs</vt:lpstr>
      <vt:lpstr>Building an Internet with layer 2?</vt:lpstr>
      <vt:lpstr>Layer 2 doesn’t scale.</vt:lpstr>
      <vt:lpstr>Network Layer 3. </vt:lpstr>
      <vt:lpstr>Network Layer Functions </vt:lpstr>
      <vt:lpstr>CNet Tutorial</vt:lpstr>
      <vt:lpstr>Topology File</vt:lpstr>
      <vt:lpstr>New Zealand MAP</vt:lpstr>
      <vt:lpstr>Requirements: Test Topologies</vt:lpstr>
      <vt:lpstr>North Island Topology</vt:lpstr>
      <vt:lpstr>Run the Examples</vt:lpstr>
      <vt:lpstr>Flood 1/2/3: North Island Topology</vt:lpstr>
      <vt:lpstr>Running the script</vt:lpstr>
      <vt:lpstr>Graph the Results</vt:lpstr>
      <vt:lpstr>Result</vt:lpstr>
    </vt:vector>
  </TitlesOfParts>
  <Company>VUW</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NWEN 243</dc:title>
  <dc:creator>bryan</dc:creator>
  <cp:lastModifiedBy>aliahmeddawood@outlook.com</cp:lastModifiedBy>
  <cp:revision>346</cp:revision>
  <cp:lastPrinted>2015-08-04T19:27:36Z</cp:lastPrinted>
  <dcterms:created xsi:type="dcterms:W3CDTF">2011-07-11T01:56:05Z</dcterms:created>
  <dcterms:modified xsi:type="dcterms:W3CDTF">2017-08-13T22:06:37Z</dcterms:modified>
</cp:coreProperties>
</file>