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90" r:id="rId4"/>
    <p:sldId id="257" r:id="rId5"/>
    <p:sldId id="258" r:id="rId6"/>
    <p:sldId id="289" r:id="rId7"/>
    <p:sldId id="268" r:id="rId8"/>
    <p:sldId id="291" r:id="rId9"/>
    <p:sldId id="275" r:id="rId10"/>
    <p:sldId id="272" r:id="rId11"/>
    <p:sldId id="262" r:id="rId12"/>
    <p:sldId id="263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6357" autoAdjust="0"/>
  </p:normalViewPr>
  <p:slideViewPr>
    <p:cSldViewPr>
      <p:cViewPr varScale="1">
        <p:scale>
          <a:sx n="73" d="100"/>
          <a:sy n="73" d="100"/>
        </p:scale>
        <p:origin x="22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5F179-1F7A-48E7-A735-FDFC1CB2E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05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3FF59-C944-4159-AE93-1CF2420BFB6D}" type="datetimeFigureOut">
              <a:rPr lang="en-US" smtClean="0"/>
              <a:pPr/>
              <a:t>7/17/17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5004E-EB0F-4E9A-87B8-8F6CD998C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4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5004E-EB0F-4E9A-87B8-8F6CD998C1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3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5004E-EB0F-4E9A-87B8-8F6CD998C1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87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instruction set, or </a:t>
            </a:r>
            <a:r>
              <a:rPr lang="en-US" b="1" dirty="0" smtClean="0"/>
              <a:t>instruction set architecture</a:t>
            </a:r>
            <a:r>
              <a:rPr lang="en-US" dirty="0" smtClean="0"/>
              <a:t> (</a:t>
            </a:r>
            <a:r>
              <a:rPr lang="en-US" b="1" dirty="0" smtClean="0"/>
              <a:t>ISA</a:t>
            </a:r>
            <a:r>
              <a:rPr lang="en-US" dirty="0" smtClean="0"/>
              <a:t>), is the part of the computer architecture related to programming, including the native data types, instructions, registers, addressing modes, memory architecture, interrupt and exception handling, and external I/O.</a:t>
            </a:r>
          </a:p>
          <a:p>
            <a:endParaRPr lang="en-US" dirty="0" smtClean="0"/>
          </a:p>
          <a:p>
            <a:r>
              <a:rPr lang="en-US" dirty="0" smtClean="0"/>
              <a:t>In another</a:t>
            </a:r>
            <a:r>
              <a:rPr lang="en-US" baseline="0" dirty="0" smtClean="0"/>
              <a:t> word, ISA defines the interface between software and computer hardware. In fact, our focus in this course is to </a:t>
            </a:r>
            <a:r>
              <a:rPr lang="en-US" b="1" baseline="0" dirty="0" smtClean="0"/>
              <a:t>study the boundary between software and hardware and explore the level of hardware in the vicinity of this boundary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-&gt;</a:t>
            </a:r>
          </a:p>
          <a:p>
            <a:r>
              <a:rPr lang="en-US" baseline="0" dirty="0" smtClean="0"/>
              <a:t>Understand the execution of a program</a:t>
            </a:r>
          </a:p>
          <a:p>
            <a:r>
              <a:rPr lang="en-US" baseline="0" dirty="0" smtClean="0"/>
              <a:t>Improve the </a:t>
            </a:r>
            <a:r>
              <a:rPr lang="en-US" b="1" baseline="0" dirty="0" smtClean="0"/>
              <a:t>program performance </a:t>
            </a:r>
            <a:r>
              <a:rPr lang="en-US" baseline="0" dirty="0" smtClean="0"/>
              <a:t>(through smart programming)</a:t>
            </a:r>
          </a:p>
          <a:p>
            <a:r>
              <a:rPr lang="en-US" baseline="0" dirty="0" smtClean="0"/>
              <a:t>The design of programming languages</a:t>
            </a:r>
          </a:p>
          <a:p>
            <a:r>
              <a:rPr lang="en-US" baseline="0" dirty="0" smtClean="0"/>
              <a:t>-&gt;</a:t>
            </a:r>
          </a:p>
          <a:p>
            <a:r>
              <a:rPr lang="en-US" baseline="0" dirty="0" smtClean="0"/>
              <a:t>We shall talk about </a:t>
            </a:r>
            <a:r>
              <a:rPr lang="en-US" b="1" baseline="0" dirty="0" smtClean="0"/>
              <a:t>performance</a:t>
            </a:r>
            <a:r>
              <a:rPr lang="en-US" baseline="0" dirty="0" smtClean="0"/>
              <a:t> in more detail later (</a:t>
            </a:r>
            <a:r>
              <a:rPr lang="en-US" b="1" baseline="0" dirty="0" smtClean="0"/>
              <a:t>what it means and how can it be measured reliably</a:t>
            </a:r>
            <a:r>
              <a:rPr lang="en-US" baseline="0" dirty="0" smtClean="0"/>
              <a:t>). As we will emphasize repeatedly, </a:t>
            </a:r>
            <a:r>
              <a:rPr lang="en-US" b="1" baseline="0" dirty="0" smtClean="0"/>
              <a:t>performance is the main perspective</a:t>
            </a:r>
            <a:r>
              <a:rPr lang="en-US" baseline="0" dirty="0" smtClean="0"/>
              <a:t> that we follow to guide our discussion of almost all topics to be covered in this course.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5004E-EB0F-4E9A-87B8-8F6CD998C1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5004E-EB0F-4E9A-87B8-8F6CD998C1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40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5004E-EB0F-4E9A-87B8-8F6CD998C1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47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5004E-EB0F-4E9A-87B8-8F6CD998C1F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2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5004E-EB0F-4E9A-87B8-8F6CD998C1F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1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71914" y="6400800"/>
            <a:ext cx="40592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71914" y="6400800"/>
            <a:ext cx="40592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1" y="438150"/>
            <a:ext cx="2095500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438150"/>
            <a:ext cx="6134100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71914" y="6400800"/>
            <a:ext cx="40592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3815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1" y="1295400"/>
            <a:ext cx="40005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1" y="1295400"/>
            <a:ext cx="40005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71914" y="6400800"/>
            <a:ext cx="40592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3815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153400" cy="49530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NZ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71914" y="6400800"/>
            <a:ext cx="40592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71914" y="6400800"/>
            <a:ext cx="40592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71914" y="6400800"/>
            <a:ext cx="40592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2954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1" y="12954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71914" y="6400800"/>
            <a:ext cx="40592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71914" y="6400800"/>
            <a:ext cx="40592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71914" y="6400800"/>
            <a:ext cx="40592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71914" y="6400800"/>
            <a:ext cx="40592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71914" y="6400800"/>
            <a:ext cx="40592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71914" y="6400800"/>
            <a:ext cx="40592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3815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15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00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1112838" y="6397548"/>
            <a:ext cx="2249146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1000" dirty="0" smtClean="0">
                <a:ea typeface="宋体" pitchFamily="2" charset="-122"/>
              </a:rPr>
              <a:t>NWEN 243 </a:t>
            </a:r>
            <a:r>
              <a:rPr lang="en-US" altLang="zh-CN" sz="1000" baseline="0" dirty="0" smtClean="0">
                <a:ea typeface="宋体" pitchFamily="2" charset="-122"/>
              </a:rPr>
              <a:t> Network Applications</a:t>
            </a:r>
            <a:endParaRPr lang="en-US" altLang="zh-CN" sz="1300" dirty="0">
              <a:ea typeface="宋体" pitchFamily="2" charset="-122"/>
            </a:endParaRPr>
          </a:p>
        </p:txBody>
      </p:sp>
      <p:sp>
        <p:nvSpPr>
          <p:cNvPr id="369671" name="Text Box 7"/>
          <p:cNvSpPr txBox="1">
            <a:spLocks noChangeArrowheads="1"/>
          </p:cNvSpPr>
          <p:nvPr/>
        </p:nvSpPr>
        <p:spPr bwMode="auto">
          <a:xfrm>
            <a:off x="6096000" y="233364"/>
            <a:ext cx="28435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000" dirty="0" smtClean="0">
                <a:solidFill>
                  <a:srgbClr val="FF0000"/>
                </a:solidFill>
                <a:ea typeface="宋体" pitchFamily="2" charset="-122"/>
              </a:rPr>
              <a:t>School of Engineering</a:t>
            </a:r>
            <a:r>
              <a:rPr lang="en-US" altLang="zh-CN" sz="1000" baseline="0" dirty="0" smtClean="0">
                <a:solidFill>
                  <a:srgbClr val="FF0000"/>
                </a:solidFill>
                <a:ea typeface="宋体" pitchFamily="2" charset="-122"/>
              </a:rPr>
              <a:t> and Computer Science</a:t>
            </a:r>
            <a:endParaRPr lang="en-US" altLang="zh-CN" sz="1000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369672" name="AutoShape 8"/>
          <p:cNvSpPr>
            <a:spLocks noChangeArrowheads="1"/>
          </p:cNvSpPr>
          <p:nvPr/>
        </p:nvSpPr>
        <p:spPr bwMode="auto">
          <a:xfrm>
            <a:off x="419100" y="476250"/>
            <a:ext cx="8382000" cy="58293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u="sng">
          <a:solidFill>
            <a:schemeClr val="accent2"/>
          </a:solidFill>
          <a:latin typeface="Comic Sans MS" pitchFamily="6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u="sng">
          <a:solidFill>
            <a:schemeClr val="accent2"/>
          </a:solidFill>
          <a:latin typeface="Comic Sans MS" pitchFamily="6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u="sng">
          <a:solidFill>
            <a:schemeClr val="accent2"/>
          </a:solidFill>
          <a:latin typeface="Comic Sans MS" pitchFamily="6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u="sng">
          <a:solidFill>
            <a:schemeClr val="accent2"/>
          </a:solidFill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u="sng">
          <a:solidFill>
            <a:schemeClr val="accent2"/>
          </a:solidFill>
          <a:latin typeface="Comic Sans MS" pitchFamily="6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u="sng">
          <a:solidFill>
            <a:schemeClr val="accent2"/>
          </a:solidFill>
          <a:latin typeface="Comic Sans MS" pitchFamily="6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u="sng">
          <a:solidFill>
            <a:schemeClr val="accent2"/>
          </a:solidFill>
          <a:latin typeface="Comic Sans MS" pitchFamily="6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Char char="-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5576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NWEN </a:t>
            </a:r>
            <a:r>
              <a:rPr lang="en-US" dirty="0"/>
              <a:t>243 Network Applications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743200"/>
            <a:ext cx="6248400" cy="2959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after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3657600"/>
          </a:xfrm>
        </p:spPr>
        <p:txBody>
          <a:bodyPr/>
          <a:lstStyle/>
          <a:p>
            <a:r>
              <a:rPr lang="en-US" dirty="0" smtClean="0"/>
              <a:t>Look at the course website</a:t>
            </a:r>
          </a:p>
          <a:p>
            <a:pPr lvl="1"/>
            <a:r>
              <a:rPr lang="en-US" u="sng" dirty="0">
                <a:solidFill>
                  <a:srgbClr val="2D2DB9"/>
                </a:solidFill>
              </a:rPr>
              <a:t>https://</a:t>
            </a:r>
            <a:r>
              <a:rPr lang="en-US" u="sng" dirty="0" err="1">
                <a:solidFill>
                  <a:srgbClr val="2D2DB9"/>
                </a:solidFill>
              </a:rPr>
              <a:t>ecs.victoria.ac.nz</a:t>
            </a:r>
            <a:r>
              <a:rPr lang="en-US" u="sng" dirty="0">
                <a:solidFill>
                  <a:srgbClr val="2D2DB9"/>
                </a:solidFill>
              </a:rPr>
              <a:t>/Courses/NWEN243_2017T2/</a:t>
            </a:r>
            <a:endParaRPr lang="en-US" u="sng" dirty="0" smtClean="0">
              <a:solidFill>
                <a:srgbClr val="2D2DB9"/>
              </a:solidFill>
            </a:endParaRP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Refresh your c programming</a:t>
            </a:r>
          </a:p>
          <a:p>
            <a:pPr lvl="1"/>
            <a:r>
              <a:rPr lang="en-US" dirty="0" smtClean="0"/>
              <a:t>If necessary, follow some online c programming tutorials</a:t>
            </a:r>
          </a:p>
          <a:p>
            <a:pPr lvl="1"/>
            <a:r>
              <a:rPr lang="en-US" dirty="0" smtClean="0"/>
              <a:t>www.learn-c.org</a:t>
            </a:r>
          </a:p>
          <a:p>
            <a:endParaRPr lang="en-US" dirty="0" smtClean="0"/>
          </a:p>
          <a:p>
            <a:r>
              <a:rPr lang="en-US" altLang="zh-CN" dirty="0" smtClean="0"/>
              <a:t>Check our official textbook from the library.</a:t>
            </a:r>
          </a:p>
          <a:p>
            <a:endParaRPr lang="en-US" altLang="zh-CN" dirty="0"/>
          </a:p>
          <a:p>
            <a:r>
              <a:rPr lang="en-US" altLang="zh-CN" dirty="0" smtClean="0"/>
              <a:t>Be prepared for your lab project.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191000"/>
            <a:ext cx="1898885" cy="167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StudentRep2017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287" y="1628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470025"/>
          </a:xfrm>
        </p:spPr>
        <p:txBody>
          <a:bodyPr/>
          <a:lstStyle/>
          <a:p>
            <a:r>
              <a:rPr lang="en-US" dirty="0" smtClean="0"/>
              <a:t>Let’s start our learning journey together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316595" cy="3883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90600"/>
          </a:xfrm>
        </p:spPr>
        <p:txBody>
          <a:bodyPr/>
          <a:lstStyle/>
          <a:p>
            <a:r>
              <a:rPr lang="en-US" dirty="0" smtClean="0"/>
              <a:t>Lecturing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191000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Course lecturer: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smtClean="0"/>
              <a:t>Ali Ahmed</a:t>
            </a:r>
            <a:endParaRPr lang="en-US" dirty="0"/>
          </a:p>
          <a:p>
            <a:pPr lvl="1"/>
            <a:r>
              <a:rPr lang="en-US" dirty="0"/>
              <a:t>Email: </a:t>
            </a:r>
            <a:r>
              <a:rPr lang="en-US" dirty="0" err="1">
                <a:solidFill>
                  <a:srgbClr val="0000FF"/>
                </a:solidFill>
              </a:rPr>
              <a:t>ali.ahmed@ecs.vuw.ac.nz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Phone: </a:t>
            </a:r>
            <a:r>
              <a:rPr lang="en-US" dirty="0" smtClean="0"/>
              <a:t>463 </a:t>
            </a:r>
            <a:r>
              <a:rPr lang="en-US" dirty="0"/>
              <a:t>5233 </a:t>
            </a:r>
            <a:r>
              <a:rPr lang="en-US" dirty="0" smtClean="0"/>
              <a:t>x7527</a:t>
            </a:r>
            <a:endParaRPr lang="en-US" dirty="0"/>
          </a:p>
          <a:p>
            <a:pPr lvl="1"/>
            <a:r>
              <a:rPr lang="en-US" dirty="0"/>
              <a:t>Office: </a:t>
            </a:r>
            <a:r>
              <a:rPr lang="en-US" dirty="0" smtClean="0"/>
              <a:t>EA104</a:t>
            </a:r>
          </a:p>
          <a:p>
            <a:pPr lvl="1"/>
            <a:endParaRPr lang="en-US" dirty="0"/>
          </a:p>
          <a:p>
            <a:r>
              <a:rPr lang="en-US" dirty="0" smtClean="0"/>
              <a:t>Course coordinator: Dr Aaron (Gang) Chen</a:t>
            </a:r>
          </a:p>
          <a:p>
            <a:pPr lvl="1"/>
            <a:r>
              <a:rPr lang="en-US" dirty="0" smtClean="0"/>
              <a:t>Email: </a:t>
            </a:r>
            <a:r>
              <a:rPr lang="en-US" dirty="0" smtClean="0">
                <a:solidFill>
                  <a:schemeClr val="accent6"/>
                </a:solidFill>
              </a:rPr>
              <a:t>aaron.chen@ecs.vuw.ac.nz</a:t>
            </a:r>
          </a:p>
          <a:p>
            <a:pPr lvl="1"/>
            <a:r>
              <a:rPr lang="en-US" dirty="0" smtClean="0"/>
              <a:t>Phone: 463 5114</a:t>
            </a:r>
          </a:p>
          <a:p>
            <a:pPr lvl="1"/>
            <a:r>
              <a:rPr lang="en-US" dirty="0" smtClean="0"/>
              <a:t>Office: AM4O5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Six tutors help with the lab sessions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applications are rarely standalone</a:t>
            </a:r>
          </a:p>
          <a:p>
            <a:pPr lvl="1"/>
            <a:r>
              <a:rPr lang="en-US" dirty="0" smtClean="0"/>
              <a:t>They communicate</a:t>
            </a:r>
          </a:p>
          <a:p>
            <a:pPr lvl="1"/>
            <a:r>
              <a:rPr lang="en-US" dirty="0" smtClean="0"/>
              <a:t>They coordinate</a:t>
            </a:r>
          </a:p>
          <a:p>
            <a:pPr lvl="1"/>
            <a:r>
              <a:rPr lang="en-US" dirty="0" smtClean="0"/>
              <a:t>They authenticate, and</a:t>
            </a:r>
          </a:p>
          <a:p>
            <a:pPr lvl="1"/>
            <a:r>
              <a:rPr lang="en-US" dirty="0" smtClean="0"/>
              <a:t>Users participate (user generated content, Web 2.0)</a:t>
            </a:r>
          </a:p>
          <a:p>
            <a:pPr lvl="1"/>
            <a:r>
              <a:rPr lang="en-US" dirty="0" smtClean="0"/>
              <a:t>Networking is everywhere (</a:t>
            </a:r>
            <a:r>
              <a:rPr lang="en-US" dirty="0" err="1" smtClean="0"/>
              <a:t>IoT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This course looks at how we build networks and the applications that use them.</a:t>
            </a:r>
          </a:p>
          <a:p>
            <a:endParaRPr lang="en-US" dirty="0" smtClean="0"/>
          </a:p>
          <a:p>
            <a:r>
              <a:rPr lang="en-US" dirty="0" smtClean="0"/>
              <a:t>Designed as a first course on computer networks, with an application focus.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1" y="762001"/>
            <a:ext cx="1842711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usinessbuilding.com.au/media/useruploads/images/M6_CH1_PT1_Determine_marketing_objecti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05250"/>
            <a:ext cx="312420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3124200"/>
          </a:xfrm>
        </p:spPr>
        <p:txBody>
          <a:bodyPr/>
          <a:lstStyle/>
          <a:p>
            <a:r>
              <a:rPr lang="en-US" dirty="0" smtClean="0"/>
              <a:t>Understand network security and related security technologies</a:t>
            </a:r>
          </a:p>
          <a:p>
            <a:r>
              <a:rPr lang="en-US" dirty="0" smtClean="0"/>
              <a:t>Explain </a:t>
            </a:r>
            <a:r>
              <a:rPr lang="en-US" dirty="0"/>
              <a:t>the basics of networks and the design of their associated </a:t>
            </a:r>
            <a:r>
              <a:rPr lang="en-US" dirty="0" smtClean="0"/>
              <a:t>protocols</a:t>
            </a:r>
          </a:p>
          <a:p>
            <a:pPr lvl="1"/>
            <a:r>
              <a:rPr lang="en-US" dirty="0" smtClean="0"/>
              <a:t>Layered communication architecture</a:t>
            </a:r>
          </a:p>
          <a:p>
            <a:pPr lvl="1"/>
            <a:r>
              <a:rPr lang="en-US" dirty="0" smtClean="0"/>
              <a:t>Design of IP networks</a:t>
            </a:r>
          </a:p>
          <a:p>
            <a:pPr lvl="1"/>
            <a:r>
              <a:rPr lang="en-US" dirty="0" smtClean="0"/>
              <a:t>Communication control technologies</a:t>
            </a:r>
            <a:endParaRPr lang="en-US" dirty="0"/>
          </a:p>
          <a:p>
            <a:r>
              <a:rPr lang="en-US" dirty="0"/>
              <a:t>Explain the role of the application layer, the socket API and the basics of building networked or distributed </a:t>
            </a:r>
            <a:r>
              <a:rPr lang="en-US" dirty="0" smtClean="0"/>
              <a:t>applications</a:t>
            </a:r>
          </a:p>
          <a:p>
            <a:r>
              <a:rPr lang="en-US" dirty="0"/>
              <a:t>Implement applications that make use of </a:t>
            </a:r>
            <a:r>
              <a:rPr lang="en-US" dirty="0" smtClean="0"/>
              <a:t>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Socket </a:t>
            </a:r>
            <a:r>
              <a:rPr lang="en-US" dirty="0"/>
              <a:t>API, </a:t>
            </a:r>
            <a:r>
              <a:rPr lang="en-US" dirty="0" smtClean="0"/>
              <a:t>Web services, 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mobile devices </a:t>
            </a:r>
            <a:r>
              <a:rPr lang="en-US" dirty="0"/>
              <a:t>(Android)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153400" cy="990600"/>
          </a:xfrm>
        </p:spPr>
        <p:txBody>
          <a:bodyPr/>
          <a:lstStyle/>
          <a:p>
            <a:r>
              <a:rPr lang="en-US" dirty="0" smtClean="0"/>
              <a:t>Main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153400" cy="4953000"/>
          </a:xfrm>
        </p:spPr>
        <p:txBody>
          <a:bodyPr/>
          <a:lstStyle/>
          <a:p>
            <a:r>
              <a:rPr lang="en-US" dirty="0"/>
              <a:t>Security, Public Key Cryptography, Authentication and </a:t>
            </a:r>
            <a:r>
              <a:rPr lang="en-US" dirty="0" smtClean="0"/>
              <a:t>Digital Signatures.</a:t>
            </a:r>
          </a:p>
          <a:p>
            <a:r>
              <a:rPr lang="en-US" dirty="0"/>
              <a:t>Introduction to Networking, </a:t>
            </a:r>
            <a:r>
              <a:rPr lang="en-US" dirty="0" smtClean="0"/>
              <a:t>layered communication architecture, LANs</a:t>
            </a:r>
            <a:r>
              <a:rPr lang="en-US" dirty="0"/>
              <a:t>, </a:t>
            </a:r>
            <a:r>
              <a:rPr lang="en-US" dirty="0" smtClean="0"/>
              <a:t>Internet protocol Stack</a:t>
            </a:r>
            <a:r>
              <a:rPr lang="en-US" dirty="0"/>
              <a:t>, TCP/IP and the socket </a:t>
            </a:r>
            <a:r>
              <a:rPr lang="en-US" dirty="0" smtClean="0"/>
              <a:t>API</a:t>
            </a:r>
          </a:p>
          <a:p>
            <a:r>
              <a:rPr lang="en-US" dirty="0"/>
              <a:t>Models of </a:t>
            </a:r>
            <a:r>
              <a:rPr lang="en-US" dirty="0" smtClean="0"/>
              <a:t>networked applications </a:t>
            </a:r>
            <a:r>
              <a:rPr lang="en-US" dirty="0"/>
              <a:t>and application layer </a:t>
            </a:r>
            <a:r>
              <a:rPr lang="en-US" dirty="0" smtClean="0"/>
              <a:t>protocols</a:t>
            </a:r>
          </a:p>
          <a:p>
            <a:pPr lvl="1"/>
            <a:r>
              <a:rPr lang="en-US" dirty="0" smtClean="0"/>
              <a:t>Hypertext Transport </a:t>
            </a:r>
            <a:r>
              <a:rPr lang="en-US" dirty="0"/>
              <a:t>Protocol (HTTP</a:t>
            </a:r>
            <a:r>
              <a:rPr lang="en-US" dirty="0" smtClean="0"/>
              <a:t>), </a:t>
            </a:r>
            <a:r>
              <a:rPr lang="en-US" dirty="0"/>
              <a:t>Domain Name System (DNS</a:t>
            </a:r>
            <a:r>
              <a:rPr lang="en-US" dirty="0" smtClean="0"/>
              <a:t>), Simple Mail Transfer Protocol (SMTP), and File Transfer Protocol (FTP)</a:t>
            </a:r>
            <a:endParaRPr lang="en-US" dirty="0"/>
          </a:p>
          <a:p>
            <a:r>
              <a:rPr lang="en-US" dirty="0" smtClean="0"/>
              <a:t>Technologies for building networked applications:</a:t>
            </a:r>
          </a:p>
          <a:p>
            <a:pPr lvl="1"/>
            <a:r>
              <a:rPr lang="en-US" dirty="0" smtClean="0"/>
              <a:t>XML, Android </a:t>
            </a:r>
            <a:r>
              <a:rPr lang="en-US" dirty="0"/>
              <a:t>Application Development, </a:t>
            </a:r>
            <a:r>
              <a:rPr lang="en-US" dirty="0" smtClean="0"/>
              <a:t>and Web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5181601"/>
            <a:ext cx="6629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NWEN 243 is an introductory course, so </a:t>
            </a:r>
            <a:r>
              <a:rPr lang="en-US" dirty="0" smtClean="0"/>
              <a:t>we will </a:t>
            </a:r>
            <a:r>
              <a:rPr lang="en-US" dirty="0"/>
              <a:t>look at </a:t>
            </a:r>
            <a:r>
              <a:rPr lang="en-US" dirty="0" smtClean="0"/>
              <a:t>the general </a:t>
            </a:r>
            <a:r>
              <a:rPr lang="en-US" dirty="0"/>
              <a:t>concepts rather than focus on the finest of details.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assumed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mathematics skills</a:t>
            </a:r>
          </a:p>
          <a:p>
            <a:pPr lvl="1"/>
            <a:r>
              <a:rPr lang="en-US" dirty="0"/>
              <a:t>Binary calculation</a:t>
            </a:r>
          </a:p>
          <a:p>
            <a:pPr lvl="1"/>
            <a:r>
              <a:rPr lang="en-US" dirty="0" smtClean="0"/>
              <a:t>Basic probability knowledge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 programming knowledge</a:t>
            </a:r>
          </a:p>
          <a:p>
            <a:pPr lvl="1"/>
            <a:r>
              <a:rPr lang="en-US" dirty="0" smtClean="0"/>
              <a:t>NWEN241</a:t>
            </a:r>
          </a:p>
          <a:p>
            <a:pPr lvl="1"/>
            <a:r>
              <a:rPr lang="en-US" dirty="0" smtClean="0"/>
              <a:t>Online c tutorial</a:t>
            </a:r>
            <a:r>
              <a:rPr lang="en-US" dirty="0"/>
              <a:t>: </a:t>
            </a:r>
            <a:r>
              <a:rPr lang="en-US" u="sng" dirty="0">
                <a:solidFill>
                  <a:schemeClr val="accent2"/>
                </a:solidFill>
              </a:rPr>
              <a:t>http://</a:t>
            </a:r>
            <a:r>
              <a:rPr lang="en-US" u="sng" dirty="0" err="1">
                <a:solidFill>
                  <a:schemeClr val="accent2"/>
                </a:solidFill>
              </a:rPr>
              <a:t>www.cprogramming.com</a:t>
            </a:r>
            <a:r>
              <a:rPr lang="en-US" u="sng" dirty="0">
                <a:solidFill>
                  <a:schemeClr val="accent2"/>
                </a:solidFill>
              </a:rPr>
              <a:t>/tutorial/c-</a:t>
            </a:r>
            <a:r>
              <a:rPr lang="en-US" u="sng" dirty="0" err="1" smtClean="0">
                <a:solidFill>
                  <a:schemeClr val="accent2"/>
                </a:solidFill>
              </a:rPr>
              <a:t>tutorial.html</a:t>
            </a:r>
            <a:endParaRPr lang="en-US" u="sng" dirty="0" smtClean="0">
              <a:solidFill>
                <a:schemeClr val="accent2"/>
              </a:solidFill>
            </a:endParaRPr>
          </a:p>
          <a:p>
            <a:endParaRPr lang="en-US" u="sng" dirty="0">
              <a:solidFill>
                <a:schemeClr val="accent2"/>
              </a:solidFill>
            </a:endParaRPr>
          </a:p>
          <a:p>
            <a:r>
              <a:rPr lang="en-US" dirty="0" smtClean="0"/>
              <a:t>Java programming knowledge</a:t>
            </a:r>
          </a:p>
          <a:p>
            <a:pPr lvl="1"/>
            <a:r>
              <a:rPr lang="en-US" dirty="0" smtClean="0"/>
              <a:t>COMP102, SWEN221</a:t>
            </a:r>
          </a:p>
          <a:p>
            <a:pPr lvl="1"/>
            <a:r>
              <a:rPr lang="en-US" dirty="0" smtClean="0"/>
              <a:t>Online </a:t>
            </a:r>
            <a:r>
              <a:rPr lang="en-US" dirty="0"/>
              <a:t>java tutorial: </a:t>
            </a:r>
            <a:r>
              <a:rPr lang="en-US" u="sng" dirty="0">
                <a:solidFill>
                  <a:schemeClr val="accent6"/>
                </a:solidFill>
              </a:rPr>
              <a:t>https://</a:t>
            </a:r>
            <a:r>
              <a:rPr lang="en-US" u="sng" dirty="0" err="1">
                <a:solidFill>
                  <a:schemeClr val="accent6"/>
                </a:solidFill>
              </a:rPr>
              <a:t>docs.oracle.com</a:t>
            </a:r>
            <a:r>
              <a:rPr lang="en-US" u="sng" dirty="0">
                <a:solidFill>
                  <a:schemeClr val="accent6"/>
                </a:solidFill>
              </a:rPr>
              <a:t>/</a:t>
            </a:r>
            <a:r>
              <a:rPr lang="en-US" u="sng" dirty="0" err="1">
                <a:solidFill>
                  <a:schemeClr val="accent6"/>
                </a:solidFill>
              </a:rPr>
              <a:t>javase</a:t>
            </a:r>
            <a:r>
              <a:rPr lang="en-US" u="sng" dirty="0">
                <a:solidFill>
                  <a:schemeClr val="accent6"/>
                </a:solidFill>
              </a:rPr>
              <a:t>/tutorial/</a:t>
            </a:r>
            <a:endParaRPr lang="en-US" u="sng" dirty="0" smtClean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09600"/>
            <a:ext cx="2616576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1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Examination</a:t>
            </a:r>
          </a:p>
          <a:p>
            <a:pPr lvl="1"/>
            <a:r>
              <a:rPr lang="en-US" dirty="0" smtClean="0"/>
              <a:t>Final exam (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0%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All topics covered in lectures, tutorials, and projects are examinable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Screen Shot 2017-07-07 at 9.19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1" y="1295401"/>
            <a:ext cx="8268419" cy="3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001000" cy="990600"/>
          </a:xfrm>
        </p:spPr>
        <p:txBody>
          <a:bodyPr/>
          <a:lstStyle/>
          <a:p>
            <a:r>
              <a:rPr lang="en-US" dirty="0" smtClean="0"/>
              <a:t>Lab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91200"/>
            <a:ext cx="8153400" cy="762000"/>
          </a:xfrm>
        </p:spPr>
        <p:txBody>
          <a:bodyPr/>
          <a:lstStyle/>
          <a:p>
            <a:r>
              <a:rPr lang="en-US" dirty="0" smtClean="0"/>
              <a:t>Please register your lab session through </a:t>
            </a:r>
            <a:r>
              <a:rPr lang="en-US" dirty="0" err="1" smtClean="0">
                <a:solidFill>
                  <a:srgbClr val="2D2DB9"/>
                </a:solidFill>
              </a:rPr>
              <a:t>myAllocator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Screen Shot 2017-07-07 at 9.26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24" y="1133974"/>
            <a:ext cx="6477000" cy="464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&amp; tutorial arrangement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800600"/>
          </a:xfrm>
        </p:spPr>
        <p:txBody>
          <a:bodyPr/>
          <a:lstStyle/>
          <a:p>
            <a:endParaRPr lang="en-US" dirty="0" smtClean="0">
              <a:solidFill>
                <a:srgbClr val="3333CC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Screen Shot 2017-07-07 at 9.30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73" y="1708960"/>
            <a:ext cx="8192984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418_2002">
  <a:themeElements>
    <a:clrScheme name="E418_20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418_200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418_20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418_20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418_20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418_20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418_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418_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418_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week1_1</Template>
  <TotalTime>2166</TotalTime>
  <Words>588</Words>
  <Application>Microsoft Macintosh PowerPoint</Application>
  <PresentationFormat>On-screen Show (4:3)</PresentationFormat>
  <Paragraphs>115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Comic Sans MS</vt:lpstr>
      <vt:lpstr>Times New Roman</vt:lpstr>
      <vt:lpstr>Wingdings</vt:lpstr>
      <vt:lpstr>宋体</vt:lpstr>
      <vt:lpstr>Arial</vt:lpstr>
      <vt:lpstr>E418_2002</vt:lpstr>
      <vt:lpstr>NWEN 243 Network Applications</vt:lpstr>
      <vt:lpstr>Lecturing team</vt:lpstr>
      <vt:lpstr>Introducing the course</vt:lpstr>
      <vt:lpstr>Learning objectives</vt:lpstr>
      <vt:lpstr>Main topics</vt:lpstr>
      <vt:lpstr>Knowledge assumed</vt:lpstr>
      <vt:lpstr>Assessments</vt:lpstr>
      <vt:lpstr>Lab sessions</vt:lpstr>
      <vt:lpstr>Lecture &amp; tutorial arrangement</vt:lpstr>
      <vt:lpstr>What to do after this lecture</vt:lpstr>
      <vt:lpstr>PowerPoint Presentation</vt:lpstr>
      <vt:lpstr>Let’s start our learning journey together …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NWEN 242 COMPUTER ORGANIZATIONS</dc:title>
  <dc:creator>aaron</dc:creator>
  <cp:lastModifiedBy>aliahmeddawood@outlook.com</cp:lastModifiedBy>
  <cp:revision>197</cp:revision>
  <cp:lastPrinted>2015-07-10T05:32:51Z</cp:lastPrinted>
  <dcterms:created xsi:type="dcterms:W3CDTF">2006-08-16T00:00:00Z</dcterms:created>
  <dcterms:modified xsi:type="dcterms:W3CDTF">2017-07-16T22:06:27Z</dcterms:modified>
</cp:coreProperties>
</file>