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710" r:id="rId3"/>
    <p:sldId id="711" r:id="rId4"/>
    <p:sldId id="713" r:id="rId5"/>
    <p:sldId id="714" r:id="rId6"/>
    <p:sldId id="715" r:id="rId7"/>
    <p:sldId id="716" r:id="rId8"/>
  </p:sldIdLst>
  <p:sldSz cx="12192000" cy="6858000"/>
  <p:notesSz cx="7099300" cy="10234613"/>
  <p:defaultTextStyle>
    <a:defPPr>
      <a:defRPr lang="en-NZ"/>
    </a:defPPr>
    <a:lvl1pPr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521415D9-36F7-43E2-AB2F-B90AF26B5E84}">
      <p14:sectionLst xmlns:p14="http://schemas.microsoft.com/office/powerpoint/2010/main">
        <p14:section name="Introduction" id="{CA106013-4169-47F2-BFA7-280F1044C04F}">
          <p14:sldIdLst>
            <p14:sldId id="256"/>
            <p14:sldId id="710"/>
            <p14:sldId id="711"/>
            <p14:sldId id="713"/>
            <p14:sldId id="714"/>
            <p14:sldId id="715"/>
            <p14:sldId id="716"/>
          </p14:sldIdLst>
        </p14:section>
        <p14:section name="Course Info, First Program" id="{F0AD741F-F118-4C29-84BE-84A482788CD8}">
          <p14:sldIdLst/>
        </p14:section>
        <p14:section name="First Program" id="{7EB9616C-F8A0-479A-8907-F180449670FA}">
          <p14:sldIdLst/>
        </p14:section>
        <p14:section name="Program Elements" id="{796C11CC-F90F-48F4-841E-FEDE32238C9E}">
          <p14:sldIdLst/>
        </p14:section>
        <p14:section name="UI methods" id="{2A3CF5D8-2153-4B65-B8DD-287B5542320B}">
          <p14:sldIdLst/>
        </p14:section>
        <p14:section name="ifs and booleans" id="{34B6F410-293F-49CE-AC2E-15BA026170DA}">
          <p14:sldIdLst/>
        </p14:section>
        <p14:section name="new objects" id="{4520FCAA-846D-461C-BEDC-09630304109A}">
          <p14:sldIdLst/>
        </p14:section>
        <p14:section name="Method parameters and return" id="{5D4BDF58-3695-490C-99F1-64FFEF43116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accent3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C2A3"/>
    <a:srgbClr val="B9B9FF"/>
    <a:srgbClr val="FF9900"/>
    <a:srgbClr val="0B45FF"/>
    <a:srgbClr val="0032D2"/>
    <a:srgbClr val="0033CC"/>
    <a:srgbClr val="6F3B01"/>
    <a:srgbClr val="6699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44556A-9775-486F-8E44-FC91CD5C31F3}" v="6" dt="2021-12-09T20:28:21.0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745" autoAdjust="0"/>
  </p:normalViewPr>
  <p:slideViewPr>
    <p:cSldViewPr snapToGrid="0" snapToObjects="1">
      <p:cViewPr varScale="1">
        <p:scale>
          <a:sx n="112" d="100"/>
          <a:sy n="112" d="100"/>
        </p:scale>
        <p:origin x="438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37350"/>
    </p:cViewPr>
  </p:sorterViewPr>
  <p:notesViewPr>
    <p:cSldViewPr snapToGrid="0" snapToObjects="1">
      <p:cViewPr varScale="1">
        <p:scale>
          <a:sx n="51" d="100"/>
          <a:sy n="51" d="100"/>
        </p:scale>
        <p:origin x="-2616" y="-96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sten Lundqvist" userId="aba06821-d8cf-4eaa-a2b9-e045b9364813" providerId="ADAL" clId="{CC44556A-9775-486F-8E44-FC91CD5C31F3}"/>
    <pc:docChg chg="undo custSel addSld delSld modSld modSection">
      <pc:chgData name="Karsten Lundqvist" userId="aba06821-d8cf-4eaa-a2b9-e045b9364813" providerId="ADAL" clId="{CC44556A-9775-486F-8E44-FC91CD5C31F3}" dt="2021-12-09T20:29:17.119" v="114" actId="20577"/>
      <pc:docMkLst>
        <pc:docMk/>
      </pc:docMkLst>
      <pc:sldChg chg="modSp mod">
        <pc:chgData name="Karsten Lundqvist" userId="aba06821-d8cf-4eaa-a2b9-e045b9364813" providerId="ADAL" clId="{CC44556A-9775-486F-8E44-FC91CD5C31F3}" dt="2021-12-09T20:25:30.391" v="9" actId="20577"/>
        <pc:sldMkLst>
          <pc:docMk/>
          <pc:sldMk cId="0" sldId="256"/>
        </pc:sldMkLst>
        <pc:spChg chg="mod">
          <ac:chgData name="Karsten Lundqvist" userId="aba06821-d8cf-4eaa-a2b9-e045b9364813" providerId="ADAL" clId="{CC44556A-9775-486F-8E44-FC91CD5C31F3}" dt="2021-12-09T20:25:30.391" v="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del mod">
        <pc:chgData name="Karsten Lundqvist" userId="aba06821-d8cf-4eaa-a2b9-e045b9364813" providerId="ADAL" clId="{CC44556A-9775-486F-8E44-FC91CD5C31F3}" dt="2021-12-09T20:26:26.910" v="46" actId="2696"/>
        <pc:sldMkLst>
          <pc:docMk/>
          <pc:sldMk cId="807755287" sldId="707"/>
        </pc:sldMkLst>
        <pc:spChg chg="mod">
          <ac:chgData name="Karsten Lundqvist" userId="aba06821-d8cf-4eaa-a2b9-e045b9364813" providerId="ADAL" clId="{CC44556A-9775-486F-8E44-FC91CD5C31F3}" dt="2021-12-09T20:26:24.308" v="45" actId="21"/>
          <ac:spMkLst>
            <pc:docMk/>
            <pc:sldMk cId="807755287" sldId="707"/>
            <ac:spMk id="2" creationId="{00000000-0000-0000-0000-000000000000}"/>
          </ac:spMkLst>
        </pc:spChg>
      </pc:sldChg>
      <pc:sldChg chg="modSp add mod">
        <pc:chgData name="Karsten Lundqvist" userId="aba06821-d8cf-4eaa-a2b9-e045b9364813" providerId="ADAL" clId="{CC44556A-9775-486F-8E44-FC91CD5C31F3}" dt="2021-12-09T20:26:37.297" v="48"/>
        <pc:sldMkLst>
          <pc:docMk/>
          <pc:sldMk cId="3429796594" sldId="710"/>
        </pc:sldMkLst>
        <pc:spChg chg="mod">
          <ac:chgData name="Karsten Lundqvist" userId="aba06821-d8cf-4eaa-a2b9-e045b9364813" providerId="ADAL" clId="{CC44556A-9775-486F-8E44-FC91CD5C31F3}" dt="2021-12-09T20:26:37.297" v="48"/>
          <ac:spMkLst>
            <pc:docMk/>
            <pc:sldMk cId="3429796594" sldId="710"/>
            <ac:spMk id="2" creationId="{00000000-0000-0000-0000-000000000000}"/>
          </ac:spMkLst>
        </pc:spChg>
      </pc:sldChg>
      <pc:sldChg chg="add">
        <pc:chgData name="Karsten Lundqvist" userId="aba06821-d8cf-4eaa-a2b9-e045b9364813" providerId="ADAL" clId="{CC44556A-9775-486F-8E44-FC91CD5C31F3}" dt="2021-12-09T20:27:44.943" v="50"/>
        <pc:sldMkLst>
          <pc:docMk/>
          <pc:sldMk cId="2631514747" sldId="711"/>
        </pc:sldMkLst>
      </pc:sldChg>
      <pc:sldChg chg="add">
        <pc:chgData name="Karsten Lundqvist" userId="aba06821-d8cf-4eaa-a2b9-e045b9364813" providerId="ADAL" clId="{CC44556A-9775-486F-8E44-FC91CD5C31F3}" dt="2021-12-09T20:27:30.694" v="49"/>
        <pc:sldMkLst>
          <pc:docMk/>
          <pc:sldMk cId="1505373750" sldId="713"/>
        </pc:sldMkLst>
      </pc:sldChg>
      <pc:sldChg chg="add">
        <pc:chgData name="Karsten Lundqvist" userId="aba06821-d8cf-4eaa-a2b9-e045b9364813" providerId="ADAL" clId="{CC44556A-9775-486F-8E44-FC91CD5C31F3}" dt="2021-12-09T20:28:10.065" v="51"/>
        <pc:sldMkLst>
          <pc:docMk/>
          <pc:sldMk cId="1735584984" sldId="714"/>
        </pc:sldMkLst>
      </pc:sldChg>
      <pc:sldChg chg="add">
        <pc:chgData name="Karsten Lundqvist" userId="aba06821-d8cf-4eaa-a2b9-e045b9364813" providerId="ADAL" clId="{CC44556A-9775-486F-8E44-FC91CD5C31F3}" dt="2021-12-09T20:28:16.296" v="52"/>
        <pc:sldMkLst>
          <pc:docMk/>
          <pc:sldMk cId="1479570871" sldId="715"/>
        </pc:sldMkLst>
      </pc:sldChg>
      <pc:sldChg chg="modSp add mod">
        <pc:chgData name="Karsten Lundqvist" userId="aba06821-d8cf-4eaa-a2b9-e045b9364813" providerId="ADAL" clId="{CC44556A-9775-486F-8E44-FC91CD5C31F3}" dt="2021-12-09T20:29:17.119" v="114" actId="20577"/>
        <pc:sldMkLst>
          <pc:docMk/>
          <pc:sldMk cId="2741363249" sldId="716"/>
        </pc:sldMkLst>
        <pc:spChg chg="mod">
          <ac:chgData name="Karsten Lundqvist" userId="aba06821-d8cf-4eaa-a2b9-e045b9364813" providerId="ADAL" clId="{CC44556A-9775-486F-8E44-FC91CD5C31F3}" dt="2021-12-09T20:29:17.119" v="114" actId="20577"/>
          <ac:spMkLst>
            <pc:docMk/>
            <pc:sldMk cId="2741363249" sldId="716"/>
            <ac:spMk id="1024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1014" y="2"/>
            <a:ext cx="3047061" cy="47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t" anchorCtr="0" compatLnSpc="1">
            <a:prstTxWarp prst="textNoShape">
              <a:avLst/>
            </a:prstTxWarp>
          </a:bodyPr>
          <a:lstStyle>
            <a:lvl1pPr algn="l" defTabSz="952330">
              <a:defRPr sz="1000" i="1" baseline="30000">
                <a:latin typeface="Arial" charset="0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1227" y="2"/>
            <a:ext cx="3047061" cy="47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t" anchorCtr="0" compatLnSpc="1">
            <a:prstTxWarp prst="textNoShape">
              <a:avLst/>
            </a:prstTxWarp>
          </a:bodyPr>
          <a:lstStyle>
            <a:lvl1pPr defTabSz="952330">
              <a:defRPr sz="1000" i="1" baseline="30000">
                <a:latin typeface="Arial" charset="0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1014" y="9684236"/>
            <a:ext cx="3047061" cy="55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b" anchorCtr="0" compatLnSpc="1">
            <a:prstTxWarp prst="textNoShape">
              <a:avLst/>
            </a:prstTxWarp>
          </a:bodyPr>
          <a:lstStyle>
            <a:lvl1pPr algn="l" defTabSz="952330">
              <a:defRPr sz="1000" i="1" baseline="300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1227" y="9684236"/>
            <a:ext cx="3047061" cy="55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b" anchorCtr="0" compatLnSpc="1">
            <a:prstTxWarp prst="textNoShape">
              <a:avLst/>
            </a:prstTxWarp>
          </a:bodyPr>
          <a:lstStyle>
            <a:lvl1pPr defTabSz="952330">
              <a:defRPr sz="1000" i="1" baseline="30000">
                <a:latin typeface="Arial" charset="0"/>
              </a:defRPr>
            </a:lvl1pPr>
          </a:lstStyle>
          <a:p>
            <a:pPr>
              <a:defRPr/>
            </a:pPr>
            <a:fld id="{8F117321-F53C-47DE-A501-B48C4C105F9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31894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5079" cy="511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t" anchorCtr="0" compatLnSpc="1">
            <a:prstTxWarp prst="textNoShape">
              <a:avLst/>
            </a:prstTxWarp>
          </a:bodyPr>
          <a:lstStyle>
            <a:lvl1pPr algn="l" defTabSz="948953">
              <a:defRPr sz="1000" i="1" baseline="300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221" y="1"/>
            <a:ext cx="3075079" cy="511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t" anchorCtr="0" compatLnSpc="1">
            <a:prstTxWarp prst="textNoShape">
              <a:avLst/>
            </a:prstTxWarp>
          </a:bodyPr>
          <a:lstStyle>
            <a:lvl1pPr defTabSz="948953">
              <a:defRPr sz="1000" i="1" baseline="300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0338" y="782638"/>
            <a:ext cx="6781800" cy="3814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472" y="4865357"/>
            <a:ext cx="5210356" cy="460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25" tIns="47964" rIns="95925" bIns="479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/>
              <a:t>Click to edit Master text styles</a:t>
            </a:r>
          </a:p>
          <a:p>
            <a:pPr lvl="1"/>
            <a:r>
              <a:rPr lang="en-NZ" noProof="0"/>
              <a:t>Second level</a:t>
            </a:r>
          </a:p>
          <a:p>
            <a:pPr lvl="2"/>
            <a:r>
              <a:rPr lang="en-NZ" noProof="0"/>
              <a:t>Third level</a:t>
            </a:r>
          </a:p>
          <a:p>
            <a:pPr lvl="3"/>
            <a:r>
              <a:rPr lang="en-NZ" noProof="0"/>
              <a:t>Fourth level</a:t>
            </a:r>
          </a:p>
          <a:p>
            <a:pPr lvl="4"/>
            <a:r>
              <a:rPr lang="en-NZ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375"/>
            <a:ext cx="3075079" cy="511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b" anchorCtr="0" compatLnSpc="1">
            <a:prstTxWarp prst="textNoShape">
              <a:avLst/>
            </a:prstTxWarp>
          </a:bodyPr>
          <a:lstStyle>
            <a:lvl1pPr algn="l" defTabSz="948953">
              <a:defRPr sz="1000" i="1" baseline="300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221" y="9723375"/>
            <a:ext cx="3075079" cy="511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47" tIns="0" rIns="19847" bIns="0" numCol="1" anchor="b" anchorCtr="0" compatLnSpc="1">
            <a:prstTxWarp prst="textNoShape">
              <a:avLst/>
            </a:prstTxWarp>
          </a:bodyPr>
          <a:lstStyle>
            <a:lvl1pPr defTabSz="948953">
              <a:defRPr sz="1000" i="1" baseline="30000">
                <a:latin typeface="Arial" charset="0"/>
              </a:defRPr>
            </a:lvl1pPr>
          </a:lstStyle>
          <a:p>
            <a:pPr>
              <a:defRPr/>
            </a:pPr>
            <a:fld id="{DE254C26-DBE8-4DD7-A7E1-F9280186EFB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0723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FD056D-6F8B-4C0F-8249-D6273C3A1C13}" type="slidenum">
              <a:rPr lang="en-NZ" smtClean="0"/>
              <a:pPr/>
              <a:t>1</a:t>
            </a:fld>
            <a:endParaRPr lang="en-NZ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0338" y="782638"/>
            <a:ext cx="6781800" cy="3814762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614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end of Monday, stream 12 and 3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254C26-DBE8-4DD7-A7E1-F9280186EFB7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1000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254C26-DBE8-4DD7-A7E1-F9280186EFB7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0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39185" y="476251"/>
            <a:ext cx="11713633" cy="85725"/>
          </a:xfrm>
          <a:prstGeom prst="rect">
            <a:avLst/>
          </a:prstGeom>
          <a:solidFill>
            <a:srgbClr val="3333CC">
              <a:alpha val="64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NZ" sz="1400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239185" y="6092826"/>
            <a:ext cx="11713633" cy="85725"/>
          </a:xfrm>
          <a:prstGeom prst="rect">
            <a:avLst/>
          </a:prstGeom>
          <a:solidFill>
            <a:srgbClr val="3333CC">
              <a:alpha val="64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NZ" sz="140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9868776" y="6708775"/>
            <a:ext cx="2041709" cy="153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8000" tIns="0" rIns="18000" bIns="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2"/>
                </a:solidFill>
                <a:latin typeface="Arial Unicode MS" pitchFamily="34" charset="-128"/>
                <a:cs typeface="Arial" charset="0"/>
              </a:rPr>
              <a:t>© Karsten Lundqvist </a:t>
            </a:r>
            <a:r>
              <a:rPr lang="en-NZ" sz="1000" dirty="0">
                <a:solidFill>
                  <a:schemeClr val="accent2"/>
                </a:solidFill>
                <a:latin typeface="Arial Unicode MS" pitchFamily="34" charset="-128"/>
                <a:cs typeface="Arial" charset="0"/>
              </a:rPr>
              <a:t>Peter Andreae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39185" y="1196975"/>
            <a:ext cx="11713633" cy="1944688"/>
          </a:xfrm>
        </p:spPr>
        <p:txBody>
          <a:bodyPr/>
          <a:lstStyle>
            <a:lvl1pPr algn="ctr">
              <a:lnSpc>
                <a:spcPct val="110000"/>
              </a:lnSpc>
              <a:defRPr sz="4000"/>
            </a:lvl1pPr>
          </a:lstStyle>
          <a:p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0556111" y="0"/>
            <a:ext cx="1635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solidFill>
                  <a:srgbClr val="1004FC"/>
                </a:solidFill>
              </a:rPr>
              <a:t>COMP102: </a:t>
            </a:r>
            <a:fld id="{2EDC2512-B54A-44B8-8478-F96758B22434}" type="slidenum">
              <a:rPr lang="en-US" sz="1600" smtClean="0">
                <a:solidFill>
                  <a:srgbClr val="1004FC"/>
                </a:solidFill>
              </a:rPr>
              <a:pPr algn="l"/>
              <a:t>‹#›</a:t>
            </a:fld>
            <a:endParaRPr lang="en-AU" sz="1600" dirty="0">
              <a:solidFill>
                <a:srgbClr val="1004F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533" y="981075"/>
            <a:ext cx="5748867" cy="587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748867" cy="587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184" y="0"/>
            <a:ext cx="1076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NZ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5534" y="981075"/>
            <a:ext cx="11700933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dirty="0"/>
              <a:t>Click to edit Master text styles</a:t>
            </a:r>
          </a:p>
          <a:p>
            <a:pPr lvl="1"/>
            <a:r>
              <a:rPr lang="en-NZ" dirty="0"/>
              <a:t>Second level</a:t>
            </a:r>
          </a:p>
          <a:p>
            <a:pPr lvl="2"/>
            <a:r>
              <a:rPr lang="en-NZ" dirty="0"/>
              <a:t>Third level</a:t>
            </a:r>
          </a:p>
          <a:p>
            <a:pPr lvl="3"/>
            <a:r>
              <a:rPr lang="en-NZ" dirty="0"/>
              <a:t>Fourth level</a:t>
            </a:r>
          </a:p>
          <a:p>
            <a:pPr lvl="4"/>
            <a:r>
              <a:rPr lang="en-NZ"/>
              <a:t>Fifth level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9169400" y="5084764"/>
            <a:ext cx="3022600" cy="17732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NZ" sz="1400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9833510" y="6708775"/>
            <a:ext cx="2076975" cy="153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8000" tIns="0" rIns="18000" bIns="0">
            <a:spAutoFit/>
          </a:bodyPr>
          <a:lstStyle/>
          <a:p>
            <a:pPr>
              <a:defRPr/>
            </a:pPr>
            <a:r>
              <a:rPr lang="en-US" sz="1000" dirty="0">
                <a:latin typeface="Arial Unicode MS" pitchFamily="34" charset="-128"/>
                <a:cs typeface="Arial" charset="0"/>
              </a:rPr>
              <a:t>© Karsten Lundqvist, P</a:t>
            </a:r>
            <a:r>
              <a:rPr lang="en-NZ" sz="1000" dirty="0" err="1">
                <a:latin typeface="Arial Unicode MS" pitchFamily="34" charset="-128"/>
                <a:cs typeface="Arial" charset="0"/>
              </a:rPr>
              <a:t>eter</a:t>
            </a:r>
            <a:r>
              <a:rPr lang="en-NZ" sz="1000" dirty="0">
                <a:latin typeface="Arial Unicode MS" pitchFamily="34" charset="-128"/>
                <a:cs typeface="Arial" charset="0"/>
              </a:rPr>
              <a:t> Andreae</a:t>
            </a: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334434" y="692150"/>
            <a:ext cx="9313333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7" r:id="rId3"/>
    <p:sldLayoutId id="2147483688" r:id="rId4"/>
    <p:sldLayoutId id="2147483689" r:id="rId5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1936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047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455738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637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3209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7781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2353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6925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Syntax 101</a:t>
            </a:r>
            <a:br>
              <a:rPr lang="en-NZ" dirty="0"/>
            </a:br>
            <a:r>
              <a:rPr lang="en-NZ" sz="2800" dirty="0"/>
              <a:t>COMP 102</a:t>
            </a:r>
            <a:r>
              <a:rPr lang="en-NZ" sz="2800" dirty="0">
                <a:solidFill>
                  <a:schemeClr val="bg1"/>
                </a:solidFill>
              </a:rPr>
              <a:t>.</a:t>
            </a:r>
            <a:r>
              <a:rPr lang="en-NZ" sz="2800" dirty="0"/>
              <a:t> 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138411" y="3640139"/>
            <a:ext cx="9838631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40000"/>
              </a:spcBef>
              <a:tabLst>
                <a:tab pos="1704975" algn="ctr"/>
                <a:tab pos="3409950" algn="ctr"/>
                <a:tab pos="5114925" algn="ctr"/>
              </a:tabLst>
            </a:pPr>
            <a:r>
              <a:rPr lang="en-NZ" sz="2000" b="1">
                <a:solidFill>
                  <a:schemeClr val="accent2"/>
                </a:solidFill>
                <a:latin typeface="Arial Unicode MS" pitchFamily="34" charset="-128"/>
              </a:rPr>
              <a:t>Victoria </a:t>
            </a:r>
            <a:r>
              <a:rPr lang="en-NZ" sz="2000" b="1" dirty="0">
                <a:solidFill>
                  <a:schemeClr val="accent2"/>
                </a:solidFill>
                <a:latin typeface="Arial Unicode MS" pitchFamily="34" charset="-128"/>
              </a:rPr>
              <a:t>University of Wellington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Syntax rules:  Program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First version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91544" y="1772817"/>
            <a:ext cx="2808312" cy="504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dirty="0"/>
              <a:t>〈</a:t>
            </a:r>
            <a:r>
              <a:rPr lang="en-NZ" sz="2000" b="1" dirty="0">
                <a:solidFill>
                  <a:srgbClr val="993300"/>
                </a:solidFill>
                <a:latin typeface="+mn-lt"/>
                <a:ea typeface="+mn-ea"/>
                <a:cs typeface="+mn-cs"/>
              </a:rPr>
              <a:t>import</a:t>
            </a:r>
            <a:r>
              <a:rPr lang="en-NZ" sz="2000" dirty="0"/>
              <a:t>  statements〉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991545" y="2851402"/>
            <a:ext cx="1163637" cy="504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NZ" sz="2000" b="1" dirty="0">
                <a:solidFill>
                  <a:srgbClr val="993300"/>
                </a:solidFill>
                <a:latin typeface="+mn-lt"/>
                <a:ea typeface="+mn-ea"/>
                <a:cs typeface="+mn-cs"/>
              </a:rPr>
              <a:t>public</a:t>
            </a:r>
            <a:endParaRPr lang="en-NZ" sz="1800" b="1" dirty="0">
              <a:solidFill>
                <a:srgbClr val="9933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503713" y="2851401"/>
            <a:ext cx="862007" cy="5048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b="1" dirty="0">
                <a:solidFill>
                  <a:srgbClr val="993300"/>
                </a:solidFill>
                <a:latin typeface="+mn-lt"/>
                <a:ea typeface="+mn-ea"/>
                <a:cs typeface="+mn-cs"/>
              </a:rPr>
              <a:t>class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6888088" y="2851401"/>
            <a:ext cx="344488" cy="5048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400" b="1" dirty="0"/>
              <a:t>{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2124589" y="5442747"/>
            <a:ext cx="344488" cy="5048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400" b="1" dirty="0"/>
              <a:t>}</a:t>
            </a: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4655840" y="2851401"/>
            <a:ext cx="1872208" cy="5048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dirty="0"/>
              <a:t>〈</a:t>
            </a:r>
            <a:r>
              <a:rPr lang="en-NZ" sz="2000" dirty="0" err="1"/>
              <a:t>classname</a:t>
            </a:r>
            <a:r>
              <a:rPr lang="en-NZ" sz="2000" dirty="0"/>
              <a:t>〉</a:t>
            </a:r>
          </a:p>
        </p:txBody>
      </p:sp>
      <p:cxnSp>
        <p:nvCxnSpPr>
          <p:cNvPr id="23" name="AutoShape 10"/>
          <p:cNvCxnSpPr>
            <a:cxnSpLocks noChangeShapeType="1"/>
            <a:stCxn id="21" idx="3"/>
            <a:endCxn id="19" idx="1"/>
          </p:cNvCxnSpPr>
          <p:nvPr/>
        </p:nvCxnSpPr>
        <p:spPr bwMode="auto">
          <a:xfrm>
            <a:off x="6528048" y="3103812"/>
            <a:ext cx="360040" cy="15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 type="none" w="sm" len="sm"/>
            <a:tailEnd type="triangle" w="lg" len="med"/>
          </a:ln>
        </p:spPr>
      </p:cxnSp>
      <p:cxnSp>
        <p:nvCxnSpPr>
          <p:cNvPr id="24" name="AutoShape 10"/>
          <p:cNvCxnSpPr>
            <a:cxnSpLocks noChangeShapeType="1"/>
            <a:stCxn id="16" idx="3"/>
            <a:endCxn id="17" idx="1"/>
          </p:cNvCxnSpPr>
          <p:nvPr/>
        </p:nvCxnSpPr>
        <p:spPr bwMode="auto">
          <a:xfrm flipV="1">
            <a:off x="3155182" y="3103812"/>
            <a:ext cx="348531" cy="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 type="none" w="sm" len="sm"/>
            <a:tailEnd type="triangle" w="lg" len="med"/>
          </a:ln>
        </p:spPr>
      </p:cxnSp>
      <p:cxnSp>
        <p:nvCxnSpPr>
          <p:cNvPr id="25" name="AutoShape 10"/>
          <p:cNvCxnSpPr>
            <a:cxnSpLocks noChangeShapeType="1"/>
            <a:stCxn id="17" idx="3"/>
            <a:endCxn id="21" idx="1"/>
          </p:cNvCxnSpPr>
          <p:nvPr/>
        </p:nvCxnSpPr>
        <p:spPr bwMode="auto">
          <a:xfrm>
            <a:off x="4365720" y="3103812"/>
            <a:ext cx="290121" cy="15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 type="none" w="sm" len="sm"/>
            <a:tailEnd type="triangle" w="lg" len="med"/>
          </a:ln>
        </p:spPr>
      </p:cxnSp>
      <p:cxnSp>
        <p:nvCxnSpPr>
          <p:cNvPr id="49" name="Curved Connector 48"/>
          <p:cNvCxnSpPr>
            <a:stCxn id="6" idx="3"/>
            <a:endCxn id="16" idx="1"/>
          </p:cNvCxnSpPr>
          <p:nvPr/>
        </p:nvCxnSpPr>
        <p:spPr bwMode="auto">
          <a:xfrm flipH="1">
            <a:off x="1991545" y="2025230"/>
            <a:ext cx="2808311" cy="1078585"/>
          </a:xfrm>
          <a:prstGeom prst="curvedConnector5">
            <a:avLst>
              <a:gd name="adj1" fmla="val -8140"/>
              <a:gd name="adj2" fmla="val 50000"/>
              <a:gd name="adj3" fmla="val 108140"/>
            </a:avLst>
          </a:prstGeom>
          <a:solidFill>
            <a:schemeClr val="bg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</p:cxnSp>
      <p:cxnSp>
        <p:nvCxnSpPr>
          <p:cNvPr id="52" name="Shape 51"/>
          <p:cNvCxnSpPr>
            <a:cxnSpLocks/>
            <a:stCxn id="19" idx="3"/>
            <a:endCxn id="22" idx="1"/>
          </p:cNvCxnSpPr>
          <p:nvPr/>
        </p:nvCxnSpPr>
        <p:spPr bwMode="auto">
          <a:xfrm flipH="1">
            <a:off x="2904085" y="3103812"/>
            <a:ext cx="4328491" cy="1335149"/>
          </a:xfrm>
          <a:prstGeom prst="curvedConnector5">
            <a:avLst>
              <a:gd name="adj1" fmla="val -5281"/>
              <a:gd name="adj2" fmla="val 41836"/>
              <a:gd name="adj3" fmla="val 111017"/>
            </a:avLst>
          </a:prstGeom>
          <a:solidFill>
            <a:schemeClr val="bg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</p:cxnSp>
      <p:sp>
        <p:nvSpPr>
          <p:cNvPr id="55" name="Rounded Rectangular Callout 54"/>
          <p:cNvSpPr>
            <a:spLocks noChangeArrowheads="1"/>
          </p:cNvSpPr>
          <p:nvPr/>
        </p:nvSpPr>
        <p:spPr bwMode="auto">
          <a:xfrm>
            <a:off x="7558980" y="5329497"/>
            <a:ext cx="2857500" cy="618072"/>
          </a:xfrm>
          <a:prstGeom prst="wedgeRoundRectCallout">
            <a:avLst>
              <a:gd name="adj1" fmla="val -41115"/>
              <a:gd name="adj2" fmla="val -128051"/>
              <a:gd name="adj3" fmla="val 16667"/>
            </a:avLst>
          </a:prstGeom>
          <a:solidFill>
            <a:srgbClr val="FFFFCC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marL="0" lvl="1" algn="l"/>
            <a:r>
              <a:rPr lang="en-NZ" sz="1800" dirty="0"/>
              <a:t> Comments can be added anywhere</a:t>
            </a:r>
          </a:p>
        </p:txBody>
      </p:sp>
      <p:sp>
        <p:nvSpPr>
          <p:cNvPr id="56" name="Rounded Rectangular Callout 55"/>
          <p:cNvSpPr>
            <a:spLocks noChangeArrowheads="1"/>
          </p:cNvSpPr>
          <p:nvPr/>
        </p:nvSpPr>
        <p:spPr bwMode="auto">
          <a:xfrm>
            <a:off x="6600056" y="1321904"/>
            <a:ext cx="3509962" cy="666936"/>
          </a:xfrm>
          <a:prstGeom prst="wedgeRoundRectCallout">
            <a:avLst>
              <a:gd name="adj1" fmla="val -89936"/>
              <a:gd name="adj2" fmla="val 59398"/>
              <a:gd name="adj3" fmla="val 16667"/>
            </a:avLst>
          </a:prstGeom>
          <a:solidFill>
            <a:srgbClr val="FFFFCC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marL="0" lvl="1" algn="l"/>
            <a:r>
              <a:rPr lang="en-NZ" sz="2000" b="1" dirty="0">
                <a:solidFill>
                  <a:srgbClr val="993300"/>
                </a:solidFill>
                <a:latin typeface="+mn-lt"/>
                <a:ea typeface="+mn-ea"/>
                <a:cs typeface="+mn-cs"/>
              </a:rPr>
              <a:t>import</a:t>
            </a:r>
            <a:r>
              <a:rPr lang="en-NZ" sz="1800" dirty="0"/>
              <a:t> ecs100.*;</a:t>
            </a:r>
          </a:p>
          <a:p>
            <a:pPr marL="0" lvl="1" algn="l"/>
            <a:r>
              <a:rPr lang="en-NZ" sz="2000" b="1" dirty="0">
                <a:solidFill>
                  <a:srgbClr val="993300"/>
                </a:solidFill>
                <a:latin typeface="+mn-lt"/>
                <a:ea typeface="+mn-ea"/>
                <a:cs typeface="+mn-cs"/>
              </a:rPr>
              <a:t>import</a:t>
            </a:r>
            <a:r>
              <a:rPr lang="en-NZ" sz="1800" dirty="0"/>
              <a:t> </a:t>
            </a:r>
            <a:r>
              <a:rPr lang="en-NZ" sz="1800" dirty="0" err="1"/>
              <a:t>java.awt.Color</a:t>
            </a:r>
            <a:r>
              <a:rPr lang="en-NZ" sz="1800" dirty="0"/>
              <a:t>;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2904085" y="4186550"/>
            <a:ext cx="3312368" cy="5048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dirty="0"/>
              <a:t>〈method description〉</a:t>
            </a:r>
          </a:p>
        </p:txBody>
      </p:sp>
      <p:cxnSp>
        <p:nvCxnSpPr>
          <p:cNvPr id="26" name="Shape 53"/>
          <p:cNvCxnSpPr>
            <a:stCxn id="22" idx="3"/>
            <a:endCxn id="20" idx="1"/>
          </p:cNvCxnSpPr>
          <p:nvPr/>
        </p:nvCxnSpPr>
        <p:spPr bwMode="auto">
          <a:xfrm flipH="1">
            <a:off x="2124589" y="4438961"/>
            <a:ext cx="4091864" cy="1256197"/>
          </a:xfrm>
          <a:prstGeom prst="curvedConnector5">
            <a:avLst>
              <a:gd name="adj1" fmla="val -5587"/>
              <a:gd name="adj2" fmla="val 50000"/>
              <a:gd name="adj3" fmla="val 105587"/>
            </a:avLst>
          </a:prstGeom>
          <a:solidFill>
            <a:schemeClr val="bg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</p:cxnSp>
      <p:cxnSp>
        <p:nvCxnSpPr>
          <p:cNvPr id="27" name="Shape 53"/>
          <p:cNvCxnSpPr>
            <a:stCxn id="22" idx="3"/>
            <a:endCxn id="22" idx="1"/>
          </p:cNvCxnSpPr>
          <p:nvPr/>
        </p:nvCxnSpPr>
        <p:spPr bwMode="auto">
          <a:xfrm flipH="1">
            <a:off x="2904085" y="4438961"/>
            <a:ext cx="3312368" cy="12700"/>
          </a:xfrm>
          <a:prstGeom prst="curvedConnector5">
            <a:avLst>
              <a:gd name="adj1" fmla="val -6901"/>
              <a:gd name="adj2" fmla="val -4461520"/>
              <a:gd name="adj3" fmla="val 106901"/>
            </a:avLst>
          </a:prstGeom>
          <a:solidFill>
            <a:schemeClr val="bg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297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NZ" dirty="0"/>
              <a:t>Three kinds of comments:</a:t>
            </a:r>
          </a:p>
          <a:p>
            <a:pPr>
              <a:spcBef>
                <a:spcPts val="1200"/>
              </a:spcBef>
            </a:pPr>
            <a:r>
              <a:rPr lang="en-NZ" dirty="0"/>
              <a:t>Documentation comments</a:t>
            </a:r>
          </a:p>
          <a:p>
            <a:pPr lvl="1"/>
            <a:endParaRPr lang="en-NZ" dirty="0"/>
          </a:p>
          <a:p>
            <a:pPr lvl="1"/>
            <a:endParaRPr lang="en-NZ" dirty="0"/>
          </a:p>
          <a:p>
            <a:pPr lvl="1">
              <a:buNone/>
            </a:pPr>
            <a:r>
              <a:rPr lang="en-NZ" dirty="0" err="1"/>
              <a:t>eg</a:t>
            </a:r>
            <a:r>
              <a:rPr lang="en-NZ" dirty="0"/>
              <a:t>   	</a:t>
            </a:r>
            <a:r>
              <a:rPr lang="en-NZ" dirty="0">
                <a:solidFill>
                  <a:srgbClr val="3333CC"/>
                </a:solidFill>
              </a:rPr>
              <a:t>/** Program for converting between temperature scales */</a:t>
            </a:r>
          </a:p>
          <a:p>
            <a:pPr>
              <a:spcBef>
                <a:spcPts val="1800"/>
              </a:spcBef>
            </a:pPr>
            <a:r>
              <a:rPr lang="en-NZ" dirty="0"/>
              <a:t>end-of-line comments</a:t>
            </a:r>
          </a:p>
          <a:p>
            <a:pPr lvl="1"/>
            <a:endParaRPr lang="en-NZ" dirty="0"/>
          </a:p>
          <a:p>
            <a:pPr lvl="1"/>
            <a:endParaRPr lang="en-NZ" dirty="0"/>
          </a:p>
          <a:p>
            <a:pPr lvl="1">
              <a:buNone/>
            </a:pPr>
            <a:r>
              <a:rPr lang="en-NZ" dirty="0" err="1"/>
              <a:t>eg</a:t>
            </a:r>
            <a:r>
              <a:rPr lang="en-NZ" dirty="0"/>
              <a:t>   	</a:t>
            </a:r>
            <a:r>
              <a:rPr lang="en-NZ" dirty="0">
                <a:solidFill>
                  <a:srgbClr val="FF0000"/>
                </a:solidFill>
              </a:rPr>
              <a:t>double</a:t>
            </a:r>
            <a:r>
              <a:rPr lang="en-NZ" dirty="0"/>
              <a:t> </a:t>
            </a:r>
            <a:r>
              <a:rPr lang="en-NZ" dirty="0" err="1"/>
              <a:t>celsius</a:t>
            </a:r>
            <a:r>
              <a:rPr lang="en-NZ" dirty="0"/>
              <a:t> = (</a:t>
            </a:r>
            <a:r>
              <a:rPr lang="en-NZ" dirty="0" err="1"/>
              <a:t>fahren</a:t>
            </a:r>
            <a:r>
              <a:rPr lang="en-NZ" dirty="0"/>
              <a:t> – 32.0) * 5.0 / 9.0;  </a:t>
            </a:r>
            <a:r>
              <a:rPr lang="en-NZ" dirty="0">
                <a:solidFill>
                  <a:srgbClr val="3333CC"/>
                </a:solidFill>
              </a:rPr>
              <a:t>// compute answer</a:t>
            </a:r>
          </a:p>
          <a:p>
            <a:pPr>
              <a:spcBef>
                <a:spcPts val="1800"/>
              </a:spcBef>
            </a:pPr>
            <a:r>
              <a:rPr lang="en-NZ" dirty="0"/>
              <a:t>anywhere comments</a:t>
            </a:r>
          </a:p>
          <a:p>
            <a:pPr lvl="1">
              <a:buNone/>
            </a:pPr>
            <a:endParaRPr lang="en-NZ" dirty="0"/>
          </a:p>
          <a:p>
            <a:pPr lvl="1">
              <a:buNone/>
            </a:pPr>
            <a:endParaRPr lang="en-NZ" dirty="0"/>
          </a:p>
          <a:p>
            <a:pPr lvl="1">
              <a:spcBef>
                <a:spcPts val="1200"/>
              </a:spcBef>
              <a:buNone/>
            </a:pPr>
            <a:r>
              <a:rPr lang="en-NZ" dirty="0" err="1"/>
              <a:t>eg</a:t>
            </a:r>
            <a:r>
              <a:rPr lang="en-NZ" dirty="0"/>
              <a:t>   	</a:t>
            </a:r>
            <a:r>
              <a:rPr lang="en-NZ" dirty="0">
                <a:solidFill>
                  <a:srgbClr val="3333CC"/>
                </a:solidFill>
              </a:rPr>
              <a:t>/*</a:t>
            </a:r>
            <a:r>
              <a:rPr lang="en-NZ" dirty="0"/>
              <a:t> </a:t>
            </a:r>
            <a:r>
              <a:rPr lang="en-NZ" dirty="0">
                <a:solidFill>
                  <a:srgbClr val="3333CC"/>
                </a:solidFill>
              </a:rPr>
              <a:t>double </a:t>
            </a:r>
            <a:r>
              <a:rPr lang="en-NZ" dirty="0" err="1">
                <a:solidFill>
                  <a:srgbClr val="3333CC"/>
                </a:solidFill>
              </a:rPr>
              <a:t>fahren</a:t>
            </a:r>
            <a:r>
              <a:rPr lang="en-NZ" dirty="0">
                <a:solidFill>
                  <a:srgbClr val="3333CC"/>
                </a:solidFill>
              </a:rPr>
              <a:t>  = </a:t>
            </a:r>
            <a:r>
              <a:rPr lang="en-NZ" dirty="0" err="1">
                <a:solidFill>
                  <a:srgbClr val="3333CC"/>
                </a:solidFill>
              </a:rPr>
              <a:t>celsius</a:t>
            </a:r>
            <a:r>
              <a:rPr lang="en-NZ" dirty="0">
                <a:solidFill>
                  <a:srgbClr val="3333CC"/>
                </a:solidFill>
              </a:rPr>
              <a:t> * 9 / 5 + 32;  </a:t>
            </a:r>
            <a:br>
              <a:rPr lang="en-NZ" dirty="0">
                <a:solidFill>
                  <a:srgbClr val="3333CC"/>
                </a:solidFill>
              </a:rPr>
            </a:br>
            <a:r>
              <a:rPr lang="en-NZ" dirty="0">
                <a:solidFill>
                  <a:srgbClr val="3333CC"/>
                </a:solidFill>
              </a:rPr>
              <a:t>		 </a:t>
            </a:r>
            <a:r>
              <a:rPr lang="en-NZ" dirty="0" err="1">
                <a:solidFill>
                  <a:srgbClr val="3333CC"/>
                </a:solidFill>
              </a:rPr>
              <a:t>UI.println</a:t>
            </a:r>
            <a:r>
              <a:rPr lang="en-NZ" dirty="0">
                <a:solidFill>
                  <a:srgbClr val="3333CC"/>
                </a:solidFill>
              </a:rPr>
              <a:t>(</a:t>
            </a:r>
            <a:r>
              <a:rPr lang="en-NZ" dirty="0" err="1">
                <a:solidFill>
                  <a:srgbClr val="3333CC"/>
                </a:solidFill>
              </a:rPr>
              <a:t>celsius</a:t>
            </a:r>
            <a:r>
              <a:rPr lang="en-NZ" dirty="0">
                <a:solidFill>
                  <a:srgbClr val="3333CC"/>
                </a:solidFill>
              </a:rPr>
              <a:t> + “C  is " + </a:t>
            </a:r>
            <a:r>
              <a:rPr lang="en-NZ" dirty="0" err="1">
                <a:solidFill>
                  <a:srgbClr val="3333CC"/>
                </a:solidFill>
              </a:rPr>
              <a:t>fahren</a:t>
            </a:r>
            <a:r>
              <a:rPr lang="en-NZ" dirty="0">
                <a:solidFill>
                  <a:srgbClr val="3333CC"/>
                </a:solidFill>
              </a:rPr>
              <a:t> + " F");   */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71537" y="2060849"/>
            <a:ext cx="720006" cy="504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400" b="1" dirty="0">
                <a:solidFill>
                  <a:schemeClr val="accent2"/>
                </a:solidFill>
              </a:rPr>
              <a:t>/**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711623" y="2060849"/>
            <a:ext cx="3024336" cy="504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dirty="0">
                <a:solidFill>
                  <a:srgbClr val="1004FC"/>
                </a:solidFill>
              </a:rPr>
              <a:t>〈text of comment〉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274817" y="2060849"/>
            <a:ext cx="613271" cy="504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400" b="1" dirty="0">
                <a:solidFill>
                  <a:schemeClr val="accent2"/>
                </a:solidFill>
              </a:rPr>
              <a:t>*/</a:t>
            </a:r>
          </a:p>
        </p:txBody>
      </p:sp>
      <p:cxnSp>
        <p:nvCxnSpPr>
          <p:cNvPr id="10" name="AutoShape 10"/>
          <p:cNvCxnSpPr>
            <a:cxnSpLocks noChangeShapeType="1"/>
            <a:stCxn id="5" idx="3"/>
            <a:endCxn id="6" idx="1"/>
          </p:cNvCxnSpPr>
          <p:nvPr/>
        </p:nvCxnSpPr>
        <p:spPr bwMode="auto">
          <a:xfrm>
            <a:off x="1991543" y="2313261"/>
            <a:ext cx="72008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11" name="AutoShape 11"/>
          <p:cNvCxnSpPr>
            <a:cxnSpLocks noChangeShapeType="1"/>
            <a:stCxn id="6" idx="3"/>
            <a:endCxn id="8" idx="1"/>
          </p:cNvCxnSpPr>
          <p:nvPr/>
        </p:nvCxnSpPr>
        <p:spPr bwMode="auto">
          <a:xfrm>
            <a:off x="5735960" y="2313261"/>
            <a:ext cx="538857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271537" y="3717033"/>
            <a:ext cx="720006" cy="504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400" b="1" dirty="0">
                <a:solidFill>
                  <a:schemeClr val="accent2"/>
                </a:solidFill>
              </a:rPr>
              <a:t>//</a:t>
            </a: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2711623" y="3717033"/>
            <a:ext cx="3024336" cy="504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dirty="0">
                <a:solidFill>
                  <a:srgbClr val="1004FC"/>
                </a:solidFill>
              </a:rPr>
              <a:t>〈text of comment〉</a:t>
            </a:r>
          </a:p>
        </p:txBody>
      </p:sp>
      <p:cxnSp>
        <p:nvCxnSpPr>
          <p:cNvPr id="23" name="AutoShape 10"/>
          <p:cNvCxnSpPr>
            <a:cxnSpLocks noChangeShapeType="1"/>
            <a:stCxn id="21" idx="3"/>
            <a:endCxn id="22" idx="1"/>
          </p:cNvCxnSpPr>
          <p:nvPr/>
        </p:nvCxnSpPr>
        <p:spPr bwMode="auto">
          <a:xfrm>
            <a:off x="1991543" y="3969445"/>
            <a:ext cx="72008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sp>
        <p:nvSpPr>
          <p:cNvPr id="24" name="Rounded Rectangular Callout 23"/>
          <p:cNvSpPr>
            <a:spLocks noChangeArrowheads="1"/>
          </p:cNvSpPr>
          <p:nvPr/>
        </p:nvSpPr>
        <p:spPr bwMode="auto">
          <a:xfrm>
            <a:off x="7158038" y="838200"/>
            <a:ext cx="3258442" cy="790600"/>
          </a:xfrm>
          <a:prstGeom prst="wedgeRoundRectCallout">
            <a:avLst>
              <a:gd name="adj1" fmla="val -89936"/>
              <a:gd name="adj2" fmla="val 59398"/>
              <a:gd name="adj3" fmla="val 16667"/>
            </a:avLst>
          </a:prstGeom>
          <a:solidFill>
            <a:srgbClr val="FFFFCC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marL="0" lvl="1" algn="l"/>
            <a:r>
              <a:rPr lang="en-NZ" sz="2000" dirty="0"/>
              <a:t>Top of class, </a:t>
            </a:r>
          </a:p>
          <a:p>
            <a:pPr marL="0" lvl="1" algn="l"/>
            <a:r>
              <a:rPr lang="en-NZ" sz="2000" dirty="0"/>
              <a:t>Before each method</a:t>
            </a:r>
            <a:endParaRPr lang="en-NZ" sz="1800" dirty="0"/>
          </a:p>
        </p:txBody>
      </p:sp>
      <p:sp>
        <p:nvSpPr>
          <p:cNvPr id="25" name="Rounded Rectangular Callout 24"/>
          <p:cNvSpPr>
            <a:spLocks noChangeArrowheads="1"/>
          </p:cNvSpPr>
          <p:nvPr/>
        </p:nvSpPr>
        <p:spPr bwMode="auto">
          <a:xfrm>
            <a:off x="7680176" y="3230508"/>
            <a:ext cx="2754386" cy="486523"/>
          </a:xfrm>
          <a:prstGeom prst="wedgeRoundRectCallout">
            <a:avLst>
              <a:gd name="adj1" fmla="val -109156"/>
              <a:gd name="adj2" fmla="val -7437"/>
              <a:gd name="adj3" fmla="val 16667"/>
            </a:avLst>
          </a:prstGeom>
          <a:solidFill>
            <a:srgbClr val="FFFFCC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marL="0" lvl="1" algn="l"/>
            <a:r>
              <a:rPr lang="en-NZ" sz="2000" dirty="0"/>
              <a:t>at end of any line</a:t>
            </a:r>
            <a:endParaRPr lang="en-NZ" sz="1800" dirty="0"/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1271463" y="5588472"/>
            <a:ext cx="720006" cy="504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400" b="1" dirty="0">
                <a:solidFill>
                  <a:schemeClr val="accent2"/>
                </a:solidFill>
              </a:rPr>
              <a:t>/*</a:t>
            </a: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2711549" y="5588472"/>
            <a:ext cx="3024336" cy="504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dirty="0">
                <a:solidFill>
                  <a:srgbClr val="1004FC"/>
                </a:solidFill>
              </a:rPr>
              <a:t>〈text of comment〉</a:t>
            </a: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6274743" y="5588472"/>
            <a:ext cx="613271" cy="504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400" b="1" dirty="0">
                <a:solidFill>
                  <a:schemeClr val="accent2"/>
                </a:solidFill>
              </a:rPr>
              <a:t>*/</a:t>
            </a:r>
          </a:p>
        </p:txBody>
      </p:sp>
      <p:cxnSp>
        <p:nvCxnSpPr>
          <p:cNvPr id="29" name="AutoShape 10"/>
          <p:cNvCxnSpPr>
            <a:cxnSpLocks noChangeShapeType="1"/>
            <a:stCxn id="26" idx="3"/>
            <a:endCxn id="27" idx="1"/>
          </p:cNvCxnSpPr>
          <p:nvPr/>
        </p:nvCxnSpPr>
        <p:spPr bwMode="auto">
          <a:xfrm>
            <a:off x="1991469" y="5840884"/>
            <a:ext cx="72008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30" name="AutoShape 11"/>
          <p:cNvCxnSpPr>
            <a:cxnSpLocks noChangeShapeType="1"/>
            <a:stCxn id="27" idx="3"/>
            <a:endCxn id="28" idx="1"/>
          </p:cNvCxnSpPr>
          <p:nvPr/>
        </p:nvCxnSpPr>
        <p:spPr bwMode="auto">
          <a:xfrm>
            <a:off x="5735886" y="5840884"/>
            <a:ext cx="538857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sp>
        <p:nvSpPr>
          <p:cNvPr id="31" name="Rounded Rectangular Callout 30"/>
          <p:cNvSpPr>
            <a:spLocks noChangeArrowheads="1"/>
          </p:cNvSpPr>
          <p:nvPr/>
        </p:nvSpPr>
        <p:spPr bwMode="auto">
          <a:xfrm>
            <a:off x="7032104" y="4909078"/>
            <a:ext cx="3635896" cy="608154"/>
          </a:xfrm>
          <a:prstGeom prst="wedgeRoundRectCallout">
            <a:avLst>
              <a:gd name="adj1" fmla="val -109156"/>
              <a:gd name="adj2" fmla="val -7437"/>
              <a:gd name="adj3" fmla="val 16667"/>
            </a:avLst>
          </a:prstGeom>
          <a:solidFill>
            <a:srgbClr val="FFFFCC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marL="0" lvl="1" algn="l"/>
            <a:r>
              <a:rPr lang="en-NZ" sz="2000" dirty="0"/>
              <a:t>multi-line, or </a:t>
            </a:r>
          </a:p>
          <a:p>
            <a:pPr marL="0" lvl="1" algn="l"/>
            <a:r>
              <a:rPr lang="en-NZ" sz="2000" dirty="0"/>
              <a:t>middle of line, or …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263151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Method Definitions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80000"/>
              </a:spcBef>
              <a:buFontTx/>
              <a:buNone/>
            </a:pPr>
            <a:r>
              <a:rPr lang="en-NZ" sz="2000" dirty="0">
                <a:solidFill>
                  <a:srgbClr val="3333CC"/>
                </a:solidFill>
              </a:rPr>
              <a:t>/** Print out the conversion formulas */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NZ" sz="2000" dirty="0"/>
              <a:t>	</a:t>
            </a:r>
            <a:r>
              <a:rPr lang="en-NZ" sz="2000" b="1" dirty="0">
                <a:solidFill>
                  <a:srgbClr val="993300"/>
                </a:solidFill>
              </a:rPr>
              <a:t>public</a:t>
            </a:r>
            <a:r>
              <a:rPr lang="en-NZ" sz="2000" dirty="0"/>
              <a:t>  </a:t>
            </a:r>
            <a:r>
              <a:rPr lang="en-NZ" sz="2000" b="1" dirty="0">
                <a:solidFill>
                  <a:srgbClr val="FF0000"/>
                </a:solidFill>
              </a:rPr>
              <a:t>void</a:t>
            </a:r>
            <a:r>
              <a:rPr lang="en-NZ" sz="2000" dirty="0"/>
              <a:t>  </a:t>
            </a:r>
            <a:r>
              <a:rPr lang="en-NZ" sz="2000" b="1" u="sng" dirty="0" err="1"/>
              <a:t>printFormula</a:t>
            </a:r>
            <a:r>
              <a:rPr lang="en-NZ" sz="2000" b="1" u="sng" dirty="0"/>
              <a:t> </a:t>
            </a:r>
            <a:r>
              <a:rPr lang="en-NZ" sz="2000" dirty="0"/>
              <a:t>( ) {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NZ" sz="2000" dirty="0"/>
              <a:t>		</a:t>
            </a:r>
            <a:r>
              <a:rPr lang="en-NZ" sz="2000" dirty="0" err="1"/>
              <a:t>UI.println</a:t>
            </a:r>
            <a:r>
              <a:rPr lang="en-NZ" sz="2000" dirty="0"/>
              <a:t>(</a:t>
            </a:r>
            <a:r>
              <a:rPr lang="en-NZ" sz="2000" dirty="0">
                <a:solidFill>
                  <a:srgbClr val="339933"/>
                </a:solidFill>
              </a:rPr>
              <a:t>"Celsius = (Fahrenheit - 32) *5/9"</a:t>
            </a:r>
            <a:r>
              <a:rPr lang="en-NZ" sz="2000" dirty="0"/>
              <a:t>);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NZ" sz="2000" dirty="0"/>
              <a:t>	}</a:t>
            </a:r>
          </a:p>
          <a:p>
            <a:pPr>
              <a:buFontTx/>
              <a:buNone/>
            </a:pPr>
            <a:r>
              <a:rPr lang="en-NZ" dirty="0">
                <a:solidFill>
                  <a:srgbClr val="3333CC"/>
                </a:solidFill>
              </a:rPr>
              <a:t>        	   </a:t>
            </a:r>
          </a:p>
          <a:p>
            <a:pPr>
              <a:buFontTx/>
              <a:buNone/>
            </a:pPr>
            <a:r>
              <a:rPr lang="en-NZ" dirty="0">
                <a:solidFill>
                  <a:srgbClr val="3333CC"/>
                </a:solidFill>
              </a:rPr>
              <a:t>			</a:t>
            </a:r>
            <a:endParaRPr lang="en-NZ" dirty="0"/>
          </a:p>
          <a:p>
            <a:pPr>
              <a:spcBef>
                <a:spcPct val="50000"/>
              </a:spcBef>
            </a:pPr>
            <a:endParaRPr lang="en-NZ" dirty="0"/>
          </a:p>
          <a:p>
            <a:pPr>
              <a:spcBef>
                <a:spcPct val="50000"/>
              </a:spcBef>
            </a:pPr>
            <a:endParaRPr lang="en-NZ" dirty="0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623392" y="2924175"/>
            <a:ext cx="914449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NZ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623392" y="3140076"/>
            <a:ext cx="9091786" cy="504825"/>
            <a:chOff x="-900608" y="3140075"/>
            <a:chExt cx="9091786" cy="504825"/>
          </a:xfrm>
        </p:grpSpPr>
        <p:sp>
          <p:nvSpPr>
            <p:cNvPr id="7190" name="Rectangle 5"/>
            <p:cNvSpPr>
              <a:spLocks noChangeArrowheads="1"/>
            </p:cNvSpPr>
            <p:nvPr/>
          </p:nvSpPr>
          <p:spPr bwMode="auto">
            <a:xfrm>
              <a:off x="-900608" y="3140075"/>
              <a:ext cx="2304926" cy="5048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NZ" sz="2400" dirty="0">
                  <a:solidFill>
                    <a:schemeClr val="accent2"/>
                  </a:solidFill>
                </a:rPr>
                <a:t>〈Doc Comment〉</a:t>
              </a:r>
            </a:p>
          </p:txBody>
        </p:sp>
        <p:sp>
          <p:nvSpPr>
            <p:cNvPr id="7191" name="Rectangle 6"/>
            <p:cNvSpPr>
              <a:spLocks noChangeArrowheads="1"/>
            </p:cNvSpPr>
            <p:nvPr/>
          </p:nvSpPr>
          <p:spPr bwMode="auto">
            <a:xfrm>
              <a:off x="2267744" y="3140075"/>
              <a:ext cx="1585912" cy="5048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NZ" sz="2400" dirty="0"/>
                <a:t>〈</a:t>
              </a:r>
              <a:r>
                <a:rPr lang="en-NZ" sz="2400" i="1" dirty="0"/>
                <a:t>Header</a:t>
              </a:r>
              <a:r>
                <a:rPr lang="en-NZ" sz="2400" dirty="0"/>
                <a:t>〉</a:t>
              </a:r>
            </a:p>
          </p:txBody>
        </p:sp>
        <p:sp>
          <p:nvSpPr>
            <p:cNvPr id="7192" name="Rectangle 7"/>
            <p:cNvSpPr>
              <a:spLocks noChangeArrowheads="1"/>
            </p:cNvSpPr>
            <p:nvPr/>
          </p:nvSpPr>
          <p:spPr bwMode="auto">
            <a:xfrm>
              <a:off x="5580112" y="3140075"/>
              <a:ext cx="1585912" cy="5048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NZ" sz="2400" dirty="0"/>
                <a:t>〈</a:t>
              </a:r>
              <a:r>
                <a:rPr lang="en-NZ" sz="2400" i="1" dirty="0"/>
                <a:t>Body</a:t>
              </a:r>
              <a:r>
                <a:rPr lang="en-NZ" sz="2400" dirty="0"/>
                <a:t>〉</a:t>
              </a:r>
            </a:p>
          </p:txBody>
        </p:sp>
        <p:sp>
          <p:nvSpPr>
            <p:cNvPr id="7193" name="Rectangle 8"/>
            <p:cNvSpPr>
              <a:spLocks noChangeArrowheads="1"/>
            </p:cNvSpPr>
            <p:nvPr/>
          </p:nvSpPr>
          <p:spPr bwMode="auto">
            <a:xfrm>
              <a:off x="4659560" y="3140075"/>
              <a:ext cx="344488" cy="5048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NZ" sz="2400" b="1"/>
                <a:t>{</a:t>
              </a:r>
            </a:p>
          </p:txBody>
        </p:sp>
        <p:sp>
          <p:nvSpPr>
            <p:cNvPr id="7194" name="Rectangle 9"/>
            <p:cNvSpPr>
              <a:spLocks noChangeArrowheads="1"/>
            </p:cNvSpPr>
            <p:nvPr/>
          </p:nvSpPr>
          <p:spPr bwMode="auto">
            <a:xfrm>
              <a:off x="7846690" y="3140075"/>
              <a:ext cx="344488" cy="5048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NZ" sz="2400" b="1"/>
                <a:t>}</a:t>
              </a:r>
            </a:p>
          </p:txBody>
        </p:sp>
        <p:cxnSp>
          <p:nvCxnSpPr>
            <p:cNvPr id="7195" name="AutoShape 10"/>
            <p:cNvCxnSpPr>
              <a:cxnSpLocks noChangeShapeType="1"/>
              <a:stCxn id="7190" idx="3"/>
              <a:endCxn id="7191" idx="1"/>
            </p:cNvCxnSpPr>
            <p:nvPr/>
          </p:nvCxnSpPr>
          <p:spPr bwMode="auto">
            <a:xfrm>
              <a:off x="1404318" y="3392488"/>
              <a:ext cx="86342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7196" name="AutoShape 11"/>
            <p:cNvCxnSpPr>
              <a:cxnSpLocks noChangeShapeType="1"/>
              <a:stCxn id="7191" idx="3"/>
              <a:endCxn id="7193" idx="1"/>
            </p:cNvCxnSpPr>
            <p:nvPr/>
          </p:nvCxnSpPr>
          <p:spPr bwMode="auto">
            <a:xfrm>
              <a:off x="3853656" y="3392488"/>
              <a:ext cx="80590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7197" name="AutoShape 12"/>
            <p:cNvCxnSpPr>
              <a:cxnSpLocks noChangeShapeType="1"/>
              <a:stCxn id="7193" idx="3"/>
              <a:endCxn id="7192" idx="1"/>
            </p:cNvCxnSpPr>
            <p:nvPr/>
          </p:nvCxnSpPr>
          <p:spPr bwMode="auto">
            <a:xfrm>
              <a:off x="5004048" y="3392488"/>
              <a:ext cx="57606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7198" name="AutoShape 13"/>
            <p:cNvCxnSpPr>
              <a:cxnSpLocks noChangeShapeType="1"/>
              <a:stCxn id="7192" idx="3"/>
              <a:endCxn id="7194" idx="1"/>
            </p:cNvCxnSpPr>
            <p:nvPr/>
          </p:nvCxnSpPr>
          <p:spPr bwMode="auto">
            <a:xfrm>
              <a:off x="7166024" y="3392488"/>
              <a:ext cx="68066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4" name="Group 3"/>
          <p:cNvGrpSpPr/>
          <p:nvPr/>
        </p:nvGrpSpPr>
        <p:grpSpPr>
          <a:xfrm>
            <a:off x="1055440" y="3717033"/>
            <a:ext cx="8176393" cy="1226421"/>
            <a:chOff x="500063" y="3714747"/>
            <a:chExt cx="8176393" cy="122642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500063" y="4419597"/>
              <a:ext cx="1163637" cy="5048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NZ" sz="2400" b="1" dirty="0">
                  <a:solidFill>
                    <a:srgbClr val="993300"/>
                  </a:solidFill>
                  <a:latin typeface="+mn-lt"/>
                  <a:ea typeface="+mn-ea"/>
                  <a:cs typeface="+mn-cs"/>
                </a:rPr>
                <a:t>public</a:t>
              </a:r>
              <a:endParaRPr lang="en-NZ" sz="2000" b="1" dirty="0">
                <a:solidFill>
                  <a:srgbClr val="993300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178" name="Rectangle 6"/>
            <p:cNvSpPr>
              <a:spLocks noChangeArrowheads="1"/>
            </p:cNvSpPr>
            <p:nvPr/>
          </p:nvSpPr>
          <p:spPr bwMode="auto">
            <a:xfrm>
              <a:off x="2195736" y="4424363"/>
              <a:ext cx="862007" cy="50482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NZ" sz="2400">
                  <a:solidFill>
                    <a:srgbClr val="FF0000"/>
                  </a:solidFill>
                </a:rPr>
                <a:t>void</a:t>
              </a:r>
            </a:p>
          </p:txBody>
        </p:sp>
        <p:sp>
          <p:nvSpPr>
            <p:cNvPr id="7180" name="Rectangle 8"/>
            <p:cNvSpPr>
              <a:spLocks noChangeArrowheads="1"/>
            </p:cNvSpPr>
            <p:nvPr/>
          </p:nvSpPr>
          <p:spPr bwMode="auto">
            <a:xfrm>
              <a:off x="5004048" y="4419604"/>
              <a:ext cx="344488" cy="50482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NZ" sz="2400" b="1" dirty="0"/>
                <a:t>(</a:t>
              </a:r>
            </a:p>
          </p:txBody>
        </p:sp>
        <p:sp>
          <p:nvSpPr>
            <p:cNvPr id="7181" name="Rectangle 9"/>
            <p:cNvSpPr>
              <a:spLocks noChangeArrowheads="1"/>
            </p:cNvSpPr>
            <p:nvPr/>
          </p:nvSpPr>
          <p:spPr bwMode="auto">
            <a:xfrm>
              <a:off x="8331968" y="4419604"/>
              <a:ext cx="344488" cy="50482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NZ" sz="2400" b="1"/>
                <a:t>)</a:t>
              </a:r>
            </a:p>
          </p:txBody>
        </p:sp>
        <p:sp>
          <p:nvSpPr>
            <p:cNvPr id="7182" name="Rectangle 7"/>
            <p:cNvSpPr>
              <a:spLocks noChangeArrowheads="1"/>
            </p:cNvSpPr>
            <p:nvPr/>
          </p:nvSpPr>
          <p:spPr bwMode="auto">
            <a:xfrm>
              <a:off x="3347864" y="4424363"/>
              <a:ext cx="1428760" cy="50482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NZ" sz="2400" dirty="0"/>
                <a:t>〈</a:t>
              </a:r>
              <a:r>
                <a:rPr lang="en-NZ" sz="2400" i="1" dirty="0"/>
                <a:t>name</a:t>
              </a:r>
              <a:r>
                <a:rPr lang="en-NZ" sz="2400" dirty="0"/>
                <a:t>〉</a:t>
              </a:r>
            </a:p>
          </p:txBody>
        </p:sp>
        <p:cxnSp>
          <p:nvCxnSpPr>
            <p:cNvPr id="7183" name="AutoShape 10"/>
            <p:cNvCxnSpPr>
              <a:cxnSpLocks noChangeShapeType="1"/>
              <a:stCxn id="7180" idx="3"/>
              <a:endCxn id="7181" idx="1"/>
            </p:cNvCxnSpPr>
            <p:nvPr/>
          </p:nvCxnSpPr>
          <p:spPr bwMode="auto">
            <a:xfrm>
              <a:off x="5348536" y="4672015"/>
              <a:ext cx="2983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7184" name="AutoShape 10"/>
            <p:cNvCxnSpPr>
              <a:cxnSpLocks noChangeShapeType="1"/>
              <a:stCxn id="7182" idx="3"/>
              <a:endCxn id="7180" idx="1"/>
            </p:cNvCxnSpPr>
            <p:nvPr/>
          </p:nvCxnSpPr>
          <p:spPr bwMode="auto">
            <a:xfrm flipV="1">
              <a:off x="4776624" y="4672014"/>
              <a:ext cx="227424" cy="475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7185" name="AutoShape 10"/>
            <p:cNvCxnSpPr>
              <a:cxnSpLocks noChangeShapeType="1"/>
              <a:stCxn id="21" idx="3"/>
              <a:endCxn id="7178" idx="1"/>
            </p:cNvCxnSpPr>
            <p:nvPr/>
          </p:nvCxnSpPr>
          <p:spPr bwMode="auto">
            <a:xfrm>
              <a:off x="1663700" y="4672009"/>
              <a:ext cx="532036" cy="476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7186" name="AutoShape 10"/>
            <p:cNvCxnSpPr>
              <a:cxnSpLocks noChangeShapeType="1"/>
              <a:stCxn id="7178" idx="3"/>
              <a:endCxn id="7182" idx="1"/>
            </p:cNvCxnSpPr>
            <p:nvPr/>
          </p:nvCxnSpPr>
          <p:spPr bwMode="auto">
            <a:xfrm>
              <a:off x="3057743" y="4676773"/>
              <a:ext cx="29012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7188" name="Straight Connector 44"/>
            <p:cNvCxnSpPr>
              <a:cxnSpLocks noChangeShapeType="1"/>
            </p:cNvCxnSpPr>
            <p:nvPr/>
          </p:nvCxnSpPr>
          <p:spPr bwMode="auto">
            <a:xfrm flipH="1">
              <a:off x="642939" y="3714747"/>
              <a:ext cx="2448459" cy="5715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189" name="Straight Connector 46"/>
            <p:cNvCxnSpPr>
              <a:cxnSpLocks noChangeShapeType="1"/>
            </p:cNvCxnSpPr>
            <p:nvPr/>
          </p:nvCxnSpPr>
          <p:spPr bwMode="auto">
            <a:xfrm>
              <a:off x="4846379" y="3714747"/>
              <a:ext cx="3657833" cy="5715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>
              <a:off x="5724128" y="4424363"/>
              <a:ext cx="2160240" cy="51680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NZ" sz="2400" dirty="0"/>
                <a:t>〈</a:t>
              </a:r>
              <a:r>
                <a:rPr lang="en-NZ" sz="2400" i="1" dirty="0"/>
                <a:t>parameters</a:t>
              </a:r>
              <a:r>
                <a:rPr lang="en-NZ" sz="2400" dirty="0"/>
                <a:t>〉</a:t>
              </a:r>
            </a:p>
          </p:txBody>
        </p:sp>
      </p:grpSp>
      <p:sp>
        <p:nvSpPr>
          <p:cNvPr id="50" name="Rounded Rectangular Callout 49"/>
          <p:cNvSpPr>
            <a:spLocks noChangeArrowheads="1"/>
          </p:cNvSpPr>
          <p:nvPr/>
        </p:nvSpPr>
        <p:spPr bwMode="auto">
          <a:xfrm>
            <a:off x="7752184" y="2204865"/>
            <a:ext cx="2857500" cy="642937"/>
          </a:xfrm>
          <a:prstGeom prst="wedgeRoundRectCallout">
            <a:avLst>
              <a:gd name="adj1" fmla="val -39602"/>
              <a:gd name="adj2" fmla="val 83833"/>
              <a:gd name="adj3" fmla="val 16667"/>
            </a:avLst>
          </a:prstGeom>
          <a:solidFill>
            <a:srgbClr val="FFFFCC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marL="0" lvl="1" algn="l"/>
            <a:r>
              <a:rPr lang="en-NZ" sz="2000" dirty="0"/>
              <a:t>instructions to perform this action</a:t>
            </a:r>
          </a:p>
        </p:txBody>
      </p:sp>
      <p:sp>
        <p:nvSpPr>
          <p:cNvPr id="51" name="Rounded Rectangular Callout 50"/>
          <p:cNvSpPr>
            <a:spLocks noChangeArrowheads="1"/>
          </p:cNvSpPr>
          <p:nvPr/>
        </p:nvSpPr>
        <p:spPr bwMode="auto">
          <a:xfrm>
            <a:off x="3646774" y="5517233"/>
            <a:ext cx="3509962" cy="1166961"/>
          </a:xfrm>
          <a:prstGeom prst="wedgeRoundRectCallout">
            <a:avLst>
              <a:gd name="adj1" fmla="val 52196"/>
              <a:gd name="adj2" fmla="val -91875"/>
              <a:gd name="adj3" fmla="val 16667"/>
            </a:avLst>
          </a:prstGeom>
          <a:solidFill>
            <a:srgbClr val="FFFFCC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marL="0" lvl="1" algn="l"/>
            <a:r>
              <a:rPr lang="en-NZ" sz="2000" dirty="0"/>
              <a:t>Specifying the information the action needs.</a:t>
            </a:r>
          </a:p>
          <a:p>
            <a:pPr marL="0" lvl="1" algn="l"/>
            <a:r>
              <a:rPr lang="en-NZ" sz="2000" dirty="0"/>
              <a:t>May be empty</a:t>
            </a:r>
          </a:p>
        </p:txBody>
      </p:sp>
    </p:spTree>
    <p:extLst>
      <p:ext uri="{BB962C8B-B14F-4D97-AF65-F5344CB8AC3E}">
        <p14:creationId xmlns:p14="http://schemas.microsoft.com/office/powerpoint/2010/main" val="150537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  <p:bldP spid="50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“Statements”  (instructions)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NZ" sz="2000" dirty="0"/>
              <a:t>(programmer jargon: single instructions are called “statements” because computer scientists like to misuse ordinary words!)</a:t>
            </a:r>
          </a:p>
          <a:p>
            <a:pPr>
              <a:buFontTx/>
              <a:buNone/>
            </a:pPr>
            <a:endParaRPr lang="en-NZ" dirty="0"/>
          </a:p>
          <a:p>
            <a:pPr>
              <a:buFontTx/>
              <a:buNone/>
            </a:pPr>
            <a:r>
              <a:rPr lang="en-NZ" dirty="0"/>
              <a:t>Two important kinds of statements:</a:t>
            </a:r>
          </a:p>
          <a:p>
            <a:pPr>
              <a:buFontTx/>
              <a:buNone/>
            </a:pPr>
            <a:endParaRPr lang="en-NZ" dirty="0"/>
          </a:p>
          <a:p>
            <a:r>
              <a:rPr lang="en-NZ" dirty="0"/>
              <a:t>method call statement:</a:t>
            </a:r>
          </a:p>
          <a:p>
            <a:pPr lvl="1"/>
            <a:r>
              <a:rPr lang="en-NZ" dirty="0"/>
              <a:t>tell some </a:t>
            </a:r>
            <a:r>
              <a:rPr lang="en-NZ" u="sng" dirty="0"/>
              <a:t>object</a:t>
            </a:r>
            <a:r>
              <a:rPr lang="en-NZ" dirty="0"/>
              <a:t> to perform one of its </a:t>
            </a:r>
            <a:r>
              <a:rPr lang="en-NZ" u="sng" dirty="0"/>
              <a:t>methods</a:t>
            </a:r>
            <a:r>
              <a:rPr lang="en-NZ" dirty="0"/>
              <a:t>.</a:t>
            </a:r>
          </a:p>
          <a:p>
            <a:pPr lvl="1">
              <a:buFontTx/>
              <a:buNone/>
            </a:pPr>
            <a:r>
              <a:rPr lang="en-NZ" i="1" dirty="0"/>
              <a:t>	</a:t>
            </a:r>
            <a:r>
              <a:rPr lang="en-NZ" i="1" dirty="0" err="1"/>
              <a:t>eg</a:t>
            </a:r>
            <a:r>
              <a:rPr lang="en-NZ" i="1" dirty="0"/>
              <a:t>:</a:t>
            </a:r>
            <a:r>
              <a:rPr lang="en-NZ" dirty="0"/>
              <a:t>  tell the UI object to ask the user for a number</a:t>
            </a:r>
          </a:p>
          <a:p>
            <a:pPr lvl="1">
              <a:buFontTx/>
              <a:buNone/>
            </a:pPr>
            <a:r>
              <a:rPr lang="en-NZ" dirty="0"/>
              <a:t>	</a:t>
            </a:r>
            <a:r>
              <a:rPr lang="en-NZ" i="1" dirty="0" err="1"/>
              <a:t>eg</a:t>
            </a:r>
            <a:r>
              <a:rPr lang="en-NZ" i="1" dirty="0"/>
              <a:t>:</a:t>
            </a:r>
            <a:r>
              <a:rPr lang="en-NZ" dirty="0"/>
              <a:t>  tell this object to print the </a:t>
            </a:r>
            <a:r>
              <a:rPr lang="en-NZ" dirty="0" err="1"/>
              <a:t>celsius</a:t>
            </a:r>
            <a:r>
              <a:rPr lang="en-NZ" dirty="0"/>
              <a:t> value of a temperature</a:t>
            </a:r>
          </a:p>
          <a:p>
            <a:pPr lvl="1">
              <a:buFontTx/>
              <a:buNone/>
            </a:pPr>
            <a:r>
              <a:rPr lang="en-NZ" dirty="0"/>
              <a:t>	</a:t>
            </a:r>
            <a:r>
              <a:rPr lang="en-NZ" i="1" dirty="0" err="1"/>
              <a:t>eg</a:t>
            </a:r>
            <a:r>
              <a:rPr lang="en-NZ" i="1" dirty="0"/>
              <a:t>:</a:t>
            </a:r>
            <a:r>
              <a:rPr lang="en-NZ" dirty="0"/>
              <a:t>  tell the UI object to print out a string</a:t>
            </a:r>
          </a:p>
          <a:p>
            <a:pPr lvl="1">
              <a:buFontTx/>
              <a:buNone/>
            </a:pPr>
            <a:r>
              <a:rPr lang="en-NZ" dirty="0"/>
              <a:t>	</a:t>
            </a:r>
            <a:r>
              <a:rPr lang="en-NZ" i="1" dirty="0" err="1"/>
              <a:t>eg</a:t>
            </a:r>
            <a:r>
              <a:rPr lang="en-NZ" i="1" dirty="0"/>
              <a:t>:</a:t>
            </a:r>
            <a:r>
              <a:rPr lang="en-NZ" dirty="0"/>
              <a:t>  tell the UI object to add a button</a:t>
            </a:r>
          </a:p>
          <a:p>
            <a:pPr lvl="1"/>
            <a:endParaRPr lang="en-NZ" dirty="0"/>
          </a:p>
          <a:p>
            <a:r>
              <a:rPr lang="en-NZ" dirty="0"/>
              <a:t>assignment statement</a:t>
            </a:r>
          </a:p>
          <a:p>
            <a:pPr lvl="1"/>
            <a:r>
              <a:rPr lang="en-NZ" dirty="0"/>
              <a:t>compute some value and put it in a place in memory. </a:t>
            </a:r>
          </a:p>
        </p:txBody>
      </p:sp>
    </p:spTree>
    <p:extLst>
      <p:ext uri="{BB962C8B-B14F-4D97-AF65-F5344CB8AC3E}">
        <p14:creationId xmlns:p14="http://schemas.microsoft.com/office/powerpoint/2010/main" val="173558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Method Calls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  <a:buNone/>
              <a:tabLst>
                <a:tab pos="2238375" algn="l"/>
                <a:tab pos="4667250" algn="l"/>
                <a:tab pos="7353300" algn="l"/>
              </a:tabLst>
            </a:pPr>
            <a:r>
              <a:rPr lang="en-NZ" sz="1800" dirty="0"/>
              <a:t>	</a:t>
            </a:r>
            <a:r>
              <a:rPr lang="en-NZ" sz="2000" dirty="0">
                <a:solidFill>
                  <a:srgbClr val="3333CC"/>
                </a:solidFill>
              </a:rPr>
              <a:t>/** Print out the conversion formulas */</a:t>
            </a:r>
          </a:p>
          <a:p>
            <a:pPr>
              <a:spcBef>
                <a:spcPct val="40000"/>
              </a:spcBef>
              <a:buNone/>
              <a:tabLst>
                <a:tab pos="2238375" algn="l"/>
                <a:tab pos="4667250" algn="l"/>
                <a:tab pos="7353300" algn="l"/>
              </a:tabLst>
            </a:pPr>
            <a:r>
              <a:rPr lang="en-NZ" sz="2000" dirty="0"/>
              <a:t>	</a:t>
            </a:r>
            <a:r>
              <a:rPr lang="en-NZ" sz="2000" b="1" dirty="0">
                <a:solidFill>
                  <a:srgbClr val="993300"/>
                </a:solidFill>
              </a:rPr>
              <a:t>public</a:t>
            </a:r>
            <a:r>
              <a:rPr lang="en-NZ" sz="2000" dirty="0"/>
              <a:t> </a:t>
            </a:r>
            <a:r>
              <a:rPr lang="en-NZ" sz="2000" b="1" dirty="0">
                <a:solidFill>
                  <a:srgbClr val="FF0000"/>
                </a:solidFill>
              </a:rPr>
              <a:t>void</a:t>
            </a:r>
            <a:r>
              <a:rPr lang="en-NZ" sz="2000" dirty="0"/>
              <a:t> </a:t>
            </a:r>
            <a:r>
              <a:rPr lang="en-NZ" sz="2000" b="1" u="sng" dirty="0" err="1"/>
              <a:t>printFormula</a:t>
            </a:r>
            <a:r>
              <a:rPr lang="en-NZ" sz="2000" dirty="0"/>
              <a:t>(){</a:t>
            </a:r>
          </a:p>
          <a:p>
            <a:pPr lvl="1">
              <a:spcBef>
                <a:spcPct val="40000"/>
              </a:spcBef>
              <a:buNone/>
              <a:tabLst>
                <a:tab pos="2238375" algn="l"/>
                <a:tab pos="4667250" algn="l"/>
                <a:tab pos="7353300" algn="l"/>
              </a:tabLst>
            </a:pPr>
            <a:r>
              <a:rPr lang="en-NZ" sz="1800" dirty="0"/>
              <a:t>	</a:t>
            </a:r>
            <a:r>
              <a:rPr lang="en-NZ" dirty="0" err="1">
                <a:solidFill>
                  <a:srgbClr val="990099"/>
                </a:solidFill>
              </a:rPr>
              <a:t>UI</a:t>
            </a:r>
            <a:r>
              <a:rPr lang="en-NZ" dirty="0" err="1"/>
              <a:t>.println</a:t>
            </a:r>
            <a:r>
              <a:rPr lang="en-NZ" dirty="0"/>
              <a:t>( </a:t>
            </a:r>
            <a:r>
              <a:rPr lang="en-NZ" dirty="0">
                <a:solidFill>
                  <a:srgbClr val="339933"/>
                </a:solidFill>
              </a:rPr>
              <a:t>"Celsius = (Fahrenheit - 32) *5/9" </a:t>
            </a:r>
            <a:r>
              <a:rPr lang="en-NZ" dirty="0"/>
              <a:t>);</a:t>
            </a:r>
          </a:p>
          <a:p>
            <a:pPr>
              <a:spcBef>
                <a:spcPct val="40000"/>
              </a:spcBef>
              <a:buNone/>
              <a:tabLst>
                <a:tab pos="2238375" algn="l"/>
                <a:tab pos="4667250" algn="l"/>
                <a:tab pos="7353300" algn="l"/>
              </a:tabLst>
            </a:pPr>
            <a:r>
              <a:rPr lang="en-NZ" sz="2000" dirty="0"/>
              <a:t>	}</a:t>
            </a:r>
          </a:p>
          <a:p>
            <a:pPr>
              <a:tabLst>
                <a:tab pos="2238375" algn="l"/>
                <a:tab pos="4667250" algn="l"/>
                <a:tab pos="7353300" algn="l"/>
              </a:tabLst>
            </a:pPr>
            <a:endParaRPr lang="en-NZ" dirty="0"/>
          </a:p>
          <a:p>
            <a:pPr>
              <a:tabLst>
                <a:tab pos="2238375" algn="l"/>
                <a:tab pos="4667250" algn="l"/>
                <a:tab pos="7353300" algn="l"/>
              </a:tabLst>
            </a:pPr>
            <a:r>
              <a:rPr lang="en-NZ" dirty="0"/>
              <a:t>Method call Statement:</a:t>
            </a:r>
          </a:p>
          <a:p>
            <a:pPr lvl="1">
              <a:buNone/>
              <a:tabLst>
                <a:tab pos="2238375" algn="l"/>
                <a:tab pos="4933950" algn="l"/>
                <a:tab pos="7896225" algn="l"/>
              </a:tabLst>
            </a:pPr>
            <a:r>
              <a:rPr lang="en-NZ" dirty="0"/>
              <a:t>     </a:t>
            </a:r>
            <a:r>
              <a:rPr lang="en-NZ" i="1" dirty="0"/>
              <a:t>who</a:t>
            </a:r>
            <a:r>
              <a:rPr lang="en-NZ" dirty="0"/>
              <a:t>           </a:t>
            </a:r>
            <a:r>
              <a:rPr lang="en-NZ" b="1" dirty="0"/>
              <a:t> .</a:t>
            </a:r>
            <a:r>
              <a:rPr lang="en-NZ" dirty="0"/>
              <a:t>             </a:t>
            </a:r>
            <a:r>
              <a:rPr lang="en-NZ" i="1" dirty="0"/>
              <a:t>what</a:t>
            </a:r>
            <a:r>
              <a:rPr lang="en-NZ" dirty="0"/>
              <a:t> 	</a:t>
            </a:r>
            <a:r>
              <a:rPr lang="en-NZ" b="1" dirty="0"/>
              <a:t>(</a:t>
            </a:r>
            <a:r>
              <a:rPr lang="en-NZ" dirty="0"/>
              <a:t>       </a:t>
            </a:r>
            <a:r>
              <a:rPr lang="en-NZ" i="1" dirty="0"/>
              <a:t>data to use</a:t>
            </a:r>
            <a:r>
              <a:rPr lang="en-NZ" dirty="0"/>
              <a:t>	</a:t>
            </a:r>
            <a:r>
              <a:rPr lang="en-NZ" b="1" dirty="0"/>
              <a:t>)        ;</a:t>
            </a:r>
            <a:r>
              <a:rPr lang="en-NZ" dirty="0"/>
              <a:t>  </a:t>
            </a:r>
            <a:br>
              <a:rPr lang="en-NZ" dirty="0"/>
            </a:br>
            <a:endParaRPr lang="en-NZ" b="1" dirty="0"/>
          </a:p>
          <a:p>
            <a:pPr lvl="1">
              <a:buNone/>
              <a:tabLst>
                <a:tab pos="2238375" algn="l"/>
                <a:tab pos="4933950" algn="l"/>
                <a:tab pos="7896225" algn="l"/>
              </a:tabLst>
            </a:pPr>
            <a:endParaRPr lang="en-NZ" b="1" dirty="0"/>
          </a:p>
          <a:p>
            <a:pPr lvl="1">
              <a:buNone/>
              <a:tabLst>
                <a:tab pos="2238375" algn="l"/>
                <a:tab pos="4933950" algn="l"/>
                <a:tab pos="7896225" algn="l"/>
              </a:tabLst>
            </a:pPr>
            <a:r>
              <a:rPr lang="en-NZ" dirty="0">
                <a:solidFill>
                  <a:srgbClr val="990099"/>
                </a:solidFill>
              </a:rPr>
              <a:t>       UI</a:t>
            </a:r>
            <a:r>
              <a:rPr lang="en-NZ" dirty="0"/>
              <a:t>              </a:t>
            </a:r>
            <a:r>
              <a:rPr lang="en-NZ" b="1" dirty="0"/>
              <a:t>.</a:t>
            </a:r>
            <a:r>
              <a:rPr lang="en-NZ" dirty="0"/>
              <a:t>            </a:t>
            </a:r>
            <a:r>
              <a:rPr lang="en-NZ" dirty="0" err="1"/>
              <a:t>println</a:t>
            </a:r>
            <a:r>
              <a:rPr lang="en-NZ" dirty="0"/>
              <a:t>  	</a:t>
            </a:r>
            <a:r>
              <a:rPr lang="en-NZ" b="1" dirty="0"/>
              <a:t>(</a:t>
            </a:r>
            <a:r>
              <a:rPr lang="en-NZ" dirty="0"/>
              <a:t>  </a:t>
            </a:r>
            <a:r>
              <a:rPr lang="en-NZ" dirty="0">
                <a:solidFill>
                  <a:srgbClr val="339933"/>
                </a:solidFill>
              </a:rPr>
              <a:t>“Celsius = (</a:t>
            </a:r>
            <a:r>
              <a:rPr lang="en-NZ" dirty="0" err="1">
                <a:solidFill>
                  <a:srgbClr val="339933"/>
                </a:solidFill>
              </a:rPr>
              <a:t>Fahren</a:t>
            </a:r>
            <a:r>
              <a:rPr lang="en-NZ" dirty="0">
                <a:solidFill>
                  <a:srgbClr val="339933"/>
                </a:solidFill>
              </a:rPr>
              <a:t>…”	</a:t>
            </a:r>
            <a:r>
              <a:rPr lang="en-NZ" b="1" dirty="0"/>
              <a:t>)</a:t>
            </a:r>
            <a:r>
              <a:rPr lang="en-NZ" dirty="0"/>
              <a:t>         </a:t>
            </a:r>
            <a:r>
              <a:rPr lang="en-NZ" b="1" dirty="0"/>
              <a:t>;</a:t>
            </a:r>
            <a:r>
              <a:rPr lang="en-NZ" dirty="0"/>
              <a:t>                                                     </a:t>
            </a:r>
            <a:endParaRPr lang="en-NZ" i="1" dirty="0"/>
          </a:p>
          <a:p>
            <a:pPr>
              <a:spcBef>
                <a:spcPts val="2400"/>
              </a:spcBef>
              <a:tabLst>
                <a:tab pos="2238375" algn="l"/>
                <a:tab pos="4667250" algn="l"/>
                <a:tab pos="7353300" algn="l"/>
              </a:tabLst>
            </a:pPr>
            <a:r>
              <a:rPr lang="en-NZ" dirty="0"/>
              <a:t>Meaning of Statement:</a:t>
            </a:r>
          </a:p>
          <a:p>
            <a:pPr lvl="1">
              <a:tabLst>
                <a:tab pos="2238375" algn="l"/>
                <a:tab pos="4667250" algn="l"/>
                <a:tab pos="7353300" algn="l"/>
              </a:tabLst>
            </a:pPr>
            <a:r>
              <a:rPr lang="en-NZ" dirty="0"/>
              <a:t>Tell the object  </a:t>
            </a:r>
            <a:br>
              <a:rPr lang="en-NZ" dirty="0"/>
            </a:br>
            <a:r>
              <a:rPr lang="en-NZ" dirty="0"/>
              <a:t>     to perform the method</a:t>
            </a:r>
            <a:br>
              <a:rPr lang="en-NZ" dirty="0"/>
            </a:br>
            <a:r>
              <a:rPr lang="en-NZ" dirty="0"/>
              <a:t>           using the argument values provided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407368" y="2997200"/>
            <a:ext cx="92890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NZ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911424" y="4076701"/>
            <a:ext cx="1008062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1800"/>
              <a:t>〈</a:t>
            </a:r>
            <a:r>
              <a:rPr lang="en-NZ" sz="2000">
                <a:solidFill>
                  <a:srgbClr val="990099"/>
                </a:solidFill>
                <a:latin typeface="Arial Unicode MS" pitchFamily="34" charset="-128"/>
              </a:rPr>
              <a:t>object</a:t>
            </a:r>
            <a:r>
              <a:rPr lang="en-NZ" sz="1800"/>
              <a:t>〉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144094" y="4076701"/>
            <a:ext cx="1655762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1800"/>
              <a:t>〈methodname〉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023992" y="4076701"/>
            <a:ext cx="1655762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1800"/>
              <a:t>〈arguments〉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351584" y="4076701"/>
            <a:ext cx="360363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b="1"/>
              <a:t>.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231581" y="4076701"/>
            <a:ext cx="360363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b="1"/>
              <a:t>(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8040216" y="4076701"/>
            <a:ext cx="360363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b="1"/>
              <a:t>)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760296" y="4076701"/>
            <a:ext cx="360363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NZ" sz="2000" b="1"/>
              <a:t>;</a:t>
            </a:r>
          </a:p>
        </p:txBody>
      </p:sp>
      <p:cxnSp>
        <p:nvCxnSpPr>
          <p:cNvPr id="10252" name="AutoShape 12"/>
          <p:cNvCxnSpPr>
            <a:cxnSpLocks noChangeShapeType="1"/>
            <a:stCxn id="10245" idx="3"/>
            <a:endCxn id="10248" idx="1"/>
          </p:cNvCxnSpPr>
          <p:nvPr/>
        </p:nvCxnSpPr>
        <p:spPr bwMode="auto">
          <a:xfrm>
            <a:off x="1919486" y="4256883"/>
            <a:ext cx="43209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10253" name="AutoShape 13"/>
          <p:cNvCxnSpPr>
            <a:cxnSpLocks noChangeShapeType="1"/>
            <a:stCxn id="10248" idx="3"/>
            <a:endCxn id="10246" idx="1"/>
          </p:cNvCxnSpPr>
          <p:nvPr/>
        </p:nvCxnSpPr>
        <p:spPr bwMode="auto">
          <a:xfrm>
            <a:off x="2711947" y="4256883"/>
            <a:ext cx="43214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10254" name="AutoShape 14"/>
          <p:cNvCxnSpPr>
            <a:cxnSpLocks noChangeShapeType="1"/>
            <a:stCxn id="10246" idx="3"/>
            <a:endCxn id="10249" idx="1"/>
          </p:cNvCxnSpPr>
          <p:nvPr/>
        </p:nvCxnSpPr>
        <p:spPr bwMode="auto">
          <a:xfrm>
            <a:off x="4799856" y="4256883"/>
            <a:ext cx="4317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10255" name="AutoShape 15"/>
          <p:cNvCxnSpPr>
            <a:cxnSpLocks noChangeShapeType="1"/>
            <a:stCxn id="10249" idx="3"/>
            <a:endCxn id="10247" idx="1"/>
          </p:cNvCxnSpPr>
          <p:nvPr/>
        </p:nvCxnSpPr>
        <p:spPr bwMode="auto">
          <a:xfrm>
            <a:off x="5591944" y="4256883"/>
            <a:ext cx="43204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10256" name="AutoShape 16"/>
          <p:cNvCxnSpPr>
            <a:cxnSpLocks noChangeShapeType="1"/>
            <a:stCxn id="10247" idx="3"/>
            <a:endCxn id="10250" idx="1"/>
          </p:cNvCxnSpPr>
          <p:nvPr/>
        </p:nvCxnSpPr>
        <p:spPr bwMode="auto">
          <a:xfrm>
            <a:off x="7679754" y="4256883"/>
            <a:ext cx="3604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10257" name="AutoShape 17"/>
          <p:cNvCxnSpPr>
            <a:cxnSpLocks noChangeShapeType="1"/>
            <a:stCxn id="10250" idx="3"/>
            <a:endCxn id="10251" idx="1"/>
          </p:cNvCxnSpPr>
          <p:nvPr/>
        </p:nvCxnSpPr>
        <p:spPr bwMode="auto">
          <a:xfrm>
            <a:off x="8400579" y="4256883"/>
            <a:ext cx="35971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47957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  <p:bldP spid="10247" grpId="0" animBg="1"/>
      <p:bldP spid="10248" grpId="0" animBg="1"/>
      <p:bldP spid="10249" grpId="0" animBg="1"/>
      <p:bldP spid="10250" grpId="0" animBg="1"/>
      <p:bldP spid="102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Objects and their methods in Java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143250" algn="l"/>
              </a:tabLst>
            </a:pPr>
            <a:r>
              <a:rPr lang="en-NZ" dirty="0"/>
              <a:t>What objects are there?</a:t>
            </a:r>
          </a:p>
          <a:p>
            <a:pPr lvl="1">
              <a:buNone/>
              <a:tabLst>
                <a:tab pos="3143250" algn="l"/>
              </a:tabLst>
            </a:pPr>
            <a:r>
              <a:rPr lang="en-NZ" b="1" dirty="0"/>
              <a:t>Predefined  </a:t>
            </a:r>
            <a:r>
              <a:rPr lang="en-NZ" dirty="0"/>
              <a:t> </a:t>
            </a:r>
            <a:r>
              <a:rPr lang="en-NZ" dirty="0" err="1"/>
              <a:t>eg</a:t>
            </a:r>
            <a:r>
              <a:rPr lang="en-NZ" dirty="0"/>
              <a:t>:</a:t>
            </a:r>
            <a:endParaRPr lang="en-NZ" b="1" dirty="0"/>
          </a:p>
          <a:p>
            <a:pPr lvl="1">
              <a:tabLst>
                <a:tab pos="1704975" algn="l"/>
              </a:tabLst>
            </a:pPr>
            <a:r>
              <a:rPr lang="en-NZ" dirty="0">
                <a:solidFill>
                  <a:srgbClr val="990099"/>
                </a:solidFill>
              </a:rPr>
              <a:t>UI</a:t>
            </a:r>
            <a:r>
              <a:rPr lang="en-NZ" dirty="0"/>
              <a:t>	a "User Interface" window with several panes</a:t>
            </a:r>
          </a:p>
          <a:p>
            <a:pPr lvl="2">
              <a:buNone/>
              <a:tabLst>
                <a:tab pos="1704975" algn="l"/>
              </a:tabLst>
            </a:pPr>
            <a:r>
              <a:rPr lang="en-US" dirty="0">
                <a:sym typeface="Wingdings" pitchFamily="2" charset="2"/>
              </a:rPr>
              <a:t>  quit()    </a:t>
            </a:r>
            <a:r>
              <a:rPr lang="en-US" dirty="0" err="1">
                <a:sym typeface="Wingdings" pitchFamily="2" charset="2"/>
              </a:rPr>
              <a:t>addButton</a:t>
            </a:r>
            <a:r>
              <a:rPr lang="en-US" dirty="0">
                <a:sym typeface="Wingdings" pitchFamily="2" charset="2"/>
              </a:rPr>
              <a:t>(…)  </a:t>
            </a:r>
            <a:r>
              <a:rPr lang="en-US" dirty="0" err="1">
                <a:sym typeface="Wingdings" pitchFamily="2" charset="2"/>
              </a:rPr>
              <a:t>println</a:t>
            </a:r>
            <a:r>
              <a:rPr lang="en-US" dirty="0">
                <a:sym typeface="Wingdings" pitchFamily="2" charset="2"/>
              </a:rPr>
              <a:t>(….)  </a:t>
            </a:r>
            <a:r>
              <a:rPr lang="en-US" dirty="0" err="1">
                <a:sym typeface="Wingdings" pitchFamily="2" charset="2"/>
              </a:rPr>
              <a:t>drawRect</a:t>
            </a:r>
            <a:r>
              <a:rPr lang="en-US" dirty="0">
                <a:sym typeface="Wingdings" pitchFamily="2" charset="2"/>
              </a:rPr>
              <a:t>(…)     </a:t>
            </a:r>
            <a:r>
              <a:rPr lang="en-US" dirty="0" err="1">
                <a:sym typeface="Wingdings" pitchFamily="2" charset="2"/>
              </a:rPr>
              <a:t>clearGraphics</a:t>
            </a:r>
            <a:r>
              <a:rPr lang="en-US" dirty="0">
                <a:sym typeface="Wingdings" pitchFamily="2" charset="2"/>
              </a:rPr>
              <a:t>(),   </a:t>
            </a:r>
            <a:r>
              <a:rPr lang="en-US" dirty="0" err="1">
                <a:sym typeface="Wingdings" pitchFamily="2" charset="2"/>
              </a:rPr>
              <a:t>askDouble</a:t>
            </a:r>
            <a:r>
              <a:rPr lang="en-US" dirty="0">
                <a:sym typeface="Wingdings" pitchFamily="2" charset="2"/>
              </a:rPr>
              <a:t>(…)          </a:t>
            </a:r>
            <a:r>
              <a:rPr lang="en-US" dirty="0" err="1">
                <a:sym typeface="Wingdings" pitchFamily="2" charset="2"/>
              </a:rPr>
              <a:t>askString</a:t>
            </a:r>
            <a:r>
              <a:rPr lang="en-US" dirty="0">
                <a:sym typeface="Wingdings" pitchFamily="2" charset="2"/>
              </a:rPr>
              <a:t>(…)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  </a:t>
            </a:r>
            <a:r>
              <a:rPr lang="en-NZ" dirty="0"/>
              <a:t> </a:t>
            </a:r>
          </a:p>
          <a:p>
            <a:pPr lvl="1">
              <a:tabLst>
                <a:tab pos="1704975" algn="l"/>
              </a:tabLst>
            </a:pPr>
            <a:r>
              <a:rPr lang="en-NZ" dirty="0">
                <a:solidFill>
                  <a:srgbClr val="990099"/>
                </a:solidFill>
              </a:rPr>
              <a:t>Math</a:t>
            </a:r>
            <a:r>
              <a:rPr lang="en-NZ" dirty="0"/>
              <a:t>	methods for mathematical calculations</a:t>
            </a:r>
          </a:p>
          <a:p>
            <a:pPr lvl="2">
              <a:buNone/>
              <a:tabLst>
                <a:tab pos="3143250" algn="l"/>
              </a:tabLst>
            </a:pPr>
            <a:r>
              <a:rPr lang="en-US" dirty="0">
                <a:sym typeface="Wingdings" pitchFamily="2" charset="2"/>
              </a:rPr>
              <a:t> random</a:t>
            </a:r>
            <a:r>
              <a:rPr lang="en-US" dirty="0"/>
              <a:t>( ),  sin(…)</a:t>
            </a:r>
            <a:endParaRPr lang="en-NZ" dirty="0"/>
          </a:p>
          <a:p>
            <a:pPr lvl="1">
              <a:tabLst>
                <a:tab pos="1704975" algn="l"/>
              </a:tabLst>
            </a:pPr>
            <a:endParaRPr lang="en-NZ" dirty="0">
              <a:solidFill>
                <a:srgbClr val="990099"/>
              </a:solidFill>
            </a:endParaRPr>
          </a:p>
          <a:p>
            <a:pPr lvl="1">
              <a:tabLst>
                <a:tab pos="1704975" algn="l"/>
              </a:tabLst>
            </a:pPr>
            <a:r>
              <a:rPr lang="en-NZ" dirty="0">
                <a:solidFill>
                  <a:srgbClr val="990099"/>
                </a:solidFill>
              </a:rPr>
              <a:t>System</a:t>
            </a:r>
            <a:r>
              <a:rPr lang="en-NZ" dirty="0"/>
              <a:t>	representing the computer system</a:t>
            </a:r>
          </a:p>
          <a:p>
            <a:pPr lvl="2">
              <a:buNone/>
              <a:tabLst>
                <a:tab pos="1704975" algn="l"/>
              </a:tabLst>
            </a:pPr>
            <a:r>
              <a:rPr lang="en-US" dirty="0">
                <a:sym typeface="Wingdings" pitchFamily="2" charset="2"/>
              </a:rPr>
              <a:t> </a:t>
            </a:r>
            <a:r>
              <a:rPr lang="en-US" dirty="0" err="1"/>
              <a:t>currentTimeMillis</a:t>
            </a:r>
            <a:r>
              <a:rPr lang="en-US" dirty="0"/>
              <a:t>( )</a:t>
            </a:r>
            <a:endParaRPr lang="en-NZ" dirty="0"/>
          </a:p>
          <a:p>
            <a:pPr marL="446088" lvl="1" indent="0">
              <a:buNone/>
              <a:tabLst>
                <a:tab pos="3143250" algn="l"/>
              </a:tabLst>
            </a:pPr>
            <a:endParaRPr lang="en-NZ" dirty="0"/>
          </a:p>
          <a:p>
            <a:pPr lvl="1">
              <a:buNone/>
              <a:tabLst>
                <a:tab pos="3143250" algn="l"/>
              </a:tabLst>
            </a:pPr>
            <a:r>
              <a:rPr lang="en-NZ" b="1" dirty="0"/>
              <a:t>Others</a:t>
            </a:r>
          </a:p>
          <a:p>
            <a:pPr lvl="1">
              <a:tabLst>
                <a:tab pos="1708150" algn="l"/>
              </a:tabLst>
            </a:pPr>
            <a:r>
              <a:rPr lang="en-NZ" dirty="0">
                <a:solidFill>
                  <a:srgbClr val="990099"/>
                </a:solidFill>
              </a:rPr>
              <a:t>this</a:t>
            </a:r>
            <a:r>
              <a:rPr lang="en-NZ" dirty="0"/>
              <a:t>	The object(s) defined by this class in your program  </a:t>
            </a:r>
          </a:p>
          <a:p>
            <a:pPr lvl="1">
              <a:tabLst>
                <a:tab pos="3143250" algn="l"/>
              </a:tabLst>
            </a:pPr>
            <a:r>
              <a:rPr lang="en-US" dirty="0"/>
              <a:t>New objects that your program creates - each class you define can instantiate objects</a:t>
            </a:r>
            <a:endParaRPr lang="en-NZ" dirty="0"/>
          </a:p>
        </p:txBody>
      </p:sp>
      <p:grpSp>
        <p:nvGrpSpPr>
          <p:cNvPr id="7" name="Group 6"/>
          <p:cNvGrpSpPr/>
          <p:nvPr/>
        </p:nvGrpSpPr>
        <p:grpSpPr>
          <a:xfrm>
            <a:off x="8040216" y="4221088"/>
            <a:ext cx="3960440" cy="576064"/>
            <a:chOff x="5975648" y="3744035"/>
            <a:chExt cx="3168352" cy="1080120"/>
          </a:xfrm>
        </p:grpSpPr>
        <p:sp>
          <p:nvSpPr>
            <p:cNvPr id="4" name="Rounded Rectangular Callout 3"/>
            <p:cNvSpPr/>
            <p:nvPr/>
          </p:nvSpPr>
          <p:spPr bwMode="auto">
            <a:xfrm>
              <a:off x="5975648" y="3744035"/>
              <a:ext cx="3168352" cy="1080120"/>
            </a:xfrm>
            <a:prstGeom prst="wedgeRoundRectCallout">
              <a:avLst>
                <a:gd name="adj1" fmla="val -5813"/>
                <a:gd name="adj2" fmla="val -332911"/>
                <a:gd name="adj3" fmla="val 16667"/>
              </a:avLst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NZ" sz="1600" dirty="0"/>
            </a:p>
          </p:txBody>
        </p:sp>
        <p:sp>
          <p:nvSpPr>
            <p:cNvPr id="5" name="Rounded Rectangular Callout 4"/>
            <p:cNvSpPr/>
            <p:nvPr/>
          </p:nvSpPr>
          <p:spPr bwMode="auto">
            <a:xfrm>
              <a:off x="5975648" y="3744035"/>
              <a:ext cx="3168352" cy="1080120"/>
            </a:xfrm>
            <a:prstGeom prst="wedgeRoundRectCallout">
              <a:avLst>
                <a:gd name="adj1" fmla="val -147796"/>
                <a:gd name="adj2" fmla="val -146762"/>
                <a:gd name="adj3" fmla="val 16667"/>
              </a:avLst>
            </a:prstGeom>
            <a:solidFill>
              <a:srgbClr val="FFFFCC">
                <a:alpha val="6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NZ" sz="1600" dirty="0"/>
            </a:p>
          </p:txBody>
        </p:sp>
        <p:sp>
          <p:nvSpPr>
            <p:cNvPr id="6" name="Rounded Rectangular Callout 5"/>
            <p:cNvSpPr/>
            <p:nvPr/>
          </p:nvSpPr>
          <p:spPr bwMode="auto">
            <a:xfrm>
              <a:off x="5975648" y="3744035"/>
              <a:ext cx="3168352" cy="1080120"/>
            </a:xfrm>
            <a:prstGeom prst="wedgeRoundRectCallout">
              <a:avLst>
                <a:gd name="adj1" fmla="val -148712"/>
                <a:gd name="adj2" fmla="val 51395"/>
                <a:gd name="adj3" fmla="val 16667"/>
              </a:avLst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NZ" sz="2000" dirty="0"/>
                <a:t>Some method calls return a value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136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02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0000"/>
      </a:accent1>
      <a:accent2>
        <a:srgbClr val="3333CC"/>
      </a:accent2>
      <a:accent3>
        <a:srgbClr val="008000"/>
      </a:accent3>
      <a:accent4>
        <a:srgbClr val="000000"/>
      </a:accent4>
      <a:accent5>
        <a:srgbClr val="7030A0"/>
      </a:accent5>
      <a:accent6>
        <a:srgbClr val="FFFFCC"/>
      </a:accent6>
      <a:hlink>
        <a:srgbClr val="0000FF"/>
      </a:hlink>
      <a:folHlink>
        <a:srgbClr val="0000FF"/>
      </a:folHlink>
    </a:clrScheme>
    <a:fontScheme name="102">
      <a:majorFont>
        <a:latin typeface="Arial Unicode MS"/>
        <a:ea typeface="Arial Unicode MS"/>
        <a:cs typeface="Arial Unicode MS"/>
      </a:majorFont>
      <a:minorFont>
        <a:latin typeface="Arial Unicode MS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CC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algn="l">
          <a:defRPr sz="1800" dirty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02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</Template>
  <TotalTime>164945</TotalTime>
  <Words>562</Words>
  <Application>Microsoft Office PowerPoint</Application>
  <PresentationFormat>Widescreen</PresentationFormat>
  <Paragraphs>114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Unicode MS</vt:lpstr>
      <vt:lpstr>Times New Roman</vt:lpstr>
      <vt:lpstr>102</vt:lpstr>
      <vt:lpstr>Syntax 101 COMP 102. </vt:lpstr>
      <vt:lpstr>Syntax rules:  Program structure</vt:lpstr>
      <vt:lpstr>Comments</vt:lpstr>
      <vt:lpstr>Method Definitions </vt:lpstr>
      <vt:lpstr>“Statements”  (instructions)</vt:lpstr>
      <vt:lpstr>Method Calls</vt:lpstr>
      <vt:lpstr>Objects and their methods in Java</vt:lpstr>
    </vt:vector>
  </TitlesOfParts>
  <Company>Victoria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Program Design  COMP 102  #1     1 Mar 2006</dc:title>
  <dc:creator>pondy</dc:creator>
  <cp:lastModifiedBy>Karsten Lundqvist</cp:lastModifiedBy>
  <cp:revision>646</cp:revision>
  <cp:lastPrinted>2014-03-02T00:05:21Z</cp:lastPrinted>
  <dcterms:created xsi:type="dcterms:W3CDTF">2006-02-17T16:57:36Z</dcterms:created>
  <dcterms:modified xsi:type="dcterms:W3CDTF">2021-12-09T20:29:27Z</dcterms:modified>
</cp:coreProperties>
</file>