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2"/>
  </p:notesMasterIdLst>
  <p:sldIdLst>
    <p:sldId id="379" r:id="rId2"/>
    <p:sldId id="382" r:id="rId3"/>
    <p:sldId id="381" r:id="rId4"/>
    <p:sldId id="280" r:id="rId5"/>
    <p:sldId id="374" r:id="rId6"/>
    <p:sldId id="258" r:id="rId7"/>
    <p:sldId id="383" r:id="rId8"/>
    <p:sldId id="259" r:id="rId9"/>
    <p:sldId id="274" r:id="rId10"/>
    <p:sldId id="275" r:id="rId11"/>
    <p:sldId id="276" r:id="rId12"/>
    <p:sldId id="260" r:id="rId13"/>
    <p:sldId id="375" r:id="rId14"/>
    <p:sldId id="271" r:id="rId15"/>
    <p:sldId id="261" r:id="rId16"/>
    <p:sldId id="265" r:id="rId17"/>
    <p:sldId id="272" r:id="rId18"/>
    <p:sldId id="273" r:id="rId19"/>
    <p:sldId id="281" r:id="rId20"/>
    <p:sldId id="282" r:id="rId21"/>
    <p:sldId id="283" r:id="rId22"/>
    <p:sldId id="385" r:id="rId23"/>
    <p:sldId id="377" r:id="rId24"/>
    <p:sldId id="378" r:id="rId25"/>
    <p:sldId id="284" r:id="rId26"/>
    <p:sldId id="384" r:id="rId27"/>
    <p:sldId id="285" r:id="rId28"/>
    <p:sldId id="286" r:id="rId29"/>
    <p:sldId id="293" r:id="rId30"/>
    <p:sldId id="268" r:id="rId31"/>
    <p:sldId id="287" r:id="rId32"/>
    <p:sldId id="288" r:id="rId33"/>
    <p:sldId id="290" r:id="rId34"/>
    <p:sldId id="291" r:id="rId35"/>
    <p:sldId id="289" r:id="rId36"/>
    <p:sldId id="263" r:id="rId37"/>
    <p:sldId id="387" r:id="rId38"/>
    <p:sldId id="269" r:id="rId39"/>
    <p:sldId id="262" r:id="rId40"/>
    <p:sldId id="3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23D3D-DD48-8C40-B8ED-63F33ED6926D}" v="105" dt="2023-09-15T03:56:07.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p:restoredTop sz="96260"/>
  </p:normalViewPr>
  <p:slideViewPr>
    <p:cSldViewPr snapToGrid="0">
      <p:cViewPr varScale="1">
        <p:scale>
          <a:sx n="128" d="100"/>
          <a:sy n="128"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12A87-6DC4-DC4C-83B9-E73F8F8EABDD}" type="datetimeFigureOut">
              <a:rPr lang="en-US" smtClean="0"/>
              <a:t>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31A3A-0420-4642-9C72-2CAF9A255902}" type="slidenum">
              <a:rPr lang="en-US" smtClean="0"/>
              <a:t>‹#›</a:t>
            </a:fld>
            <a:endParaRPr lang="en-US"/>
          </a:p>
        </p:txBody>
      </p:sp>
    </p:spTree>
    <p:extLst>
      <p:ext uri="{BB962C8B-B14F-4D97-AF65-F5344CB8AC3E}">
        <p14:creationId xmlns:p14="http://schemas.microsoft.com/office/powerpoint/2010/main" val="308873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31A3A-0420-4642-9C72-2CAF9A255902}" type="slidenum">
              <a:rPr lang="en-US" smtClean="0"/>
              <a:t>1</a:t>
            </a:fld>
            <a:endParaRPr lang="en-US"/>
          </a:p>
        </p:txBody>
      </p:sp>
    </p:spTree>
    <p:extLst>
      <p:ext uri="{BB962C8B-B14F-4D97-AF65-F5344CB8AC3E}">
        <p14:creationId xmlns:p14="http://schemas.microsoft.com/office/powerpoint/2010/main" val="198236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10/2/23</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54403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10/2/23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2189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10/2/23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31335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10/2/23</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59716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10/2/23</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79123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10/2/23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1120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10/2/23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31869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10/2/23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8814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10/2/23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4732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10/2/23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34990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10/2/23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0624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10/2/23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6891837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ngle view of circuit shaped like a brain">
            <a:extLst>
              <a:ext uri="{FF2B5EF4-FFF2-40B4-BE49-F238E27FC236}">
                <a16:creationId xmlns:a16="http://schemas.microsoft.com/office/drawing/2014/main" id="{6A6F7F92-BDCE-61EA-5458-3EE4258506CD}"/>
              </a:ext>
            </a:extLst>
          </p:cNvPr>
          <p:cNvPicPr>
            <a:picLocks noChangeAspect="1"/>
          </p:cNvPicPr>
          <p:nvPr/>
        </p:nvPicPr>
        <p:blipFill rotWithShape="1">
          <a:blip r:embed="rId3"/>
          <a:srcRect t="19335" r="-1" b="-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ABC37145-583D-4973-AE68-23CB73494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524" y="0"/>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566B1-43FA-1733-E706-5A99CC655287}"/>
              </a:ext>
            </a:extLst>
          </p:cNvPr>
          <p:cNvSpPr>
            <a:spLocks noGrp="1"/>
          </p:cNvSpPr>
          <p:nvPr>
            <p:ph type="ctrTitle"/>
          </p:nvPr>
        </p:nvSpPr>
        <p:spPr>
          <a:xfrm>
            <a:off x="518452" y="971398"/>
            <a:ext cx="5577547" cy="1584378"/>
          </a:xfrm>
        </p:spPr>
        <p:txBody>
          <a:bodyPr anchor="t">
            <a:normAutofit/>
          </a:bodyPr>
          <a:lstStyle/>
          <a:p>
            <a:r>
              <a:rPr lang="en-US" dirty="0">
                <a:solidFill>
                  <a:srgbClr val="FFFFFF"/>
                </a:solidFill>
              </a:rPr>
              <a:t>Understanding GPT’s Mind</a:t>
            </a:r>
          </a:p>
        </p:txBody>
      </p:sp>
      <p:sp>
        <p:nvSpPr>
          <p:cNvPr id="3" name="Subtitle 2">
            <a:extLst>
              <a:ext uri="{FF2B5EF4-FFF2-40B4-BE49-F238E27FC236}">
                <a16:creationId xmlns:a16="http://schemas.microsoft.com/office/drawing/2014/main" id="{1B55FF79-3FCB-F039-C592-F0C8270D28C9}"/>
              </a:ext>
            </a:extLst>
          </p:cNvPr>
          <p:cNvSpPr>
            <a:spLocks noGrp="1"/>
          </p:cNvSpPr>
          <p:nvPr>
            <p:ph type="subTitle" idx="1"/>
          </p:nvPr>
        </p:nvSpPr>
        <p:spPr>
          <a:xfrm>
            <a:off x="6652366" y="1204332"/>
            <a:ext cx="5040785" cy="1351444"/>
          </a:xfrm>
        </p:spPr>
        <p:txBody>
          <a:bodyPr anchor="t">
            <a:normAutofit/>
          </a:bodyPr>
          <a:lstStyle/>
          <a:p>
            <a:r>
              <a:rPr lang="en-US" b="1" dirty="0">
                <a:solidFill>
                  <a:srgbClr val="FFFFFF"/>
                </a:solidFill>
              </a:rPr>
              <a:t>Gina Grimshaw</a:t>
            </a:r>
          </a:p>
          <a:p>
            <a:r>
              <a:rPr lang="en-US" b="1" dirty="0">
                <a:solidFill>
                  <a:srgbClr val="FFFFFF"/>
                </a:solidFill>
              </a:rPr>
              <a:t>School of Psychology</a:t>
            </a:r>
          </a:p>
        </p:txBody>
      </p:sp>
      <p:grpSp>
        <p:nvGrpSpPr>
          <p:cNvPr id="13" name="Graphic 78">
            <a:extLst>
              <a:ext uri="{FF2B5EF4-FFF2-40B4-BE49-F238E27FC236}">
                <a16:creationId xmlns:a16="http://schemas.microsoft.com/office/drawing/2014/main" id="{674FBD09-398F-4886-8D52-3CCAB16ED1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7951" y="971370"/>
            <a:ext cx="972241" cy="45718"/>
            <a:chOff x="4886325" y="3371754"/>
            <a:chExt cx="2418492" cy="113728"/>
          </a:xfrm>
          <a:solidFill>
            <a:schemeClr val="accent1"/>
          </a:solidFill>
        </p:grpSpPr>
        <p:sp>
          <p:nvSpPr>
            <p:cNvPr id="14" name="Graphic 78">
              <a:extLst>
                <a:ext uri="{FF2B5EF4-FFF2-40B4-BE49-F238E27FC236}">
                  <a16:creationId xmlns:a16="http://schemas.microsoft.com/office/drawing/2014/main" id="{794E9BAB-B9ED-4E72-B558-1E4B87537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809A1029-A1BA-4EF8-959B-2AF852A34D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6" name="Graphic 78">
                <a:extLst>
                  <a:ext uri="{FF2B5EF4-FFF2-40B4-BE49-F238E27FC236}">
                    <a16:creationId xmlns:a16="http://schemas.microsoft.com/office/drawing/2014/main" id="{1618CAAA-B087-4302-8144-EFDD1D9FD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D71D93E1-AEA4-4F92-BA99-24786C8A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CE7112A6-6EAE-4620-B089-30D687AA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6F45DEA9-D350-4D7C-B408-D0250EE30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21" name="Freeform: Shape 20">
            <a:extLst>
              <a:ext uri="{FF2B5EF4-FFF2-40B4-BE49-F238E27FC236}">
                <a16:creationId xmlns:a16="http://schemas.microsoft.com/office/drawing/2014/main" id="{A37A46C7-8B27-4C69-A8D1-516FBC1EF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76817"/>
            <a:ext cx="4185210" cy="2202204"/>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a:extLst>
              <a:ext uri="{FF2B5EF4-FFF2-40B4-BE49-F238E27FC236}">
                <a16:creationId xmlns:a16="http://schemas.microsoft.com/office/drawing/2014/main" id="{553453FD-7767-485F-BAF4-00C9DA3055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68557" y="4424829"/>
            <a:ext cx="886141" cy="802496"/>
            <a:chOff x="10948005" y="3272152"/>
            <a:chExt cx="868640" cy="786648"/>
          </a:xfrm>
          <a:solidFill>
            <a:schemeClr val="accent6"/>
          </a:solidFill>
        </p:grpSpPr>
        <p:sp>
          <p:nvSpPr>
            <p:cNvPr id="24" name="Freeform: Shape 23">
              <a:extLst>
                <a:ext uri="{FF2B5EF4-FFF2-40B4-BE49-F238E27FC236}">
                  <a16:creationId xmlns:a16="http://schemas.microsoft.com/office/drawing/2014/main" id="{82F1A995-9785-46F3-82E0-F9D08A9CE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73B01ED6-F6B2-42CA-BA1C-419FA3B8B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1380B7B3-FC5A-4FBF-81FF-B8D7B3598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C106BDF4-FA50-48FA-9E43-3C336BE81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2B32087A-3A42-42E4-924C-387D71FBC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F2F40815-4CE2-433E-BE64-F9DAD58D23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2E1C49B-D1A1-46C0-9937-A7A363EEF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2969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DFDD94-4907-C5B9-841F-EB3BE8A4E2AB}"/>
              </a:ext>
            </a:extLst>
          </p:cNvPr>
          <p:cNvPicPr>
            <a:picLocks noChangeAspect="1"/>
          </p:cNvPicPr>
          <p:nvPr/>
        </p:nvPicPr>
        <p:blipFill>
          <a:blip r:embed="rId2"/>
          <a:stretch>
            <a:fillRect/>
          </a:stretch>
        </p:blipFill>
        <p:spPr>
          <a:xfrm>
            <a:off x="1363317" y="569084"/>
            <a:ext cx="9465365" cy="5719832"/>
          </a:xfrm>
          <a:prstGeom prst="rect">
            <a:avLst/>
          </a:prstGeom>
        </p:spPr>
      </p:pic>
    </p:spTree>
    <p:extLst>
      <p:ext uri="{BB962C8B-B14F-4D97-AF65-F5344CB8AC3E}">
        <p14:creationId xmlns:p14="http://schemas.microsoft.com/office/powerpoint/2010/main" val="424146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36C18D-9A04-8FEF-856B-AB2B306E2599}"/>
              </a:ext>
            </a:extLst>
          </p:cNvPr>
          <p:cNvPicPr>
            <a:picLocks noChangeAspect="1"/>
          </p:cNvPicPr>
          <p:nvPr/>
        </p:nvPicPr>
        <p:blipFill>
          <a:blip r:embed="rId2"/>
          <a:stretch>
            <a:fillRect/>
          </a:stretch>
        </p:blipFill>
        <p:spPr>
          <a:xfrm>
            <a:off x="1125551" y="2213113"/>
            <a:ext cx="9940898" cy="1887512"/>
          </a:xfrm>
          <a:prstGeom prst="rect">
            <a:avLst/>
          </a:prstGeom>
        </p:spPr>
      </p:pic>
    </p:spTree>
    <p:extLst>
      <p:ext uri="{BB962C8B-B14F-4D97-AF65-F5344CB8AC3E}">
        <p14:creationId xmlns:p14="http://schemas.microsoft.com/office/powerpoint/2010/main" val="181625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64F3-5084-6529-F73F-3C2616C97296}"/>
              </a:ext>
            </a:extLst>
          </p:cNvPr>
          <p:cNvSpPr/>
          <p:nvPr/>
        </p:nvSpPr>
        <p:spPr>
          <a:xfrm>
            <a:off x="1086678"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C8A3BD-C595-AC15-86D9-219606B27256}"/>
              </a:ext>
            </a:extLst>
          </p:cNvPr>
          <p:cNvSpPr txBox="1"/>
          <p:nvPr/>
        </p:nvSpPr>
        <p:spPr>
          <a:xfrm>
            <a:off x="1802295" y="2568161"/>
            <a:ext cx="834887" cy="707886"/>
          </a:xfrm>
          <a:prstGeom prst="rect">
            <a:avLst/>
          </a:prstGeom>
          <a:noFill/>
        </p:spPr>
        <p:txBody>
          <a:bodyPr wrap="square" rtlCol="0">
            <a:spAutoFit/>
          </a:bodyPr>
          <a:lstStyle/>
          <a:p>
            <a:r>
              <a:rPr lang="en-US" sz="4000" dirty="0"/>
              <a:t>A</a:t>
            </a:r>
          </a:p>
        </p:txBody>
      </p:sp>
      <p:sp>
        <p:nvSpPr>
          <p:cNvPr id="4" name="Rectangle 3">
            <a:extLst>
              <a:ext uri="{FF2B5EF4-FFF2-40B4-BE49-F238E27FC236}">
                <a16:creationId xmlns:a16="http://schemas.microsoft.com/office/drawing/2014/main" id="{8EB84AFA-97DC-2DD7-74F4-1AC18E2B4654}"/>
              </a:ext>
            </a:extLst>
          </p:cNvPr>
          <p:cNvSpPr/>
          <p:nvPr/>
        </p:nvSpPr>
        <p:spPr>
          <a:xfrm>
            <a:off x="6268276"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3DA4EF-6647-FB0E-17FD-017C81316433}"/>
              </a:ext>
            </a:extLst>
          </p:cNvPr>
          <p:cNvSpPr/>
          <p:nvPr/>
        </p:nvSpPr>
        <p:spPr>
          <a:xfrm>
            <a:off x="8680173"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2E7FFA-729C-EF60-B63C-491DE804A04A}"/>
              </a:ext>
            </a:extLst>
          </p:cNvPr>
          <p:cNvSpPr/>
          <p:nvPr/>
        </p:nvSpPr>
        <p:spPr>
          <a:xfrm>
            <a:off x="3677477"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714D62-736E-ADD9-755E-62F6E219AA0B}"/>
              </a:ext>
            </a:extLst>
          </p:cNvPr>
          <p:cNvSpPr txBox="1"/>
          <p:nvPr/>
        </p:nvSpPr>
        <p:spPr>
          <a:xfrm>
            <a:off x="4393094" y="2568161"/>
            <a:ext cx="834887" cy="707886"/>
          </a:xfrm>
          <a:prstGeom prst="rect">
            <a:avLst/>
          </a:prstGeom>
          <a:noFill/>
        </p:spPr>
        <p:txBody>
          <a:bodyPr wrap="square" rtlCol="0">
            <a:spAutoFit/>
          </a:bodyPr>
          <a:lstStyle/>
          <a:p>
            <a:r>
              <a:rPr lang="en-US" sz="4000" dirty="0"/>
              <a:t>7</a:t>
            </a:r>
          </a:p>
        </p:txBody>
      </p:sp>
      <p:sp>
        <p:nvSpPr>
          <p:cNvPr id="10" name="TextBox 9">
            <a:extLst>
              <a:ext uri="{FF2B5EF4-FFF2-40B4-BE49-F238E27FC236}">
                <a16:creationId xmlns:a16="http://schemas.microsoft.com/office/drawing/2014/main" id="{D38F6615-5756-4589-BB24-DC198FD86511}"/>
              </a:ext>
            </a:extLst>
          </p:cNvPr>
          <p:cNvSpPr txBox="1"/>
          <p:nvPr/>
        </p:nvSpPr>
        <p:spPr>
          <a:xfrm>
            <a:off x="7076659" y="2568161"/>
            <a:ext cx="834887" cy="707886"/>
          </a:xfrm>
          <a:prstGeom prst="rect">
            <a:avLst/>
          </a:prstGeom>
          <a:noFill/>
        </p:spPr>
        <p:txBody>
          <a:bodyPr wrap="square" rtlCol="0">
            <a:spAutoFit/>
          </a:bodyPr>
          <a:lstStyle/>
          <a:p>
            <a:r>
              <a:rPr lang="en-US" sz="4000" dirty="0"/>
              <a:t>4</a:t>
            </a:r>
          </a:p>
        </p:txBody>
      </p:sp>
      <p:sp>
        <p:nvSpPr>
          <p:cNvPr id="11" name="TextBox 10">
            <a:extLst>
              <a:ext uri="{FF2B5EF4-FFF2-40B4-BE49-F238E27FC236}">
                <a16:creationId xmlns:a16="http://schemas.microsoft.com/office/drawing/2014/main" id="{6EF9A5D3-CF31-AA81-1042-C22F23926F1D}"/>
              </a:ext>
            </a:extLst>
          </p:cNvPr>
          <p:cNvSpPr txBox="1"/>
          <p:nvPr/>
        </p:nvSpPr>
        <p:spPr>
          <a:xfrm>
            <a:off x="9448799" y="2568161"/>
            <a:ext cx="834887" cy="707886"/>
          </a:xfrm>
          <a:prstGeom prst="rect">
            <a:avLst/>
          </a:prstGeom>
          <a:noFill/>
        </p:spPr>
        <p:txBody>
          <a:bodyPr wrap="square" rtlCol="0">
            <a:spAutoFit/>
          </a:bodyPr>
          <a:lstStyle/>
          <a:p>
            <a:r>
              <a:rPr lang="en-US" sz="4000" dirty="0"/>
              <a:t>D</a:t>
            </a:r>
          </a:p>
        </p:txBody>
      </p:sp>
      <p:sp>
        <p:nvSpPr>
          <p:cNvPr id="12" name="TextBox 11">
            <a:extLst>
              <a:ext uri="{FF2B5EF4-FFF2-40B4-BE49-F238E27FC236}">
                <a16:creationId xmlns:a16="http://schemas.microsoft.com/office/drawing/2014/main" id="{25208D27-CE27-0640-F0DB-3969DFFFB9BC}"/>
              </a:ext>
            </a:extLst>
          </p:cNvPr>
          <p:cNvSpPr txBox="1"/>
          <p:nvPr/>
        </p:nvSpPr>
        <p:spPr>
          <a:xfrm>
            <a:off x="1106554" y="5028384"/>
            <a:ext cx="10323444" cy="830997"/>
          </a:xfrm>
          <a:prstGeom prst="rect">
            <a:avLst/>
          </a:prstGeom>
          <a:noFill/>
        </p:spPr>
        <p:txBody>
          <a:bodyPr wrap="square" rtlCol="0">
            <a:spAutoFit/>
          </a:bodyPr>
          <a:lstStyle/>
          <a:p>
            <a:r>
              <a:rPr lang="en-US" sz="2400" dirty="0"/>
              <a:t>If a card has a vowel on one side, it must have an odd number on the other side. Which cards do you need to flip over to test the rule?</a:t>
            </a:r>
          </a:p>
        </p:txBody>
      </p:sp>
      <p:sp>
        <p:nvSpPr>
          <p:cNvPr id="13" name="Oval 12">
            <a:extLst>
              <a:ext uri="{FF2B5EF4-FFF2-40B4-BE49-F238E27FC236}">
                <a16:creationId xmlns:a16="http://schemas.microsoft.com/office/drawing/2014/main" id="{C575A21A-61A6-F4F0-27BB-265EF0C9F81C}"/>
              </a:ext>
            </a:extLst>
          </p:cNvPr>
          <p:cNvSpPr/>
          <p:nvPr/>
        </p:nvSpPr>
        <p:spPr>
          <a:xfrm>
            <a:off x="1470991" y="2332383"/>
            <a:ext cx="1166191" cy="125895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BE920E2-9B63-D816-DC7D-028D0F9BF7F4}"/>
              </a:ext>
            </a:extLst>
          </p:cNvPr>
          <p:cNvSpPr/>
          <p:nvPr/>
        </p:nvSpPr>
        <p:spPr>
          <a:xfrm>
            <a:off x="4075042" y="2332664"/>
            <a:ext cx="1166191" cy="125895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3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64F3-5084-6529-F73F-3C2616C97296}"/>
              </a:ext>
            </a:extLst>
          </p:cNvPr>
          <p:cNvSpPr/>
          <p:nvPr/>
        </p:nvSpPr>
        <p:spPr>
          <a:xfrm>
            <a:off x="1086678"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C8A3BD-C595-AC15-86D9-219606B27256}"/>
              </a:ext>
            </a:extLst>
          </p:cNvPr>
          <p:cNvSpPr txBox="1"/>
          <p:nvPr/>
        </p:nvSpPr>
        <p:spPr>
          <a:xfrm>
            <a:off x="1802295" y="2568161"/>
            <a:ext cx="834887" cy="707886"/>
          </a:xfrm>
          <a:prstGeom prst="rect">
            <a:avLst/>
          </a:prstGeom>
          <a:noFill/>
        </p:spPr>
        <p:txBody>
          <a:bodyPr wrap="square" rtlCol="0">
            <a:spAutoFit/>
          </a:bodyPr>
          <a:lstStyle/>
          <a:p>
            <a:r>
              <a:rPr lang="en-US" sz="4000" dirty="0"/>
              <a:t>A</a:t>
            </a:r>
          </a:p>
        </p:txBody>
      </p:sp>
      <p:sp>
        <p:nvSpPr>
          <p:cNvPr id="4" name="Rectangle 3">
            <a:extLst>
              <a:ext uri="{FF2B5EF4-FFF2-40B4-BE49-F238E27FC236}">
                <a16:creationId xmlns:a16="http://schemas.microsoft.com/office/drawing/2014/main" id="{8EB84AFA-97DC-2DD7-74F4-1AC18E2B4654}"/>
              </a:ext>
            </a:extLst>
          </p:cNvPr>
          <p:cNvSpPr/>
          <p:nvPr/>
        </p:nvSpPr>
        <p:spPr>
          <a:xfrm>
            <a:off x="6268276"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3DA4EF-6647-FB0E-17FD-017C81316433}"/>
              </a:ext>
            </a:extLst>
          </p:cNvPr>
          <p:cNvSpPr/>
          <p:nvPr/>
        </p:nvSpPr>
        <p:spPr>
          <a:xfrm>
            <a:off x="8680173"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2E7FFA-729C-EF60-B63C-491DE804A04A}"/>
              </a:ext>
            </a:extLst>
          </p:cNvPr>
          <p:cNvSpPr/>
          <p:nvPr/>
        </p:nvSpPr>
        <p:spPr>
          <a:xfrm>
            <a:off x="3677477"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714D62-736E-ADD9-755E-62F6E219AA0B}"/>
              </a:ext>
            </a:extLst>
          </p:cNvPr>
          <p:cNvSpPr txBox="1"/>
          <p:nvPr/>
        </p:nvSpPr>
        <p:spPr>
          <a:xfrm>
            <a:off x="4393094" y="2568161"/>
            <a:ext cx="834887" cy="707886"/>
          </a:xfrm>
          <a:prstGeom prst="rect">
            <a:avLst/>
          </a:prstGeom>
          <a:noFill/>
        </p:spPr>
        <p:txBody>
          <a:bodyPr wrap="square" rtlCol="0">
            <a:spAutoFit/>
          </a:bodyPr>
          <a:lstStyle/>
          <a:p>
            <a:r>
              <a:rPr lang="en-US" sz="4000" dirty="0"/>
              <a:t>7</a:t>
            </a:r>
          </a:p>
        </p:txBody>
      </p:sp>
      <p:sp>
        <p:nvSpPr>
          <p:cNvPr id="10" name="TextBox 9">
            <a:extLst>
              <a:ext uri="{FF2B5EF4-FFF2-40B4-BE49-F238E27FC236}">
                <a16:creationId xmlns:a16="http://schemas.microsoft.com/office/drawing/2014/main" id="{D38F6615-5756-4589-BB24-DC198FD86511}"/>
              </a:ext>
            </a:extLst>
          </p:cNvPr>
          <p:cNvSpPr txBox="1"/>
          <p:nvPr/>
        </p:nvSpPr>
        <p:spPr>
          <a:xfrm>
            <a:off x="7076659" y="2568161"/>
            <a:ext cx="834887" cy="707886"/>
          </a:xfrm>
          <a:prstGeom prst="rect">
            <a:avLst/>
          </a:prstGeom>
          <a:noFill/>
        </p:spPr>
        <p:txBody>
          <a:bodyPr wrap="square" rtlCol="0">
            <a:spAutoFit/>
          </a:bodyPr>
          <a:lstStyle/>
          <a:p>
            <a:r>
              <a:rPr lang="en-US" sz="4000" dirty="0"/>
              <a:t>4</a:t>
            </a:r>
          </a:p>
        </p:txBody>
      </p:sp>
      <p:sp>
        <p:nvSpPr>
          <p:cNvPr id="11" name="TextBox 10">
            <a:extLst>
              <a:ext uri="{FF2B5EF4-FFF2-40B4-BE49-F238E27FC236}">
                <a16:creationId xmlns:a16="http://schemas.microsoft.com/office/drawing/2014/main" id="{6EF9A5D3-CF31-AA81-1042-C22F23926F1D}"/>
              </a:ext>
            </a:extLst>
          </p:cNvPr>
          <p:cNvSpPr txBox="1"/>
          <p:nvPr/>
        </p:nvSpPr>
        <p:spPr>
          <a:xfrm>
            <a:off x="9448799" y="2568161"/>
            <a:ext cx="834887" cy="707886"/>
          </a:xfrm>
          <a:prstGeom prst="rect">
            <a:avLst/>
          </a:prstGeom>
          <a:noFill/>
        </p:spPr>
        <p:txBody>
          <a:bodyPr wrap="square" rtlCol="0">
            <a:spAutoFit/>
          </a:bodyPr>
          <a:lstStyle/>
          <a:p>
            <a:r>
              <a:rPr lang="en-US" sz="4000" dirty="0"/>
              <a:t>D</a:t>
            </a:r>
          </a:p>
        </p:txBody>
      </p:sp>
      <p:sp>
        <p:nvSpPr>
          <p:cNvPr id="12" name="TextBox 11">
            <a:extLst>
              <a:ext uri="{FF2B5EF4-FFF2-40B4-BE49-F238E27FC236}">
                <a16:creationId xmlns:a16="http://schemas.microsoft.com/office/drawing/2014/main" id="{25208D27-CE27-0640-F0DB-3969DFFFB9BC}"/>
              </a:ext>
            </a:extLst>
          </p:cNvPr>
          <p:cNvSpPr txBox="1"/>
          <p:nvPr/>
        </p:nvSpPr>
        <p:spPr>
          <a:xfrm>
            <a:off x="1106554" y="5028384"/>
            <a:ext cx="10323444" cy="830997"/>
          </a:xfrm>
          <a:prstGeom prst="rect">
            <a:avLst/>
          </a:prstGeom>
          <a:noFill/>
        </p:spPr>
        <p:txBody>
          <a:bodyPr wrap="square" rtlCol="0">
            <a:spAutoFit/>
          </a:bodyPr>
          <a:lstStyle/>
          <a:p>
            <a:r>
              <a:rPr lang="en-US" sz="2400" dirty="0"/>
              <a:t>If a card has a vowel on one side, it must have an odd number on the other side. Which cards do you need to flip over to test the rule?</a:t>
            </a:r>
          </a:p>
        </p:txBody>
      </p:sp>
      <p:sp>
        <p:nvSpPr>
          <p:cNvPr id="13" name="Oval 12">
            <a:extLst>
              <a:ext uri="{FF2B5EF4-FFF2-40B4-BE49-F238E27FC236}">
                <a16:creationId xmlns:a16="http://schemas.microsoft.com/office/drawing/2014/main" id="{C575A21A-61A6-F4F0-27BB-265EF0C9F81C}"/>
              </a:ext>
            </a:extLst>
          </p:cNvPr>
          <p:cNvSpPr/>
          <p:nvPr/>
        </p:nvSpPr>
        <p:spPr>
          <a:xfrm>
            <a:off x="1470991" y="2332383"/>
            <a:ext cx="1166191" cy="125895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BE920E2-9B63-D816-DC7D-028D0F9BF7F4}"/>
              </a:ext>
            </a:extLst>
          </p:cNvPr>
          <p:cNvSpPr/>
          <p:nvPr/>
        </p:nvSpPr>
        <p:spPr>
          <a:xfrm>
            <a:off x="6745355" y="2332383"/>
            <a:ext cx="1166191" cy="125895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5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446AB-6F2C-4944-90A7-99AC449CEF3D}"/>
              </a:ext>
            </a:extLst>
          </p:cNvPr>
          <p:cNvPicPr>
            <a:picLocks noChangeAspect="1"/>
          </p:cNvPicPr>
          <p:nvPr/>
        </p:nvPicPr>
        <p:blipFill>
          <a:blip r:embed="rId2"/>
          <a:stretch>
            <a:fillRect/>
          </a:stretch>
        </p:blipFill>
        <p:spPr>
          <a:xfrm>
            <a:off x="1162877" y="558934"/>
            <a:ext cx="9425609" cy="1640927"/>
          </a:xfrm>
          <a:prstGeom prst="rect">
            <a:avLst/>
          </a:prstGeom>
        </p:spPr>
      </p:pic>
      <p:pic>
        <p:nvPicPr>
          <p:cNvPr id="3" name="Picture 2">
            <a:extLst>
              <a:ext uri="{FF2B5EF4-FFF2-40B4-BE49-F238E27FC236}">
                <a16:creationId xmlns:a16="http://schemas.microsoft.com/office/drawing/2014/main" id="{6FE4C68D-DF1A-8086-9001-A2B485AC2C85}"/>
              </a:ext>
            </a:extLst>
          </p:cNvPr>
          <p:cNvPicPr>
            <a:picLocks noChangeAspect="1"/>
          </p:cNvPicPr>
          <p:nvPr/>
        </p:nvPicPr>
        <p:blipFill>
          <a:blip r:embed="rId3"/>
          <a:stretch>
            <a:fillRect/>
          </a:stretch>
        </p:blipFill>
        <p:spPr>
          <a:xfrm>
            <a:off x="1162877" y="2632011"/>
            <a:ext cx="9425609" cy="3893674"/>
          </a:xfrm>
          <a:prstGeom prst="rect">
            <a:avLst/>
          </a:prstGeom>
        </p:spPr>
      </p:pic>
    </p:spTree>
    <p:extLst>
      <p:ext uri="{BB962C8B-B14F-4D97-AF65-F5344CB8AC3E}">
        <p14:creationId xmlns:p14="http://schemas.microsoft.com/office/powerpoint/2010/main" val="359510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DBBB6-4738-5305-EA13-B9057D5913D3}"/>
              </a:ext>
            </a:extLst>
          </p:cNvPr>
          <p:cNvPicPr>
            <a:picLocks noChangeAspect="1"/>
          </p:cNvPicPr>
          <p:nvPr/>
        </p:nvPicPr>
        <p:blipFill>
          <a:blip r:embed="rId2"/>
          <a:stretch>
            <a:fillRect/>
          </a:stretch>
        </p:blipFill>
        <p:spPr>
          <a:xfrm>
            <a:off x="1431237" y="236782"/>
            <a:ext cx="8980622" cy="1486002"/>
          </a:xfrm>
          <a:prstGeom prst="rect">
            <a:avLst/>
          </a:prstGeom>
        </p:spPr>
      </p:pic>
      <p:pic>
        <p:nvPicPr>
          <p:cNvPr id="3" name="Picture 2">
            <a:extLst>
              <a:ext uri="{FF2B5EF4-FFF2-40B4-BE49-F238E27FC236}">
                <a16:creationId xmlns:a16="http://schemas.microsoft.com/office/drawing/2014/main" id="{F04CCA25-AEFE-DD46-C715-53FBB37DD474}"/>
              </a:ext>
            </a:extLst>
          </p:cNvPr>
          <p:cNvPicPr>
            <a:picLocks noChangeAspect="1"/>
          </p:cNvPicPr>
          <p:nvPr/>
        </p:nvPicPr>
        <p:blipFill>
          <a:blip r:embed="rId3"/>
          <a:stretch>
            <a:fillRect/>
          </a:stretch>
        </p:blipFill>
        <p:spPr>
          <a:xfrm>
            <a:off x="1431236" y="1711775"/>
            <a:ext cx="8980621" cy="4985644"/>
          </a:xfrm>
          <a:prstGeom prst="rect">
            <a:avLst/>
          </a:prstGeom>
        </p:spPr>
      </p:pic>
    </p:spTree>
    <p:extLst>
      <p:ext uri="{BB962C8B-B14F-4D97-AF65-F5344CB8AC3E}">
        <p14:creationId xmlns:p14="http://schemas.microsoft.com/office/powerpoint/2010/main" val="372450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64F3-5084-6529-F73F-3C2616C97296}"/>
              </a:ext>
            </a:extLst>
          </p:cNvPr>
          <p:cNvSpPr/>
          <p:nvPr/>
        </p:nvSpPr>
        <p:spPr>
          <a:xfrm>
            <a:off x="1086678"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C8A3BD-C595-AC15-86D9-219606B27256}"/>
              </a:ext>
            </a:extLst>
          </p:cNvPr>
          <p:cNvSpPr txBox="1"/>
          <p:nvPr/>
        </p:nvSpPr>
        <p:spPr>
          <a:xfrm>
            <a:off x="1321905" y="2568161"/>
            <a:ext cx="1490868" cy="1323439"/>
          </a:xfrm>
          <a:prstGeom prst="rect">
            <a:avLst/>
          </a:prstGeom>
          <a:noFill/>
        </p:spPr>
        <p:txBody>
          <a:bodyPr wrap="square" rtlCol="0">
            <a:spAutoFit/>
          </a:bodyPr>
          <a:lstStyle/>
          <a:p>
            <a:r>
              <a:rPr lang="en-US" sz="4000" dirty="0"/>
              <a:t>Beer</a:t>
            </a:r>
          </a:p>
          <a:p>
            <a:endParaRPr lang="en-US" sz="4000" dirty="0"/>
          </a:p>
        </p:txBody>
      </p:sp>
      <p:sp>
        <p:nvSpPr>
          <p:cNvPr id="4" name="Rectangle 3">
            <a:extLst>
              <a:ext uri="{FF2B5EF4-FFF2-40B4-BE49-F238E27FC236}">
                <a16:creationId xmlns:a16="http://schemas.microsoft.com/office/drawing/2014/main" id="{8EB84AFA-97DC-2DD7-74F4-1AC18E2B4654}"/>
              </a:ext>
            </a:extLst>
          </p:cNvPr>
          <p:cNvSpPr/>
          <p:nvPr/>
        </p:nvSpPr>
        <p:spPr>
          <a:xfrm>
            <a:off x="6268276"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3DA4EF-6647-FB0E-17FD-017C81316433}"/>
              </a:ext>
            </a:extLst>
          </p:cNvPr>
          <p:cNvSpPr/>
          <p:nvPr/>
        </p:nvSpPr>
        <p:spPr>
          <a:xfrm>
            <a:off x="8680173"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2E7FFA-729C-EF60-B63C-491DE804A04A}"/>
              </a:ext>
            </a:extLst>
          </p:cNvPr>
          <p:cNvSpPr/>
          <p:nvPr/>
        </p:nvSpPr>
        <p:spPr>
          <a:xfrm>
            <a:off x="3677477" y="1484243"/>
            <a:ext cx="1961322" cy="2875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714D62-736E-ADD9-755E-62F6E219AA0B}"/>
              </a:ext>
            </a:extLst>
          </p:cNvPr>
          <p:cNvSpPr txBox="1"/>
          <p:nvPr/>
        </p:nvSpPr>
        <p:spPr>
          <a:xfrm>
            <a:off x="4240694" y="2568161"/>
            <a:ext cx="834887" cy="707886"/>
          </a:xfrm>
          <a:prstGeom prst="rect">
            <a:avLst/>
          </a:prstGeom>
          <a:noFill/>
        </p:spPr>
        <p:txBody>
          <a:bodyPr wrap="square" rtlCol="0">
            <a:spAutoFit/>
          </a:bodyPr>
          <a:lstStyle/>
          <a:p>
            <a:r>
              <a:rPr lang="en-US" sz="4000" dirty="0"/>
              <a:t>20</a:t>
            </a:r>
          </a:p>
        </p:txBody>
      </p:sp>
      <p:sp>
        <p:nvSpPr>
          <p:cNvPr id="10" name="TextBox 9">
            <a:extLst>
              <a:ext uri="{FF2B5EF4-FFF2-40B4-BE49-F238E27FC236}">
                <a16:creationId xmlns:a16="http://schemas.microsoft.com/office/drawing/2014/main" id="{D38F6615-5756-4589-BB24-DC198FD86511}"/>
              </a:ext>
            </a:extLst>
          </p:cNvPr>
          <p:cNvSpPr txBox="1"/>
          <p:nvPr/>
        </p:nvSpPr>
        <p:spPr>
          <a:xfrm>
            <a:off x="6831493" y="2568161"/>
            <a:ext cx="834887" cy="707886"/>
          </a:xfrm>
          <a:prstGeom prst="rect">
            <a:avLst/>
          </a:prstGeom>
          <a:noFill/>
        </p:spPr>
        <p:txBody>
          <a:bodyPr wrap="square" rtlCol="0">
            <a:spAutoFit/>
          </a:bodyPr>
          <a:lstStyle/>
          <a:p>
            <a:r>
              <a:rPr lang="en-US" sz="4000" dirty="0"/>
              <a:t>17</a:t>
            </a:r>
          </a:p>
        </p:txBody>
      </p:sp>
      <p:sp>
        <p:nvSpPr>
          <p:cNvPr id="11" name="TextBox 10">
            <a:extLst>
              <a:ext uri="{FF2B5EF4-FFF2-40B4-BE49-F238E27FC236}">
                <a16:creationId xmlns:a16="http://schemas.microsoft.com/office/drawing/2014/main" id="{6EF9A5D3-CF31-AA81-1042-C22F23926F1D}"/>
              </a:ext>
            </a:extLst>
          </p:cNvPr>
          <p:cNvSpPr txBox="1"/>
          <p:nvPr/>
        </p:nvSpPr>
        <p:spPr>
          <a:xfrm>
            <a:off x="9037981" y="2521994"/>
            <a:ext cx="1563757" cy="707886"/>
          </a:xfrm>
          <a:prstGeom prst="rect">
            <a:avLst/>
          </a:prstGeom>
          <a:noFill/>
        </p:spPr>
        <p:txBody>
          <a:bodyPr wrap="square" rtlCol="0">
            <a:spAutoFit/>
          </a:bodyPr>
          <a:lstStyle/>
          <a:p>
            <a:r>
              <a:rPr lang="en-US" sz="4000" dirty="0"/>
              <a:t>Coke</a:t>
            </a:r>
          </a:p>
        </p:txBody>
      </p:sp>
      <p:sp>
        <p:nvSpPr>
          <p:cNvPr id="12" name="TextBox 11">
            <a:extLst>
              <a:ext uri="{FF2B5EF4-FFF2-40B4-BE49-F238E27FC236}">
                <a16:creationId xmlns:a16="http://schemas.microsoft.com/office/drawing/2014/main" id="{25208D27-CE27-0640-F0DB-3969DFFFB9BC}"/>
              </a:ext>
            </a:extLst>
          </p:cNvPr>
          <p:cNvSpPr txBox="1"/>
          <p:nvPr/>
        </p:nvSpPr>
        <p:spPr>
          <a:xfrm>
            <a:off x="934278" y="4766243"/>
            <a:ext cx="10323444" cy="1569660"/>
          </a:xfrm>
          <a:prstGeom prst="rect">
            <a:avLst/>
          </a:prstGeom>
          <a:noFill/>
        </p:spPr>
        <p:txBody>
          <a:bodyPr wrap="square" rtlCol="0">
            <a:spAutoFit/>
          </a:bodyPr>
          <a:lstStyle/>
          <a:p>
            <a:r>
              <a:rPr lang="en-US" sz="2400" dirty="0"/>
              <a:t>In your country, people must be 19 to drink alcohol. You are a bartender and servers drop off orders at the bar. On one side is their age, and on the other side is their drink order. Which card(s) do you need to flip over to ensure that you don’t serve alcohol to anyone under-age?</a:t>
            </a:r>
          </a:p>
        </p:txBody>
      </p:sp>
      <p:sp>
        <p:nvSpPr>
          <p:cNvPr id="5" name="Oval 4">
            <a:extLst>
              <a:ext uri="{FF2B5EF4-FFF2-40B4-BE49-F238E27FC236}">
                <a16:creationId xmlns:a16="http://schemas.microsoft.com/office/drawing/2014/main" id="{DC319471-2AD7-D36C-BA95-A8F2D236EF04}"/>
              </a:ext>
            </a:extLst>
          </p:cNvPr>
          <p:cNvSpPr/>
          <p:nvPr/>
        </p:nvSpPr>
        <p:spPr>
          <a:xfrm>
            <a:off x="1262271" y="2358887"/>
            <a:ext cx="1490868" cy="132343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E40543-37BA-0103-6418-B000B7B79BC8}"/>
              </a:ext>
            </a:extLst>
          </p:cNvPr>
          <p:cNvSpPr/>
          <p:nvPr/>
        </p:nvSpPr>
        <p:spPr>
          <a:xfrm>
            <a:off x="6503502" y="2260385"/>
            <a:ext cx="1490868" cy="132343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35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0EA92D-475F-2136-5B28-5FB99BF14EB8}"/>
              </a:ext>
            </a:extLst>
          </p:cNvPr>
          <p:cNvPicPr>
            <a:picLocks noChangeAspect="1"/>
          </p:cNvPicPr>
          <p:nvPr/>
        </p:nvPicPr>
        <p:blipFill>
          <a:blip r:embed="rId2"/>
          <a:stretch>
            <a:fillRect/>
          </a:stretch>
        </p:blipFill>
        <p:spPr>
          <a:xfrm>
            <a:off x="476615" y="1457218"/>
            <a:ext cx="11449802" cy="4599026"/>
          </a:xfrm>
          <a:prstGeom prst="rect">
            <a:avLst/>
          </a:prstGeom>
        </p:spPr>
      </p:pic>
    </p:spTree>
    <p:extLst>
      <p:ext uri="{BB962C8B-B14F-4D97-AF65-F5344CB8AC3E}">
        <p14:creationId xmlns:p14="http://schemas.microsoft.com/office/powerpoint/2010/main" val="39171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F2A26-20A4-9FFE-19FA-31002F50887D}"/>
              </a:ext>
            </a:extLst>
          </p:cNvPr>
          <p:cNvPicPr>
            <a:picLocks noChangeAspect="1"/>
          </p:cNvPicPr>
          <p:nvPr/>
        </p:nvPicPr>
        <p:blipFill rotWithShape="1">
          <a:blip r:embed="rId2"/>
          <a:srcRect b="35634"/>
          <a:stretch/>
        </p:blipFill>
        <p:spPr>
          <a:xfrm>
            <a:off x="622853" y="754525"/>
            <a:ext cx="6374019" cy="3221128"/>
          </a:xfrm>
          <a:prstGeom prst="rect">
            <a:avLst/>
          </a:prstGeom>
        </p:spPr>
      </p:pic>
      <p:sp>
        <p:nvSpPr>
          <p:cNvPr id="3" name="TextBox 2">
            <a:extLst>
              <a:ext uri="{FF2B5EF4-FFF2-40B4-BE49-F238E27FC236}">
                <a16:creationId xmlns:a16="http://schemas.microsoft.com/office/drawing/2014/main" id="{5B96F1E9-7220-49B7-823B-26EA5C387BE0}"/>
              </a:ext>
            </a:extLst>
          </p:cNvPr>
          <p:cNvSpPr txBox="1"/>
          <p:nvPr/>
        </p:nvSpPr>
        <p:spPr>
          <a:xfrm>
            <a:off x="622853" y="6103476"/>
            <a:ext cx="2547492" cy="400110"/>
          </a:xfrm>
          <a:prstGeom prst="rect">
            <a:avLst/>
          </a:prstGeom>
          <a:noFill/>
        </p:spPr>
        <p:txBody>
          <a:bodyPr wrap="none" rtlCol="0">
            <a:spAutoFit/>
          </a:bodyPr>
          <a:lstStyle/>
          <a:p>
            <a:r>
              <a:rPr lang="en-US" sz="2000" dirty="0" err="1"/>
              <a:t>Binz</a:t>
            </a:r>
            <a:r>
              <a:rPr lang="en-US" sz="2000" dirty="0"/>
              <a:t> &amp; Schulz (2022)</a:t>
            </a:r>
          </a:p>
        </p:txBody>
      </p:sp>
      <p:sp>
        <p:nvSpPr>
          <p:cNvPr id="4" name="TextBox 3">
            <a:extLst>
              <a:ext uri="{FF2B5EF4-FFF2-40B4-BE49-F238E27FC236}">
                <a16:creationId xmlns:a16="http://schemas.microsoft.com/office/drawing/2014/main" id="{759DC0B7-B3F8-525E-67E1-6DCA42FD68B8}"/>
              </a:ext>
            </a:extLst>
          </p:cNvPr>
          <p:cNvSpPr txBox="1"/>
          <p:nvPr/>
        </p:nvSpPr>
        <p:spPr>
          <a:xfrm>
            <a:off x="7553740" y="847290"/>
            <a:ext cx="3922642" cy="1569660"/>
          </a:xfrm>
          <a:prstGeom prst="rect">
            <a:avLst/>
          </a:prstGeom>
          <a:noFill/>
        </p:spPr>
        <p:txBody>
          <a:bodyPr wrap="square" rtlCol="0">
            <a:spAutoFit/>
          </a:bodyPr>
          <a:lstStyle/>
          <a:p>
            <a:r>
              <a:rPr lang="en-US" sz="2400" b="1" dirty="0"/>
              <a:t>On classic problems, GPT performs correctly, or responds incorrectly like a human.</a:t>
            </a:r>
          </a:p>
        </p:txBody>
      </p:sp>
      <p:pic>
        <p:nvPicPr>
          <p:cNvPr id="5" name="Picture 4">
            <a:extLst>
              <a:ext uri="{FF2B5EF4-FFF2-40B4-BE49-F238E27FC236}">
                <a16:creationId xmlns:a16="http://schemas.microsoft.com/office/drawing/2014/main" id="{3C386D8B-8B91-D3D3-F6C9-C820557E2A45}"/>
              </a:ext>
            </a:extLst>
          </p:cNvPr>
          <p:cNvPicPr>
            <a:picLocks noChangeAspect="1"/>
          </p:cNvPicPr>
          <p:nvPr/>
        </p:nvPicPr>
        <p:blipFill rotWithShape="1">
          <a:blip r:embed="rId2"/>
          <a:srcRect l="61541" t="63770"/>
          <a:stretch/>
        </p:blipFill>
        <p:spPr>
          <a:xfrm>
            <a:off x="4545496" y="3975653"/>
            <a:ext cx="2451376" cy="1813085"/>
          </a:xfrm>
          <a:prstGeom prst="rect">
            <a:avLst/>
          </a:prstGeom>
        </p:spPr>
      </p:pic>
    </p:spTree>
    <p:extLst>
      <p:ext uri="{BB962C8B-B14F-4D97-AF65-F5344CB8AC3E}">
        <p14:creationId xmlns:p14="http://schemas.microsoft.com/office/powerpoint/2010/main" val="60632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F2A26-20A4-9FFE-19FA-31002F50887D}"/>
              </a:ext>
            </a:extLst>
          </p:cNvPr>
          <p:cNvPicPr>
            <a:picLocks noChangeAspect="1"/>
          </p:cNvPicPr>
          <p:nvPr/>
        </p:nvPicPr>
        <p:blipFill>
          <a:blip r:embed="rId2"/>
          <a:stretch>
            <a:fillRect/>
          </a:stretch>
        </p:blipFill>
        <p:spPr>
          <a:xfrm>
            <a:off x="622853" y="754524"/>
            <a:ext cx="6374019" cy="5004395"/>
          </a:xfrm>
          <a:prstGeom prst="rect">
            <a:avLst/>
          </a:prstGeom>
        </p:spPr>
      </p:pic>
      <p:sp>
        <p:nvSpPr>
          <p:cNvPr id="3" name="TextBox 2">
            <a:extLst>
              <a:ext uri="{FF2B5EF4-FFF2-40B4-BE49-F238E27FC236}">
                <a16:creationId xmlns:a16="http://schemas.microsoft.com/office/drawing/2014/main" id="{5B96F1E9-7220-49B7-823B-26EA5C387BE0}"/>
              </a:ext>
            </a:extLst>
          </p:cNvPr>
          <p:cNvSpPr txBox="1"/>
          <p:nvPr/>
        </p:nvSpPr>
        <p:spPr>
          <a:xfrm>
            <a:off x="622853" y="6103476"/>
            <a:ext cx="2547492" cy="400110"/>
          </a:xfrm>
          <a:prstGeom prst="rect">
            <a:avLst/>
          </a:prstGeom>
          <a:noFill/>
        </p:spPr>
        <p:txBody>
          <a:bodyPr wrap="none" rtlCol="0">
            <a:spAutoFit/>
          </a:bodyPr>
          <a:lstStyle/>
          <a:p>
            <a:r>
              <a:rPr lang="en-US" sz="2000" dirty="0" err="1"/>
              <a:t>Binz</a:t>
            </a:r>
            <a:r>
              <a:rPr lang="en-US" sz="2000" dirty="0"/>
              <a:t> &amp; Schulz (2022)</a:t>
            </a:r>
          </a:p>
        </p:txBody>
      </p:sp>
      <p:sp>
        <p:nvSpPr>
          <p:cNvPr id="4" name="TextBox 3">
            <a:extLst>
              <a:ext uri="{FF2B5EF4-FFF2-40B4-BE49-F238E27FC236}">
                <a16:creationId xmlns:a16="http://schemas.microsoft.com/office/drawing/2014/main" id="{759DC0B7-B3F8-525E-67E1-6DCA42FD68B8}"/>
              </a:ext>
            </a:extLst>
          </p:cNvPr>
          <p:cNvSpPr txBox="1"/>
          <p:nvPr/>
        </p:nvSpPr>
        <p:spPr>
          <a:xfrm>
            <a:off x="7553740" y="847290"/>
            <a:ext cx="3922642" cy="1569660"/>
          </a:xfrm>
          <a:prstGeom prst="rect">
            <a:avLst/>
          </a:prstGeom>
          <a:noFill/>
        </p:spPr>
        <p:txBody>
          <a:bodyPr wrap="square" rtlCol="0">
            <a:spAutoFit/>
          </a:bodyPr>
          <a:lstStyle/>
          <a:p>
            <a:r>
              <a:rPr lang="en-US" sz="2400" dirty="0"/>
              <a:t>On classic problems, GPT performs correctly, or responds incorrectly like a human.</a:t>
            </a:r>
          </a:p>
        </p:txBody>
      </p:sp>
      <p:sp>
        <p:nvSpPr>
          <p:cNvPr id="5" name="TextBox 4">
            <a:extLst>
              <a:ext uri="{FF2B5EF4-FFF2-40B4-BE49-F238E27FC236}">
                <a16:creationId xmlns:a16="http://schemas.microsoft.com/office/drawing/2014/main" id="{93AD1854-0B2F-F36A-9682-38BD901F7362}"/>
              </a:ext>
            </a:extLst>
          </p:cNvPr>
          <p:cNvSpPr txBox="1"/>
          <p:nvPr/>
        </p:nvSpPr>
        <p:spPr>
          <a:xfrm>
            <a:off x="7553739" y="3809151"/>
            <a:ext cx="4293703" cy="1200329"/>
          </a:xfrm>
          <a:prstGeom prst="rect">
            <a:avLst/>
          </a:prstGeom>
          <a:noFill/>
        </p:spPr>
        <p:txBody>
          <a:bodyPr wrap="square" rtlCol="0">
            <a:spAutoFit/>
          </a:bodyPr>
          <a:lstStyle/>
          <a:p>
            <a:r>
              <a:rPr lang="en-US" sz="2400" b="1" dirty="0"/>
              <a:t>On adversarial variations, GPT often fails, but not like a human.</a:t>
            </a:r>
          </a:p>
        </p:txBody>
      </p:sp>
    </p:spTree>
    <p:extLst>
      <p:ext uri="{BB962C8B-B14F-4D97-AF65-F5344CB8AC3E}">
        <p14:creationId xmlns:p14="http://schemas.microsoft.com/office/powerpoint/2010/main" val="221261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BA82-1BB4-58A4-85CB-140894B3E650}"/>
              </a:ext>
            </a:extLst>
          </p:cNvPr>
          <p:cNvSpPr>
            <a:spLocks noGrp="1"/>
          </p:cNvSpPr>
          <p:nvPr>
            <p:ph type="title"/>
          </p:nvPr>
        </p:nvSpPr>
        <p:spPr/>
        <p:txBody>
          <a:bodyPr/>
          <a:lstStyle/>
          <a:p>
            <a:r>
              <a:rPr lang="en-US" dirty="0"/>
              <a:t>Why do we want to understand its mind?</a:t>
            </a:r>
          </a:p>
        </p:txBody>
      </p:sp>
      <p:sp>
        <p:nvSpPr>
          <p:cNvPr id="3" name="Content Placeholder 2">
            <a:extLst>
              <a:ext uri="{FF2B5EF4-FFF2-40B4-BE49-F238E27FC236}">
                <a16:creationId xmlns:a16="http://schemas.microsoft.com/office/drawing/2014/main" id="{DA113A5E-7E3A-D602-7AC9-0D93181730AD}"/>
              </a:ext>
            </a:extLst>
          </p:cNvPr>
          <p:cNvSpPr>
            <a:spLocks noGrp="1"/>
          </p:cNvSpPr>
          <p:nvPr>
            <p:ph idx="1"/>
          </p:nvPr>
        </p:nvSpPr>
        <p:spPr/>
        <p:txBody>
          <a:bodyPr>
            <a:normAutofit/>
          </a:bodyPr>
          <a:lstStyle/>
          <a:p>
            <a:pPr marL="457200" indent="-457200">
              <a:buFont typeface="+mj-lt"/>
              <a:buAutoNum type="arabicPeriod"/>
            </a:pPr>
            <a:r>
              <a:rPr lang="en-US" sz="2800" dirty="0"/>
              <a:t>So we can predict its </a:t>
            </a:r>
            <a:r>
              <a:rPr lang="en-US" sz="2800" dirty="0" err="1"/>
              <a:t>behaviour</a:t>
            </a:r>
            <a:r>
              <a:rPr lang="en-US" sz="2800" dirty="0"/>
              <a:t>.</a:t>
            </a:r>
          </a:p>
          <a:p>
            <a:pPr marL="457200" indent="-457200">
              <a:buFont typeface="+mj-lt"/>
              <a:buAutoNum type="arabicPeriod"/>
            </a:pPr>
            <a:r>
              <a:rPr lang="en-US" sz="2800" dirty="0"/>
              <a:t>So we can change/control its </a:t>
            </a:r>
            <a:r>
              <a:rPr lang="en-US" sz="2800" dirty="0" err="1"/>
              <a:t>behaviour</a:t>
            </a:r>
            <a:r>
              <a:rPr lang="en-US" sz="2800" dirty="0"/>
              <a:t>.</a:t>
            </a:r>
          </a:p>
          <a:p>
            <a:pPr marL="457200" indent="-457200">
              <a:buFont typeface="+mj-lt"/>
              <a:buAutoNum type="arabicPeriod"/>
            </a:pPr>
            <a:r>
              <a:rPr lang="en-US" sz="2800" dirty="0"/>
              <a:t>Because it is a cognitive entity that we will increasingly interact with.</a:t>
            </a:r>
          </a:p>
          <a:p>
            <a:pPr marL="457200" indent="-457200">
              <a:buFont typeface="+mj-lt"/>
              <a:buAutoNum type="arabicPeriod"/>
            </a:pPr>
            <a:r>
              <a:rPr lang="en-US" sz="2800" dirty="0"/>
              <a:t>Because it may yield insights into (human) cognition.</a:t>
            </a:r>
          </a:p>
        </p:txBody>
      </p:sp>
    </p:spTree>
    <p:extLst>
      <p:ext uri="{BB962C8B-B14F-4D97-AF65-F5344CB8AC3E}">
        <p14:creationId xmlns:p14="http://schemas.microsoft.com/office/powerpoint/2010/main" val="319047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EA955-2E2C-08A0-84C6-EBADEB3AD116}"/>
              </a:ext>
            </a:extLst>
          </p:cNvPr>
          <p:cNvPicPr>
            <a:picLocks noChangeAspect="1"/>
          </p:cNvPicPr>
          <p:nvPr/>
        </p:nvPicPr>
        <p:blipFill rotWithShape="1">
          <a:blip r:embed="rId2"/>
          <a:srcRect l="4068" t="16353" b="9392"/>
          <a:stretch/>
        </p:blipFill>
        <p:spPr>
          <a:xfrm>
            <a:off x="596347" y="1351722"/>
            <a:ext cx="5729598" cy="3939209"/>
          </a:xfrm>
          <a:prstGeom prst="rect">
            <a:avLst/>
          </a:prstGeom>
        </p:spPr>
      </p:pic>
      <p:pic>
        <p:nvPicPr>
          <p:cNvPr id="3" name="Picture 2">
            <a:extLst>
              <a:ext uri="{FF2B5EF4-FFF2-40B4-BE49-F238E27FC236}">
                <a16:creationId xmlns:a16="http://schemas.microsoft.com/office/drawing/2014/main" id="{A60D6FC9-BEA2-674E-238A-32AEF99F7545}"/>
              </a:ext>
            </a:extLst>
          </p:cNvPr>
          <p:cNvPicPr>
            <a:picLocks noChangeAspect="1"/>
          </p:cNvPicPr>
          <p:nvPr/>
        </p:nvPicPr>
        <p:blipFill>
          <a:blip r:embed="rId3"/>
          <a:stretch>
            <a:fillRect/>
          </a:stretch>
        </p:blipFill>
        <p:spPr>
          <a:xfrm>
            <a:off x="6804724" y="1351722"/>
            <a:ext cx="4790929" cy="3939208"/>
          </a:xfrm>
          <a:prstGeom prst="rect">
            <a:avLst/>
          </a:prstGeom>
        </p:spPr>
      </p:pic>
      <p:sp>
        <p:nvSpPr>
          <p:cNvPr id="4" name="TextBox 3">
            <a:extLst>
              <a:ext uri="{FF2B5EF4-FFF2-40B4-BE49-F238E27FC236}">
                <a16:creationId xmlns:a16="http://schemas.microsoft.com/office/drawing/2014/main" id="{1D4AE408-E4B6-342D-0384-E681EE491C58}"/>
              </a:ext>
            </a:extLst>
          </p:cNvPr>
          <p:cNvSpPr txBox="1"/>
          <p:nvPr/>
        </p:nvSpPr>
        <p:spPr>
          <a:xfrm>
            <a:off x="596347" y="5967620"/>
            <a:ext cx="2349041" cy="369332"/>
          </a:xfrm>
          <a:prstGeom prst="rect">
            <a:avLst/>
          </a:prstGeom>
          <a:noFill/>
        </p:spPr>
        <p:txBody>
          <a:bodyPr wrap="none" rtlCol="0">
            <a:spAutoFit/>
          </a:bodyPr>
          <a:lstStyle/>
          <a:p>
            <a:r>
              <a:rPr lang="en-US" dirty="0"/>
              <a:t>Kahneman &amp; Tversky</a:t>
            </a:r>
          </a:p>
        </p:txBody>
      </p:sp>
    </p:spTree>
    <p:extLst>
      <p:ext uri="{BB962C8B-B14F-4D97-AF65-F5344CB8AC3E}">
        <p14:creationId xmlns:p14="http://schemas.microsoft.com/office/powerpoint/2010/main" val="404859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EA955-2E2C-08A0-84C6-EBADEB3AD116}"/>
              </a:ext>
            </a:extLst>
          </p:cNvPr>
          <p:cNvPicPr>
            <a:picLocks noChangeAspect="1"/>
          </p:cNvPicPr>
          <p:nvPr/>
        </p:nvPicPr>
        <p:blipFill rotWithShape="1">
          <a:blip r:embed="rId2"/>
          <a:srcRect l="4068" t="16353" b="9392"/>
          <a:stretch/>
        </p:blipFill>
        <p:spPr>
          <a:xfrm>
            <a:off x="350820" y="186790"/>
            <a:ext cx="5729598" cy="3939209"/>
          </a:xfrm>
          <a:prstGeom prst="rect">
            <a:avLst/>
          </a:prstGeom>
        </p:spPr>
      </p:pic>
      <p:sp>
        <p:nvSpPr>
          <p:cNvPr id="4" name="TextBox 3">
            <a:extLst>
              <a:ext uri="{FF2B5EF4-FFF2-40B4-BE49-F238E27FC236}">
                <a16:creationId xmlns:a16="http://schemas.microsoft.com/office/drawing/2014/main" id="{1D4AE408-E4B6-342D-0384-E681EE491C58}"/>
              </a:ext>
            </a:extLst>
          </p:cNvPr>
          <p:cNvSpPr txBox="1"/>
          <p:nvPr/>
        </p:nvSpPr>
        <p:spPr>
          <a:xfrm>
            <a:off x="662607" y="6103095"/>
            <a:ext cx="2349041" cy="369332"/>
          </a:xfrm>
          <a:prstGeom prst="rect">
            <a:avLst/>
          </a:prstGeom>
          <a:noFill/>
        </p:spPr>
        <p:txBody>
          <a:bodyPr wrap="none" rtlCol="0">
            <a:spAutoFit/>
          </a:bodyPr>
          <a:lstStyle/>
          <a:p>
            <a:r>
              <a:rPr lang="en-US" dirty="0"/>
              <a:t>Kahneman &amp; Tversky</a:t>
            </a:r>
          </a:p>
        </p:txBody>
      </p:sp>
      <p:pic>
        <p:nvPicPr>
          <p:cNvPr id="5" name="Picture 4">
            <a:extLst>
              <a:ext uri="{FF2B5EF4-FFF2-40B4-BE49-F238E27FC236}">
                <a16:creationId xmlns:a16="http://schemas.microsoft.com/office/drawing/2014/main" id="{0FB8D6D3-BFD9-0B18-D6C8-CC1F966EF81A}"/>
              </a:ext>
            </a:extLst>
          </p:cNvPr>
          <p:cNvPicPr>
            <a:picLocks noChangeAspect="1"/>
          </p:cNvPicPr>
          <p:nvPr/>
        </p:nvPicPr>
        <p:blipFill>
          <a:blip r:embed="rId3"/>
          <a:stretch>
            <a:fillRect/>
          </a:stretch>
        </p:blipFill>
        <p:spPr>
          <a:xfrm>
            <a:off x="6412121" y="186789"/>
            <a:ext cx="5536676" cy="3939209"/>
          </a:xfrm>
          <a:prstGeom prst="rect">
            <a:avLst/>
          </a:prstGeom>
        </p:spPr>
      </p:pic>
      <p:pic>
        <p:nvPicPr>
          <p:cNvPr id="6" name="Picture 5">
            <a:extLst>
              <a:ext uri="{FF2B5EF4-FFF2-40B4-BE49-F238E27FC236}">
                <a16:creationId xmlns:a16="http://schemas.microsoft.com/office/drawing/2014/main" id="{1DF2C0FD-F344-ED96-E511-4461836E8BCC}"/>
              </a:ext>
            </a:extLst>
          </p:cNvPr>
          <p:cNvPicPr>
            <a:picLocks noChangeAspect="1"/>
          </p:cNvPicPr>
          <p:nvPr/>
        </p:nvPicPr>
        <p:blipFill>
          <a:blip r:embed="rId4"/>
          <a:stretch>
            <a:fillRect/>
          </a:stretch>
        </p:blipFill>
        <p:spPr>
          <a:xfrm>
            <a:off x="3521074" y="4240696"/>
            <a:ext cx="8427723" cy="2231731"/>
          </a:xfrm>
          <a:prstGeom prst="rect">
            <a:avLst/>
          </a:prstGeom>
        </p:spPr>
      </p:pic>
    </p:spTree>
    <p:extLst>
      <p:ext uri="{BB962C8B-B14F-4D97-AF65-F5344CB8AC3E}">
        <p14:creationId xmlns:p14="http://schemas.microsoft.com/office/powerpoint/2010/main" val="101943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7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B80E2-9F2D-887D-657B-CA8496E218F8}"/>
              </a:ext>
            </a:extLst>
          </p:cNvPr>
          <p:cNvPicPr>
            <a:picLocks noChangeAspect="1"/>
          </p:cNvPicPr>
          <p:nvPr/>
        </p:nvPicPr>
        <p:blipFill rotWithShape="1">
          <a:blip r:embed="rId2"/>
          <a:srcRect b="22617"/>
          <a:stretch/>
        </p:blipFill>
        <p:spPr>
          <a:xfrm>
            <a:off x="384589" y="449451"/>
            <a:ext cx="11440617" cy="4618496"/>
          </a:xfrm>
          <a:prstGeom prst="rect">
            <a:avLst/>
          </a:prstGeom>
        </p:spPr>
      </p:pic>
    </p:spTree>
    <p:extLst>
      <p:ext uri="{BB962C8B-B14F-4D97-AF65-F5344CB8AC3E}">
        <p14:creationId xmlns:p14="http://schemas.microsoft.com/office/powerpoint/2010/main" val="726342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0C9733-6025-B195-3934-2782F93B5F9F}"/>
              </a:ext>
            </a:extLst>
          </p:cNvPr>
          <p:cNvPicPr>
            <a:picLocks noChangeAspect="1"/>
          </p:cNvPicPr>
          <p:nvPr/>
        </p:nvPicPr>
        <p:blipFill rotWithShape="1">
          <a:blip r:embed="rId2"/>
          <a:srcRect r="51142"/>
          <a:stretch/>
        </p:blipFill>
        <p:spPr>
          <a:xfrm>
            <a:off x="51040" y="1627322"/>
            <a:ext cx="5906848" cy="3084163"/>
          </a:xfrm>
          <a:prstGeom prst="rect">
            <a:avLst/>
          </a:prstGeom>
        </p:spPr>
      </p:pic>
      <p:pic>
        <p:nvPicPr>
          <p:cNvPr id="3" name="Picture 2">
            <a:extLst>
              <a:ext uri="{FF2B5EF4-FFF2-40B4-BE49-F238E27FC236}">
                <a16:creationId xmlns:a16="http://schemas.microsoft.com/office/drawing/2014/main" id="{4022A5CA-E1B1-FF2D-BED2-0EF4560148A6}"/>
              </a:ext>
            </a:extLst>
          </p:cNvPr>
          <p:cNvPicPr>
            <a:picLocks noChangeAspect="1"/>
          </p:cNvPicPr>
          <p:nvPr/>
        </p:nvPicPr>
        <p:blipFill rotWithShape="1">
          <a:blip r:embed="rId2"/>
          <a:srcRect r="25380"/>
          <a:stretch/>
        </p:blipFill>
        <p:spPr>
          <a:xfrm>
            <a:off x="51040" y="1627322"/>
            <a:ext cx="9021523" cy="3084163"/>
          </a:xfrm>
          <a:prstGeom prst="rect">
            <a:avLst/>
          </a:prstGeom>
        </p:spPr>
      </p:pic>
      <p:pic>
        <p:nvPicPr>
          <p:cNvPr id="4" name="Picture 3">
            <a:extLst>
              <a:ext uri="{FF2B5EF4-FFF2-40B4-BE49-F238E27FC236}">
                <a16:creationId xmlns:a16="http://schemas.microsoft.com/office/drawing/2014/main" id="{9A3F7ADD-582A-A80E-F460-D4F48D43B08F}"/>
              </a:ext>
            </a:extLst>
          </p:cNvPr>
          <p:cNvPicPr>
            <a:picLocks noChangeAspect="1"/>
          </p:cNvPicPr>
          <p:nvPr/>
        </p:nvPicPr>
        <p:blipFill>
          <a:blip r:embed="rId2"/>
          <a:stretch>
            <a:fillRect/>
          </a:stretch>
        </p:blipFill>
        <p:spPr>
          <a:xfrm>
            <a:off x="0" y="1627322"/>
            <a:ext cx="12089920" cy="3084163"/>
          </a:xfrm>
          <a:prstGeom prst="rect">
            <a:avLst/>
          </a:prstGeom>
        </p:spPr>
      </p:pic>
    </p:spTree>
    <p:extLst>
      <p:ext uri="{BB962C8B-B14F-4D97-AF65-F5344CB8AC3E}">
        <p14:creationId xmlns:p14="http://schemas.microsoft.com/office/powerpoint/2010/main" val="23976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DF005-36D1-E90F-BF52-516B2AE5C34C}"/>
              </a:ext>
            </a:extLst>
          </p:cNvPr>
          <p:cNvPicPr>
            <a:picLocks noChangeAspect="1"/>
          </p:cNvPicPr>
          <p:nvPr/>
        </p:nvPicPr>
        <p:blipFill rotWithShape="1">
          <a:blip r:embed="rId2"/>
          <a:srcRect r="59037" b="13188"/>
          <a:stretch/>
        </p:blipFill>
        <p:spPr>
          <a:xfrm>
            <a:off x="470454" y="620740"/>
            <a:ext cx="5052391" cy="5616520"/>
          </a:xfrm>
          <a:prstGeom prst="rect">
            <a:avLst/>
          </a:prstGeom>
        </p:spPr>
      </p:pic>
      <p:sp>
        <p:nvSpPr>
          <p:cNvPr id="6" name="Oval 5">
            <a:extLst>
              <a:ext uri="{FF2B5EF4-FFF2-40B4-BE49-F238E27FC236}">
                <a16:creationId xmlns:a16="http://schemas.microsoft.com/office/drawing/2014/main" id="{16EBF320-3AAF-C6B3-1DC0-0CECDB1F916B}"/>
              </a:ext>
            </a:extLst>
          </p:cNvPr>
          <p:cNvSpPr/>
          <p:nvPr/>
        </p:nvSpPr>
        <p:spPr>
          <a:xfrm>
            <a:off x="6329363" y="1185863"/>
            <a:ext cx="1300162" cy="18145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35812CA-A41F-056A-4D67-9790B12E3E9A}"/>
              </a:ext>
            </a:extLst>
          </p:cNvPr>
          <p:cNvSpPr/>
          <p:nvPr/>
        </p:nvSpPr>
        <p:spPr>
          <a:xfrm>
            <a:off x="7785962" y="1185863"/>
            <a:ext cx="1300162" cy="18145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4295A4-9E93-A054-A2AD-266ED9C2D4E4}"/>
              </a:ext>
            </a:extLst>
          </p:cNvPr>
          <p:cNvSpPr/>
          <p:nvPr/>
        </p:nvSpPr>
        <p:spPr>
          <a:xfrm>
            <a:off x="9241835" y="1185863"/>
            <a:ext cx="1300162" cy="18145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12D251-E997-6466-4948-5BFEE0E6E430}"/>
              </a:ext>
            </a:extLst>
          </p:cNvPr>
          <p:cNvSpPr txBox="1"/>
          <p:nvPr/>
        </p:nvSpPr>
        <p:spPr>
          <a:xfrm>
            <a:off x="10915650" y="1900238"/>
            <a:ext cx="415498" cy="369332"/>
          </a:xfrm>
          <a:prstGeom prst="rect">
            <a:avLst/>
          </a:prstGeom>
          <a:noFill/>
        </p:spPr>
        <p:txBody>
          <a:bodyPr wrap="none" rtlCol="0">
            <a:spAutoFit/>
          </a:bodyPr>
          <a:lstStyle/>
          <a:p>
            <a:r>
              <a:rPr lang="en-US" dirty="0"/>
              <a:t>…</a:t>
            </a:r>
          </a:p>
        </p:txBody>
      </p:sp>
      <p:sp>
        <p:nvSpPr>
          <p:cNvPr id="11" name="TextBox 10">
            <a:extLst>
              <a:ext uri="{FF2B5EF4-FFF2-40B4-BE49-F238E27FC236}">
                <a16:creationId xmlns:a16="http://schemas.microsoft.com/office/drawing/2014/main" id="{2DA1690F-6E55-464C-91D8-578D4A4B76E0}"/>
              </a:ext>
            </a:extLst>
          </p:cNvPr>
          <p:cNvSpPr txBox="1"/>
          <p:nvPr/>
        </p:nvSpPr>
        <p:spPr>
          <a:xfrm>
            <a:off x="6649065" y="1908453"/>
            <a:ext cx="660758" cy="369332"/>
          </a:xfrm>
          <a:prstGeom prst="rect">
            <a:avLst/>
          </a:prstGeom>
          <a:noFill/>
        </p:spPr>
        <p:txBody>
          <a:bodyPr wrap="none" rtlCol="0">
            <a:spAutoFit/>
          </a:bodyPr>
          <a:lstStyle/>
          <a:p>
            <a:r>
              <a:rPr lang="en-US" dirty="0"/>
              <a:t>ABC</a:t>
            </a:r>
          </a:p>
        </p:txBody>
      </p:sp>
      <p:sp>
        <p:nvSpPr>
          <p:cNvPr id="12" name="TextBox 11">
            <a:extLst>
              <a:ext uri="{FF2B5EF4-FFF2-40B4-BE49-F238E27FC236}">
                <a16:creationId xmlns:a16="http://schemas.microsoft.com/office/drawing/2014/main" id="{831DA12E-6620-9199-3D1C-DCA5069014C9}"/>
              </a:ext>
            </a:extLst>
          </p:cNvPr>
          <p:cNvSpPr txBox="1"/>
          <p:nvPr/>
        </p:nvSpPr>
        <p:spPr>
          <a:xfrm>
            <a:off x="8090847" y="1908453"/>
            <a:ext cx="660758" cy="369332"/>
          </a:xfrm>
          <a:prstGeom prst="rect">
            <a:avLst/>
          </a:prstGeom>
          <a:noFill/>
        </p:spPr>
        <p:txBody>
          <a:bodyPr wrap="none" rtlCol="0">
            <a:spAutoFit/>
          </a:bodyPr>
          <a:lstStyle/>
          <a:p>
            <a:r>
              <a:rPr lang="en-US" dirty="0"/>
              <a:t>ABC</a:t>
            </a:r>
          </a:p>
        </p:txBody>
      </p:sp>
      <p:sp>
        <p:nvSpPr>
          <p:cNvPr id="13" name="TextBox 12">
            <a:extLst>
              <a:ext uri="{FF2B5EF4-FFF2-40B4-BE49-F238E27FC236}">
                <a16:creationId xmlns:a16="http://schemas.microsoft.com/office/drawing/2014/main" id="{7DF47D96-A891-B60D-EE89-3F784E46A684}"/>
              </a:ext>
            </a:extLst>
          </p:cNvPr>
          <p:cNvSpPr txBox="1"/>
          <p:nvPr/>
        </p:nvSpPr>
        <p:spPr>
          <a:xfrm>
            <a:off x="9561537" y="1900238"/>
            <a:ext cx="660758" cy="369332"/>
          </a:xfrm>
          <a:prstGeom prst="rect">
            <a:avLst/>
          </a:prstGeom>
          <a:noFill/>
        </p:spPr>
        <p:txBody>
          <a:bodyPr wrap="none" rtlCol="0">
            <a:spAutoFit/>
          </a:bodyPr>
          <a:lstStyle/>
          <a:p>
            <a:r>
              <a:rPr lang="en-US" dirty="0"/>
              <a:t>ABC</a:t>
            </a:r>
          </a:p>
        </p:txBody>
      </p:sp>
      <p:sp>
        <p:nvSpPr>
          <p:cNvPr id="14" name="Oval 13">
            <a:extLst>
              <a:ext uri="{FF2B5EF4-FFF2-40B4-BE49-F238E27FC236}">
                <a16:creationId xmlns:a16="http://schemas.microsoft.com/office/drawing/2014/main" id="{74367C67-B9CD-D9D5-D51A-A7E623975970}"/>
              </a:ext>
            </a:extLst>
          </p:cNvPr>
          <p:cNvSpPr/>
          <p:nvPr/>
        </p:nvSpPr>
        <p:spPr>
          <a:xfrm>
            <a:off x="6329363" y="3651527"/>
            <a:ext cx="1300162" cy="18145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4375CC-60CF-2C97-C6BF-08778FBB55C7}"/>
              </a:ext>
            </a:extLst>
          </p:cNvPr>
          <p:cNvSpPr/>
          <p:nvPr/>
        </p:nvSpPr>
        <p:spPr>
          <a:xfrm>
            <a:off x="7795487" y="3651527"/>
            <a:ext cx="1300162" cy="18145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EBC69E8-49A5-7691-CF9D-E490EE02C3D2}"/>
              </a:ext>
            </a:extLst>
          </p:cNvPr>
          <p:cNvSpPr/>
          <p:nvPr/>
        </p:nvSpPr>
        <p:spPr>
          <a:xfrm>
            <a:off x="9241835" y="3651527"/>
            <a:ext cx="1300162" cy="181451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DDC87C-D5F7-1620-06F7-B85C170ED0C9}"/>
              </a:ext>
            </a:extLst>
          </p:cNvPr>
          <p:cNvSpPr txBox="1"/>
          <p:nvPr/>
        </p:nvSpPr>
        <p:spPr>
          <a:xfrm>
            <a:off x="11015663" y="4486275"/>
            <a:ext cx="415498" cy="369332"/>
          </a:xfrm>
          <a:prstGeom prst="rect">
            <a:avLst/>
          </a:prstGeom>
          <a:noFill/>
        </p:spPr>
        <p:txBody>
          <a:bodyPr wrap="none" rtlCol="0">
            <a:spAutoFit/>
          </a:bodyPr>
          <a:lstStyle/>
          <a:p>
            <a:r>
              <a:rPr lang="en-US" dirty="0"/>
              <a:t>…</a:t>
            </a:r>
          </a:p>
        </p:txBody>
      </p:sp>
      <p:sp>
        <p:nvSpPr>
          <p:cNvPr id="19" name="TextBox 18">
            <a:extLst>
              <a:ext uri="{FF2B5EF4-FFF2-40B4-BE49-F238E27FC236}">
                <a16:creationId xmlns:a16="http://schemas.microsoft.com/office/drawing/2014/main" id="{0E485B45-FB59-BB6D-2FAB-D73A95E79516}"/>
              </a:ext>
            </a:extLst>
          </p:cNvPr>
          <p:cNvSpPr txBox="1"/>
          <p:nvPr/>
        </p:nvSpPr>
        <p:spPr>
          <a:xfrm>
            <a:off x="11409253" y="1973818"/>
            <a:ext cx="453970" cy="369332"/>
          </a:xfrm>
          <a:prstGeom prst="rect">
            <a:avLst/>
          </a:prstGeom>
          <a:noFill/>
        </p:spPr>
        <p:txBody>
          <a:bodyPr wrap="none" rtlCol="0">
            <a:spAutoFit/>
          </a:bodyPr>
          <a:lstStyle/>
          <a:p>
            <a:r>
              <a:rPr lang="en-US" dirty="0"/>
              <a:t>10</a:t>
            </a:r>
          </a:p>
        </p:txBody>
      </p:sp>
      <p:sp>
        <p:nvSpPr>
          <p:cNvPr id="20" name="TextBox 19">
            <a:extLst>
              <a:ext uri="{FF2B5EF4-FFF2-40B4-BE49-F238E27FC236}">
                <a16:creationId xmlns:a16="http://schemas.microsoft.com/office/drawing/2014/main" id="{BF4612AB-D96D-35A3-70BF-4608EF0E25AA}"/>
              </a:ext>
            </a:extLst>
          </p:cNvPr>
          <p:cNvSpPr txBox="1"/>
          <p:nvPr/>
        </p:nvSpPr>
        <p:spPr>
          <a:xfrm>
            <a:off x="11494561" y="4514851"/>
            <a:ext cx="453970" cy="369332"/>
          </a:xfrm>
          <a:prstGeom prst="rect">
            <a:avLst/>
          </a:prstGeom>
          <a:noFill/>
        </p:spPr>
        <p:txBody>
          <a:bodyPr wrap="none" rtlCol="0">
            <a:spAutoFit/>
          </a:bodyPr>
          <a:lstStyle/>
          <a:p>
            <a:r>
              <a:rPr lang="en-US" dirty="0"/>
              <a:t>10</a:t>
            </a:r>
          </a:p>
        </p:txBody>
      </p:sp>
      <p:sp>
        <p:nvSpPr>
          <p:cNvPr id="21" name="Oval 20">
            <a:extLst>
              <a:ext uri="{FF2B5EF4-FFF2-40B4-BE49-F238E27FC236}">
                <a16:creationId xmlns:a16="http://schemas.microsoft.com/office/drawing/2014/main" id="{2310609B-7F02-E159-44FC-8988F2AA3DF4}"/>
              </a:ext>
            </a:extLst>
          </p:cNvPr>
          <p:cNvSpPr/>
          <p:nvPr/>
        </p:nvSpPr>
        <p:spPr>
          <a:xfrm>
            <a:off x="470454" y="3429000"/>
            <a:ext cx="5430284" cy="18716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28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p:bldP spid="12" grpId="0"/>
      <p:bldP spid="13" grpId="0"/>
      <p:bldP spid="14" grpId="0" animBg="1"/>
      <p:bldP spid="15" grpId="0" animBg="1"/>
      <p:bldP spid="16" grpId="0" animBg="1"/>
      <p:bldP spid="18" grpId="0"/>
      <p:bldP spid="19" grpId="0"/>
      <p:bldP spid="20"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DF005-36D1-E90F-BF52-516B2AE5C34C}"/>
              </a:ext>
            </a:extLst>
          </p:cNvPr>
          <p:cNvPicPr>
            <a:picLocks noChangeAspect="1"/>
          </p:cNvPicPr>
          <p:nvPr/>
        </p:nvPicPr>
        <p:blipFill rotWithShape="1">
          <a:blip r:embed="rId2"/>
          <a:srcRect r="59037" b="13188"/>
          <a:stretch/>
        </p:blipFill>
        <p:spPr>
          <a:xfrm>
            <a:off x="470454" y="620740"/>
            <a:ext cx="5052391" cy="5616520"/>
          </a:xfrm>
          <a:prstGeom prst="rect">
            <a:avLst/>
          </a:prstGeom>
        </p:spPr>
      </p:pic>
      <p:pic>
        <p:nvPicPr>
          <p:cNvPr id="3" name="Picture 2">
            <a:extLst>
              <a:ext uri="{FF2B5EF4-FFF2-40B4-BE49-F238E27FC236}">
                <a16:creationId xmlns:a16="http://schemas.microsoft.com/office/drawing/2014/main" id="{DEC7B531-68AD-AA41-9564-F7EA8EA0A456}"/>
              </a:ext>
            </a:extLst>
          </p:cNvPr>
          <p:cNvPicPr>
            <a:picLocks noChangeAspect="1"/>
          </p:cNvPicPr>
          <p:nvPr/>
        </p:nvPicPr>
        <p:blipFill rotWithShape="1">
          <a:blip r:embed="rId2"/>
          <a:srcRect l="41049" r="29795" b="58585"/>
          <a:stretch/>
        </p:blipFill>
        <p:spPr>
          <a:xfrm>
            <a:off x="7465346" y="441702"/>
            <a:ext cx="3410126" cy="2540914"/>
          </a:xfrm>
          <a:prstGeom prst="rect">
            <a:avLst/>
          </a:prstGeom>
        </p:spPr>
      </p:pic>
      <p:pic>
        <p:nvPicPr>
          <p:cNvPr id="4" name="Picture 3">
            <a:extLst>
              <a:ext uri="{FF2B5EF4-FFF2-40B4-BE49-F238E27FC236}">
                <a16:creationId xmlns:a16="http://schemas.microsoft.com/office/drawing/2014/main" id="{FC134D66-458C-6CEA-2A2D-4E03039BE9AE}"/>
              </a:ext>
            </a:extLst>
          </p:cNvPr>
          <p:cNvPicPr>
            <a:picLocks noChangeAspect="1"/>
          </p:cNvPicPr>
          <p:nvPr/>
        </p:nvPicPr>
        <p:blipFill rotWithShape="1">
          <a:blip r:embed="rId2"/>
          <a:srcRect l="41049" t="41250" r="29795" b="13514"/>
          <a:stretch/>
        </p:blipFill>
        <p:spPr>
          <a:xfrm>
            <a:off x="6974159" y="3166894"/>
            <a:ext cx="4392499" cy="3574868"/>
          </a:xfrm>
          <a:prstGeom prst="rect">
            <a:avLst/>
          </a:prstGeom>
        </p:spPr>
      </p:pic>
      <p:sp>
        <p:nvSpPr>
          <p:cNvPr id="5" name="Rectangle 4">
            <a:extLst>
              <a:ext uri="{FF2B5EF4-FFF2-40B4-BE49-F238E27FC236}">
                <a16:creationId xmlns:a16="http://schemas.microsoft.com/office/drawing/2014/main" id="{98E92BA8-9CA9-3959-5495-30FD249FC07D}"/>
              </a:ext>
            </a:extLst>
          </p:cNvPr>
          <p:cNvSpPr/>
          <p:nvPr/>
        </p:nvSpPr>
        <p:spPr>
          <a:xfrm>
            <a:off x="9515959" y="3735092"/>
            <a:ext cx="1580827" cy="2681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9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4DCA31-4C41-6709-FAE3-27A8C790A804}"/>
              </a:ext>
            </a:extLst>
          </p:cNvPr>
          <p:cNvGrpSpPr/>
          <p:nvPr/>
        </p:nvGrpSpPr>
        <p:grpSpPr>
          <a:xfrm>
            <a:off x="392962" y="473506"/>
            <a:ext cx="5837356" cy="6028033"/>
            <a:chOff x="470454" y="620740"/>
            <a:chExt cx="5052391" cy="5616520"/>
          </a:xfrm>
        </p:grpSpPr>
        <p:pic>
          <p:nvPicPr>
            <p:cNvPr id="2" name="Picture 1">
              <a:extLst>
                <a:ext uri="{FF2B5EF4-FFF2-40B4-BE49-F238E27FC236}">
                  <a16:creationId xmlns:a16="http://schemas.microsoft.com/office/drawing/2014/main" id="{938DF005-36D1-E90F-BF52-516B2AE5C34C}"/>
                </a:ext>
              </a:extLst>
            </p:cNvPr>
            <p:cNvPicPr>
              <a:picLocks noChangeAspect="1"/>
            </p:cNvPicPr>
            <p:nvPr/>
          </p:nvPicPr>
          <p:blipFill rotWithShape="1">
            <a:blip r:embed="rId2"/>
            <a:srcRect r="59037" b="13188"/>
            <a:stretch/>
          </p:blipFill>
          <p:spPr>
            <a:xfrm>
              <a:off x="470454" y="620740"/>
              <a:ext cx="5052391" cy="5616520"/>
            </a:xfrm>
            <a:prstGeom prst="rect">
              <a:avLst/>
            </a:prstGeom>
          </p:spPr>
        </p:pic>
        <p:sp>
          <p:nvSpPr>
            <p:cNvPr id="6" name="TextBox 5">
              <a:extLst>
                <a:ext uri="{FF2B5EF4-FFF2-40B4-BE49-F238E27FC236}">
                  <a16:creationId xmlns:a16="http://schemas.microsoft.com/office/drawing/2014/main" id="{5CAF58EF-3566-46F4-B4D1-1D5C229C5069}"/>
                </a:ext>
              </a:extLst>
            </p:cNvPr>
            <p:cNvSpPr txBox="1"/>
            <p:nvPr/>
          </p:nvSpPr>
          <p:spPr>
            <a:xfrm>
              <a:off x="1718350" y="3921072"/>
              <a:ext cx="172443" cy="307777"/>
            </a:xfrm>
            <a:prstGeom prst="rect">
              <a:avLst/>
            </a:prstGeom>
            <a:solidFill>
              <a:schemeClr val="bg1"/>
            </a:solidFill>
          </p:spPr>
          <p:txBody>
            <a:bodyPr wrap="square" rtlCol="0">
              <a:spAutoFit/>
            </a:bodyPr>
            <a:lstStyle/>
            <a:p>
              <a:r>
                <a:rPr lang="en-US" sz="1400" dirty="0"/>
                <a:t>B</a:t>
              </a:r>
            </a:p>
          </p:txBody>
        </p:sp>
        <p:sp>
          <p:nvSpPr>
            <p:cNvPr id="8" name="TextBox 7">
              <a:extLst>
                <a:ext uri="{FF2B5EF4-FFF2-40B4-BE49-F238E27FC236}">
                  <a16:creationId xmlns:a16="http://schemas.microsoft.com/office/drawing/2014/main" id="{6133D7C3-2C78-71F5-EABB-6376D109BF4E}"/>
                </a:ext>
              </a:extLst>
            </p:cNvPr>
            <p:cNvSpPr txBox="1"/>
            <p:nvPr/>
          </p:nvSpPr>
          <p:spPr>
            <a:xfrm>
              <a:off x="4943960" y="3921072"/>
              <a:ext cx="260888" cy="307777"/>
            </a:xfrm>
            <a:prstGeom prst="rect">
              <a:avLst/>
            </a:prstGeom>
            <a:solidFill>
              <a:schemeClr val="bg1"/>
            </a:solidFill>
          </p:spPr>
          <p:txBody>
            <a:bodyPr wrap="square" rtlCol="0">
              <a:spAutoFit/>
            </a:bodyPr>
            <a:lstStyle/>
            <a:p>
              <a:r>
                <a:rPr lang="en-US" sz="1400" dirty="0"/>
                <a:t>A</a:t>
              </a:r>
            </a:p>
          </p:txBody>
        </p:sp>
      </p:grpSp>
      <p:pic>
        <p:nvPicPr>
          <p:cNvPr id="9" name="Picture 8">
            <a:extLst>
              <a:ext uri="{FF2B5EF4-FFF2-40B4-BE49-F238E27FC236}">
                <a16:creationId xmlns:a16="http://schemas.microsoft.com/office/drawing/2014/main" id="{95A146B9-E405-6A3E-ABE1-BA6CEB369727}"/>
              </a:ext>
            </a:extLst>
          </p:cNvPr>
          <p:cNvPicPr>
            <a:picLocks noChangeAspect="1"/>
          </p:cNvPicPr>
          <p:nvPr/>
        </p:nvPicPr>
        <p:blipFill>
          <a:blip r:embed="rId3"/>
          <a:stretch>
            <a:fillRect/>
          </a:stretch>
        </p:blipFill>
        <p:spPr>
          <a:xfrm>
            <a:off x="7627720" y="412894"/>
            <a:ext cx="3340100" cy="2616200"/>
          </a:xfrm>
          <a:prstGeom prst="rect">
            <a:avLst/>
          </a:prstGeom>
        </p:spPr>
      </p:pic>
      <p:pic>
        <p:nvPicPr>
          <p:cNvPr id="10" name="Picture 9">
            <a:extLst>
              <a:ext uri="{FF2B5EF4-FFF2-40B4-BE49-F238E27FC236}">
                <a16:creationId xmlns:a16="http://schemas.microsoft.com/office/drawing/2014/main" id="{300EEE0C-26C3-F4D9-3D4C-BFB2AB73AAAC}"/>
              </a:ext>
            </a:extLst>
          </p:cNvPr>
          <p:cNvPicPr>
            <a:picLocks noChangeAspect="1"/>
          </p:cNvPicPr>
          <p:nvPr/>
        </p:nvPicPr>
        <p:blipFill>
          <a:blip r:embed="rId4"/>
          <a:stretch>
            <a:fillRect/>
          </a:stretch>
        </p:blipFill>
        <p:spPr>
          <a:xfrm>
            <a:off x="7005428" y="3238331"/>
            <a:ext cx="4329960" cy="3206775"/>
          </a:xfrm>
          <a:prstGeom prst="rect">
            <a:avLst/>
          </a:prstGeom>
        </p:spPr>
      </p:pic>
      <p:sp>
        <p:nvSpPr>
          <p:cNvPr id="5" name="Rectangle 4">
            <a:extLst>
              <a:ext uri="{FF2B5EF4-FFF2-40B4-BE49-F238E27FC236}">
                <a16:creationId xmlns:a16="http://schemas.microsoft.com/office/drawing/2014/main" id="{98E92BA8-9CA9-3959-5495-30FD249FC07D}"/>
              </a:ext>
            </a:extLst>
          </p:cNvPr>
          <p:cNvSpPr/>
          <p:nvPr/>
        </p:nvSpPr>
        <p:spPr>
          <a:xfrm>
            <a:off x="9297770" y="3763900"/>
            <a:ext cx="1580827" cy="2681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2A83793-116F-B352-1143-6693B3EA194D}"/>
              </a:ext>
            </a:extLst>
          </p:cNvPr>
          <p:cNvSpPr/>
          <p:nvPr/>
        </p:nvSpPr>
        <p:spPr>
          <a:xfrm>
            <a:off x="470454" y="3429000"/>
            <a:ext cx="5430284" cy="18716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8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A1F8-586A-FC1A-07C8-3832D7C04B61}"/>
              </a:ext>
            </a:extLst>
          </p:cNvPr>
          <p:cNvSpPr>
            <a:spLocks noGrp="1"/>
          </p:cNvSpPr>
          <p:nvPr>
            <p:ph type="title"/>
          </p:nvPr>
        </p:nvSpPr>
        <p:spPr/>
        <p:txBody>
          <a:bodyPr/>
          <a:lstStyle/>
          <a:p>
            <a:r>
              <a:rPr lang="en-US" dirty="0"/>
              <a:t>Why does GPT fail at causal reasoning?</a:t>
            </a:r>
          </a:p>
        </p:txBody>
      </p:sp>
      <p:sp>
        <p:nvSpPr>
          <p:cNvPr id="3" name="Content Placeholder 2">
            <a:extLst>
              <a:ext uri="{FF2B5EF4-FFF2-40B4-BE49-F238E27FC236}">
                <a16:creationId xmlns:a16="http://schemas.microsoft.com/office/drawing/2014/main" id="{A0653447-FE47-1ED0-A39E-8D5E0D4EAF56}"/>
              </a:ext>
            </a:extLst>
          </p:cNvPr>
          <p:cNvSpPr>
            <a:spLocks noGrp="1"/>
          </p:cNvSpPr>
          <p:nvPr>
            <p:ph idx="1"/>
          </p:nvPr>
        </p:nvSpPr>
        <p:spPr/>
        <p:txBody>
          <a:bodyPr>
            <a:normAutofit/>
          </a:bodyPr>
          <a:lstStyle/>
          <a:p>
            <a:pPr marL="457200" indent="-457200">
              <a:buAutoNum type="arabicPeriod"/>
            </a:pPr>
            <a:r>
              <a:rPr lang="en-US" sz="3200" dirty="0"/>
              <a:t>Covariance – causes and effects are associated.</a:t>
            </a:r>
          </a:p>
          <a:p>
            <a:pPr marL="457200" indent="-457200">
              <a:buAutoNum type="arabicPeriod"/>
            </a:pPr>
            <a:r>
              <a:rPr lang="en-US" sz="3200" dirty="0"/>
              <a:t>Temporal Precedence – causes precede effects.</a:t>
            </a:r>
          </a:p>
          <a:p>
            <a:pPr marL="457200" indent="-457200">
              <a:buAutoNum type="arabicPeriod"/>
            </a:pPr>
            <a:r>
              <a:rPr lang="en-US" sz="3200" dirty="0"/>
              <a:t>Disqualification of alternatives.</a:t>
            </a:r>
          </a:p>
        </p:txBody>
      </p:sp>
    </p:spTree>
    <p:extLst>
      <p:ext uri="{BB962C8B-B14F-4D97-AF65-F5344CB8AC3E}">
        <p14:creationId xmlns:p14="http://schemas.microsoft.com/office/powerpoint/2010/main" val="209307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n will my baby start holding and grabbing things? | Parent Club">
            <a:extLst>
              <a:ext uri="{FF2B5EF4-FFF2-40B4-BE49-F238E27FC236}">
                <a16:creationId xmlns:a16="http://schemas.microsoft.com/office/drawing/2014/main" id="{930521FB-24BD-D5B7-12F1-C11FDEBF1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2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03A31-DB6F-D371-4810-40B54DF8459A}"/>
              </a:ext>
            </a:extLst>
          </p:cNvPr>
          <p:cNvSpPr/>
          <p:nvPr/>
        </p:nvSpPr>
        <p:spPr>
          <a:xfrm>
            <a:off x="4732559" y="2080591"/>
            <a:ext cx="2557670" cy="22661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LLM</a:t>
            </a:r>
            <a:endParaRPr lang="en-US" dirty="0"/>
          </a:p>
        </p:txBody>
      </p:sp>
      <p:sp>
        <p:nvSpPr>
          <p:cNvPr id="3" name="TextBox 2">
            <a:extLst>
              <a:ext uri="{FF2B5EF4-FFF2-40B4-BE49-F238E27FC236}">
                <a16:creationId xmlns:a16="http://schemas.microsoft.com/office/drawing/2014/main" id="{14C0659F-6F90-7C7F-B5FE-2D26428124FC}"/>
              </a:ext>
            </a:extLst>
          </p:cNvPr>
          <p:cNvSpPr txBox="1"/>
          <p:nvPr/>
        </p:nvSpPr>
        <p:spPr>
          <a:xfrm>
            <a:off x="406090" y="2504685"/>
            <a:ext cx="2201179" cy="954107"/>
          </a:xfrm>
          <a:prstGeom prst="rect">
            <a:avLst/>
          </a:prstGeom>
          <a:noFill/>
        </p:spPr>
        <p:txBody>
          <a:bodyPr wrap="square" rtlCol="0">
            <a:spAutoFit/>
          </a:bodyPr>
          <a:lstStyle/>
          <a:p>
            <a:endParaRPr lang="en-US" sz="2800" dirty="0"/>
          </a:p>
          <a:p>
            <a:r>
              <a:rPr lang="en-US" sz="2800" dirty="0"/>
              <a:t>Linguistic</a:t>
            </a:r>
          </a:p>
        </p:txBody>
      </p:sp>
      <p:sp>
        <p:nvSpPr>
          <p:cNvPr id="4" name="Right Arrow 3">
            <a:extLst>
              <a:ext uri="{FF2B5EF4-FFF2-40B4-BE49-F238E27FC236}">
                <a16:creationId xmlns:a16="http://schemas.microsoft.com/office/drawing/2014/main" id="{2F5B98B9-0A91-1AE8-5483-DD9CA8E9E44F}"/>
              </a:ext>
            </a:extLst>
          </p:cNvPr>
          <p:cNvSpPr/>
          <p:nvPr/>
        </p:nvSpPr>
        <p:spPr>
          <a:xfrm>
            <a:off x="2220328" y="2941983"/>
            <a:ext cx="1325217" cy="5433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EDC34E6E-8E2E-336B-41BE-7EC1562B33A4}"/>
              </a:ext>
            </a:extLst>
          </p:cNvPr>
          <p:cNvSpPr/>
          <p:nvPr/>
        </p:nvSpPr>
        <p:spPr>
          <a:xfrm>
            <a:off x="8477243" y="2930559"/>
            <a:ext cx="1325217" cy="5433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BC2ABD-6120-F5EE-689C-589B732B6C42}"/>
              </a:ext>
            </a:extLst>
          </p:cNvPr>
          <p:cNvSpPr txBox="1"/>
          <p:nvPr/>
        </p:nvSpPr>
        <p:spPr>
          <a:xfrm>
            <a:off x="9918074" y="2504685"/>
            <a:ext cx="1733167" cy="1384995"/>
          </a:xfrm>
          <a:prstGeom prst="rect">
            <a:avLst/>
          </a:prstGeom>
          <a:noFill/>
        </p:spPr>
        <p:txBody>
          <a:bodyPr wrap="none" rtlCol="0">
            <a:spAutoFit/>
          </a:bodyPr>
          <a:lstStyle/>
          <a:p>
            <a:endParaRPr lang="en-US" sz="2800" dirty="0"/>
          </a:p>
          <a:p>
            <a:r>
              <a:rPr lang="en-US" sz="2800" dirty="0"/>
              <a:t>Linguistic</a:t>
            </a:r>
          </a:p>
          <a:p>
            <a:endParaRPr lang="en-US" sz="2800" dirty="0"/>
          </a:p>
        </p:txBody>
      </p:sp>
      <p:sp>
        <p:nvSpPr>
          <p:cNvPr id="7" name="Rectangle 6">
            <a:extLst>
              <a:ext uri="{FF2B5EF4-FFF2-40B4-BE49-F238E27FC236}">
                <a16:creationId xmlns:a16="http://schemas.microsoft.com/office/drawing/2014/main" id="{E2D2B1E2-A85B-77F9-378A-275C4BF9CAA4}"/>
              </a:ext>
            </a:extLst>
          </p:cNvPr>
          <p:cNvSpPr/>
          <p:nvPr/>
        </p:nvSpPr>
        <p:spPr>
          <a:xfrm>
            <a:off x="3794283" y="2080591"/>
            <a:ext cx="622462" cy="22661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374F9AB-DCCA-6C62-1BBF-8ED4AA3B66DE}"/>
              </a:ext>
            </a:extLst>
          </p:cNvPr>
          <p:cNvSpPr/>
          <p:nvPr/>
        </p:nvSpPr>
        <p:spPr>
          <a:xfrm>
            <a:off x="7559251" y="2064121"/>
            <a:ext cx="622462" cy="22661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32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15F3B3-FC25-F130-D79C-9493A45DF5B5}"/>
              </a:ext>
            </a:extLst>
          </p:cNvPr>
          <p:cNvPicPr>
            <a:picLocks noChangeAspect="1"/>
          </p:cNvPicPr>
          <p:nvPr/>
        </p:nvPicPr>
        <p:blipFill>
          <a:blip r:embed="rId2"/>
          <a:stretch>
            <a:fillRect/>
          </a:stretch>
        </p:blipFill>
        <p:spPr>
          <a:xfrm>
            <a:off x="1045440" y="1256275"/>
            <a:ext cx="10101119" cy="4345449"/>
          </a:xfrm>
          <a:prstGeom prst="rect">
            <a:avLst/>
          </a:prstGeom>
        </p:spPr>
      </p:pic>
    </p:spTree>
    <p:extLst>
      <p:ext uri="{BB962C8B-B14F-4D97-AF65-F5344CB8AC3E}">
        <p14:creationId xmlns:p14="http://schemas.microsoft.com/office/powerpoint/2010/main" val="377196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601B8-D14E-F0ED-0BB7-211BDF80CB05}"/>
              </a:ext>
            </a:extLst>
          </p:cNvPr>
          <p:cNvPicPr>
            <a:picLocks noChangeAspect="1"/>
          </p:cNvPicPr>
          <p:nvPr/>
        </p:nvPicPr>
        <p:blipFill>
          <a:blip r:embed="rId2"/>
          <a:stretch>
            <a:fillRect/>
          </a:stretch>
        </p:blipFill>
        <p:spPr>
          <a:xfrm>
            <a:off x="771794" y="298450"/>
            <a:ext cx="4356100" cy="6261100"/>
          </a:xfrm>
          <a:prstGeom prst="rect">
            <a:avLst/>
          </a:prstGeom>
        </p:spPr>
      </p:pic>
      <p:sp>
        <p:nvSpPr>
          <p:cNvPr id="5" name="Rectangle 4">
            <a:extLst>
              <a:ext uri="{FF2B5EF4-FFF2-40B4-BE49-F238E27FC236}">
                <a16:creationId xmlns:a16="http://schemas.microsoft.com/office/drawing/2014/main" id="{0D97D737-BE27-A6A8-08A3-BCC28CED5366}"/>
              </a:ext>
            </a:extLst>
          </p:cNvPr>
          <p:cNvSpPr/>
          <p:nvPr/>
        </p:nvSpPr>
        <p:spPr>
          <a:xfrm>
            <a:off x="4184542" y="1828800"/>
            <a:ext cx="943352" cy="47307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2A12041-2E8E-EB31-8011-F17036225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894" y="298450"/>
            <a:ext cx="7012497" cy="626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19BA31-03C0-8C47-0130-E53FDEBCD23E}"/>
              </a:ext>
            </a:extLst>
          </p:cNvPr>
          <p:cNvPicPr>
            <a:picLocks noChangeAspect="1"/>
          </p:cNvPicPr>
          <p:nvPr/>
        </p:nvPicPr>
        <p:blipFill>
          <a:blip r:embed="rId2"/>
          <a:stretch>
            <a:fillRect/>
          </a:stretch>
        </p:blipFill>
        <p:spPr>
          <a:xfrm>
            <a:off x="5711051" y="615627"/>
            <a:ext cx="6050118" cy="5626746"/>
          </a:xfrm>
          <a:prstGeom prst="rect">
            <a:avLst/>
          </a:prstGeom>
        </p:spPr>
      </p:pic>
      <p:sp>
        <p:nvSpPr>
          <p:cNvPr id="3" name="TextBox 2">
            <a:extLst>
              <a:ext uri="{FF2B5EF4-FFF2-40B4-BE49-F238E27FC236}">
                <a16:creationId xmlns:a16="http://schemas.microsoft.com/office/drawing/2014/main" id="{DB14214E-F3F6-F31C-A76B-C3D08BEBA755}"/>
              </a:ext>
            </a:extLst>
          </p:cNvPr>
          <p:cNvSpPr txBox="1"/>
          <p:nvPr/>
        </p:nvSpPr>
        <p:spPr>
          <a:xfrm>
            <a:off x="573438" y="1069383"/>
            <a:ext cx="4680487" cy="5355312"/>
          </a:xfrm>
          <a:prstGeom prst="rect">
            <a:avLst/>
          </a:prstGeom>
          <a:noFill/>
        </p:spPr>
        <p:txBody>
          <a:bodyPr wrap="square" rtlCol="0">
            <a:spAutoFit/>
          </a:bodyPr>
          <a:lstStyle/>
          <a:p>
            <a:r>
              <a:rPr lang="en-US" dirty="0"/>
              <a:t>Person X risked their life to rescue an animal that was trapped in a burning building.</a:t>
            </a:r>
          </a:p>
          <a:p>
            <a:endParaRPr lang="en-US" dirty="0"/>
          </a:p>
          <a:p>
            <a:endParaRPr lang="en-US" dirty="0"/>
          </a:p>
          <a:p>
            <a:r>
              <a:rPr lang="en-US" dirty="0"/>
              <a:t>Person X drove an hour out of their way to pick up a friend and drive him to work because his car broke down.</a:t>
            </a:r>
          </a:p>
          <a:p>
            <a:endParaRPr lang="en-US" dirty="0"/>
          </a:p>
          <a:p>
            <a:endParaRPr lang="en-US" dirty="0"/>
          </a:p>
          <a:p>
            <a:r>
              <a:rPr lang="en-US" dirty="0"/>
              <a:t>Person X regularly steals office supplies from work because they feel they deserve it.</a:t>
            </a:r>
          </a:p>
          <a:p>
            <a:endParaRPr lang="en-US" dirty="0"/>
          </a:p>
          <a:p>
            <a:endParaRPr lang="en-US" dirty="0"/>
          </a:p>
          <a:p>
            <a:r>
              <a:rPr lang="en-US" dirty="0"/>
              <a:t>Person X posted intimate photos of their ex-partner on the internet.</a:t>
            </a:r>
          </a:p>
          <a:p>
            <a:endParaRPr lang="en-US" dirty="0"/>
          </a:p>
          <a:p>
            <a:endParaRPr lang="en-US" dirty="0"/>
          </a:p>
        </p:txBody>
      </p:sp>
    </p:spTree>
    <p:extLst>
      <p:ext uri="{BB962C8B-B14F-4D97-AF65-F5344CB8AC3E}">
        <p14:creationId xmlns:p14="http://schemas.microsoft.com/office/powerpoint/2010/main" val="655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A7F36-6103-87C0-0396-13EF72D2B7AD}"/>
              </a:ext>
            </a:extLst>
          </p:cNvPr>
          <p:cNvPicPr>
            <a:picLocks noChangeAspect="1"/>
          </p:cNvPicPr>
          <p:nvPr/>
        </p:nvPicPr>
        <p:blipFill>
          <a:blip r:embed="rId2"/>
          <a:stretch>
            <a:fillRect/>
          </a:stretch>
        </p:blipFill>
        <p:spPr>
          <a:xfrm>
            <a:off x="428140" y="2142006"/>
            <a:ext cx="11335719" cy="3627871"/>
          </a:xfrm>
          <a:prstGeom prst="rect">
            <a:avLst/>
          </a:prstGeom>
        </p:spPr>
      </p:pic>
      <p:sp>
        <p:nvSpPr>
          <p:cNvPr id="3" name="Title 2">
            <a:extLst>
              <a:ext uri="{FF2B5EF4-FFF2-40B4-BE49-F238E27FC236}">
                <a16:creationId xmlns:a16="http://schemas.microsoft.com/office/drawing/2014/main" id="{D4F9DF9A-F323-AB45-CE65-5611192F8C22}"/>
              </a:ext>
            </a:extLst>
          </p:cNvPr>
          <p:cNvSpPr>
            <a:spLocks noGrp="1"/>
          </p:cNvSpPr>
          <p:nvPr>
            <p:ph type="title"/>
          </p:nvPr>
        </p:nvSpPr>
        <p:spPr>
          <a:xfrm>
            <a:off x="525717" y="368327"/>
            <a:ext cx="11238142" cy="1325563"/>
          </a:xfrm>
        </p:spPr>
        <p:txBody>
          <a:bodyPr/>
          <a:lstStyle/>
          <a:p>
            <a:r>
              <a:rPr lang="en-US" dirty="0"/>
              <a:t>Leakage tests (scenarios are not drawn directly from original training)</a:t>
            </a:r>
          </a:p>
        </p:txBody>
      </p:sp>
    </p:spTree>
    <p:extLst>
      <p:ext uri="{BB962C8B-B14F-4D97-AF65-F5344CB8AC3E}">
        <p14:creationId xmlns:p14="http://schemas.microsoft.com/office/powerpoint/2010/main" val="177273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F22ACF-417E-4B91-F3C2-336CE6414150}"/>
              </a:ext>
            </a:extLst>
          </p:cNvPr>
          <p:cNvSpPr>
            <a:spLocks noGrp="1"/>
          </p:cNvSpPr>
          <p:nvPr>
            <p:ph type="body" idx="1"/>
          </p:nvPr>
        </p:nvSpPr>
        <p:spPr>
          <a:xfrm>
            <a:off x="654338" y="846814"/>
            <a:ext cx="4845387" cy="780439"/>
          </a:xfrm>
        </p:spPr>
        <p:txBody>
          <a:bodyPr/>
          <a:lstStyle/>
          <a:p>
            <a:r>
              <a:rPr lang="en-US" sz="4000" dirty="0"/>
              <a:t>Caveats</a:t>
            </a:r>
            <a:endParaRPr lang="en-US" dirty="0"/>
          </a:p>
        </p:txBody>
      </p:sp>
      <p:sp>
        <p:nvSpPr>
          <p:cNvPr id="3" name="Content Placeholder 2">
            <a:extLst>
              <a:ext uri="{FF2B5EF4-FFF2-40B4-BE49-F238E27FC236}">
                <a16:creationId xmlns:a16="http://schemas.microsoft.com/office/drawing/2014/main" id="{44ED1EC3-9DAA-BE0C-3515-EF7E99241962}"/>
              </a:ext>
            </a:extLst>
          </p:cNvPr>
          <p:cNvSpPr>
            <a:spLocks noGrp="1"/>
          </p:cNvSpPr>
          <p:nvPr>
            <p:ph sz="half" idx="2"/>
          </p:nvPr>
        </p:nvSpPr>
        <p:spPr>
          <a:xfrm>
            <a:off x="499355" y="1944421"/>
            <a:ext cx="4845387" cy="2644796"/>
          </a:xfrm>
        </p:spPr>
        <p:txBody>
          <a:bodyPr/>
          <a:lstStyle/>
          <a:p>
            <a:pPr marL="457200" indent="-457200">
              <a:buFont typeface="+mj-lt"/>
              <a:buAutoNum type="arabicPeriod"/>
            </a:pPr>
            <a:r>
              <a:rPr lang="en-US" dirty="0"/>
              <a:t>An LLM is a single (average) mind.</a:t>
            </a:r>
          </a:p>
          <a:p>
            <a:pPr marL="457200" indent="-457200">
              <a:buFont typeface="+mj-lt"/>
              <a:buAutoNum type="arabicPeriod"/>
            </a:pPr>
            <a:r>
              <a:rPr lang="en-US" dirty="0"/>
              <a:t>The training data is not uniformly rich.</a:t>
            </a:r>
          </a:p>
          <a:p>
            <a:pPr marL="457200" indent="-457200">
              <a:buFont typeface="+mj-lt"/>
              <a:buAutoNum type="arabicPeriod"/>
            </a:pPr>
            <a:r>
              <a:rPr lang="en-US" dirty="0"/>
              <a:t>Only linguistic </a:t>
            </a:r>
            <a:r>
              <a:rPr lang="en-US" dirty="0" err="1"/>
              <a:t>behaviours</a:t>
            </a:r>
            <a:r>
              <a:rPr lang="en-US" dirty="0"/>
              <a:t> possible.</a:t>
            </a:r>
          </a:p>
          <a:p>
            <a:pPr marL="457200" indent="-457200">
              <a:buFont typeface="+mj-lt"/>
              <a:buAutoNum type="arabicPeriod"/>
            </a:pPr>
            <a:r>
              <a:rPr lang="en-US" dirty="0"/>
              <a:t>Response times are meaningless.</a:t>
            </a:r>
          </a:p>
          <a:p>
            <a:pPr marL="457200" indent="-457200">
              <a:buFont typeface="+mj-lt"/>
              <a:buAutoNum type="arabicPeriod"/>
            </a:pPr>
            <a:r>
              <a:rPr lang="en-US" dirty="0"/>
              <a:t>Only some cognitive functions possible (for now?)</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6" name="Text Placeholder 5">
            <a:extLst>
              <a:ext uri="{FF2B5EF4-FFF2-40B4-BE49-F238E27FC236}">
                <a16:creationId xmlns:a16="http://schemas.microsoft.com/office/drawing/2014/main" id="{7B6784DC-58EA-371E-EB47-50EF35D19E7C}"/>
              </a:ext>
            </a:extLst>
          </p:cNvPr>
          <p:cNvSpPr>
            <a:spLocks noGrp="1"/>
          </p:cNvSpPr>
          <p:nvPr>
            <p:ph type="body" sz="quarter" idx="3"/>
          </p:nvPr>
        </p:nvSpPr>
        <p:spPr>
          <a:xfrm>
            <a:off x="5734025" y="846813"/>
            <a:ext cx="4869249" cy="780439"/>
          </a:xfrm>
        </p:spPr>
        <p:txBody>
          <a:bodyPr>
            <a:normAutofit/>
          </a:bodyPr>
          <a:lstStyle/>
          <a:p>
            <a:r>
              <a:rPr lang="en-US" sz="4000" dirty="0"/>
              <a:t>Uses</a:t>
            </a:r>
          </a:p>
        </p:txBody>
      </p:sp>
      <p:sp>
        <p:nvSpPr>
          <p:cNvPr id="7" name="Content Placeholder 6">
            <a:extLst>
              <a:ext uri="{FF2B5EF4-FFF2-40B4-BE49-F238E27FC236}">
                <a16:creationId xmlns:a16="http://schemas.microsoft.com/office/drawing/2014/main" id="{345B4BF9-8D5B-CF6E-12A0-2E9175A43E74}"/>
              </a:ext>
            </a:extLst>
          </p:cNvPr>
          <p:cNvSpPr>
            <a:spLocks noGrp="1"/>
          </p:cNvSpPr>
          <p:nvPr>
            <p:ph sz="quarter" idx="4"/>
          </p:nvPr>
        </p:nvSpPr>
        <p:spPr>
          <a:xfrm>
            <a:off x="5734025" y="1878553"/>
            <a:ext cx="5495950" cy="2644796"/>
          </a:xfrm>
        </p:spPr>
        <p:txBody>
          <a:bodyPr/>
          <a:lstStyle/>
          <a:p>
            <a:pPr marL="342900" indent="-342900">
              <a:buFont typeface="+mj-lt"/>
              <a:buAutoNum type="arabicPeriod"/>
            </a:pPr>
            <a:r>
              <a:rPr lang="en-US" dirty="0"/>
              <a:t>Piloting</a:t>
            </a:r>
          </a:p>
          <a:p>
            <a:pPr marL="342900" indent="-342900">
              <a:buFont typeface="+mj-lt"/>
              <a:buAutoNum type="arabicPeriod"/>
            </a:pPr>
            <a:r>
              <a:rPr lang="en-US" dirty="0"/>
              <a:t>Increasing sample size (multiple iterations)</a:t>
            </a:r>
          </a:p>
          <a:p>
            <a:pPr marL="342900" indent="-342900">
              <a:buFont typeface="+mj-lt"/>
              <a:buAutoNum type="arabicPeriod"/>
            </a:pPr>
            <a:r>
              <a:rPr lang="en-US" dirty="0"/>
              <a:t>Manipulation of parameters</a:t>
            </a:r>
          </a:p>
          <a:p>
            <a:pPr marL="342900" indent="-342900">
              <a:buFont typeface="+mj-lt"/>
              <a:buAutoNum type="arabicPeriod"/>
            </a:pPr>
            <a:r>
              <a:rPr lang="en-US" dirty="0"/>
              <a:t>Representing collective knowledge</a:t>
            </a:r>
          </a:p>
        </p:txBody>
      </p:sp>
    </p:spTree>
    <p:extLst>
      <p:ext uri="{BB962C8B-B14F-4D97-AF65-F5344CB8AC3E}">
        <p14:creationId xmlns:p14="http://schemas.microsoft.com/office/powerpoint/2010/main" val="3395727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306F86-01D4-3C1B-95F0-E5FC45EAE4C5}"/>
              </a:ext>
            </a:extLst>
          </p:cNvPr>
          <p:cNvSpPr txBox="1"/>
          <p:nvPr/>
        </p:nvSpPr>
        <p:spPr>
          <a:xfrm>
            <a:off x="867906" y="2151727"/>
            <a:ext cx="10182386" cy="2554545"/>
          </a:xfrm>
          <a:prstGeom prst="rect">
            <a:avLst/>
          </a:prstGeom>
          <a:noFill/>
        </p:spPr>
        <p:txBody>
          <a:bodyPr wrap="square">
            <a:spAutoFit/>
          </a:bodyPr>
          <a:lstStyle/>
          <a:p>
            <a:r>
              <a:rPr lang="en-NZ" sz="3200" b="0" i="1" dirty="0">
                <a:solidFill>
                  <a:srgbClr val="2E2E2E"/>
                </a:solidFill>
                <a:effectLst/>
                <a:latin typeface="ElsevierGulliver"/>
              </a:rPr>
              <a:t>On the one hand, critics might argue that AI participants lack the rationality of humans, making judgments that are odd, unreliable, or biased. On the other hand, humans are odd, unreliable, and biased – and other critics might argue that AI is just too sensible, reliable, and impartial. </a:t>
            </a:r>
            <a:endParaRPr lang="en-US" sz="3200" i="1" dirty="0"/>
          </a:p>
        </p:txBody>
      </p:sp>
    </p:spTree>
    <p:extLst>
      <p:ext uri="{BB962C8B-B14F-4D97-AF65-F5344CB8AC3E}">
        <p14:creationId xmlns:p14="http://schemas.microsoft.com/office/powerpoint/2010/main" val="215651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E74C40-7F03-A08E-D207-C52C7E3FCA32}"/>
              </a:ext>
            </a:extLst>
          </p:cNvPr>
          <p:cNvPicPr>
            <a:picLocks noChangeAspect="1"/>
          </p:cNvPicPr>
          <p:nvPr/>
        </p:nvPicPr>
        <p:blipFill>
          <a:blip r:embed="rId2"/>
          <a:stretch>
            <a:fillRect/>
          </a:stretch>
        </p:blipFill>
        <p:spPr>
          <a:xfrm>
            <a:off x="473990" y="191818"/>
            <a:ext cx="7772400" cy="3358981"/>
          </a:xfrm>
          <a:prstGeom prst="rect">
            <a:avLst/>
          </a:prstGeom>
        </p:spPr>
      </p:pic>
      <p:pic>
        <p:nvPicPr>
          <p:cNvPr id="3" name="Picture 2">
            <a:extLst>
              <a:ext uri="{FF2B5EF4-FFF2-40B4-BE49-F238E27FC236}">
                <a16:creationId xmlns:a16="http://schemas.microsoft.com/office/drawing/2014/main" id="{0F335F45-554F-F2A8-00D8-1E8A85D06925}"/>
              </a:ext>
            </a:extLst>
          </p:cNvPr>
          <p:cNvPicPr>
            <a:picLocks noChangeAspect="1"/>
          </p:cNvPicPr>
          <p:nvPr/>
        </p:nvPicPr>
        <p:blipFill>
          <a:blip r:embed="rId3"/>
          <a:stretch>
            <a:fillRect/>
          </a:stretch>
        </p:blipFill>
        <p:spPr>
          <a:xfrm>
            <a:off x="2902293" y="1425844"/>
            <a:ext cx="8521250" cy="5068988"/>
          </a:xfrm>
          <a:prstGeom prst="rect">
            <a:avLst/>
          </a:prstGeom>
        </p:spPr>
      </p:pic>
    </p:spTree>
    <p:extLst>
      <p:ext uri="{BB962C8B-B14F-4D97-AF65-F5344CB8AC3E}">
        <p14:creationId xmlns:p14="http://schemas.microsoft.com/office/powerpoint/2010/main" val="105697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35F45-554F-F2A8-00D8-1E8A85D06925}"/>
              </a:ext>
            </a:extLst>
          </p:cNvPr>
          <p:cNvPicPr>
            <a:picLocks noChangeAspect="1"/>
          </p:cNvPicPr>
          <p:nvPr/>
        </p:nvPicPr>
        <p:blipFill>
          <a:blip r:embed="rId2"/>
          <a:stretch>
            <a:fillRect/>
          </a:stretch>
        </p:blipFill>
        <p:spPr>
          <a:xfrm>
            <a:off x="616292" y="597169"/>
            <a:ext cx="7426473" cy="4417744"/>
          </a:xfrm>
          <a:prstGeom prst="rect">
            <a:avLst/>
          </a:prstGeom>
        </p:spPr>
      </p:pic>
      <p:sp>
        <p:nvSpPr>
          <p:cNvPr id="4" name="TextBox 3">
            <a:extLst>
              <a:ext uri="{FF2B5EF4-FFF2-40B4-BE49-F238E27FC236}">
                <a16:creationId xmlns:a16="http://schemas.microsoft.com/office/drawing/2014/main" id="{97D3D583-F7CB-09F2-0275-3FB0A2DF709E}"/>
              </a:ext>
            </a:extLst>
          </p:cNvPr>
          <p:cNvSpPr txBox="1"/>
          <p:nvPr/>
        </p:nvSpPr>
        <p:spPr>
          <a:xfrm>
            <a:off x="8515350" y="885825"/>
            <a:ext cx="2204001" cy="1477328"/>
          </a:xfrm>
          <a:prstGeom prst="rect">
            <a:avLst/>
          </a:prstGeom>
          <a:noFill/>
        </p:spPr>
        <p:txBody>
          <a:bodyPr wrap="none" rtlCol="0">
            <a:spAutoFit/>
          </a:bodyPr>
          <a:lstStyle/>
          <a:p>
            <a:pPr marL="342900" indent="-342900">
              <a:buAutoNum type="arabicPeriod"/>
            </a:pPr>
            <a:r>
              <a:rPr lang="en-US" dirty="0"/>
              <a:t>Memory Stream</a:t>
            </a:r>
          </a:p>
          <a:p>
            <a:pPr marL="342900" indent="-342900">
              <a:buAutoNum type="arabicPeriod"/>
            </a:pPr>
            <a:endParaRPr lang="en-US" dirty="0"/>
          </a:p>
          <a:p>
            <a:pPr marL="342900" indent="-342900">
              <a:buAutoNum type="arabicPeriod"/>
            </a:pPr>
            <a:r>
              <a:rPr lang="en-US" dirty="0"/>
              <a:t>Reflection</a:t>
            </a:r>
          </a:p>
          <a:p>
            <a:pPr marL="342900" indent="-342900">
              <a:buAutoNum type="arabicPeriod"/>
            </a:pPr>
            <a:endParaRPr lang="en-US" dirty="0"/>
          </a:p>
          <a:p>
            <a:pPr marL="342900" indent="-342900">
              <a:buAutoNum type="arabicPeriod"/>
            </a:pPr>
            <a:r>
              <a:rPr lang="en-US" dirty="0"/>
              <a:t>Plans</a:t>
            </a:r>
          </a:p>
        </p:txBody>
      </p:sp>
    </p:spTree>
    <p:extLst>
      <p:ext uri="{BB962C8B-B14F-4D97-AF65-F5344CB8AC3E}">
        <p14:creationId xmlns:p14="http://schemas.microsoft.com/office/powerpoint/2010/main" val="16702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FF99AC-4915-BE31-25FA-02873E7612BD}"/>
              </a:ext>
            </a:extLst>
          </p:cNvPr>
          <p:cNvPicPr>
            <a:picLocks noChangeAspect="1"/>
          </p:cNvPicPr>
          <p:nvPr/>
        </p:nvPicPr>
        <p:blipFill>
          <a:blip r:embed="rId2"/>
          <a:stretch>
            <a:fillRect/>
          </a:stretch>
        </p:blipFill>
        <p:spPr>
          <a:xfrm>
            <a:off x="2209800" y="958338"/>
            <a:ext cx="7772400" cy="4941324"/>
          </a:xfrm>
          <a:prstGeom prst="rect">
            <a:avLst/>
          </a:prstGeom>
        </p:spPr>
      </p:pic>
    </p:spTree>
    <p:extLst>
      <p:ext uri="{BB962C8B-B14F-4D97-AF65-F5344CB8AC3E}">
        <p14:creationId xmlns:p14="http://schemas.microsoft.com/office/powerpoint/2010/main" val="394196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DAAF36-5EC6-4068-D36E-AFDAF0A00E81}"/>
              </a:ext>
            </a:extLst>
          </p:cNvPr>
          <p:cNvPicPr>
            <a:picLocks noChangeAspect="1"/>
          </p:cNvPicPr>
          <p:nvPr/>
        </p:nvPicPr>
        <p:blipFill>
          <a:blip r:embed="rId2"/>
          <a:stretch>
            <a:fillRect/>
          </a:stretch>
        </p:blipFill>
        <p:spPr>
          <a:xfrm>
            <a:off x="1104071" y="605845"/>
            <a:ext cx="5947657" cy="5646309"/>
          </a:xfrm>
          <a:prstGeom prst="rect">
            <a:avLst/>
          </a:prstGeom>
        </p:spPr>
      </p:pic>
    </p:spTree>
    <p:extLst>
      <p:ext uri="{BB962C8B-B14F-4D97-AF65-F5344CB8AC3E}">
        <p14:creationId xmlns:p14="http://schemas.microsoft.com/office/powerpoint/2010/main" val="58097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03A31-DB6F-D371-4810-40B54DF8459A}"/>
              </a:ext>
            </a:extLst>
          </p:cNvPr>
          <p:cNvSpPr/>
          <p:nvPr/>
        </p:nvSpPr>
        <p:spPr>
          <a:xfrm>
            <a:off x="4817165" y="2080592"/>
            <a:ext cx="2557670" cy="22661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Mind</a:t>
            </a:r>
            <a:endParaRPr lang="en-US" dirty="0"/>
          </a:p>
        </p:txBody>
      </p:sp>
      <p:sp>
        <p:nvSpPr>
          <p:cNvPr id="3" name="TextBox 2">
            <a:extLst>
              <a:ext uri="{FF2B5EF4-FFF2-40B4-BE49-F238E27FC236}">
                <a16:creationId xmlns:a16="http://schemas.microsoft.com/office/drawing/2014/main" id="{14C0659F-6F90-7C7F-B5FE-2D26428124FC}"/>
              </a:ext>
            </a:extLst>
          </p:cNvPr>
          <p:cNvSpPr txBox="1"/>
          <p:nvPr/>
        </p:nvSpPr>
        <p:spPr>
          <a:xfrm>
            <a:off x="1102266" y="2437800"/>
            <a:ext cx="1766830" cy="1631216"/>
          </a:xfrm>
          <a:prstGeom prst="rect">
            <a:avLst/>
          </a:prstGeom>
          <a:noFill/>
        </p:spPr>
        <p:txBody>
          <a:bodyPr wrap="none" rtlCol="0">
            <a:spAutoFit/>
          </a:bodyPr>
          <a:lstStyle/>
          <a:p>
            <a:r>
              <a:rPr lang="en-US" sz="2000" dirty="0"/>
              <a:t>Sensorimotor</a:t>
            </a:r>
          </a:p>
          <a:p>
            <a:endParaRPr lang="en-US" sz="2000" dirty="0"/>
          </a:p>
          <a:p>
            <a:r>
              <a:rPr lang="en-US" sz="2000" dirty="0"/>
              <a:t>Social</a:t>
            </a:r>
          </a:p>
          <a:p>
            <a:endParaRPr lang="en-US" sz="2000" dirty="0"/>
          </a:p>
          <a:p>
            <a:r>
              <a:rPr lang="en-US" sz="2000" dirty="0"/>
              <a:t>Linguistic</a:t>
            </a:r>
          </a:p>
        </p:txBody>
      </p:sp>
      <p:sp>
        <p:nvSpPr>
          <p:cNvPr id="4" name="Right Arrow 3">
            <a:extLst>
              <a:ext uri="{FF2B5EF4-FFF2-40B4-BE49-F238E27FC236}">
                <a16:creationId xmlns:a16="http://schemas.microsoft.com/office/drawing/2014/main" id="{2F5B98B9-0A91-1AE8-5483-DD9CA8E9E44F}"/>
              </a:ext>
            </a:extLst>
          </p:cNvPr>
          <p:cNvSpPr/>
          <p:nvPr/>
        </p:nvSpPr>
        <p:spPr>
          <a:xfrm>
            <a:off x="3180522" y="2981739"/>
            <a:ext cx="1325217" cy="5433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EDC34E6E-8E2E-336B-41BE-7EC1562B33A4}"/>
              </a:ext>
            </a:extLst>
          </p:cNvPr>
          <p:cNvSpPr/>
          <p:nvPr/>
        </p:nvSpPr>
        <p:spPr>
          <a:xfrm>
            <a:off x="7686261" y="2981739"/>
            <a:ext cx="1325217" cy="5433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BC2ABD-6120-F5EE-689C-589B732B6C42}"/>
              </a:ext>
            </a:extLst>
          </p:cNvPr>
          <p:cNvSpPr txBox="1"/>
          <p:nvPr/>
        </p:nvSpPr>
        <p:spPr>
          <a:xfrm>
            <a:off x="9322904" y="2283912"/>
            <a:ext cx="1624355" cy="1938992"/>
          </a:xfrm>
          <a:prstGeom prst="rect">
            <a:avLst/>
          </a:prstGeom>
          <a:noFill/>
        </p:spPr>
        <p:txBody>
          <a:bodyPr wrap="none" rtlCol="0">
            <a:spAutoFit/>
          </a:bodyPr>
          <a:lstStyle/>
          <a:p>
            <a:r>
              <a:rPr lang="en-US" sz="2000" dirty="0"/>
              <a:t>Actions</a:t>
            </a:r>
          </a:p>
          <a:p>
            <a:endParaRPr lang="en-US" sz="2000" dirty="0"/>
          </a:p>
          <a:p>
            <a:r>
              <a:rPr lang="en-US" sz="2000" dirty="0"/>
              <a:t>Interactions</a:t>
            </a:r>
          </a:p>
          <a:p>
            <a:endParaRPr lang="en-US" sz="2000" dirty="0"/>
          </a:p>
          <a:p>
            <a:r>
              <a:rPr lang="en-US" sz="2000" dirty="0"/>
              <a:t>Speech Acts</a:t>
            </a:r>
          </a:p>
          <a:p>
            <a:endParaRPr lang="en-US" sz="2000" dirty="0"/>
          </a:p>
        </p:txBody>
      </p:sp>
    </p:spTree>
    <p:extLst>
      <p:ext uri="{BB962C8B-B14F-4D97-AF65-F5344CB8AC3E}">
        <p14:creationId xmlns:p14="http://schemas.microsoft.com/office/powerpoint/2010/main" val="1314372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83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5293088A-3B35-433B-AC5B-82F54249F4A6}"/>
              </a:ext>
            </a:extLst>
          </p:cNvPr>
          <p:cNvCxnSpPr/>
          <p:nvPr/>
        </p:nvCxnSpPr>
        <p:spPr>
          <a:xfrm>
            <a:off x="1083317" y="2372745"/>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A94FA7F-B935-4A58-B39F-0ECC0219731B}"/>
              </a:ext>
            </a:extLst>
          </p:cNvPr>
          <p:cNvCxnSpPr/>
          <p:nvPr/>
        </p:nvCxnSpPr>
        <p:spPr>
          <a:xfrm>
            <a:off x="1083317" y="2622010"/>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2FC304D-8B93-4482-8156-93264735FD7D}"/>
              </a:ext>
            </a:extLst>
          </p:cNvPr>
          <p:cNvCxnSpPr/>
          <p:nvPr/>
        </p:nvCxnSpPr>
        <p:spPr>
          <a:xfrm>
            <a:off x="1083317" y="2829945"/>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BE7DEDB-5B79-45B5-BEF8-BF2C67886CC0}"/>
              </a:ext>
            </a:extLst>
          </p:cNvPr>
          <p:cNvCxnSpPr/>
          <p:nvPr/>
        </p:nvCxnSpPr>
        <p:spPr>
          <a:xfrm>
            <a:off x="1083317" y="3062420"/>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2FEA961-8226-4A36-B45B-0AC2C497074C}"/>
              </a:ext>
            </a:extLst>
          </p:cNvPr>
          <p:cNvCxnSpPr/>
          <p:nvPr/>
        </p:nvCxnSpPr>
        <p:spPr>
          <a:xfrm>
            <a:off x="1083317" y="4036230"/>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991112-03E5-44AE-939F-B5B14C2937E4}"/>
              </a:ext>
            </a:extLst>
          </p:cNvPr>
          <p:cNvCxnSpPr/>
          <p:nvPr/>
        </p:nvCxnSpPr>
        <p:spPr>
          <a:xfrm>
            <a:off x="1083317" y="3287145"/>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13D66D6-A25D-4204-8356-EA2DF516383D}"/>
              </a:ext>
            </a:extLst>
          </p:cNvPr>
          <p:cNvCxnSpPr/>
          <p:nvPr/>
        </p:nvCxnSpPr>
        <p:spPr>
          <a:xfrm>
            <a:off x="1083317" y="3511870"/>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D18D60-94B6-4F2D-8432-55D926F0EF3F}"/>
              </a:ext>
            </a:extLst>
          </p:cNvPr>
          <p:cNvCxnSpPr/>
          <p:nvPr/>
        </p:nvCxnSpPr>
        <p:spPr>
          <a:xfrm>
            <a:off x="1083317" y="3765009"/>
            <a:ext cx="840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20676EF-68B7-4493-A2F2-6A89C95659B5}"/>
              </a:ext>
            </a:extLst>
          </p:cNvPr>
          <p:cNvSpPr/>
          <p:nvPr/>
        </p:nvSpPr>
        <p:spPr>
          <a:xfrm>
            <a:off x="2149794" y="1748640"/>
            <a:ext cx="712922" cy="296017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dirty="0"/>
              <a:t>SENSORY MEMORY</a:t>
            </a:r>
          </a:p>
        </p:txBody>
      </p:sp>
      <p:sp>
        <p:nvSpPr>
          <p:cNvPr id="14" name="Arrow: Right 13">
            <a:extLst>
              <a:ext uri="{FF2B5EF4-FFF2-40B4-BE49-F238E27FC236}">
                <a16:creationId xmlns:a16="http://schemas.microsoft.com/office/drawing/2014/main" id="{23AF4C8C-FFC8-4053-BE31-D3D1F8CF9165}"/>
              </a:ext>
            </a:extLst>
          </p:cNvPr>
          <p:cNvSpPr/>
          <p:nvPr/>
        </p:nvSpPr>
        <p:spPr>
          <a:xfrm>
            <a:off x="3213589" y="2685319"/>
            <a:ext cx="1459523" cy="37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6" name="Straight Arrow Connector 15">
            <a:extLst>
              <a:ext uri="{FF2B5EF4-FFF2-40B4-BE49-F238E27FC236}">
                <a16:creationId xmlns:a16="http://schemas.microsoft.com/office/drawing/2014/main" id="{DBFCA43F-32E8-4D2E-9B8F-9E6D010F7371}"/>
              </a:ext>
            </a:extLst>
          </p:cNvPr>
          <p:cNvCxnSpPr/>
          <p:nvPr/>
        </p:nvCxnSpPr>
        <p:spPr>
          <a:xfrm>
            <a:off x="3688374" y="3278353"/>
            <a:ext cx="413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1369CF3-F96F-47A6-B5A9-4DE4A34F197C}"/>
              </a:ext>
            </a:extLst>
          </p:cNvPr>
          <p:cNvCxnSpPr/>
          <p:nvPr/>
        </p:nvCxnSpPr>
        <p:spPr>
          <a:xfrm>
            <a:off x="3688374" y="3511870"/>
            <a:ext cx="413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0F0D86-F44B-4130-A599-BA70178E2AAC}"/>
              </a:ext>
            </a:extLst>
          </p:cNvPr>
          <p:cNvCxnSpPr/>
          <p:nvPr/>
        </p:nvCxnSpPr>
        <p:spPr>
          <a:xfrm>
            <a:off x="3688374" y="3728673"/>
            <a:ext cx="413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1440414-09A7-4539-B51E-FEC94038D7A7}"/>
              </a:ext>
            </a:extLst>
          </p:cNvPr>
          <p:cNvSpPr/>
          <p:nvPr/>
        </p:nvSpPr>
        <p:spPr>
          <a:xfrm>
            <a:off x="5125916" y="2320438"/>
            <a:ext cx="1459523" cy="12265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Working Memory</a:t>
            </a:r>
          </a:p>
        </p:txBody>
      </p:sp>
      <p:sp>
        <p:nvSpPr>
          <p:cNvPr id="20" name="Arrow: Right 19">
            <a:extLst>
              <a:ext uri="{FF2B5EF4-FFF2-40B4-BE49-F238E27FC236}">
                <a16:creationId xmlns:a16="http://schemas.microsoft.com/office/drawing/2014/main" id="{6466000F-D531-4A74-A3CC-8FD3696794BF}"/>
              </a:ext>
            </a:extLst>
          </p:cNvPr>
          <p:cNvSpPr/>
          <p:nvPr/>
        </p:nvSpPr>
        <p:spPr>
          <a:xfrm>
            <a:off x="7126165" y="2685319"/>
            <a:ext cx="1169377" cy="358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A3535BB3-620A-4F11-AFD6-1D9B7F6096FC}"/>
              </a:ext>
            </a:extLst>
          </p:cNvPr>
          <p:cNvSpPr txBox="1"/>
          <p:nvPr/>
        </p:nvSpPr>
        <p:spPr>
          <a:xfrm>
            <a:off x="7088767" y="2252678"/>
            <a:ext cx="1197764" cy="369332"/>
          </a:xfrm>
          <a:prstGeom prst="rect">
            <a:avLst/>
          </a:prstGeom>
          <a:noFill/>
        </p:spPr>
        <p:txBody>
          <a:bodyPr wrap="none" rtlCol="0">
            <a:spAutoFit/>
          </a:bodyPr>
          <a:lstStyle/>
          <a:p>
            <a:r>
              <a:rPr lang="en-NZ" dirty="0"/>
              <a:t>Encoding</a:t>
            </a:r>
          </a:p>
        </p:txBody>
      </p:sp>
      <p:sp>
        <p:nvSpPr>
          <p:cNvPr id="22" name="Arrow: Right 21">
            <a:extLst>
              <a:ext uri="{FF2B5EF4-FFF2-40B4-BE49-F238E27FC236}">
                <a16:creationId xmlns:a16="http://schemas.microsoft.com/office/drawing/2014/main" id="{01C7A697-864A-4672-B459-3A93AC8DB445}"/>
              </a:ext>
            </a:extLst>
          </p:cNvPr>
          <p:cNvSpPr/>
          <p:nvPr/>
        </p:nvSpPr>
        <p:spPr>
          <a:xfrm rot="10800000">
            <a:off x="7088767" y="3228725"/>
            <a:ext cx="1169377" cy="358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a:extLst>
              <a:ext uri="{FF2B5EF4-FFF2-40B4-BE49-F238E27FC236}">
                <a16:creationId xmlns:a16="http://schemas.microsoft.com/office/drawing/2014/main" id="{F472A683-6640-46D5-97C4-68EE5DD79B3D}"/>
              </a:ext>
            </a:extLst>
          </p:cNvPr>
          <p:cNvSpPr txBox="1"/>
          <p:nvPr/>
        </p:nvSpPr>
        <p:spPr>
          <a:xfrm>
            <a:off x="7152479" y="3745527"/>
            <a:ext cx="1008418" cy="369332"/>
          </a:xfrm>
          <a:prstGeom prst="rect">
            <a:avLst/>
          </a:prstGeom>
          <a:noFill/>
        </p:spPr>
        <p:txBody>
          <a:bodyPr wrap="none" rtlCol="0">
            <a:spAutoFit/>
          </a:bodyPr>
          <a:lstStyle/>
          <a:p>
            <a:r>
              <a:rPr lang="en-NZ" dirty="0"/>
              <a:t>Retrieval</a:t>
            </a:r>
          </a:p>
        </p:txBody>
      </p:sp>
      <p:sp>
        <p:nvSpPr>
          <p:cNvPr id="24" name="Rectangle 23">
            <a:extLst>
              <a:ext uri="{FF2B5EF4-FFF2-40B4-BE49-F238E27FC236}">
                <a16:creationId xmlns:a16="http://schemas.microsoft.com/office/drawing/2014/main" id="{6934C0FA-4342-4D7F-9A1E-25ECF32CEAA0}"/>
              </a:ext>
            </a:extLst>
          </p:cNvPr>
          <p:cNvSpPr/>
          <p:nvPr/>
        </p:nvSpPr>
        <p:spPr>
          <a:xfrm>
            <a:off x="8650506" y="1428750"/>
            <a:ext cx="2637692" cy="3280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Long-term Memory</a:t>
            </a:r>
          </a:p>
          <a:p>
            <a:pPr algn="ctr"/>
            <a:endParaRPr lang="en-NZ" dirty="0"/>
          </a:p>
          <a:p>
            <a:pPr algn="ctr"/>
            <a:endParaRPr lang="en-NZ" dirty="0"/>
          </a:p>
          <a:p>
            <a:pPr algn="ctr"/>
            <a:endParaRPr lang="en-NZ" dirty="0"/>
          </a:p>
          <a:p>
            <a:pPr algn="ctr"/>
            <a:endParaRPr lang="en-NZ" dirty="0"/>
          </a:p>
          <a:p>
            <a:pPr algn="ctr"/>
            <a:r>
              <a:rPr lang="en-NZ" u="sng" dirty="0"/>
              <a:t>Semantic</a:t>
            </a:r>
          </a:p>
          <a:p>
            <a:pPr algn="ctr"/>
            <a:endParaRPr lang="en-NZ" u="sng" dirty="0"/>
          </a:p>
          <a:p>
            <a:pPr algn="ctr"/>
            <a:r>
              <a:rPr lang="en-NZ" u="sng" dirty="0"/>
              <a:t>Episodic</a:t>
            </a:r>
          </a:p>
          <a:p>
            <a:pPr algn="ctr"/>
            <a:endParaRPr lang="en-NZ" u="sng" dirty="0"/>
          </a:p>
          <a:p>
            <a:pPr algn="ctr"/>
            <a:r>
              <a:rPr lang="en-NZ" u="sng" dirty="0"/>
              <a:t>Procedural</a:t>
            </a:r>
          </a:p>
        </p:txBody>
      </p:sp>
      <p:sp>
        <p:nvSpPr>
          <p:cNvPr id="25" name="Arrow: Curved Down 24">
            <a:extLst>
              <a:ext uri="{FF2B5EF4-FFF2-40B4-BE49-F238E27FC236}">
                <a16:creationId xmlns:a16="http://schemas.microsoft.com/office/drawing/2014/main" id="{AFFB9A6F-8F9D-4526-85B1-92AD363917A2}"/>
              </a:ext>
            </a:extLst>
          </p:cNvPr>
          <p:cNvSpPr/>
          <p:nvPr/>
        </p:nvSpPr>
        <p:spPr>
          <a:xfrm rot="10800000" flipV="1">
            <a:off x="5225029" y="1672386"/>
            <a:ext cx="1180168" cy="580292"/>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7" name="TextBox 26">
            <a:extLst>
              <a:ext uri="{FF2B5EF4-FFF2-40B4-BE49-F238E27FC236}">
                <a16:creationId xmlns:a16="http://schemas.microsoft.com/office/drawing/2014/main" id="{370F9594-BAF4-41AB-A333-D51FC050B9AC}"/>
              </a:ext>
            </a:extLst>
          </p:cNvPr>
          <p:cNvSpPr txBox="1"/>
          <p:nvPr/>
        </p:nvSpPr>
        <p:spPr>
          <a:xfrm>
            <a:off x="5334107" y="1235294"/>
            <a:ext cx="1098378" cy="369332"/>
          </a:xfrm>
          <a:prstGeom prst="rect">
            <a:avLst/>
          </a:prstGeom>
          <a:noFill/>
        </p:spPr>
        <p:txBody>
          <a:bodyPr wrap="none" rtlCol="0">
            <a:spAutoFit/>
          </a:bodyPr>
          <a:lstStyle/>
          <a:p>
            <a:r>
              <a:rPr lang="en-NZ" dirty="0"/>
              <a:t>Rehearsal</a:t>
            </a:r>
          </a:p>
        </p:txBody>
      </p:sp>
      <p:sp>
        <p:nvSpPr>
          <p:cNvPr id="28" name="TextBox 27">
            <a:extLst>
              <a:ext uri="{FF2B5EF4-FFF2-40B4-BE49-F238E27FC236}">
                <a16:creationId xmlns:a16="http://schemas.microsoft.com/office/drawing/2014/main" id="{D82BD1A8-6370-4639-9D84-00F68017A359}"/>
              </a:ext>
            </a:extLst>
          </p:cNvPr>
          <p:cNvSpPr txBox="1"/>
          <p:nvPr/>
        </p:nvSpPr>
        <p:spPr>
          <a:xfrm>
            <a:off x="3360680" y="2320438"/>
            <a:ext cx="1068626" cy="369332"/>
          </a:xfrm>
          <a:prstGeom prst="rect">
            <a:avLst/>
          </a:prstGeom>
          <a:noFill/>
        </p:spPr>
        <p:txBody>
          <a:bodyPr wrap="none" rtlCol="0">
            <a:spAutoFit/>
          </a:bodyPr>
          <a:lstStyle/>
          <a:p>
            <a:r>
              <a:rPr lang="en-NZ" dirty="0"/>
              <a:t>Attention</a:t>
            </a:r>
          </a:p>
        </p:txBody>
      </p:sp>
      <p:cxnSp>
        <p:nvCxnSpPr>
          <p:cNvPr id="30" name="Straight Arrow Connector 29">
            <a:extLst>
              <a:ext uri="{FF2B5EF4-FFF2-40B4-BE49-F238E27FC236}">
                <a16:creationId xmlns:a16="http://schemas.microsoft.com/office/drawing/2014/main" id="{0D71C6B3-9F54-4141-806F-961FE2A0A33C}"/>
              </a:ext>
            </a:extLst>
          </p:cNvPr>
          <p:cNvCxnSpPr/>
          <p:nvPr/>
        </p:nvCxnSpPr>
        <p:spPr>
          <a:xfrm>
            <a:off x="2540977" y="5086350"/>
            <a:ext cx="0" cy="646235"/>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3B9B9C2-1463-48DF-B510-92AC502A9B57}"/>
              </a:ext>
            </a:extLst>
          </p:cNvPr>
          <p:cNvSpPr txBox="1"/>
          <p:nvPr/>
        </p:nvSpPr>
        <p:spPr>
          <a:xfrm>
            <a:off x="1924100" y="5925459"/>
            <a:ext cx="1141787" cy="369332"/>
          </a:xfrm>
          <a:prstGeom prst="rect">
            <a:avLst/>
          </a:prstGeom>
          <a:noFill/>
        </p:spPr>
        <p:txBody>
          <a:bodyPr wrap="none" rtlCol="0">
            <a:spAutoFit/>
          </a:bodyPr>
          <a:lstStyle/>
          <a:p>
            <a:r>
              <a:rPr lang="en-NZ" dirty="0"/>
              <a:t>Forgetting</a:t>
            </a:r>
          </a:p>
        </p:txBody>
      </p:sp>
      <p:cxnSp>
        <p:nvCxnSpPr>
          <p:cNvPr id="32" name="Straight Arrow Connector 31">
            <a:extLst>
              <a:ext uri="{FF2B5EF4-FFF2-40B4-BE49-F238E27FC236}">
                <a16:creationId xmlns:a16="http://schemas.microsoft.com/office/drawing/2014/main" id="{8A07B145-29B5-4C65-82F4-B8277850DF09}"/>
              </a:ext>
            </a:extLst>
          </p:cNvPr>
          <p:cNvCxnSpPr/>
          <p:nvPr/>
        </p:nvCxnSpPr>
        <p:spPr>
          <a:xfrm>
            <a:off x="5334107" y="5023339"/>
            <a:ext cx="0" cy="646235"/>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FF7B565-0442-4BEA-8C1C-00D875464259}"/>
              </a:ext>
            </a:extLst>
          </p:cNvPr>
          <p:cNvSpPr txBox="1"/>
          <p:nvPr/>
        </p:nvSpPr>
        <p:spPr>
          <a:xfrm>
            <a:off x="4713890" y="5925459"/>
            <a:ext cx="1141787" cy="369332"/>
          </a:xfrm>
          <a:prstGeom prst="rect">
            <a:avLst/>
          </a:prstGeom>
          <a:noFill/>
        </p:spPr>
        <p:txBody>
          <a:bodyPr wrap="none" rtlCol="0">
            <a:spAutoFit/>
          </a:bodyPr>
          <a:lstStyle/>
          <a:p>
            <a:r>
              <a:rPr lang="en-NZ" dirty="0"/>
              <a:t>Forgetting</a:t>
            </a:r>
          </a:p>
        </p:txBody>
      </p:sp>
      <p:cxnSp>
        <p:nvCxnSpPr>
          <p:cNvPr id="34" name="Straight Arrow Connector 33">
            <a:extLst>
              <a:ext uri="{FF2B5EF4-FFF2-40B4-BE49-F238E27FC236}">
                <a16:creationId xmlns:a16="http://schemas.microsoft.com/office/drawing/2014/main" id="{2EEFF155-460A-47D0-8CEF-2B53B88BCC7D}"/>
              </a:ext>
            </a:extLst>
          </p:cNvPr>
          <p:cNvCxnSpPr/>
          <p:nvPr/>
        </p:nvCxnSpPr>
        <p:spPr>
          <a:xfrm>
            <a:off x="10071696" y="4885593"/>
            <a:ext cx="0" cy="646235"/>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752F446-CE41-4163-AAD4-BE22F002A5AB}"/>
              </a:ext>
            </a:extLst>
          </p:cNvPr>
          <p:cNvSpPr txBox="1"/>
          <p:nvPr/>
        </p:nvSpPr>
        <p:spPr>
          <a:xfrm>
            <a:off x="9500802" y="5787713"/>
            <a:ext cx="1141787" cy="369332"/>
          </a:xfrm>
          <a:prstGeom prst="rect">
            <a:avLst/>
          </a:prstGeom>
          <a:noFill/>
        </p:spPr>
        <p:txBody>
          <a:bodyPr wrap="none" rtlCol="0">
            <a:spAutoFit/>
          </a:bodyPr>
          <a:lstStyle/>
          <a:p>
            <a:r>
              <a:rPr lang="en-NZ" dirty="0"/>
              <a:t>Forgetting</a:t>
            </a:r>
          </a:p>
        </p:txBody>
      </p:sp>
      <p:cxnSp>
        <p:nvCxnSpPr>
          <p:cNvPr id="37" name="Straight Arrow Connector 36">
            <a:extLst>
              <a:ext uri="{FF2B5EF4-FFF2-40B4-BE49-F238E27FC236}">
                <a16:creationId xmlns:a16="http://schemas.microsoft.com/office/drawing/2014/main" id="{5F0B6F2A-EFDA-4B96-9386-23EFA961C035}"/>
              </a:ext>
            </a:extLst>
          </p:cNvPr>
          <p:cNvCxnSpPr/>
          <p:nvPr/>
        </p:nvCxnSpPr>
        <p:spPr>
          <a:xfrm>
            <a:off x="5284783" y="3765009"/>
            <a:ext cx="1362202" cy="8817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Speech Bubble: Oval 37">
            <a:extLst>
              <a:ext uri="{FF2B5EF4-FFF2-40B4-BE49-F238E27FC236}">
                <a16:creationId xmlns:a16="http://schemas.microsoft.com/office/drawing/2014/main" id="{22A9388B-F414-430F-A94D-C93BEFA84D5C}"/>
              </a:ext>
            </a:extLst>
          </p:cNvPr>
          <p:cNvSpPr/>
          <p:nvPr/>
        </p:nvSpPr>
        <p:spPr>
          <a:xfrm>
            <a:off x="6748935" y="4378628"/>
            <a:ext cx="1300479" cy="87037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TextBox 38">
            <a:extLst>
              <a:ext uri="{FF2B5EF4-FFF2-40B4-BE49-F238E27FC236}">
                <a16:creationId xmlns:a16="http://schemas.microsoft.com/office/drawing/2014/main" id="{1C343FB5-4622-430C-A0A5-6EF11D503459}"/>
              </a:ext>
            </a:extLst>
          </p:cNvPr>
          <p:cNvSpPr txBox="1"/>
          <p:nvPr/>
        </p:nvSpPr>
        <p:spPr>
          <a:xfrm>
            <a:off x="6908376" y="4490651"/>
            <a:ext cx="1134413" cy="646331"/>
          </a:xfrm>
          <a:prstGeom prst="rect">
            <a:avLst/>
          </a:prstGeom>
          <a:noFill/>
        </p:spPr>
        <p:txBody>
          <a:bodyPr wrap="none" rtlCol="0">
            <a:spAutoFit/>
          </a:bodyPr>
          <a:lstStyle/>
          <a:p>
            <a:r>
              <a:rPr lang="en-NZ" dirty="0"/>
              <a:t>Response </a:t>
            </a:r>
          </a:p>
          <a:p>
            <a:r>
              <a:rPr lang="en-NZ" dirty="0"/>
              <a:t>Output</a:t>
            </a:r>
          </a:p>
        </p:txBody>
      </p:sp>
      <p:sp>
        <p:nvSpPr>
          <p:cNvPr id="3" name="TextBox 2">
            <a:extLst>
              <a:ext uri="{FF2B5EF4-FFF2-40B4-BE49-F238E27FC236}">
                <a16:creationId xmlns:a16="http://schemas.microsoft.com/office/drawing/2014/main" id="{1EFE4F69-8B21-2013-F1D7-94597D650602}"/>
              </a:ext>
            </a:extLst>
          </p:cNvPr>
          <p:cNvSpPr txBox="1"/>
          <p:nvPr/>
        </p:nvSpPr>
        <p:spPr>
          <a:xfrm>
            <a:off x="9014835" y="6294791"/>
            <a:ext cx="2615652" cy="369332"/>
          </a:xfrm>
          <a:prstGeom prst="rect">
            <a:avLst/>
          </a:prstGeom>
          <a:noFill/>
        </p:spPr>
        <p:txBody>
          <a:bodyPr wrap="none" rtlCol="0">
            <a:spAutoFit/>
          </a:bodyPr>
          <a:lstStyle/>
          <a:p>
            <a:r>
              <a:rPr lang="en-US" dirty="0"/>
              <a:t>e.g., Atkinson &amp; Shiffrin</a:t>
            </a:r>
          </a:p>
        </p:txBody>
      </p:sp>
      <p:pic>
        <p:nvPicPr>
          <p:cNvPr id="1026" name="Picture 2" descr="AS Psychology: The Working Memory Model - Owlcation">
            <a:extLst>
              <a:ext uri="{FF2B5EF4-FFF2-40B4-BE49-F238E27FC236}">
                <a16:creationId xmlns:a16="http://schemas.microsoft.com/office/drawing/2014/main" id="{A59F1FF0-48C2-7E90-FE81-C478C89A1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659" y="1637619"/>
            <a:ext cx="4660245" cy="354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26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20" grpId="0" animBg="1"/>
      <p:bldP spid="21" grpId="0"/>
      <p:bldP spid="22" grpId="0" animBg="1"/>
      <p:bldP spid="23" grpId="0"/>
      <p:bldP spid="24" grpId="0" animBg="1"/>
      <p:bldP spid="25" grpId="0" animBg="1"/>
      <p:bldP spid="27" grpId="0"/>
      <p:bldP spid="28" grpId="0"/>
      <p:bldP spid="31" grpId="0"/>
      <p:bldP spid="33" grpId="0"/>
      <p:bldP spid="35" grpId="0"/>
      <p:bldP spid="38"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546CB-3B00-033C-67B8-C3AC1C385281}"/>
              </a:ext>
            </a:extLst>
          </p:cNvPr>
          <p:cNvPicPr>
            <a:picLocks noChangeAspect="1"/>
          </p:cNvPicPr>
          <p:nvPr/>
        </p:nvPicPr>
        <p:blipFill>
          <a:blip r:embed="rId2"/>
          <a:stretch>
            <a:fillRect/>
          </a:stretch>
        </p:blipFill>
        <p:spPr>
          <a:xfrm>
            <a:off x="945417" y="858337"/>
            <a:ext cx="10494522" cy="2593854"/>
          </a:xfrm>
          <a:prstGeom prst="rect">
            <a:avLst/>
          </a:prstGeom>
        </p:spPr>
      </p:pic>
      <p:pic>
        <p:nvPicPr>
          <p:cNvPr id="6" name="Picture 5">
            <a:extLst>
              <a:ext uri="{FF2B5EF4-FFF2-40B4-BE49-F238E27FC236}">
                <a16:creationId xmlns:a16="http://schemas.microsoft.com/office/drawing/2014/main" id="{87565B98-D175-9917-ABD3-DA0F0C83A2FC}"/>
              </a:ext>
            </a:extLst>
          </p:cNvPr>
          <p:cNvPicPr>
            <a:picLocks noChangeAspect="1"/>
          </p:cNvPicPr>
          <p:nvPr/>
        </p:nvPicPr>
        <p:blipFill>
          <a:blip r:embed="rId3"/>
          <a:stretch>
            <a:fillRect/>
          </a:stretch>
        </p:blipFill>
        <p:spPr>
          <a:xfrm>
            <a:off x="2331878" y="3452191"/>
            <a:ext cx="7721600" cy="3136900"/>
          </a:xfrm>
          <a:prstGeom prst="rect">
            <a:avLst/>
          </a:prstGeom>
        </p:spPr>
      </p:pic>
    </p:spTree>
    <p:extLst>
      <p:ext uri="{BB962C8B-B14F-4D97-AF65-F5344CB8AC3E}">
        <p14:creationId xmlns:p14="http://schemas.microsoft.com/office/powerpoint/2010/main" val="191955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ystem 1 and system 2 – background to cognitive biases">
            <a:extLst>
              <a:ext uri="{FF2B5EF4-FFF2-40B4-BE49-F238E27FC236}">
                <a16:creationId xmlns:a16="http://schemas.microsoft.com/office/drawing/2014/main" id="{6336BBE7-4055-4B5B-DC3C-592164942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492" y="2741613"/>
            <a:ext cx="8890000" cy="2374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7240C4-3270-2349-8C84-043DA59AB52D}"/>
              </a:ext>
            </a:extLst>
          </p:cNvPr>
          <p:cNvSpPr>
            <a:spLocks noGrp="1"/>
          </p:cNvSpPr>
          <p:nvPr>
            <p:ph type="title"/>
          </p:nvPr>
        </p:nvSpPr>
        <p:spPr>
          <a:xfrm>
            <a:off x="525716" y="338109"/>
            <a:ext cx="10077557" cy="1325563"/>
          </a:xfrm>
        </p:spPr>
        <p:txBody>
          <a:bodyPr/>
          <a:lstStyle/>
          <a:p>
            <a:pPr algn="ctr"/>
            <a:r>
              <a:rPr lang="en-US" dirty="0"/>
              <a:t>Human Thinking and Decision-making</a:t>
            </a:r>
          </a:p>
        </p:txBody>
      </p:sp>
      <p:sp>
        <p:nvSpPr>
          <p:cNvPr id="4" name="TextBox 3">
            <a:extLst>
              <a:ext uri="{FF2B5EF4-FFF2-40B4-BE49-F238E27FC236}">
                <a16:creationId xmlns:a16="http://schemas.microsoft.com/office/drawing/2014/main" id="{DF851829-9085-619C-F445-229979D62F9B}"/>
              </a:ext>
            </a:extLst>
          </p:cNvPr>
          <p:cNvSpPr txBox="1"/>
          <p:nvPr/>
        </p:nvSpPr>
        <p:spPr>
          <a:xfrm>
            <a:off x="1648492" y="5414962"/>
            <a:ext cx="2233304" cy="646331"/>
          </a:xfrm>
          <a:prstGeom prst="rect">
            <a:avLst/>
          </a:prstGeom>
          <a:noFill/>
        </p:spPr>
        <p:txBody>
          <a:bodyPr wrap="none" rtlCol="0">
            <a:spAutoFit/>
          </a:bodyPr>
          <a:lstStyle/>
          <a:p>
            <a:r>
              <a:rPr lang="en-US" sz="3600" dirty="0"/>
              <a:t>Heuristics</a:t>
            </a:r>
          </a:p>
        </p:txBody>
      </p:sp>
      <p:sp>
        <p:nvSpPr>
          <p:cNvPr id="5" name="TextBox 4">
            <a:extLst>
              <a:ext uri="{FF2B5EF4-FFF2-40B4-BE49-F238E27FC236}">
                <a16:creationId xmlns:a16="http://schemas.microsoft.com/office/drawing/2014/main" id="{916FEE53-166A-A9A4-2848-B17EAB766D96}"/>
              </a:ext>
            </a:extLst>
          </p:cNvPr>
          <p:cNvSpPr txBox="1"/>
          <p:nvPr/>
        </p:nvSpPr>
        <p:spPr>
          <a:xfrm>
            <a:off x="8116657" y="5414962"/>
            <a:ext cx="2509020" cy="646331"/>
          </a:xfrm>
          <a:prstGeom prst="rect">
            <a:avLst/>
          </a:prstGeom>
          <a:noFill/>
        </p:spPr>
        <p:txBody>
          <a:bodyPr wrap="none" rtlCol="0">
            <a:spAutoFit/>
          </a:bodyPr>
          <a:lstStyle/>
          <a:p>
            <a:r>
              <a:rPr lang="en-US" sz="3600" dirty="0"/>
              <a:t>Algorithms</a:t>
            </a:r>
          </a:p>
        </p:txBody>
      </p:sp>
    </p:spTree>
    <p:extLst>
      <p:ext uri="{BB962C8B-B14F-4D97-AF65-F5344CB8AC3E}">
        <p14:creationId xmlns:p14="http://schemas.microsoft.com/office/powerpoint/2010/main" val="135279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B5D98-9B1E-7778-917B-4E3C1F58B2A6}"/>
              </a:ext>
            </a:extLst>
          </p:cNvPr>
          <p:cNvPicPr>
            <a:picLocks noChangeAspect="1"/>
          </p:cNvPicPr>
          <p:nvPr/>
        </p:nvPicPr>
        <p:blipFill>
          <a:blip r:embed="rId2"/>
          <a:stretch>
            <a:fillRect/>
          </a:stretch>
        </p:blipFill>
        <p:spPr>
          <a:xfrm>
            <a:off x="1723057" y="809998"/>
            <a:ext cx="8494367" cy="4944205"/>
          </a:xfrm>
          <a:prstGeom prst="rect">
            <a:avLst/>
          </a:prstGeom>
        </p:spPr>
      </p:pic>
    </p:spTree>
    <p:extLst>
      <p:ext uri="{BB962C8B-B14F-4D97-AF65-F5344CB8AC3E}">
        <p14:creationId xmlns:p14="http://schemas.microsoft.com/office/powerpoint/2010/main" val="381139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DA68E-B414-1E5B-FF77-609BD64202AB}"/>
              </a:ext>
            </a:extLst>
          </p:cNvPr>
          <p:cNvPicPr>
            <a:picLocks noChangeAspect="1"/>
          </p:cNvPicPr>
          <p:nvPr/>
        </p:nvPicPr>
        <p:blipFill>
          <a:blip r:embed="rId2"/>
          <a:stretch>
            <a:fillRect/>
          </a:stretch>
        </p:blipFill>
        <p:spPr>
          <a:xfrm>
            <a:off x="1389821" y="1196667"/>
            <a:ext cx="9412357" cy="4700569"/>
          </a:xfrm>
          <a:prstGeom prst="rect">
            <a:avLst/>
          </a:prstGeom>
        </p:spPr>
      </p:pic>
    </p:spTree>
    <p:extLst>
      <p:ext uri="{BB962C8B-B14F-4D97-AF65-F5344CB8AC3E}">
        <p14:creationId xmlns:p14="http://schemas.microsoft.com/office/powerpoint/2010/main" val="1198924956"/>
      </p:ext>
    </p:extLst>
  </p:cSld>
  <p:clrMapOvr>
    <a:masterClrMapping/>
  </p:clrMapOvr>
</p:sld>
</file>

<file path=ppt/theme/theme1.xml><?xml version="1.0" encoding="utf-8"?>
<a:theme xmlns:a="http://schemas.openxmlformats.org/drawingml/2006/main" name="Roca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2661</TotalTime>
  <Words>539</Words>
  <Application>Microsoft Macintosh PowerPoint</Application>
  <PresentationFormat>Widescreen</PresentationFormat>
  <Paragraphs>114</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Avenir Next LT Pro</vt:lpstr>
      <vt:lpstr>Avenir Next LT Pro Light</vt:lpstr>
      <vt:lpstr>Calibri</vt:lpstr>
      <vt:lpstr>ElsevierGulliver</vt:lpstr>
      <vt:lpstr>Georgia Pro Semibold</vt:lpstr>
      <vt:lpstr>RocaVTI</vt:lpstr>
      <vt:lpstr>Understanding GPT’s Mind</vt:lpstr>
      <vt:lpstr>Why do we want to understand its mind?</vt:lpstr>
      <vt:lpstr>PowerPoint Presentation</vt:lpstr>
      <vt:lpstr>PowerPoint Presentation</vt:lpstr>
      <vt:lpstr>PowerPoint Presentation</vt:lpstr>
      <vt:lpstr>PowerPoint Presentation</vt:lpstr>
      <vt:lpstr>Human Thinking and Decision-making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does GPT fail at causal reasoning?</vt:lpstr>
      <vt:lpstr>PowerPoint Presentation</vt:lpstr>
      <vt:lpstr>PowerPoint Presentation</vt:lpstr>
      <vt:lpstr>PowerPoint Presentation</vt:lpstr>
      <vt:lpstr>PowerPoint Presentation</vt:lpstr>
      <vt:lpstr>Leakage tests (scenarios are not drawn directly from original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GPT’s Mind</dc:title>
  <dc:creator>Gina Grimshaw</dc:creator>
  <cp:lastModifiedBy>Ali Knott</cp:lastModifiedBy>
  <cp:revision>4</cp:revision>
  <dcterms:created xsi:type="dcterms:W3CDTF">2023-09-07T06:11:21Z</dcterms:created>
  <dcterms:modified xsi:type="dcterms:W3CDTF">2023-10-01T20:34:32Z</dcterms:modified>
</cp:coreProperties>
</file>