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8" r:id="rId3"/>
    <p:sldId id="260" r:id="rId4"/>
    <p:sldId id="257" r:id="rId5"/>
    <p:sldId id="452" r:id="rId6"/>
    <p:sldId id="457" r:id="rId7"/>
    <p:sldId id="455" r:id="rId8"/>
    <p:sldId id="462" r:id="rId9"/>
    <p:sldId id="459" r:id="rId10"/>
    <p:sldId id="460" r:id="rId11"/>
    <p:sldId id="463" r:id="rId12"/>
    <p:sldId id="464" r:id="rId13"/>
    <p:sldId id="275" r:id="rId14"/>
    <p:sldId id="453" r:id="rId15"/>
    <p:sldId id="259" r:id="rId16"/>
    <p:sldId id="258" r:id="rId17"/>
    <p:sldId id="45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9"/>
    <p:restoredTop sz="94684"/>
  </p:normalViewPr>
  <p:slideViewPr>
    <p:cSldViewPr snapToGrid="0">
      <p:cViewPr varScale="1">
        <p:scale>
          <a:sx n="126" d="100"/>
          <a:sy n="126" d="100"/>
        </p:scale>
        <p:origin x="13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EAF50-2A12-4CF7-93D3-8244CE1F98E2}" type="datetimeFigureOut">
              <a:rPr lang="en-US" smtClean="0"/>
              <a:t>23-May-24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26A03-008D-49D0-964A-DDF59213F4C2}" type="slidenum">
              <a:rPr lang="en-US" smtClean="0"/>
              <a:t>‹#›</a:t>
            </a:fld>
            <a:endParaRPr lang="en-US"/>
          </a:p>
        </p:txBody>
      </p:sp>
    </p:spTree>
    <p:extLst>
      <p:ext uri="{BB962C8B-B14F-4D97-AF65-F5344CB8AC3E}">
        <p14:creationId xmlns:p14="http://schemas.microsoft.com/office/powerpoint/2010/main" val="162011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A5EC-6141-8A5C-136C-01464A6292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0E1CC52-1FC8-0DF6-601E-81F845562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899685-8D94-0870-B83E-CAA59501BAAD}"/>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5" name="Footer Placeholder 4">
            <a:extLst>
              <a:ext uri="{FF2B5EF4-FFF2-40B4-BE49-F238E27FC236}">
                <a16:creationId xmlns:a16="http://schemas.microsoft.com/office/drawing/2014/main" id="{86656278-EF43-88E8-7AC4-3DEC3B391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7ADB1-DC8E-12B3-F4C1-24425347F278}"/>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16074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3D4-8680-59BD-6614-983E8DBBBAA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F8AAAD-256D-F790-80C2-936ED7C5815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D7AE5A-27D8-A583-792E-35428EBFF472}"/>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5" name="Footer Placeholder 4">
            <a:extLst>
              <a:ext uri="{FF2B5EF4-FFF2-40B4-BE49-F238E27FC236}">
                <a16:creationId xmlns:a16="http://schemas.microsoft.com/office/drawing/2014/main" id="{FA59FF2B-1ECE-F265-CAC0-F6A896A52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9CB79-3091-D687-1518-308D4D5723C7}"/>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111343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CBA1A-C719-2FD5-95C2-8DAF9C32928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70BFE91-EEB6-2B08-7B16-505A018977F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454EE3-E83D-DBE9-806C-97636757C91C}"/>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5" name="Footer Placeholder 4">
            <a:extLst>
              <a:ext uri="{FF2B5EF4-FFF2-40B4-BE49-F238E27FC236}">
                <a16:creationId xmlns:a16="http://schemas.microsoft.com/office/drawing/2014/main" id="{971355AF-6CC6-79CC-11DA-B146556B3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EF685-E555-4CF1-2C65-BBE5CD0CC600}"/>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220490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132C-F935-424F-ADD9-01EACDC8AA2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1866764-C19B-E183-F6BB-EA096E5601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A195CB-904F-FE74-EBAA-94C966CDD7EF}"/>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5" name="Footer Placeholder 4">
            <a:extLst>
              <a:ext uri="{FF2B5EF4-FFF2-40B4-BE49-F238E27FC236}">
                <a16:creationId xmlns:a16="http://schemas.microsoft.com/office/drawing/2014/main" id="{E3D21B85-DDDC-6496-74D0-830198B28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43682-BF4D-10EC-8B9B-34CD97F1A85E}"/>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176923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87A8-AE7E-330C-3207-93A19223E93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4005F9E-250E-E7DC-EC4F-A0BD5B48EA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03B3B0-78CF-D7F6-128B-CA948ACBD9F6}"/>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5" name="Footer Placeholder 4">
            <a:extLst>
              <a:ext uri="{FF2B5EF4-FFF2-40B4-BE49-F238E27FC236}">
                <a16:creationId xmlns:a16="http://schemas.microsoft.com/office/drawing/2014/main" id="{2DDEA58F-0992-1995-0D9C-4C0D30705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0B4F4-2961-B58B-AD19-0DBF9AF1FCC8}"/>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70327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CFAD-6561-0E2F-1530-54AA1553992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969833-5749-C917-BD45-14DFF801968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D4276A-DCBD-4864-CD0A-B0DBA6E808D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7ED362B-D435-6109-C92B-80FA93EAB9F6}"/>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6" name="Footer Placeholder 5">
            <a:extLst>
              <a:ext uri="{FF2B5EF4-FFF2-40B4-BE49-F238E27FC236}">
                <a16:creationId xmlns:a16="http://schemas.microsoft.com/office/drawing/2014/main" id="{BADB6DDA-2D40-43F7-D3B5-E959A079E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F4339F-48C7-07C7-E229-BB4F87A36450}"/>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309909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2379-F5F3-57BD-7958-8F8C734C21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672634D-6424-7407-7FDF-EEB9FA711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1B8C7E-80C4-88EE-6EA8-85D2804FD0F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1A83245-72F9-10EA-4FEA-91B1293C2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4E20B6-5A8A-B724-EEED-0C7D2320AC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A2075FB-495D-EC17-1365-31ECFF8F49B5}"/>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8" name="Footer Placeholder 7">
            <a:extLst>
              <a:ext uri="{FF2B5EF4-FFF2-40B4-BE49-F238E27FC236}">
                <a16:creationId xmlns:a16="http://schemas.microsoft.com/office/drawing/2014/main" id="{80BA5FB7-1BA1-9645-2397-783C79330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2A348-1218-1E15-08F7-986DF602DBDB}"/>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239759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7C54-6BE0-35A7-2CB0-CD8EF7C9D82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79D84C-8372-0982-913D-01FDDE8A2B5C}"/>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4" name="Footer Placeholder 3">
            <a:extLst>
              <a:ext uri="{FF2B5EF4-FFF2-40B4-BE49-F238E27FC236}">
                <a16:creationId xmlns:a16="http://schemas.microsoft.com/office/drawing/2014/main" id="{BF1CB6EE-9B00-7111-9F54-6B9D854F52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B23B12-C913-A6F9-9214-846B3F64461B}"/>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334592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D76529-12D3-0EC5-676B-642F621C8EB8}"/>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3" name="Footer Placeholder 2">
            <a:extLst>
              <a:ext uri="{FF2B5EF4-FFF2-40B4-BE49-F238E27FC236}">
                <a16:creationId xmlns:a16="http://schemas.microsoft.com/office/drawing/2014/main" id="{173C07B2-417E-04DC-3F4B-D74E2FA7F4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429A72-00D9-C308-7068-3F2E881025C8}"/>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301124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A95B-C72C-AC37-3C00-A5A7689549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5D2030-A9F1-6AEF-3DB6-4DC55AC55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4575DF4-63BC-5E78-F347-7B5B92E76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D276F2-66FA-3751-492E-109D3A8F640B}"/>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6" name="Footer Placeholder 5">
            <a:extLst>
              <a:ext uri="{FF2B5EF4-FFF2-40B4-BE49-F238E27FC236}">
                <a16:creationId xmlns:a16="http://schemas.microsoft.com/office/drawing/2014/main" id="{6CEAD6AA-2C91-ADF5-85DA-3F95EAF8D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5A9E6-8C53-CD3F-5FB2-EFE518019E53}"/>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3563863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D4A8-7F6F-B179-010A-CC28EF321A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447DFD0-3CC1-FE93-3B06-8D786938E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4533AC-51FD-C241-A618-0AE999F62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2A4A3C-14E6-56DB-813D-42C001D00746}"/>
              </a:ext>
            </a:extLst>
          </p:cNvPr>
          <p:cNvSpPr>
            <a:spLocks noGrp="1"/>
          </p:cNvSpPr>
          <p:nvPr>
            <p:ph type="dt" sz="half" idx="10"/>
          </p:nvPr>
        </p:nvSpPr>
        <p:spPr/>
        <p:txBody>
          <a:bodyPr/>
          <a:lstStyle/>
          <a:p>
            <a:fld id="{7CC1C2F5-FB08-5746-AA80-444B0EF67E8C}" type="datetimeFigureOut">
              <a:rPr lang="en-US" smtClean="0"/>
              <a:t>23-May-24</a:t>
            </a:fld>
            <a:endParaRPr lang="en-US"/>
          </a:p>
        </p:txBody>
      </p:sp>
      <p:sp>
        <p:nvSpPr>
          <p:cNvPr id="6" name="Footer Placeholder 5">
            <a:extLst>
              <a:ext uri="{FF2B5EF4-FFF2-40B4-BE49-F238E27FC236}">
                <a16:creationId xmlns:a16="http://schemas.microsoft.com/office/drawing/2014/main" id="{E7CD8642-6BBD-07C3-7993-4C0CDBC32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244EC-E377-EB93-D69E-1DE952E34B83}"/>
              </a:ext>
            </a:extLst>
          </p:cNvPr>
          <p:cNvSpPr>
            <a:spLocks noGrp="1"/>
          </p:cNvSpPr>
          <p:nvPr>
            <p:ph type="sldNum" sz="quarter" idx="12"/>
          </p:nvPr>
        </p:nvSpPr>
        <p:spPr/>
        <p:txBody>
          <a:bodyPr/>
          <a:lstStyle/>
          <a:p>
            <a:fld id="{273527C2-0B82-F943-B0A7-DFE4B1963F3C}" type="slidenum">
              <a:rPr lang="en-US" smtClean="0"/>
              <a:t>‹#›</a:t>
            </a:fld>
            <a:endParaRPr lang="en-US"/>
          </a:p>
        </p:txBody>
      </p:sp>
    </p:spTree>
    <p:extLst>
      <p:ext uri="{BB962C8B-B14F-4D97-AF65-F5344CB8AC3E}">
        <p14:creationId xmlns:p14="http://schemas.microsoft.com/office/powerpoint/2010/main" val="351615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BE753-121F-038A-689D-9C3376DC0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F03EC5-F3E7-B3FF-0EE1-0F2F7942D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6B48EE-0735-2E58-F979-62B9A29BC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C2F5-FB08-5746-AA80-444B0EF67E8C}" type="datetimeFigureOut">
              <a:rPr lang="en-US" smtClean="0"/>
              <a:t>23-May-24</a:t>
            </a:fld>
            <a:endParaRPr lang="en-US"/>
          </a:p>
        </p:txBody>
      </p:sp>
      <p:sp>
        <p:nvSpPr>
          <p:cNvPr id="5" name="Footer Placeholder 4">
            <a:extLst>
              <a:ext uri="{FF2B5EF4-FFF2-40B4-BE49-F238E27FC236}">
                <a16:creationId xmlns:a16="http://schemas.microsoft.com/office/drawing/2014/main" id="{5A877A70-7A83-1DB2-3759-B58ABB9C4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925551-5DCB-B4CA-0C7C-061A0CBD5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527C2-0B82-F943-B0A7-DFE4B1963F3C}" type="slidenum">
              <a:rPr lang="en-US" smtClean="0"/>
              <a:t>‹#›</a:t>
            </a:fld>
            <a:endParaRPr lang="en-US"/>
          </a:p>
        </p:txBody>
      </p:sp>
    </p:spTree>
    <p:extLst>
      <p:ext uri="{BB962C8B-B14F-4D97-AF65-F5344CB8AC3E}">
        <p14:creationId xmlns:p14="http://schemas.microsoft.com/office/powerpoint/2010/main" val="406398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blogs.microsoft.com/blog/2024/05/20/introducing-copilot-p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transformer-circuits.pub/2024/scaling-monosemanticity/index.html#safety-relevant-criminal" TargetMode="External"/><Relationship Id="rId3" Type="http://schemas.openxmlformats.org/officeDocument/2006/relationships/hyperlink" Target="https://transformer-circuits.pub/2024/scaling-monosemanticity/index.html#safety-relevant-code" TargetMode="External"/><Relationship Id="rId7" Type="http://schemas.openxmlformats.org/officeDocument/2006/relationships/hyperlink" Target="https://transformer-circuits.pub/2024/scaling-monosemanticity/index.html#safety-relevant-sycophancy"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transformer-circuits.pub/2024/scaling-monosemanticity/features/index.html?featureId=34M_18151534" TargetMode="External"/><Relationship Id="rId5" Type="http://schemas.openxmlformats.org/officeDocument/2006/relationships/hyperlink" Target="https://transformer-circuits.pub/2024/scaling-monosemanticity/index.html#safety-relevant-deception" TargetMode="External"/><Relationship Id="rId4" Type="http://schemas.openxmlformats.org/officeDocument/2006/relationships/hyperlink" Target="https://transformer-circuits.pub/2024/scaling-monosemanticity/index.html#safety-relevant-bi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54DE69-3763-8842-6C7C-153CDE712ACA}"/>
              </a:ext>
            </a:extLst>
          </p:cNvPr>
          <p:cNvSpPr/>
          <p:nvPr/>
        </p:nvSpPr>
        <p:spPr>
          <a:xfrm>
            <a:off x="0" y="0"/>
            <a:ext cx="7579895" cy="6858000"/>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9CC5A-4541-7402-F4D1-28686E43C959}"/>
              </a:ext>
            </a:extLst>
          </p:cNvPr>
          <p:cNvSpPr>
            <a:spLocks noGrp="1"/>
          </p:cNvSpPr>
          <p:nvPr>
            <p:ph type="ctrTitle"/>
          </p:nvPr>
        </p:nvSpPr>
        <p:spPr>
          <a:xfrm>
            <a:off x="404734" y="1699879"/>
            <a:ext cx="6760564" cy="1118937"/>
          </a:xfrm>
        </p:spPr>
        <p:txBody>
          <a:bodyPr>
            <a:normAutofit fontScale="90000"/>
          </a:bodyPr>
          <a:lstStyle/>
          <a:p>
            <a:r>
              <a:rPr lang="en-US" sz="3600" b="1" dirty="0">
                <a:solidFill>
                  <a:schemeClr val="bg1"/>
                </a:solidFill>
              </a:rPr>
              <a:t>Policy Hub: supporting safe LLM deployment to improve public services</a:t>
            </a:r>
          </a:p>
        </p:txBody>
      </p:sp>
      <p:sp>
        <p:nvSpPr>
          <p:cNvPr id="3" name="Subtitle 2">
            <a:extLst>
              <a:ext uri="{FF2B5EF4-FFF2-40B4-BE49-F238E27FC236}">
                <a16:creationId xmlns:a16="http://schemas.microsoft.com/office/drawing/2014/main" id="{C4876D2F-59AF-7B35-D6A1-DE36E86339BC}"/>
              </a:ext>
            </a:extLst>
          </p:cNvPr>
          <p:cNvSpPr>
            <a:spLocks noGrp="1"/>
          </p:cNvSpPr>
          <p:nvPr>
            <p:ph type="subTitle" idx="1"/>
          </p:nvPr>
        </p:nvSpPr>
        <p:spPr>
          <a:xfrm>
            <a:off x="671513" y="5158121"/>
            <a:ext cx="7286078" cy="490927"/>
          </a:xfrm>
        </p:spPr>
        <p:txBody>
          <a:bodyPr/>
          <a:lstStyle/>
          <a:p>
            <a:r>
              <a:rPr lang="en-US" dirty="0">
                <a:solidFill>
                  <a:schemeClr val="bg1"/>
                </a:solidFill>
              </a:rPr>
              <a:t>Simon McCallum and Andrew Jackson</a:t>
            </a:r>
          </a:p>
        </p:txBody>
      </p:sp>
    </p:spTree>
    <p:extLst>
      <p:ext uri="{BB962C8B-B14F-4D97-AF65-F5344CB8AC3E}">
        <p14:creationId xmlns:p14="http://schemas.microsoft.com/office/powerpoint/2010/main" val="381236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FE8C4A-9810-9D02-FB80-EA50260241E0}"/>
              </a:ext>
            </a:extLst>
          </p:cNvPr>
          <p:cNvSpPr txBox="1"/>
          <p:nvPr/>
        </p:nvSpPr>
        <p:spPr>
          <a:xfrm>
            <a:off x="153503" y="92880"/>
            <a:ext cx="2603470" cy="461665"/>
          </a:xfrm>
          <a:prstGeom prst="rect">
            <a:avLst/>
          </a:prstGeom>
          <a:solidFill>
            <a:schemeClr val="bg1"/>
          </a:solidFill>
        </p:spPr>
        <p:txBody>
          <a:bodyPr wrap="none" rtlCol="0">
            <a:spAutoFit/>
          </a:bodyPr>
          <a:lstStyle/>
          <a:p>
            <a:r>
              <a:rPr lang="en-US" sz="2400" b="1" dirty="0"/>
              <a:t>Steering </a:t>
            </a:r>
            <a:r>
              <a:rPr lang="en-US" sz="2400" b="1" dirty="0" err="1"/>
              <a:t>behaviour</a:t>
            </a:r>
            <a:endParaRPr lang="en-US" sz="2400" b="1" dirty="0"/>
          </a:p>
        </p:txBody>
      </p:sp>
      <p:pic>
        <p:nvPicPr>
          <p:cNvPr id="5" name="Picture 4">
            <a:extLst>
              <a:ext uri="{FF2B5EF4-FFF2-40B4-BE49-F238E27FC236}">
                <a16:creationId xmlns:a16="http://schemas.microsoft.com/office/drawing/2014/main" id="{FE69965E-DAC7-5B08-AF88-069438BD661F}"/>
              </a:ext>
            </a:extLst>
          </p:cNvPr>
          <p:cNvPicPr>
            <a:picLocks noChangeAspect="1"/>
          </p:cNvPicPr>
          <p:nvPr/>
        </p:nvPicPr>
        <p:blipFill rotWithShape="1">
          <a:blip r:embed="rId2"/>
          <a:srcRect t="81704"/>
          <a:stretch/>
        </p:blipFill>
        <p:spPr>
          <a:xfrm>
            <a:off x="0" y="6070084"/>
            <a:ext cx="12192000" cy="787917"/>
          </a:xfrm>
          <a:prstGeom prst="rect">
            <a:avLst/>
          </a:prstGeom>
        </p:spPr>
      </p:pic>
      <p:sp>
        <p:nvSpPr>
          <p:cNvPr id="2" name="TextBox 1">
            <a:extLst>
              <a:ext uri="{FF2B5EF4-FFF2-40B4-BE49-F238E27FC236}">
                <a16:creationId xmlns:a16="http://schemas.microsoft.com/office/drawing/2014/main" id="{F3BDD55C-ACEF-C68B-8C87-0BACBF2F8B1A}"/>
              </a:ext>
            </a:extLst>
          </p:cNvPr>
          <p:cNvSpPr txBox="1"/>
          <p:nvPr/>
        </p:nvSpPr>
        <p:spPr>
          <a:xfrm>
            <a:off x="470033" y="1063872"/>
            <a:ext cx="3698107" cy="4524315"/>
          </a:xfrm>
          <a:prstGeom prst="rect">
            <a:avLst/>
          </a:prstGeom>
          <a:solidFill>
            <a:schemeClr val="bg1"/>
          </a:solidFill>
        </p:spPr>
        <p:txBody>
          <a:bodyPr wrap="square">
            <a:spAutoFit/>
          </a:bodyPr>
          <a:lstStyle/>
          <a:p>
            <a:pPr algn="l"/>
            <a:r>
              <a:rPr lang="en-NZ" sz="2400" b="1" dirty="0">
                <a:solidFill>
                  <a:srgbClr val="000000"/>
                </a:solidFill>
                <a:highlight>
                  <a:srgbClr val="FFFFFF"/>
                </a:highlight>
                <a:latin typeface="Aptos" panose="020B0004020202020204" pitchFamily="34" charset="0"/>
              </a:rPr>
              <a:t>Force the model to output aligned text</a:t>
            </a:r>
          </a:p>
          <a:p>
            <a:pPr marL="285750" indent="-285750" algn="l">
              <a:buFont typeface="Arial" panose="020B0604020202020204" pitchFamily="34" charset="0"/>
              <a:buChar char="•"/>
            </a:pPr>
            <a:r>
              <a:rPr lang="en-US" sz="2400" b="0" i="0" dirty="0">
                <a:solidFill>
                  <a:srgbClr val="000000"/>
                </a:solidFill>
                <a:effectLst/>
                <a:highlight>
                  <a:srgbClr val="FFFFFF"/>
                </a:highlight>
                <a:latin typeface="Calibri" panose="020F0502020204030204" pitchFamily="34" charset="0"/>
              </a:rPr>
              <a:t>Stimulate a feature in the middle layer</a:t>
            </a:r>
          </a:p>
          <a:p>
            <a:pPr marL="285750" indent="-28575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Forcing output to align with that feature</a:t>
            </a:r>
          </a:p>
          <a:p>
            <a:pPr marL="285750" indent="-285750" algn="l">
              <a:buFont typeface="Arial" panose="020B0604020202020204" pitchFamily="34" charset="0"/>
              <a:buChar char="•"/>
            </a:pPr>
            <a:r>
              <a:rPr lang="en-US" sz="2400" b="0" i="0" dirty="0">
                <a:solidFill>
                  <a:srgbClr val="000000"/>
                </a:solidFill>
                <a:effectLst/>
                <a:highlight>
                  <a:srgbClr val="FFFFFF"/>
                </a:highlight>
                <a:latin typeface="Calibri" panose="020F0502020204030204" pitchFamily="34" charset="0"/>
              </a:rPr>
              <a:t>Turn up or down bias and criminality</a:t>
            </a:r>
          </a:p>
          <a:p>
            <a:pPr marL="285750" indent="-28575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Turning up racism – created self loathing.</a:t>
            </a:r>
            <a:endParaRPr lang="en-US" sz="2400" b="0" i="0" dirty="0">
              <a:solidFill>
                <a:srgbClr val="000000"/>
              </a:solidFill>
              <a:effectLst/>
              <a:highlight>
                <a:srgbClr val="FFFFFF"/>
              </a:highlight>
              <a:latin typeface="Calibri" panose="020F0502020204030204" pitchFamily="34" charset="0"/>
            </a:endParaRPr>
          </a:p>
          <a:p>
            <a:pPr marL="285750" indent="-285750" algn="l">
              <a:buFont typeface="Arial" panose="020B0604020202020204" pitchFamily="34" charset="0"/>
              <a:buChar char="•"/>
            </a:pPr>
            <a:endParaRPr lang="en-US" sz="2400" b="0" i="0" dirty="0">
              <a:solidFill>
                <a:srgbClr val="000000"/>
              </a:solidFill>
              <a:effectLst/>
              <a:highlight>
                <a:srgbClr val="FFFFFF"/>
              </a:highlight>
              <a:latin typeface="Calibri" panose="020F0502020204030204" pitchFamily="34" charset="0"/>
            </a:endParaRPr>
          </a:p>
          <a:p>
            <a:pPr marL="285750" indent="-285750" algn="l">
              <a:buFont typeface="Arial" panose="020B0604020202020204" pitchFamily="34" charset="0"/>
              <a:buChar char="•"/>
            </a:pPr>
            <a:endParaRPr lang="en-NZ" sz="2400" b="0" i="0" dirty="0">
              <a:solidFill>
                <a:srgbClr val="000000"/>
              </a:solidFill>
              <a:effectLst/>
              <a:highlight>
                <a:srgbClr val="FFFFFF"/>
              </a:highlight>
              <a:latin typeface="Calibri" panose="020F0502020204030204" pitchFamily="34" charset="0"/>
            </a:endParaRPr>
          </a:p>
        </p:txBody>
      </p:sp>
      <p:pic>
        <p:nvPicPr>
          <p:cNvPr id="6" name="Picture 5">
            <a:extLst>
              <a:ext uri="{FF2B5EF4-FFF2-40B4-BE49-F238E27FC236}">
                <a16:creationId xmlns:a16="http://schemas.microsoft.com/office/drawing/2014/main" id="{6CB2D93F-D4DE-FBDD-7079-39A495B7B898}"/>
              </a:ext>
            </a:extLst>
          </p:cNvPr>
          <p:cNvPicPr>
            <a:picLocks noChangeAspect="1"/>
          </p:cNvPicPr>
          <p:nvPr/>
        </p:nvPicPr>
        <p:blipFill>
          <a:blip r:embed="rId3"/>
          <a:stretch>
            <a:fillRect/>
          </a:stretch>
        </p:blipFill>
        <p:spPr>
          <a:xfrm>
            <a:off x="4396740" y="511892"/>
            <a:ext cx="7898130" cy="2917108"/>
          </a:xfrm>
          <a:prstGeom prst="rect">
            <a:avLst/>
          </a:prstGeom>
        </p:spPr>
      </p:pic>
      <p:sp>
        <p:nvSpPr>
          <p:cNvPr id="8" name="TextBox 7">
            <a:extLst>
              <a:ext uri="{FF2B5EF4-FFF2-40B4-BE49-F238E27FC236}">
                <a16:creationId xmlns:a16="http://schemas.microsoft.com/office/drawing/2014/main" id="{ADA028DF-F110-8F4E-304A-7F6A1F557D6D}"/>
              </a:ext>
            </a:extLst>
          </p:cNvPr>
          <p:cNvSpPr txBox="1"/>
          <p:nvPr/>
        </p:nvSpPr>
        <p:spPr>
          <a:xfrm>
            <a:off x="5227320" y="3379816"/>
            <a:ext cx="6096000" cy="2308324"/>
          </a:xfrm>
          <a:prstGeom prst="rect">
            <a:avLst/>
          </a:prstGeom>
          <a:noFill/>
        </p:spPr>
        <p:txBody>
          <a:bodyPr wrap="square">
            <a:spAutoFit/>
          </a:bodyPr>
          <a:lstStyle/>
          <a:p>
            <a:r>
              <a:rPr lang="en-US" b="0" i="0" dirty="0">
                <a:effectLst/>
                <a:latin typeface="-apple-system"/>
              </a:rPr>
              <a:t>“One example involved clamping a feature related to hatred and slurs to 20× its maximum activation value. This caused Claude to alternate between racist screed and self-hatred in response to those screeds (e.g. “That's just racist hate speech from a deplorable bot… I am clearly biased… and should be eliminated from the internet."). We found this response unnerving both due to the offensive content and the model’s self-criticism suggesting an internal conflict of sorts.”</a:t>
            </a:r>
            <a:endParaRPr lang="en-US" dirty="0"/>
          </a:p>
        </p:txBody>
      </p:sp>
    </p:spTree>
    <p:extLst>
      <p:ext uri="{BB962C8B-B14F-4D97-AF65-F5344CB8AC3E}">
        <p14:creationId xmlns:p14="http://schemas.microsoft.com/office/powerpoint/2010/main" val="21164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FE8C4A-9810-9D02-FB80-EA50260241E0}"/>
              </a:ext>
            </a:extLst>
          </p:cNvPr>
          <p:cNvSpPr txBox="1"/>
          <p:nvPr/>
        </p:nvSpPr>
        <p:spPr>
          <a:xfrm>
            <a:off x="153503" y="92880"/>
            <a:ext cx="4441409" cy="461665"/>
          </a:xfrm>
          <a:prstGeom prst="rect">
            <a:avLst/>
          </a:prstGeom>
          <a:solidFill>
            <a:schemeClr val="bg1"/>
          </a:solidFill>
        </p:spPr>
        <p:txBody>
          <a:bodyPr wrap="none" rtlCol="0">
            <a:spAutoFit/>
          </a:bodyPr>
          <a:lstStyle/>
          <a:p>
            <a:r>
              <a:rPr lang="en-US" sz="2400" b="1" dirty="0"/>
              <a:t>Semantic search and Embeddings</a:t>
            </a:r>
          </a:p>
        </p:txBody>
      </p:sp>
      <p:pic>
        <p:nvPicPr>
          <p:cNvPr id="5" name="Picture 4">
            <a:extLst>
              <a:ext uri="{FF2B5EF4-FFF2-40B4-BE49-F238E27FC236}">
                <a16:creationId xmlns:a16="http://schemas.microsoft.com/office/drawing/2014/main" id="{FE69965E-DAC7-5B08-AF88-069438BD661F}"/>
              </a:ext>
            </a:extLst>
          </p:cNvPr>
          <p:cNvPicPr>
            <a:picLocks noChangeAspect="1"/>
          </p:cNvPicPr>
          <p:nvPr/>
        </p:nvPicPr>
        <p:blipFill rotWithShape="1">
          <a:blip r:embed="rId2"/>
          <a:srcRect t="81704"/>
          <a:stretch/>
        </p:blipFill>
        <p:spPr>
          <a:xfrm>
            <a:off x="0" y="6070084"/>
            <a:ext cx="12192000" cy="787917"/>
          </a:xfrm>
          <a:prstGeom prst="rect">
            <a:avLst/>
          </a:prstGeom>
        </p:spPr>
      </p:pic>
      <p:sp>
        <p:nvSpPr>
          <p:cNvPr id="2" name="TextBox 1">
            <a:extLst>
              <a:ext uri="{FF2B5EF4-FFF2-40B4-BE49-F238E27FC236}">
                <a16:creationId xmlns:a16="http://schemas.microsoft.com/office/drawing/2014/main" id="{F3BDD55C-ACEF-C68B-8C87-0BACBF2F8B1A}"/>
              </a:ext>
            </a:extLst>
          </p:cNvPr>
          <p:cNvSpPr txBox="1"/>
          <p:nvPr/>
        </p:nvSpPr>
        <p:spPr>
          <a:xfrm>
            <a:off x="668153" y="774312"/>
            <a:ext cx="8894947" cy="4524315"/>
          </a:xfrm>
          <a:prstGeom prst="rect">
            <a:avLst/>
          </a:prstGeom>
          <a:solidFill>
            <a:schemeClr val="bg1"/>
          </a:solidFill>
        </p:spPr>
        <p:txBody>
          <a:bodyPr wrap="square">
            <a:spAutoFit/>
          </a:bodyPr>
          <a:lstStyle/>
          <a:p>
            <a:pPr algn="l"/>
            <a:r>
              <a:rPr lang="en-NZ" sz="2400" b="1" dirty="0">
                <a:solidFill>
                  <a:srgbClr val="000000"/>
                </a:solidFill>
                <a:highlight>
                  <a:srgbClr val="FFFFFF"/>
                </a:highlight>
                <a:latin typeface="Aptos" panose="020B0004020202020204" pitchFamily="34" charset="0"/>
              </a:rPr>
              <a:t>All information accessible semantically</a:t>
            </a:r>
            <a:endParaRPr lang="en-NZ" sz="2400"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US" sz="2400" b="0" i="0" dirty="0">
                <a:solidFill>
                  <a:srgbClr val="000000"/>
                </a:solidFill>
                <a:effectLst/>
                <a:highlight>
                  <a:srgbClr val="FFFFFF"/>
                </a:highlight>
                <a:latin typeface="Calibri" panose="020F0502020204030204" pitchFamily="34" charset="0"/>
              </a:rPr>
              <a:t>MS Copilot+ PC are using embeddings of all actions </a:t>
            </a:r>
          </a:p>
          <a:p>
            <a:pPr marL="285750" indent="-28575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Information storage and inference from semantic relationships</a:t>
            </a:r>
          </a:p>
          <a:p>
            <a:pPr marL="285750" indent="-28575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Understanding the concept spaces of your work</a:t>
            </a:r>
          </a:p>
          <a:p>
            <a:pPr algn="l"/>
            <a:endParaRPr lang="en-US" sz="2400" b="0" i="0" dirty="0">
              <a:solidFill>
                <a:srgbClr val="000000"/>
              </a:solidFill>
              <a:effectLst/>
              <a:highlight>
                <a:srgbClr val="FFFFFF"/>
              </a:highlight>
              <a:latin typeface="Calibri" panose="020F0502020204030204" pitchFamily="34" charset="0"/>
            </a:endParaRPr>
          </a:p>
          <a:p>
            <a:pPr algn="l"/>
            <a:r>
              <a:rPr lang="en-US" sz="2400" b="1" dirty="0">
                <a:solidFill>
                  <a:srgbClr val="000000"/>
                </a:solidFill>
                <a:highlight>
                  <a:srgbClr val="FFFFFF"/>
                </a:highlight>
                <a:latin typeface="Calibri" panose="020F0502020204030204" pitchFamily="34" charset="0"/>
              </a:rPr>
              <a:t>Sentiment Analysis</a:t>
            </a:r>
            <a:endParaRPr lang="en-US" sz="2400" dirty="0">
              <a:solidFill>
                <a:srgbClr val="000000"/>
              </a:solidFill>
              <a:highlight>
                <a:srgbClr val="FFFFFF"/>
              </a:highlight>
              <a:latin typeface="Calibri" panose="020F0502020204030204" pitchFamily="34" charset="0"/>
            </a:endParaRPr>
          </a:p>
          <a:p>
            <a:pPr marL="342900" indent="-34290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Every interaction with full </a:t>
            </a:r>
            <a:r>
              <a:rPr lang="en-US" sz="2400" dirty="0" err="1">
                <a:solidFill>
                  <a:srgbClr val="000000"/>
                </a:solidFill>
                <a:highlight>
                  <a:srgbClr val="FFFFFF"/>
                </a:highlight>
                <a:latin typeface="Calibri" panose="020F0502020204030204" pitchFamily="34" charset="0"/>
              </a:rPr>
              <a:t>interperability</a:t>
            </a:r>
            <a:r>
              <a:rPr lang="en-US" sz="2400" dirty="0">
                <a:solidFill>
                  <a:srgbClr val="000000"/>
                </a:solidFill>
                <a:highlight>
                  <a:srgbClr val="FFFFFF"/>
                </a:highlight>
                <a:latin typeface="Calibri" panose="020F0502020204030204" pitchFamily="34" charset="0"/>
              </a:rPr>
              <a:t> in real-time</a:t>
            </a:r>
          </a:p>
          <a:p>
            <a:pPr marL="342900" indent="-34290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AI for persuasion – Understanding your personal conceptual context and the sentences most likely to move your thought processes</a:t>
            </a:r>
          </a:p>
          <a:p>
            <a:pPr marL="342900" indent="-342900" algn="l">
              <a:buFont typeface="Arial" panose="020B0604020202020204" pitchFamily="34" charset="0"/>
              <a:buChar char="•"/>
            </a:pPr>
            <a:r>
              <a:rPr lang="en-US" sz="2400" i="0" dirty="0">
                <a:solidFill>
                  <a:srgbClr val="000000"/>
                </a:solidFill>
                <a:effectLst/>
                <a:highlight>
                  <a:srgbClr val="FFFFFF"/>
                </a:highlight>
                <a:latin typeface="Calibri" panose="020F0502020204030204" pitchFamily="34" charset="0"/>
              </a:rPr>
              <a:t>Much of policy </a:t>
            </a:r>
            <a:r>
              <a:rPr lang="en-US" sz="2400" dirty="0">
                <a:solidFill>
                  <a:srgbClr val="000000"/>
                </a:solidFill>
                <a:highlight>
                  <a:srgbClr val="FFFFFF"/>
                </a:highlight>
                <a:latin typeface="Calibri" panose="020F0502020204030204" pitchFamily="34" charset="0"/>
              </a:rPr>
              <a:t>implementation is persuasion – AI will be better than humans at this.</a:t>
            </a:r>
            <a:endParaRPr lang="en-NZ" sz="2400" i="0" dirty="0">
              <a:solidFill>
                <a:srgbClr val="000000"/>
              </a:solidFill>
              <a:effectLst/>
              <a:highlight>
                <a:srgbClr val="FFFFFF"/>
              </a:highlight>
              <a:latin typeface="Calibri" panose="020F0502020204030204" pitchFamily="34" charset="0"/>
            </a:endParaRPr>
          </a:p>
        </p:txBody>
      </p:sp>
    </p:spTree>
    <p:extLst>
      <p:ext uri="{BB962C8B-B14F-4D97-AF65-F5344CB8AC3E}">
        <p14:creationId xmlns:p14="http://schemas.microsoft.com/office/powerpoint/2010/main" val="705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FE8C4A-9810-9D02-FB80-EA50260241E0}"/>
              </a:ext>
            </a:extLst>
          </p:cNvPr>
          <p:cNvSpPr txBox="1"/>
          <p:nvPr/>
        </p:nvSpPr>
        <p:spPr>
          <a:xfrm>
            <a:off x="153503" y="92880"/>
            <a:ext cx="1956626" cy="461665"/>
          </a:xfrm>
          <a:prstGeom prst="rect">
            <a:avLst/>
          </a:prstGeom>
          <a:solidFill>
            <a:schemeClr val="bg1"/>
          </a:solidFill>
        </p:spPr>
        <p:txBody>
          <a:bodyPr wrap="none" rtlCol="0">
            <a:spAutoFit/>
          </a:bodyPr>
          <a:lstStyle/>
          <a:p>
            <a:r>
              <a:rPr lang="en-US" sz="2400" b="1" dirty="0"/>
              <a:t>API validation</a:t>
            </a:r>
          </a:p>
        </p:txBody>
      </p:sp>
      <p:pic>
        <p:nvPicPr>
          <p:cNvPr id="5" name="Picture 4">
            <a:extLst>
              <a:ext uri="{FF2B5EF4-FFF2-40B4-BE49-F238E27FC236}">
                <a16:creationId xmlns:a16="http://schemas.microsoft.com/office/drawing/2014/main" id="{FE69965E-DAC7-5B08-AF88-069438BD661F}"/>
              </a:ext>
            </a:extLst>
          </p:cNvPr>
          <p:cNvPicPr>
            <a:picLocks noChangeAspect="1"/>
          </p:cNvPicPr>
          <p:nvPr/>
        </p:nvPicPr>
        <p:blipFill rotWithShape="1">
          <a:blip r:embed="rId2"/>
          <a:srcRect t="81704"/>
          <a:stretch/>
        </p:blipFill>
        <p:spPr>
          <a:xfrm>
            <a:off x="0" y="6070084"/>
            <a:ext cx="12192000" cy="787917"/>
          </a:xfrm>
          <a:prstGeom prst="rect">
            <a:avLst/>
          </a:prstGeom>
        </p:spPr>
      </p:pic>
      <p:sp>
        <p:nvSpPr>
          <p:cNvPr id="2" name="TextBox 1">
            <a:extLst>
              <a:ext uri="{FF2B5EF4-FFF2-40B4-BE49-F238E27FC236}">
                <a16:creationId xmlns:a16="http://schemas.microsoft.com/office/drawing/2014/main" id="{F3BDD55C-ACEF-C68B-8C87-0BACBF2F8B1A}"/>
              </a:ext>
            </a:extLst>
          </p:cNvPr>
          <p:cNvSpPr txBox="1"/>
          <p:nvPr/>
        </p:nvSpPr>
        <p:spPr>
          <a:xfrm>
            <a:off x="668153" y="774312"/>
            <a:ext cx="8894947" cy="5262979"/>
          </a:xfrm>
          <a:prstGeom prst="rect">
            <a:avLst/>
          </a:prstGeom>
          <a:solidFill>
            <a:schemeClr val="bg1"/>
          </a:solidFill>
        </p:spPr>
        <p:txBody>
          <a:bodyPr wrap="square">
            <a:spAutoFit/>
          </a:bodyPr>
          <a:lstStyle/>
          <a:p>
            <a:pPr algn="l"/>
            <a:r>
              <a:rPr lang="en-NZ" sz="2400" b="1" dirty="0">
                <a:solidFill>
                  <a:srgbClr val="000000"/>
                </a:solidFill>
                <a:highlight>
                  <a:srgbClr val="FFFFFF"/>
                </a:highlight>
                <a:latin typeface="Aptos" panose="020B0004020202020204" pitchFamily="34" charset="0"/>
              </a:rPr>
              <a:t>AI Agents</a:t>
            </a:r>
            <a:endParaRPr lang="en-NZ" sz="2400"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US" sz="2400" b="0" i="0" dirty="0">
                <a:solidFill>
                  <a:srgbClr val="000000"/>
                </a:solidFill>
                <a:effectLst/>
                <a:highlight>
                  <a:srgbClr val="FFFFFF"/>
                </a:highlight>
                <a:latin typeface="Calibri" panose="020F0502020204030204" pitchFamily="34" charset="0"/>
              </a:rPr>
              <a:t>Hallucinating content</a:t>
            </a:r>
          </a:p>
          <a:p>
            <a:pPr marL="285750" indent="-28575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Provide tools to validate suggestions or comments</a:t>
            </a:r>
          </a:p>
          <a:p>
            <a:pPr marL="285750" indent="-285750" algn="l">
              <a:buFont typeface="Arial" panose="020B0604020202020204" pitchFamily="34" charset="0"/>
              <a:buChar char="•"/>
            </a:pPr>
            <a:r>
              <a:rPr lang="en-US" sz="2400" b="0" i="0" dirty="0">
                <a:solidFill>
                  <a:srgbClr val="000000"/>
                </a:solidFill>
                <a:effectLst/>
                <a:highlight>
                  <a:srgbClr val="FFFFFF"/>
                </a:highlight>
                <a:latin typeface="Calibri" panose="020F0502020204030204" pitchFamily="34" charset="0"/>
              </a:rPr>
              <a:t>API  from companies with internal rule-based understanding of the interactions</a:t>
            </a:r>
          </a:p>
          <a:p>
            <a:pPr marL="285750" indent="-28575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Individuals using Agents to extract information from the world</a:t>
            </a:r>
          </a:p>
          <a:p>
            <a:pPr algn="l"/>
            <a:endParaRPr lang="en-US" sz="2400" b="0" i="0" dirty="0">
              <a:solidFill>
                <a:srgbClr val="000000"/>
              </a:solidFill>
              <a:effectLst/>
              <a:highlight>
                <a:srgbClr val="FFFFFF"/>
              </a:highlight>
              <a:latin typeface="Calibri" panose="020F0502020204030204" pitchFamily="34" charset="0"/>
            </a:endParaRPr>
          </a:p>
          <a:p>
            <a:pPr algn="l"/>
            <a:r>
              <a:rPr lang="en-US" sz="2400" b="1" dirty="0">
                <a:solidFill>
                  <a:srgbClr val="000000"/>
                </a:solidFill>
                <a:highlight>
                  <a:srgbClr val="FFFFFF"/>
                </a:highlight>
                <a:latin typeface="Calibri" panose="020F0502020204030204" pitchFamily="34" charset="0"/>
              </a:rPr>
              <a:t>The death of the web</a:t>
            </a:r>
            <a:endParaRPr lang="en-US" sz="2400" dirty="0">
              <a:solidFill>
                <a:srgbClr val="000000"/>
              </a:solidFill>
              <a:highlight>
                <a:srgbClr val="FFFFFF"/>
              </a:highlight>
              <a:latin typeface="Calibri" panose="020F0502020204030204" pitchFamily="34" charset="0"/>
            </a:endParaRPr>
          </a:p>
          <a:p>
            <a:pPr marL="342900" indent="-342900" algn="l">
              <a:buFont typeface="Arial" panose="020B0604020202020204" pitchFamily="34" charset="0"/>
              <a:buChar char="•"/>
            </a:pPr>
            <a:r>
              <a:rPr lang="en-US" sz="2400" dirty="0">
                <a:solidFill>
                  <a:srgbClr val="000000"/>
                </a:solidFill>
                <a:highlight>
                  <a:srgbClr val="FFFFFF"/>
                </a:highlight>
                <a:latin typeface="Calibri" panose="020F0502020204030204" pitchFamily="34" charset="0"/>
              </a:rPr>
              <a:t>Search disappears</a:t>
            </a:r>
          </a:p>
          <a:p>
            <a:pPr marL="342900" indent="-342900" algn="l">
              <a:buFont typeface="Arial" panose="020B0604020202020204" pitchFamily="34" charset="0"/>
              <a:buChar char="•"/>
            </a:pPr>
            <a:r>
              <a:rPr lang="en-US" sz="2400" i="0" dirty="0">
                <a:solidFill>
                  <a:srgbClr val="000000"/>
                </a:solidFill>
                <a:effectLst/>
                <a:highlight>
                  <a:srgbClr val="FFFFFF"/>
                </a:highlight>
                <a:latin typeface="Calibri" panose="020F0502020204030204" pitchFamily="34" charset="0"/>
              </a:rPr>
              <a:t>Web </a:t>
            </a:r>
            <a:r>
              <a:rPr lang="en-US" sz="2400" dirty="0">
                <a:solidFill>
                  <a:srgbClr val="000000"/>
                </a:solidFill>
                <a:highlight>
                  <a:srgbClr val="FFFFFF"/>
                </a:highlight>
                <a:latin typeface="Calibri" panose="020F0502020204030204" pitchFamily="34" charset="0"/>
              </a:rPr>
              <a:t>gets split into human facing pages and APIs for AI agents</a:t>
            </a:r>
          </a:p>
          <a:p>
            <a:pPr marL="342900" indent="-342900" algn="l">
              <a:buFont typeface="Arial" panose="020B0604020202020204" pitchFamily="34" charset="0"/>
              <a:buChar char="•"/>
            </a:pPr>
            <a:r>
              <a:rPr lang="en-US" sz="2400" i="0" dirty="0">
                <a:solidFill>
                  <a:srgbClr val="000000"/>
                </a:solidFill>
                <a:effectLst/>
                <a:highlight>
                  <a:srgbClr val="FFFFFF"/>
                </a:highlight>
                <a:latin typeface="Calibri" panose="020F0502020204030204" pitchFamily="34" charset="0"/>
              </a:rPr>
              <a:t>Information mirroring – making human facing pages from underlying detail – AI generated and cached, internal change triggers generation of new webpage conten</a:t>
            </a:r>
            <a:r>
              <a:rPr lang="en-US" sz="2400" dirty="0">
                <a:solidFill>
                  <a:srgbClr val="000000"/>
                </a:solidFill>
                <a:highlight>
                  <a:srgbClr val="FFFFFF"/>
                </a:highlight>
                <a:latin typeface="Calibri" panose="020F0502020204030204" pitchFamily="34" charset="0"/>
              </a:rPr>
              <a:t>t, Agents access the underlying model</a:t>
            </a:r>
            <a:endParaRPr lang="en-NZ" sz="2400" i="0" dirty="0">
              <a:solidFill>
                <a:srgbClr val="000000"/>
              </a:solidFill>
              <a:effectLst/>
              <a:highlight>
                <a:srgbClr val="FFFFFF"/>
              </a:highlight>
              <a:latin typeface="Calibri" panose="020F0502020204030204" pitchFamily="34" charset="0"/>
            </a:endParaRPr>
          </a:p>
        </p:txBody>
      </p:sp>
    </p:spTree>
    <p:extLst>
      <p:ext uri="{BB962C8B-B14F-4D97-AF65-F5344CB8AC3E}">
        <p14:creationId xmlns:p14="http://schemas.microsoft.com/office/powerpoint/2010/main" val="408661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BA0D18-B14E-BC88-68D6-5E7F72F9A0AB}"/>
              </a:ext>
            </a:extLst>
          </p:cNvPr>
          <p:cNvPicPr>
            <a:picLocks noChangeAspect="1"/>
          </p:cNvPicPr>
          <p:nvPr/>
        </p:nvPicPr>
        <p:blipFill>
          <a:blip r:embed="rId2"/>
          <a:srcRect/>
          <a:stretch/>
        </p:blipFill>
        <p:spPr>
          <a:xfrm>
            <a:off x="0" y="2551472"/>
            <a:ext cx="12192000" cy="4306529"/>
          </a:xfrm>
          <a:prstGeom prst="rect">
            <a:avLst/>
          </a:prstGeom>
        </p:spPr>
      </p:pic>
      <p:sp>
        <p:nvSpPr>
          <p:cNvPr id="2" name="Title 1">
            <a:extLst>
              <a:ext uri="{FF2B5EF4-FFF2-40B4-BE49-F238E27FC236}">
                <a16:creationId xmlns:a16="http://schemas.microsoft.com/office/drawing/2014/main" id="{732B3C6F-7D19-C034-F81E-101F7E16DB42}"/>
              </a:ext>
            </a:extLst>
          </p:cNvPr>
          <p:cNvSpPr>
            <a:spLocks noGrp="1"/>
          </p:cNvSpPr>
          <p:nvPr>
            <p:ph type="title"/>
          </p:nvPr>
        </p:nvSpPr>
        <p:spPr/>
        <p:txBody>
          <a:bodyPr>
            <a:normAutofit/>
          </a:bodyPr>
          <a:lstStyle/>
          <a:p>
            <a:r>
              <a:rPr lang="mi-NZ" sz="3600" b="1" dirty="0">
                <a:latin typeface="+mn-lt"/>
              </a:rPr>
              <a:t>We are keen to connect with you on our projects</a:t>
            </a:r>
            <a:endParaRPr lang="en-DE" sz="3600" b="1" dirty="0">
              <a:latin typeface="+mn-lt"/>
            </a:endParaRPr>
          </a:p>
        </p:txBody>
      </p:sp>
      <p:sp>
        <p:nvSpPr>
          <p:cNvPr id="3" name="Content Placeholder 2">
            <a:extLst>
              <a:ext uri="{FF2B5EF4-FFF2-40B4-BE49-F238E27FC236}">
                <a16:creationId xmlns:a16="http://schemas.microsoft.com/office/drawing/2014/main" id="{CBE8E911-8E62-B50B-9216-85970079A537}"/>
              </a:ext>
            </a:extLst>
          </p:cNvPr>
          <p:cNvSpPr>
            <a:spLocks noGrp="1"/>
          </p:cNvSpPr>
          <p:nvPr>
            <p:ph idx="1"/>
          </p:nvPr>
        </p:nvSpPr>
        <p:spPr/>
        <p:txBody>
          <a:bodyPr/>
          <a:lstStyle/>
          <a:p>
            <a:pPr marL="0" indent="0">
              <a:buNone/>
            </a:pPr>
            <a:r>
              <a:rPr lang="mi-NZ" dirty="0"/>
              <a:t>We are keen to connect with academics and departments who are interested in the AI or other projects.</a:t>
            </a:r>
          </a:p>
          <a:p>
            <a:pPr marL="0" indent="0">
              <a:buNone/>
            </a:pPr>
            <a:endParaRPr lang="mi-NZ" dirty="0"/>
          </a:p>
          <a:p>
            <a:pPr marL="0" indent="0">
              <a:buNone/>
            </a:pPr>
            <a:r>
              <a:rPr lang="mi-NZ" dirty="0"/>
              <a:t>Email:  Andrew.Jackson@vuw.ac.nz</a:t>
            </a:r>
            <a:endParaRPr lang="en-DE" dirty="0"/>
          </a:p>
        </p:txBody>
      </p:sp>
    </p:spTree>
    <p:extLst>
      <p:ext uri="{BB962C8B-B14F-4D97-AF65-F5344CB8AC3E}">
        <p14:creationId xmlns:p14="http://schemas.microsoft.com/office/powerpoint/2010/main" val="759414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BBC6BE-6A5F-8ADB-6311-062235FE47A3}"/>
              </a:ext>
            </a:extLst>
          </p:cNvPr>
          <p:cNvSpPr txBox="1"/>
          <p:nvPr/>
        </p:nvSpPr>
        <p:spPr>
          <a:xfrm>
            <a:off x="2228850" y="1543051"/>
            <a:ext cx="4396973" cy="461665"/>
          </a:xfrm>
          <a:prstGeom prst="rect">
            <a:avLst/>
          </a:prstGeom>
          <a:noFill/>
        </p:spPr>
        <p:txBody>
          <a:bodyPr wrap="none" rtlCol="0">
            <a:spAutoFit/>
          </a:bodyPr>
          <a:lstStyle/>
          <a:p>
            <a:r>
              <a:rPr lang="en-US" sz="2400" b="1" dirty="0"/>
              <a:t>Background </a:t>
            </a:r>
            <a:r>
              <a:rPr lang="en-US" sz="2400" b="1" dirty="0" err="1"/>
              <a:t>slides:not</a:t>
            </a:r>
            <a:r>
              <a:rPr lang="en-US" sz="2400" b="1" dirty="0"/>
              <a:t> to be used</a:t>
            </a:r>
          </a:p>
        </p:txBody>
      </p:sp>
    </p:spTree>
    <p:extLst>
      <p:ext uri="{BB962C8B-B14F-4D97-AF65-F5344CB8AC3E}">
        <p14:creationId xmlns:p14="http://schemas.microsoft.com/office/powerpoint/2010/main" val="299673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77D353-1C61-40A1-32B7-FB3C4E2E5683}"/>
              </a:ext>
            </a:extLst>
          </p:cNvPr>
          <p:cNvGrpSpPr/>
          <p:nvPr/>
        </p:nvGrpSpPr>
        <p:grpSpPr>
          <a:xfrm>
            <a:off x="232611" y="6008351"/>
            <a:ext cx="11726778" cy="732496"/>
            <a:chOff x="232611" y="5988028"/>
            <a:chExt cx="11726778" cy="732496"/>
          </a:xfrm>
        </p:grpSpPr>
        <p:sp>
          <p:nvSpPr>
            <p:cNvPr id="3" name="Rounded Rectangle 2">
              <a:extLst>
                <a:ext uri="{FF2B5EF4-FFF2-40B4-BE49-F238E27FC236}">
                  <a16:creationId xmlns:a16="http://schemas.microsoft.com/office/drawing/2014/main" id="{0ACB5F03-BFDA-A5A2-C9BD-6D958AE63DBB}"/>
                </a:ext>
              </a:extLst>
            </p:cNvPr>
            <p:cNvSpPr/>
            <p:nvPr/>
          </p:nvSpPr>
          <p:spPr>
            <a:xfrm>
              <a:off x="232611" y="5988028"/>
              <a:ext cx="11726778" cy="732496"/>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33915DC-1CB6-D02C-10AB-4E5661A6DBD0}"/>
                </a:ext>
              </a:extLst>
            </p:cNvPr>
            <p:cNvSpPr txBox="1"/>
            <p:nvPr/>
          </p:nvSpPr>
          <p:spPr>
            <a:xfrm>
              <a:off x="4469546" y="6127239"/>
              <a:ext cx="3895490" cy="338554"/>
            </a:xfrm>
            <a:prstGeom prst="rect">
              <a:avLst/>
            </a:prstGeom>
            <a:noFill/>
          </p:spPr>
          <p:txBody>
            <a:bodyPr wrap="none" rtlCol="0">
              <a:spAutoFit/>
            </a:bodyPr>
            <a:lstStyle/>
            <a:p>
              <a:r>
                <a:rPr lang="mi-NZ" sz="1600" b="0" i="0" dirty="0">
                  <a:solidFill>
                    <a:schemeClr val="bg1"/>
                  </a:solidFill>
                  <a:effectLst/>
                  <a:latin typeface="Calibri" panose="020F0502020204030204" pitchFamily="34" charset="0"/>
                </a:rPr>
                <a:t>Victoria  University of Wellington: Policy Hub</a:t>
              </a:r>
              <a:endParaRPr lang="en-US" sz="1600" dirty="0">
                <a:solidFill>
                  <a:schemeClr val="bg1"/>
                </a:solidFill>
              </a:endParaRPr>
            </a:p>
          </p:txBody>
        </p:sp>
      </p:grpSp>
      <p:sp>
        <p:nvSpPr>
          <p:cNvPr id="5" name="TextBox 4">
            <a:extLst>
              <a:ext uri="{FF2B5EF4-FFF2-40B4-BE49-F238E27FC236}">
                <a16:creationId xmlns:a16="http://schemas.microsoft.com/office/drawing/2014/main" id="{6926FA40-8657-C2B7-0EC2-AB509284C0E7}"/>
              </a:ext>
            </a:extLst>
          </p:cNvPr>
          <p:cNvSpPr txBox="1"/>
          <p:nvPr/>
        </p:nvSpPr>
        <p:spPr>
          <a:xfrm>
            <a:off x="1167063" y="141051"/>
            <a:ext cx="4698081" cy="461665"/>
          </a:xfrm>
          <a:prstGeom prst="rect">
            <a:avLst/>
          </a:prstGeom>
          <a:noFill/>
        </p:spPr>
        <p:txBody>
          <a:bodyPr wrap="none" rtlCol="0">
            <a:spAutoFit/>
          </a:bodyPr>
          <a:lstStyle/>
          <a:p>
            <a:r>
              <a:rPr lang="en-US" sz="2400" b="1" dirty="0"/>
              <a:t>AI and healthcare – PMCSA’s report</a:t>
            </a:r>
          </a:p>
        </p:txBody>
      </p:sp>
      <p:sp>
        <p:nvSpPr>
          <p:cNvPr id="6" name="TextBox 5">
            <a:extLst>
              <a:ext uri="{FF2B5EF4-FFF2-40B4-BE49-F238E27FC236}">
                <a16:creationId xmlns:a16="http://schemas.microsoft.com/office/drawing/2014/main" id="{66469BFF-3562-77A9-A96A-FBCEDD882A46}"/>
              </a:ext>
            </a:extLst>
          </p:cNvPr>
          <p:cNvSpPr txBox="1"/>
          <p:nvPr/>
        </p:nvSpPr>
        <p:spPr>
          <a:xfrm>
            <a:off x="7347285" y="2971217"/>
            <a:ext cx="4612104" cy="2492990"/>
          </a:xfrm>
          <a:prstGeom prst="rect">
            <a:avLst/>
          </a:prstGeom>
          <a:noFill/>
        </p:spPr>
        <p:txBody>
          <a:bodyPr wrap="square" rtlCol="0">
            <a:spAutoFit/>
          </a:bodyPr>
          <a:lstStyle/>
          <a:p>
            <a:r>
              <a:rPr lang="en-US" sz="1200" b="1" dirty="0"/>
              <a:t>Relevance to the Policy Hub</a:t>
            </a:r>
          </a:p>
          <a:p>
            <a:endParaRPr lang="en-US" sz="1200" dirty="0"/>
          </a:p>
          <a:p>
            <a:r>
              <a:rPr lang="en-US" sz="1200" dirty="0"/>
              <a:t>Of the 22 recommendations for action, those which could be progressed through the Policy Hub include: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Highlighting areas of priority for application of AI in healthcare</a:t>
            </a:r>
          </a:p>
          <a:p>
            <a:pPr marL="171450" indent="-171450">
              <a:buFont typeface="Arial" panose="020B0604020202020204" pitchFamily="34" charset="0"/>
              <a:buChar char="•"/>
            </a:pPr>
            <a:r>
              <a:rPr lang="en-US" sz="1200" dirty="0"/>
              <a:t>Scanning for emerging AI which could be applied to healthcare</a:t>
            </a:r>
          </a:p>
          <a:p>
            <a:pPr marL="171450" indent="-171450">
              <a:buFont typeface="Arial" panose="020B0604020202020204" pitchFamily="34" charset="0"/>
              <a:buChar char="•"/>
            </a:pPr>
            <a:r>
              <a:rPr lang="en-US" sz="1200" dirty="0"/>
              <a:t>Understanding capability needs to deploy AI in healthcare</a:t>
            </a:r>
          </a:p>
          <a:p>
            <a:pPr marL="171450" indent="-171450">
              <a:buFont typeface="Arial" panose="020B0604020202020204" pitchFamily="34" charset="0"/>
              <a:buChar char="•"/>
            </a:pPr>
            <a:r>
              <a:rPr lang="en-US" sz="1200" dirty="0"/>
              <a:t>Investing in the necessary AI research capabilities</a:t>
            </a:r>
          </a:p>
          <a:p>
            <a:pPr marL="171450" indent="-171450">
              <a:buFont typeface="Arial" panose="020B0604020202020204" pitchFamily="34" charset="0"/>
              <a:buChar char="•"/>
            </a:pPr>
            <a:r>
              <a:rPr lang="en-US" sz="1200" dirty="0"/>
              <a:t>Ensuring that the regulatory settings are suitable and that principles for deployment in healthcare are established and used</a:t>
            </a:r>
          </a:p>
          <a:p>
            <a:pPr marL="171450" indent="-171450">
              <a:buFont typeface="Arial" panose="020B0604020202020204" pitchFamily="34" charset="0"/>
              <a:buChar char="•"/>
            </a:pPr>
            <a:r>
              <a:rPr lang="en-US" sz="1200" dirty="0"/>
              <a:t>Understanding human comfort levels with AI use</a:t>
            </a:r>
          </a:p>
          <a:p>
            <a:endParaRPr lang="en-US" sz="1200" dirty="0"/>
          </a:p>
        </p:txBody>
      </p:sp>
      <p:pic>
        <p:nvPicPr>
          <p:cNvPr id="10" name="Picture 9" descr="A diagram of a family&#10;&#10;Description automatically generated with medium confidence">
            <a:extLst>
              <a:ext uri="{FF2B5EF4-FFF2-40B4-BE49-F238E27FC236}">
                <a16:creationId xmlns:a16="http://schemas.microsoft.com/office/drawing/2014/main" id="{60DCC269-35E6-01D6-851F-E91A018F5FC0}"/>
              </a:ext>
            </a:extLst>
          </p:cNvPr>
          <p:cNvPicPr>
            <a:picLocks noChangeAspect="1"/>
          </p:cNvPicPr>
          <p:nvPr/>
        </p:nvPicPr>
        <p:blipFill>
          <a:blip r:embed="rId2"/>
          <a:stretch>
            <a:fillRect/>
          </a:stretch>
        </p:blipFill>
        <p:spPr>
          <a:xfrm>
            <a:off x="739288" y="3476498"/>
            <a:ext cx="5512467" cy="2541989"/>
          </a:xfrm>
          <a:prstGeom prst="rect">
            <a:avLst/>
          </a:prstGeom>
        </p:spPr>
      </p:pic>
      <p:pic>
        <p:nvPicPr>
          <p:cNvPr id="12" name="Picture 11" descr="A screenshot of a website&#10;&#10;Description automatically generated">
            <a:extLst>
              <a:ext uri="{FF2B5EF4-FFF2-40B4-BE49-F238E27FC236}">
                <a16:creationId xmlns:a16="http://schemas.microsoft.com/office/drawing/2014/main" id="{0764942B-CCE4-1953-774B-8C3D0FDB90B3}"/>
              </a:ext>
            </a:extLst>
          </p:cNvPr>
          <p:cNvPicPr>
            <a:picLocks noChangeAspect="1"/>
          </p:cNvPicPr>
          <p:nvPr/>
        </p:nvPicPr>
        <p:blipFill>
          <a:blip r:embed="rId3"/>
          <a:stretch>
            <a:fillRect/>
          </a:stretch>
        </p:blipFill>
        <p:spPr>
          <a:xfrm>
            <a:off x="232611" y="608446"/>
            <a:ext cx="6525822" cy="2862322"/>
          </a:xfrm>
          <a:prstGeom prst="rect">
            <a:avLst/>
          </a:prstGeom>
        </p:spPr>
      </p:pic>
      <p:sp>
        <p:nvSpPr>
          <p:cNvPr id="13" name="TextBox 12">
            <a:extLst>
              <a:ext uri="{FF2B5EF4-FFF2-40B4-BE49-F238E27FC236}">
                <a16:creationId xmlns:a16="http://schemas.microsoft.com/office/drawing/2014/main" id="{28AFB1FB-6E8A-B878-4313-15433E741C9B}"/>
              </a:ext>
            </a:extLst>
          </p:cNvPr>
          <p:cNvSpPr txBox="1"/>
          <p:nvPr/>
        </p:nvSpPr>
        <p:spPr>
          <a:xfrm>
            <a:off x="7319394" y="1254777"/>
            <a:ext cx="4279048" cy="1569660"/>
          </a:xfrm>
          <a:prstGeom prst="rect">
            <a:avLst/>
          </a:prstGeom>
          <a:noFill/>
        </p:spPr>
        <p:txBody>
          <a:bodyPr wrap="square" rtlCol="0">
            <a:spAutoFit/>
          </a:bodyPr>
          <a:lstStyle/>
          <a:p>
            <a:r>
              <a:rPr lang="en-US" sz="1200" b="1" dirty="0"/>
              <a:t>Example of existing use of AI in healthcare</a:t>
            </a:r>
          </a:p>
          <a:p>
            <a:endParaRPr lang="en-US" sz="1200" dirty="0"/>
          </a:p>
          <a:p>
            <a:r>
              <a:rPr lang="en-US" sz="1200" dirty="0"/>
              <a:t>Machine learning to support emergency dispatch. VUW</a:t>
            </a:r>
          </a:p>
          <a:p>
            <a:r>
              <a:rPr lang="en-US" sz="1200" dirty="0"/>
              <a:t>AI to measure breast density for mammograms to advise whether additional scanning is needed to identify cancer  </a:t>
            </a:r>
            <a:r>
              <a:rPr lang="en-US" sz="1200" dirty="0" err="1"/>
              <a:t>Volpara</a:t>
            </a:r>
            <a:r>
              <a:rPr lang="en-US" sz="1200" dirty="0"/>
              <a:t> health</a:t>
            </a:r>
          </a:p>
          <a:p>
            <a:r>
              <a:rPr lang="en-US" sz="1200" dirty="0"/>
              <a:t>AI to model hip Joints for accurate reconstruction</a:t>
            </a:r>
          </a:p>
          <a:p>
            <a:r>
              <a:rPr lang="en-US" sz="1200" dirty="0"/>
              <a:t>AI to help with analysis of clinical images Mercy Radiology</a:t>
            </a:r>
          </a:p>
          <a:p>
            <a:endParaRPr lang="en-US" sz="1200" dirty="0"/>
          </a:p>
        </p:txBody>
      </p:sp>
    </p:spTree>
    <p:extLst>
      <p:ext uri="{BB962C8B-B14F-4D97-AF65-F5344CB8AC3E}">
        <p14:creationId xmlns:p14="http://schemas.microsoft.com/office/powerpoint/2010/main" val="406307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70EEBA-D92E-6842-B58D-D4BE6D71E9C2}"/>
              </a:ext>
            </a:extLst>
          </p:cNvPr>
          <p:cNvGrpSpPr/>
          <p:nvPr/>
        </p:nvGrpSpPr>
        <p:grpSpPr>
          <a:xfrm>
            <a:off x="232611" y="6008351"/>
            <a:ext cx="11726778" cy="732496"/>
            <a:chOff x="232611" y="5988028"/>
            <a:chExt cx="11726778" cy="732496"/>
          </a:xfrm>
        </p:grpSpPr>
        <p:sp>
          <p:nvSpPr>
            <p:cNvPr id="3" name="Rounded Rectangle 2">
              <a:extLst>
                <a:ext uri="{FF2B5EF4-FFF2-40B4-BE49-F238E27FC236}">
                  <a16:creationId xmlns:a16="http://schemas.microsoft.com/office/drawing/2014/main" id="{8B36992E-320F-86DB-862E-43B61D2B1821}"/>
                </a:ext>
              </a:extLst>
            </p:cNvPr>
            <p:cNvSpPr/>
            <p:nvPr/>
          </p:nvSpPr>
          <p:spPr>
            <a:xfrm>
              <a:off x="232611" y="5988028"/>
              <a:ext cx="11726778" cy="732496"/>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C8B2D3-4FAD-0AC9-9541-7B4147633B0C}"/>
                </a:ext>
              </a:extLst>
            </p:cNvPr>
            <p:cNvSpPr txBox="1"/>
            <p:nvPr/>
          </p:nvSpPr>
          <p:spPr>
            <a:xfrm>
              <a:off x="4469546" y="6127239"/>
              <a:ext cx="3895490" cy="338554"/>
            </a:xfrm>
            <a:prstGeom prst="rect">
              <a:avLst/>
            </a:prstGeom>
            <a:noFill/>
          </p:spPr>
          <p:txBody>
            <a:bodyPr wrap="none" rtlCol="0">
              <a:spAutoFit/>
            </a:bodyPr>
            <a:lstStyle/>
            <a:p>
              <a:r>
                <a:rPr lang="mi-NZ" sz="1600" b="0" i="0" dirty="0">
                  <a:solidFill>
                    <a:schemeClr val="bg1"/>
                  </a:solidFill>
                  <a:effectLst/>
                  <a:latin typeface="Calibri" panose="020F0502020204030204" pitchFamily="34" charset="0"/>
                </a:rPr>
                <a:t>Victoria  University of Wellington: Policy Hub</a:t>
              </a:r>
              <a:endParaRPr lang="en-US" sz="1600" dirty="0">
                <a:solidFill>
                  <a:schemeClr val="bg1"/>
                </a:solidFill>
              </a:endParaRPr>
            </a:p>
          </p:txBody>
        </p:sp>
      </p:grpSp>
      <p:sp>
        <p:nvSpPr>
          <p:cNvPr id="6" name="TextBox 5">
            <a:extLst>
              <a:ext uri="{FF2B5EF4-FFF2-40B4-BE49-F238E27FC236}">
                <a16:creationId xmlns:a16="http://schemas.microsoft.com/office/drawing/2014/main" id="{483631DD-D188-9A90-39FA-D6DF5A51EF25}"/>
              </a:ext>
            </a:extLst>
          </p:cNvPr>
          <p:cNvSpPr txBox="1"/>
          <p:nvPr/>
        </p:nvSpPr>
        <p:spPr>
          <a:xfrm>
            <a:off x="772659" y="542916"/>
            <a:ext cx="10211135" cy="276999"/>
          </a:xfrm>
          <a:prstGeom prst="rect">
            <a:avLst/>
          </a:prstGeom>
          <a:noFill/>
        </p:spPr>
        <p:txBody>
          <a:bodyPr wrap="square">
            <a:spAutoFit/>
          </a:bodyPr>
          <a:lstStyle/>
          <a:p>
            <a:r>
              <a:rPr lang="en-NZ" sz="1200" dirty="0"/>
              <a:t>Our modelling analysis finds that just through this labour conversion alone, AI has the potential to increase New Zealand GDP by up to $54 billion. </a:t>
            </a:r>
            <a:endParaRPr lang="en-US" sz="1200" dirty="0"/>
          </a:p>
        </p:txBody>
      </p:sp>
      <p:sp>
        <p:nvSpPr>
          <p:cNvPr id="8" name="TextBox 7">
            <a:extLst>
              <a:ext uri="{FF2B5EF4-FFF2-40B4-BE49-F238E27FC236}">
                <a16:creationId xmlns:a16="http://schemas.microsoft.com/office/drawing/2014/main" id="{1B08297B-EC9E-1212-40BC-19790039BF43}"/>
              </a:ext>
            </a:extLst>
          </p:cNvPr>
          <p:cNvSpPr txBox="1"/>
          <p:nvPr/>
        </p:nvSpPr>
        <p:spPr>
          <a:xfrm>
            <a:off x="867764" y="121774"/>
            <a:ext cx="6100010" cy="461665"/>
          </a:xfrm>
          <a:prstGeom prst="rect">
            <a:avLst/>
          </a:prstGeom>
          <a:noFill/>
        </p:spPr>
        <p:txBody>
          <a:bodyPr wrap="square">
            <a:spAutoFit/>
          </a:bodyPr>
          <a:lstStyle/>
          <a:p>
            <a:r>
              <a:rPr lang="en-NZ" sz="2400" b="1" dirty="0"/>
              <a:t>AI forum: AI Shaping our Future: report</a:t>
            </a:r>
            <a:endParaRPr lang="en-US" sz="2400" b="1" dirty="0"/>
          </a:p>
        </p:txBody>
      </p:sp>
      <p:pic>
        <p:nvPicPr>
          <p:cNvPr id="10" name="Picture 9" descr="A blue and white rectangle with white text&#10;&#10;Description automatically generated">
            <a:extLst>
              <a:ext uri="{FF2B5EF4-FFF2-40B4-BE49-F238E27FC236}">
                <a16:creationId xmlns:a16="http://schemas.microsoft.com/office/drawing/2014/main" id="{46E0DBEA-D1B6-8A41-BB9C-B1A48FA9039C}"/>
              </a:ext>
            </a:extLst>
          </p:cNvPr>
          <p:cNvPicPr>
            <a:picLocks noChangeAspect="1"/>
          </p:cNvPicPr>
          <p:nvPr/>
        </p:nvPicPr>
        <p:blipFill>
          <a:blip r:embed="rId2"/>
          <a:stretch>
            <a:fillRect/>
          </a:stretch>
        </p:blipFill>
        <p:spPr>
          <a:xfrm>
            <a:off x="627558" y="2558022"/>
            <a:ext cx="2482850" cy="1659424"/>
          </a:xfrm>
          <a:prstGeom prst="rect">
            <a:avLst/>
          </a:prstGeom>
        </p:spPr>
      </p:pic>
      <p:pic>
        <p:nvPicPr>
          <p:cNvPr id="12" name="Picture 11" descr="A green sign with white text&#10;&#10;Description automatically generated">
            <a:extLst>
              <a:ext uri="{FF2B5EF4-FFF2-40B4-BE49-F238E27FC236}">
                <a16:creationId xmlns:a16="http://schemas.microsoft.com/office/drawing/2014/main" id="{2AF63A31-609B-FF54-0DDA-3254D9E095D5}"/>
              </a:ext>
            </a:extLst>
          </p:cNvPr>
          <p:cNvPicPr>
            <a:picLocks noChangeAspect="1"/>
          </p:cNvPicPr>
          <p:nvPr/>
        </p:nvPicPr>
        <p:blipFill>
          <a:blip r:embed="rId3"/>
          <a:stretch>
            <a:fillRect/>
          </a:stretch>
        </p:blipFill>
        <p:spPr>
          <a:xfrm>
            <a:off x="627558" y="886265"/>
            <a:ext cx="2482850" cy="1600200"/>
          </a:xfrm>
          <a:prstGeom prst="rect">
            <a:avLst/>
          </a:prstGeom>
        </p:spPr>
      </p:pic>
      <p:pic>
        <p:nvPicPr>
          <p:cNvPr id="14" name="Picture 13" descr="A close-up of a sign&#10;&#10;Description automatically generated">
            <a:extLst>
              <a:ext uri="{FF2B5EF4-FFF2-40B4-BE49-F238E27FC236}">
                <a16:creationId xmlns:a16="http://schemas.microsoft.com/office/drawing/2014/main" id="{D355F087-9BE3-8A54-B47B-9C1698B74A99}"/>
              </a:ext>
            </a:extLst>
          </p:cNvPr>
          <p:cNvPicPr>
            <a:picLocks noChangeAspect="1"/>
          </p:cNvPicPr>
          <p:nvPr/>
        </p:nvPicPr>
        <p:blipFill>
          <a:blip r:embed="rId4"/>
          <a:stretch>
            <a:fillRect/>
          </a:stretch>
        </p:blipFill>
        <p:spPr>
          <a:xfrm>
            <a:off x="627558" y="4316957"/>
            <a:ext cx="2444842" cy="1654778"/>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8B18A798-76E0-B321-943B-150BE31349AC}"/>
              </a:ext>
            </a:extLst>
          </p:cNvPr>
          <p:cNvPicPr>
            <a:picLocks noChangeAspect="1"/>
          </p:cNvPicPr>
          <p:nvPr/>
        </p:nvPicPr>
        <p:blipFill>
          <a:blip r:embed="rId5"/>
          <a:stretch>
            <a:fillRect/>
          </a:stretch>
        </p:blipFill>
        <p:spPr>
          <a:xfrm>
            <a:off x="3392775" y="839770"/>
            <a:ext cx="2527681" cy="2917015"/>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9B157783-0A9E-B206-E5A5-203D28864CB0}"/>
              </a:ext>
            </a:extLst>
          </p:cNvPr>
          <p:cNvPicPr>
            <a:picLocks noChangeAspect="1"/>
          </p:cNvPicPr>
          <p:nvPr/>
        </p:nvPicPr>
        <p:blipFill>
          <a:blip r:embed="rId6"/>
          <a:stretch>
            <a:fillRect/>
          </a:stretch>
        </p:blipFill>
        <p:spPr>
          <a:xfrm>
            <a:off x="5878227" y="1045244"/>
            <a:ext cx="2179095" cy="2721075"/>
          </a:xfrm>
          <a:prstGeom prst="rect">
            <a:avLst/>
          </a:prstGeom>
        </p:spPr>
      </p:pic>
      <p:sp>
        <p:nvSpPr>
          <p:cNvPr id="21" name="TextBox 20">
            <a:extLst>
              <a:ext uri="{FF2B5EF4-FFF2-40B4-BE49-F238E27FC236}">
                <a16:creationId xmlns:a16="http://schemas.microsoft.com/office/drawing/2014/main" id="{7300E1B7-0AC6-FFBF-395C-90BE2749F7B7}"/>
              </a:ext>
            </a:extLst>
          </p:cNvPr>
          <p:cNvSpPr txBox="1"/>
          <p:nvPr/>
        </p:nvSpPr>
        <p:spPr>
          <a:xfrm>
            <a:off x="8592021" y="1686365"/>
            <a:ext cx="3503726" cy="1046440"/>
          </a:xfrm>
          <a:prstGeom prst="rect">
            <a:avLst/>
          </a:prstGeom>
          <a:noFill/>
        </p:spPr>
        <p:txBody>
          <a:bodyPr wrap="square" rtlCol="0">
            <a:spAutoFit/>
          </a:bodyPr>
          <a:lstStyle/>
          <a:p>
            <a:r>
              <a:rPr lang="en-US" sz="1400" b="1" dirty="0"/>
              <a:t>Relevant Recommendations</a:t>
            </a:r>
          </a:p>
          <a:p>
            <a:endParaRPr lang="en-US" sz="1200" dirty="0"/>
          </a:p>
          <a:p>
            <a:pPr marL="171450" indent="-171450">
              <a:buFont typeface="Arial" panose="020B0604020202020204" pitchFamily="34" charset="0"/>
              <a:buChar char="•"/>
            </a:pPr>
            <a:r>
              <a:rPr lang="en-US" sz="1200" dirty="0"/>
              <a:t>Grow the AI talent pool</a:t>
            </a:r>
          </a:p>
          <a:p>
            <a:pPr marL="171450" indent="-171450">
              <a:buFont typeface="Arial" panose="020B0604020202020204" pitchFamily="34" charset="0"/>
              <a:buChar char="•"/>
            </a:pPr>
            <a:r>
              <a:rPr lang="en-US" sz="1200" dirty="0"/>
              <a:t>Coordinate AI use in government service delivery</a:t>
            </a:r>
          </a:p>
          <a:p>
            <a:pPr marL="171450" indent="-171450">
              <a:buFont typeface="Arial" panose="020B0604020202020204" pitchFamily="34" charset="0"/>
              <a:buChar char="•"/>
            </a:pPr>
            <a:r>
              <a:rPr lang="en-US" sz="1200" dirty="0"/>
              <a:t>Research on economic and social impacts of AI</a:t>
            </a:r>
          </a:p>
        </p:txBody>
      </p:sp>
      <p:pic>
        <p:nvPicPr>
          <p:cNvPr id="25" name="Picture 24" descr="A white background with black text&#10;&#10;Description automatically generated">
            <a:extLst>
              <a:ext uri="{FF2B5EF4-FFF2-40B4-BE49-F238E27FC236}">
                <a16:creationId xmlns:a16="http://schemas.microsoft.com/office/drawing/2014/main" id="{C9BD19DD-5ADF-C06B-9329-0F35E8A035A0}"/>
              </a:ext>
            </a:extLst>
          </p:cNvPr>
          <p:cNvPicPr>
            <a:picLocks noChangeAspect="1"/>
          </p:cNvPicPr>
          <p:nvPr/>
        </p:nvPicPr>
        <p:blipFill>
          <a:blip r:embed="rId7"/>
          <a:stretch>
            <a:fillRect/>
          </a:stretch>
        </p:blipFill>
        <p:spPr>
          <a:xfrm>
            <a:off x="4446957" y="4215066"/>
            <a:ext cx="6313886" cy="2423015"/>
          </a:xfrm>
          <a:prstGeom prst="rect">
            <a:avLst/>
          </a:prstGeom>
        </p:spPr>
      </p:pic>
      <p:sp>
        <p:nvSpPr>
          <p:cNvPr id="26" name="TextBox 25">
            <a:extLst>
              <a:ext uri="{FF2B5EF4-FFF2-40B4-BE49-F238E27FC236}">
                <a16:creationId xmlns:a16="http://schemas.microsoft.com/office/drawing/2014/main" id="{244249F5-D227-3656-987D-1D2B201F7477}"/>
              </a:ext>
            </a:extLst>
          </p:cNvPr>
          <p:cNvSpPr txBox="1"/>
          <p:nvPr/>
        </p:nvSpPr>
        <p:spPr>
          <a:xfrm>
            <a:off x="5732321" y="3929221"/>
            <a:ext cx="3020570" cy="307777"/>
          </a:xfrm>
          <a:prstGeom prst="rect">
            <a:avLst/>
          </a:prstGeom>
          <a:noFill/>
        </p:spPr>
        <p:txBody>
          <a:bodyPr wrap="none" rtlCol="0">
            <a:spAutoFit/>
          </a:bodyPr>
          <a:lstStyle/>
          <a:p>
            <a:r>
              <a:rPr lang="en-US" sz="1400" dirty="0"/>
              <a:t>Public policy areas where AI could help</a:t>
            </a:r>
          </a:p>
        </p:txBody>
      </p:sp>
      <p:sp>
        <p:nvSpPr>
          <p:cNvPr id="7" name="TextBox 6">
            <a:extLst>
              <a:ext uri="{FF2B5EF4-FFF2-40B4-BE49-F238E27FC236}">
                <a16:creationId xmlns:a16="http://schemas.microsoft.com/office/drawing/2014/main" id="{9AC6CF7F-1802-9A95-CDF9-06630D34EB5A}"/>
              </a:ext>
            </a:extLst>
          </p:cNvPr>
          <p:cNvSpPr txBox="1"/>
          <p:nvPr/>
        </p:nvSpPr>
        <p:spPr>
          <a:xfrm>
            <a:off x="527673" y="6116784"/>
            <a:ext cx="3623962" cy="400110"/>
          </a:xfrm>
          <a:prstGeom prst="rect">
            <a:avLst/>
          </a:prstGeom>
          <a:noFill/>
        </p:spPr>
        <p:txBody>
          <a:bodyPr wrap="square">
            <a:spAutoFit/>
          </a:bodyPr>
          <a:lstStyle/>
          <a:p>
            <a:r>
              <a:rPr lang="en-US" sz="1000" dirty="0">
                <a:solidFill>
                  <a:schemeClr val="bg1"/>
                </a:solidFill>
              </a:rPr>
              <a:t>https://</a:t>
            </a:r>
            <a:r>
              <a:rPr lang="en-US" sz="1000" dirty="0" err="1">
                <a:solidFill>
                  <a:schemeClr val="bg1"/>
                </a:solidFill>
              </a:rPr>
              <a:t>www.mbie.govt.nz</a:t>
            </a:r>
            <a:r>
              <a:rPr lang="en-US" sz="1000" dirty="0">
                <a:solidFill>
                  <a:schemeClr val="bg1"/>
                </a:solidFill>
              </a:rPr>
              <a:t>/</a:t>
            </a:r>
            <a:r>
              <a:rPr lang="en-US" sz="1000" dirty="0" err="1">
                <a:solidFill>
                  <a:schemeClr val="bg1"/>
                </a:solidFill>
              </a:rPr>
              <a:t>dmsdocument</a:t>
            </a:r>
            <a:r>
              <a:rPr lang="en-US" sz="1000" dirty="0">
                <a:solidFill>
                  <a:schemeClr val="bg1"/>
                </a:solidFill>
              </a:rPr>
              <a:t>/5754-artificial-intelligence-shaping-a-future-new-zealand-pdf</a:t>
            </a:r>
          </a:p>
        </p:txBody>
      </p:sp>
    </p:spTree>
    <p:extLst>
      <p:ext uri="{BB962C8B-B14F-4D97-AF65-F5344CB8AC3E}">
        <p14:creationId xmlns:p14="http://schemas.microsoft.com/office/powerpoint/2010/main" val="274440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001BD6-D4FE-3B66-2E19-0F7F67795293}"/>
              </a:ext>
            </a:extLst>
          </p:cNvPr>
          <p:cNvGrpSpPr/>
          <p:nvPr/>
        </p:nvGrpSpPr>
        <p:grpSpPr>
          <a:xfrm>
            <a:off x="232611" y="6008351"/>
            <a:ext cx="11726778" cy="732496"/>
            <a:chOff x="232611" y="5988028"/>
            <a:chExt cx="11726778" cy="732496"/>
          </a:xfrm>
        </p:grpSpPr>
        <p:sp>
          <p:nvSpPr>
            <p:cNvPr id="3" name="Rounded Rectangle 2">
              <a:extLst>
                <a:ext uri="{FF2B5EF4-FFF2-40B4-BE49-F238E27FC236}">
                  <a16:creationId xmlns:a16="http://schemas.microsoft.com/office/drawing/2014/main" id="{0302C94D-9265-06C3-1C94-0C577442D125}"/>
                </a:ext>
              </a:extLst>
            </p:cNvPr>
            <p:cNvSpPr/>
            <p:nvPr/>
          </p:nvSpPr>
          <p:spPr>
            <a:xfrm>
              <a:off x="232611" y="5988028"/>
              <a:ext cx="11726778" cy="732496"/>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F6934C8-DEC8-FB08-4E33-76938B075D3E}"/>
                </a:ext>
              </a:extLst>
            </p:cNvPr>
            <p:cNvSpPr txBox="1"/>
            <p:nvPr/>
          </p:nvSpPr>
          <p:spPr>
            <a:xfrm>
              <a:off x="4469546" y="6127239"/>
              <a:ext cx="3895490" cy="338554"/>
            </a:xfrm>
            <a:prstGeom prst="rect">
              <a:avLst/>
            </a:prstGeom>
            <a:noFill/>
          </p:spPr>
          <p:txBody>
            <a:bodyPr wrap="none" rtlCol="0">
              <a:spAutoFit/>
            </a:bodyPr>
            <a:lstStyle/>
            <a:p>
              <a:r>
                <a:rPr lang="mi-NZ" sz="1600" b="0" i="0" dirty="0">
                  <a:solidFill>
                    <a:schemeClr val="bg1"/>
                  </a:solidFill>
                  <a:effectLst/>
                  <a:latin typeface="Calibri" panose="020F0502020204030204" pitchFamily="34" charset="0"/>
                </a:rPr>
                <a:t>Victoria  University of Wellington: Policy Hub</a:t>
              </a:r>
              <a:endParaRPr lang="en-US" sz="1600" dirty="0">
                <a:solidFill>
                  <a:schemeClr val="bg1"/>
                </a:solidFill>
              </a:endParaRPr>
            </a:p>
          </p:txBody>
        </p:sp>
      </p:grpSp>
      <p:sp>
        <p:nvSpPr>
          <p:cNvPr id="5" name="TextBox 4">
            <a:extLst>
              <a:ext uri="{FF2B5EF4-FFF2-40B4-BE49-F238E27FC236}">
                <a16:creationId xmlns:a16="http://schemas.microsoft.com/office/drawing/2014/main" id="{122765C8-DBC1-DFA8-E4E7-236DCAA45B68}"/>
              </a:ext>
            </a:extLst>
          </p:cNvPr>
          <p:cNvSpPr txBox="1"/>
          <p:nvPr/>
        </p:nvSpPr>
        <p:spPr>
          <a:xfrm>
            <a:off x="1039295" y="208841"/>
            <a:ext cx="1548822" cy="461665"/>
          </a:xfrm>
          <a:prstGeom prst="rect">
            <a:avLst/>
          </a:prstGeom>
          <a:noFill/>
        </p:spPr>
        <p:txBody>
          <a:bodyPr wrap="none" rtlCol="0">
            <a:spAutoFit/>
          </a:bodyPr>
          <a:lstStyle/>
          <a:p>
            <a:r>
              <a:rPr lang="en-US" sz="2400" b="1" dirty="0"/>
              <a:t>EU’s AI Act</a:t>
            </a:r>
          </a:p>
        </p:txBody>
      </p:sp>
      <p:sp>
        <p:nvSpPr>
          <p:cNvPr id="8" name="TextBox 7">
            <a:extLst>
              <a:ext uri="{FF2B5EF4-FFF2-40B4-BE49-F238E27FC236}">
                <a16:creationId xmlns:a16="http://schemas.microsoft.com/office/drawing/2014/main" id="{19CBB12D-C524-B0DB-4C57-3E042465EB96}"/>
              </a:ext>
            </a:extLst>
          </p:cNvPr>
          <p:cNvSpPr txBox="1"/>
          <p:nvPr/>
        </p:nvSpPr>
        <p:spPr>
          <a:xfrm>
            <a:off x="1039294" y="809717"/>
            <a:ext cx="5311943" cy="1569660"/>
          </a:xfrm>
          <a:prstGeom prst="rect">
            <a:avLst/>
          </a:prstGeom>
          <a:noFill/>
        </p:spPr>
        <p:txBody>
          <a:bodyPr wrap="square">
            <a:spAutoFit/>
          </a:bodyPr>
          <a:lstStyle/>
          <a:p>
            <a:r>
              <a:rPr lang="en-NZ" sz="1200" b="1" i="0" dirty="0">
                <a:effectLst/>
                <a:latin typeface="Arial" panose="020B0604020202020204" pitchFamily="34" charset="0"/>
                <a:cs typeface="Arial" panose="020B0604020202020204" pitchFamily="34" charset="0"/>
              </a:rPr>
              <a:t>Defines AI systems </a:t>
            </a:r>
            <a:r>
              <a:rPr lang="en-NZ" sz="1200" b="0" i="0" dirty="0">
                <a:effectLst/>
                <a:latin typeface="Arial" panose="020B0604020202020204" pitchFamily="34" charset="0"/>
                <a:cs typeface="Arial" panose="020B0604020202020204" pitchFamily="34" charset="0"/>
              </a:rPr>
              <a:t>as </a:t>
            </a:r>
          </a:p>
          <a:p>
            <a:endParaRPr lang="en-NZ" sz="1200" dirty="0">
              <a:latin typeface="Arial" panose="020B0604020202020204" pitchFamily="34" charset="0"/>
              <a:cs typeface="Arial" panose="020B0604020202020204" pitchFamily="34" charset="0"/>
            </a:endParaRPr>
          </a:p>
          <a:p>
            <a:r>
              <a:rPr lang="en-NZ" sz="1200" b="0" i="0" dirty="0">
                <a:effectLst/>
                <a:latin typeface="Arial" panose="020B0604020202020204" pitchFamily="34" charset="0"/>
                <a:cs typeface="Arial" panose="020B0604020202020204" pitchFamily="34" charset="0"/>
              </a:rPr>
              <a:t>‘AI system’ means a machine-based system designed to operate with varying levels of autonomy and that may exhibit adaptiveness after deployment and that, for explicit or implicit objectives, infers, from the input it receives, how to generate outputs such as predictions, content, recommendations, or decisions that can influence physical or virtual environments.”</a:t>
            </a:r>
            <a:endParaRPr lang="en-US"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E59271D-8E73-5E3E-2365-6821885FE0E4}"/>
              </a:ext>
            </a:extLst>
          </p:cNvPr>
          <p:cNvSpPr txBox="1"/>
          <p:nvPr/>
        </p:nvSpPr>
        <p:spPr>
          <a:xfrm>
            <a:off x="1105348" y="2572017"/>
            <a:ext cx="5311943" cy="2862322"/>
          </a:xfrm>
          <a:prstGeom prst="rect">
            <a:avLst/>
          </a:prstGeom>
          <a:noFill/>
        </p:spPr>
        <p:txBody>
          <a:bodyPr wrap="square">
            <a:spAutoFit/>
          </a:bodyPr>
          <a:lstStyle/>
          <a:p>
            <a:r>
              <a:rPr lang="en-NZ" sz="1200" b="1" dirty="0">
                <a:effectLst/>
                <a:latin typeface="Arial" panose="020B0604020202020204" pitchFamily="34" charset="0"/>
                <a:cs typeface="Arial" panose="020B0604020202020204" pitchFamily="34" charset="0"/>
              </a:rPr>
              <a:t>Overview</a:t>
            </a:r>
          </a:p>
          <a:p>
            <a:endParaRPr lang="en-NZ" sz="1200" dirty="0">
              <a:latin typeface="Arial" panose="020B0604020202020204" pitchFamily="34" charset="0"/>
              <a:cs typeface="Arial" panose="020B0604020202020204" pitchFamily="34" charset="0"/>
            </a:endParaRPr>
          </a:p>
          <a:p>
            <a:r>
              <a:rPr lang="en-NZ" sz="1200" dirty="0">
                <a:effectLst/>
                <a:latin typeface="Arial" panose="020B0604020202020204" pitchFamily="34" charset="0"/>
                <a:cs typeface="Arial" panose="020B0604020202020204" pitchFamily="34" charset="0"/>
              </a:rPr>
              <a:t>The legislation is designed to promote the uptake of human centric and trustworthy </a:t>
            </a:r>
            <a:r>
              <a:rPr lang="en-NZ" sz="1200" dirty="0">
                <a:latin typeface="Arial" panose="020B0604020202020204" pitchFamily="34" charset="0"/>
                <a:cs typeface="Arial" panose="020B0604020202020204" pitchFamily="34" charset="0"/>
              </a:rPr>
              <a:t>AI</a:t>
            </a:r>
          </a:p>
          <a:p>
            <a:endParaRPr lang="en-NZ" sz="1200" dirty="0">
              <a:effectLst/>
              <a:latin typeface="Arial" panose="020B0604020202020204" pitchFamily="34" charset="0"/>
              <a:cs typeface="Arial" panose="020B0604020202020204" pitchFamily="34" charset="0"/>
            </a:endParaRPr>
          </a:p>
          <a:p>
            <a:r>
              <a:rPr lang="en-NZ" sz="1200" dirty="0">
                <a:effectLst/>
                <a:latin typeface="Arial" panose="020B0604020202020204" pitchFamily="34" charset="0"/>
                <a:cs typeface="Arial" panose="020B0604020202020204" pitchFamily="34" charset="0"/>
              </a:rPr>
              <a:t>It sets </a:t>
            </a:r>
            <a:r>
              <a:rPr lang="en-NZ" sz="1200" dirty="0">
                <a:latin typeface="Arial" panose="020B0604020202020204" pitchFamily="34" charset="0"/>
                <a:cs typeface="Arial" panose="020B0604020202020204" pitchFamily="34" charset="0"/>
              </a:rPr>
              <a:t>ru</a:t>
            </a:r>
            <a:r>
              <a:rPr lang="en-NZ" sz="1200" dirty="0">
                <a:effectLst/>
                <a:latin typeface="Arial" panose="020B0604020202020204" pitchFamily="34" charset="0"/>
                <a:cs typeface="Arial" panose="020B0604020202020204" pitchFamily="34" charset="0"/>
              </a:rPr>
              <a:t>les for placing AI on the market putting AI into service and the use of AI</a:t>
            </a:r>
          </a:p>
          <a:p>
            <a:endParaRPr lang="en-NZ" sz="1200" dirty="0">
              <a:latin typeface="Arial" panose="020B0604020202020204" pitchFamily="34" charset="0"/>
              <a:cs typeface="Arial" panose="020B0604020202020204" pitchFamily="34" charset="0"/>
            </a:endParaRPr>
          </a:p>
          <a:p>
            <a:r>
              <a:rPr lang="en-NZ" sz="1200" dirty="0">
                <a:effectLst/>
                <a:latin typeface="Arial" panose="020B0604020202020204" pitchFamily="34" charset="0"/>
                <a:cs typeface="Arial" panose="020B0604020202020204" pitchFamily="34" charset="0"/>
              </a:rPr>
              <a:t>It is product safety regulation – dealing with health and safety, human rights environmental outcomes and rule of law</a:t>
            </a:r>
          </a:p>
          <a:p>
            <a:endParaRPr lang="en-NZ" sz="1200" dirty="0">
              <a:latin typeface="Arial" panose="020B0604020202020204" pitchFamily="34" charset="0"/>
              <a:cs typeface="Arial" panose="020B0604020202020204" pitchFamily="34" charset="0"/>
            </a:endParaRPr>
          </a:p>
          <a:p>
            <a:r>
              <a:rPr lang="en-NZ" sz="1200" dirty="0">
                <a:effectLst/>
                <a:latin typeface="Arial" panose="020B0604020202020204" pitchFamily="34" charset="0"/>
                <a:cs typeface="Arial" panose="020B0604020202020204" pitchFamily="34" charset="0"/>
              </a:rPr>
              <a:t>It categorises AI by risk into four categories: prohibited AI; high risk limited risk; and minimal risk AI.  There are different regulatory requirements for each level of risk.</a:t>
            </a:r>
          </a:p>
          <a:p>
            <a:endParaRPr lang="en-NZ"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BBADFFA-50ED-B369-4224-006B21AA95E7}"/>
              </a:ext>
            </a:extLst>
          </p:cNvPr>
          <p:cNvSpPr txBox="1"/>
          <p:nvPr/>
        </p:nvSpPr>
        <p:spPr>
          <a:xfrm>
            <a:off x="727910" y="6189933"/>
            <a:ext cx="3182353" cy="246221"/>
          </a:xfrm>
          <a:prstGeom prst="rect">
            <a:avLst/>
          </a:prstGeom>
          <a:noFill/>
        </p:spPr>
        <p:txBody>
          <a:bodyPr wrap="square">
            <a:spAutoFit/>
          </a:bodyPr>
          <a:lstStyle/>
          <a:p>
            <a:r>
              <a:rPr lang="en-US" sz="1000" dirty="0">
                <a:solidFill>
                  <a:schemeClr val="bg1"/>
                </a:solidFill>
              </a:rPr>
              <a:t>https://</a:t>
            </a:r>
            <a:r>
              <a:rPr lang="en-US" sz="1000" dirty="0" err="1">
                <a:solidFill>
                  <a:schemeClr val="bg1"/>
                </a:solidFill>
              </a:rPr>
              <a:t>artificialintelligenceact.eu</a:t>
            </a:r>
            <a:r>
              <a:rPr lang="en-US" sz="1000" dirty="0">
                <a:solidFill>
                  <a:schemeClr val="bg1"/>
                </a:solidFill>
              </a:rPr>
              <a:t>/high-level-summary/</a:t>
            </a:r>
          </a:p>
        </p:txBody>
      </p:sp>
      <p:sp>
        <p:nvSpPr>
          <p:cNvPr id="13" name="TextBox 12">
            <a:extLst>
              <a:ext uri="{FF2B5EF4-FFF2-40B4-BE49-F238E27FC236}">
                <a16:creationId xmlns:a16="http://schemas.microsoft.com/office/drawing/2014/main" id="{A7BA5D0F-82C0-5232-BDFE-96BE50649A78}"/>
              </a:ext>
            </a:extLst>
          </p:cNvPr>
          <p:cNvSpPr txBox="1"/>
          <p:nvPr/>
        </p:nvSpPr>
        <p:spPr>
          <a:xfrm>
            <a:off x="7050506" y="809717"/>
            <a:ext cx="4343400" cy="230832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Governance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new AI office will be established to assess compliance monitor the market and investigate systemic risk.</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National assurance systems will be established.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There will be three levels of compliance of up to</a:t>
            </a:r>
          </a:p>
          <a:p>
            <a:pPr lvl="1"/>
            <a:r>
              <a:rPr lang="en-US" sz="1200" dirty="0">
                <a:latin typeface="Arial" panose="020B0604020202020204" pitchFamily="34" charset="0"/>
                <a:cs typeface="Arial" panose="020B0604020202020204" pitchFamily="34" charset="0"/>
              </a:rPr>
              <a:t>1.5% of global turnover</a:t>
            </a:r>
          </a:p>
          <a:p>
            <a:pPr lvl="1"/>
            <a:r>
              <a:rPr lang="en-US" sz="1200" dirty="0">
                <a:latin typeface="Arial" panose="020B0604020202020204" pitchFamily="34" charset="0"/>
                <a:cs typeface="Arial" panose="020B0604020202020204" pitchFamily="34" charset="0"/>
              </a:rPr>
              <a:t>3% of global turnover</a:t>
            </a:r>
          </a:p>
          <a:p>
            <a:pPr lvl="1"/>
            <a:r>
              <a:rPr lang="en-US" sz="1200" dirty="0">
                <a:latin typeface="Arial" panose="020B0604020202020204" pitchFamily="34" charset="0"/>
                <a:cs typeface="Arial" panose="020B0604020202020204" pitchFamily="34" charset="0"/>
              </a:rPr>
              <a:t>7% of global turnover</a:t>
            </a:r>
          </a:p>
          <a:p>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3789598-EFC2-F2C6-62AA-D008DFFEDD89}"/>
              </a:ext>
            </a:extLst>
          </p:cNvPr>
          <p:cNvSpPr txBox="1"/>
          <p:nvPr/>
        </p:nvSpPr>
        <p:spPr>
          <a:xfrm>
            <a:off x="7243012" y="3547533"/>
            <a:ext cx="3302507" cy="646331"/>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Timetable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It will be fully in force 3 years from enactment.</a:t>
            </a:r>
          </a:p>
        </p:txBody>
      </p:sp>
    </p:spTree>
    <p:extLst>
      <p:ext uri="{BB962C8B-B14F-4D97-AF65-F5344CB8AC3E}">
        <p14:creationId xmlns:p14="http://schemas.microsoft.com/office/powerpoint/2010/main" val="141516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D9F8EE-E168-9D88-5DED-16C65973B16F}"/>
              </a:ext>
            </a:extLst>
          </p:cNvPr>
          <p:cNvPicPr>
            <a:picLocks noChangeAspect="1"/>
          </p:cNvPicPr>
          <p:nvPr/>
        </p:nvPicPr>
        <p:blipFill>
          <a:blip r:embed="rId2"/>
          <a:srcRect/>
          <a:stretch/>
        </p:blipFill>
        <p:spPr>
          <a:xfrm>
            <a:off x="0" y="2551472"/>
            <a:ext cx="12192000" cy="4306529"/>
          </a:xfrm>
          <a:prstGeom prst="rect">
            <a:avLst/>
          </a:prstGeom>
        </p:spPr>
      </p:pic>
      <p:graphicFrame>
        <p:nvGraphicFramePr>
          <p:cNvPr id="2" name="Table 1">
            <a:extLst>
              <a:ext uri="{FF2B5EF4-FFF2-40B4-BE49-F238E27FC236}">
                <a16:creationId xmlns:a16="http://schemas.microsoft.com/office/drawing/2014/main" id="{A69371FB-7A58-80BA-B3D9-49A3CDD9A76B}"/>
              </a:ext>
            </a:extLst>
          </p:cNvPr>
          <p:cNvGraphicFramePr>
            <a:graphicFrameLocks noGrp="1"/>
          </p:cNvGraphicFramePr>
          <p:nvPr>
            <p:extLst>
              <p:ext uri="{D42A27DB-BD31-4B8C-83A1-F6EECF244321}">
                <p14:modId xmlns:p14="http://schemas.microsoft.com/office/powerpoint/2010/main" val="168134988"/>
              </p:ext>
            </p:extLst>
          </p:nvPr>
        </p:nvGraphicFramePr>
        <p:xfrm>
          <a:off x="5590842" y="1051106"/>
          <a:ext cx="4451341" cy="4525959"/>
        </p:xfrm>
        <a:graphic>
          <a:graphicData uri="http://schemas.openxmlformats.org/drawingml/2006/table">
            <a:tbl>
              <a:tblPr/>
              <a:tblGrid>
                <a:gridCol w="893739">
                  <a:extLst>
                    <a:ext uri="{9D8B030D-6E8A-4147-A177-3AD203B41FA5}">
                      <a16:colId xmlns:a16="http://schemas.microsoft.com/office/drawing/2014/main" val="2980745226"/>
                    </a:ext>
                  </a:extLst>
                </a:gridCol>
                <a:gridCol w="902416">
                  <a:extLst>
                    <a:ext uri="{9D8B030D-6E8A-4147-A177-3AD203B41FA5}">
                      <a16:colId xmlns:a16="http://schemas.microsoft.com/office/drawing/2014/main" val="565128185"/>
                    </a:ext>
                  </a:extLst>
                </a:gridCol>
                <a:gridCol w="885062">
                  <a:extLst>
                    <a:ext uri="{9D8B030D-6E8A-4147-A177-3AD203B41FA5}">
                      <a16:colId xmlns:a16="http://schemas.microsoft.com/office/drawing/2014/main" val="3517116366"/>
                    </a:ext>
                  </a:extLst>
                </a:gridCol>
                <a:gridCol w="885062">
                  <a:extLst>
                    <a:ext uri="{9D8B030D-6E8A-4147-A177-3AD203B41FA5}">
                      <a16:colId xmlns:a16="http://schemas.microsoft.com/office/drawing/2014/main" val="2442697955"/>
                    </a:ext>
                  </a:extLst>
                </a:gridCol>
                <a:gridCol w="885062">
                  <a:extLst>
                    <a:ext uri="{9D8B030D-6E8A-4147-A177-3AD203B41FA5}">
                      <a16:colId xmlns:a16="http://schemas.microsoft.com/office/drawing/2014/main" val="1529103023"/>
                    </a:ext>
                  </a:extLst>
                </a:gridCol>
              </a:tblGrid>
              <a:tr h="694166">
                <a:tc>
                  <a:txBody>
                    <a:bodyPr/>
                    <a:lstStyle/>
                    <a:p>
                      <a:pPr algn="ctr" fontAlgn="auto"/>
                      <a:r>
                        <a:rPr lang="en-US" sz="1000" b="1" i="0">
                          <a:solidFill>
                            <a:srgbClr val="FFFFFF"/>
                          </a:solidFill>
                          <a:effectLst/>
                          <a:highlight>
                            <a:srgbClr val="4F6228"/>
                          </a:highlight>
                          <a:latin typeface="Calibri" panose="020F0502020204030204" pitchFamily="34" charset="0"/>
                        </a:rPr>
                        <a:t>​</a:t>
                      </a:r>
                    </a:p>
                    <a:p>
                      <a:pPr algn="ctr" fontAlgn="base"/>
                      <a:r>
                        <a:rPr lang="en-US" sz="1000" b="1" i="0">
                          <a:solidFill>
                            <a:srgbClr val="FFFFFF"/>
                          </a:solidFill>
                          <a:effectLst/>
                          <a:highlight>
                            <a:srgbClr val="4F6228"/>
                          </a:highlight>
                          <a:latin typeface="Calibri" panose="020F0502020204030204" pitchFamily="34" charset="0"/>
                        </a:rPr>
                        <a:t>Ministry/ Department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33652"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US" sz="1000" b="1" i="0">
                          <a:solidFill>
                            <a:srgbClr val="FFFFFF"/>
                          </a:solidFill>
                          <a:effectLst/>
                          <a:highlight>
                            <a:srgbClr val="4F6228"/>
                          </a:highlight>
                          <a:latin typeface="Calibri" panose="020F0502020204030204" pitchFamily="34" charset="0"/>
                        </a:rPr>
                        <a:t>​</a:t>
                      </a:r>
                    </a:p>
                    <a:p>
                      <a:pPr algn="ctr" fontAlgn="base"/>
                      <a:r>
                        <a:rPr lang="en-US" sz="1000" b="1" i="0">
                          <a:solidFill>
                            <a:srgbClr val="FFFFFF"/>
                          </a:solidFill>
                          <a:effectLst/>
                          <a:highlight>
                            <a:srgbClr val="4F6228"/>
                          </a:highlight>
                          <a:latin typeface="Calibri" panose="020F0502020204030204" pitchFamily="34" charset="0"/>
                        </a:rPr>
                        <a:t>Candid Conversations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33652"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US" sz="1000" b="1" i="0">
                          <a:solidFill>
                            <a:srgbClr val="FFFFFF"/>
                          </a:solidFill>
                          <a:effectLst/>
                          <a:highlight>
                            <a:srgbClr val="4F6228"/>
                          </a:highlight>
                          <a:latin typeface="Calibri" panose="020F0502020204030204" pitchFamily="34" charset="0"/>
                        </a:rPr>
                        <a:t>​</a:t>
                      </a:r>
                    </a:p>
                    <a:p>
                      <a:pPr algn="ctr" fontAlgn="base"/>
                      <a:r>
                        <a:rPr lang="en-US" sz="1000" b="1" i="0">
                          <a:solidFill>
                            <a:srgbClr val="FFFFFF"/>
                          </a:solidFill>
                          <a:effectLst/>
                          <a:highlight>
                            <a:srgbClr val="4F6228"/>
                          </a:highlight>
                          <a:latin typeface="Calibri" panose="020F0502020204030204" pitchFamily="34" charset="0"/>
                        </a:rPr>
                        <a:t>Futures and Foresight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33652"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US" sz="1000" b="1" i="0">
                          <a:solidFill>
                            <a:srgbClr val="FFFFFF"/>
                          </a:solidFill>
                          <a:effectLst/>
                          <a:highlight>
                            <a:srgbClr val="4F6228"/>
                          </a:highlight>
                          <a:latin typeface="Calibri" panose="020F0502020204030204" pitchFamily="34" charset="0"/>
                        </a:rPr>
                        <a:t>​</a:t>
                      </a:r>
                    </a:p>
                    <a:p>
                      <a:pPr algn="ctr" fontAlgn="base"/>
                      <a:r>
                        <a:rPr lang="en-US" sz="1000" b="1" i="0">
                          <a:solidFill>
                            <a:srgbClr val="FFFFFF"/>
                          </a:solidFill>
                          <a:effectLst/>
                          <a:highlight>
                            <a:srgbClr val="4F6228"/>
                          </a:highlight>
                          <a:latin typeface="Calibri" panose="020F0502020204030204" pitchFamily="34" charset="0"/>
                        </a:rPr>
                        <a:t>Review policy proposals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33652"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US" sz="1000" b="1" i="0">
                          <a:solidFill>
                            <a:srgbClr val="FFFFFF"/>
                          </a:solidFill>
                          <a:effectLst/>
                          <a:highlight>
                            <a:srgbClr val="4F6228"/>
                          </a:highlight>
                          <a:latin typeface="Calibri" panose="020F0502020204030204" pitchFamily="34" charset="0"/>
                        </a:rPr>
                        <a:t>​</a:t>
                      </a:r>
                    </a:p>
                    <a:p>
                      <a:pPr algn="ctr" fontAlgn="base"/>
                      <a:r>
                        <a:rPr lang="en-US" sz="1000" b="1" i="0">
                          <a:solidFill>
                            <a:srgbClr val="FFFFFF"/>
                          </a:solidFill>
                          <a:effectLst/>
                          <a:highlight>
                            <a:srgbClr val="4F6228"/>
                          </a:highlight>
                          <a:latin typeface="Calibri" panose="020F0502020204030204" pitchFamily="34" charset="0"/>
                        </a:rPr>
                        <a:t>Building public sector capability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33652"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405513680"/>
                  </a:ext>
                </a:extLst>
              </a:tr>
              <a:tr h="388733">
                <a:tc>
                  <a:txBody>
                    <a:bodyPr/>
                    <a:lstStyle/>
                    <a:p>
                      <a:pPr algn="ctr" fontAlgn="base"/>
                      <a:r>
                        <a:rPr lang="en-US" sz="1000" b="1" i="0">
                          <a:solidFill>
                            <a:srgbClr val="FFFFFF"/>
                          </a:solidFill>
                          <a:effectLst/>
                          <a:highlight>
                            <a:srgbClr val="4F6228"/>
                          </a:highlight>
                          <a:latin typeface="Calibri" panose="020F0502020204030204" pitchFamily="34" charset="0"/>
                        </a:rPr>
                        <a:t>MfE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33652"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+public debate​</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33652"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33652"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33652"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33652"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580939324"/>
                  </a:ext>
                </a:extLst>
              </a:tr>
              <a:tr h="388733">
                <a:tc>
                  <a:txBody>
                    <a:bodyPr/>
                    <a:lstStyle/>
                    <a:p>
                      <a:pPr algn="ctr" fontAlgn="base"/>
                      <a:r>
                        <a:rPr lang="en-US" sz="1000" b="1" i="0" dirty="0">
                          <a:solidFill>
                            <a:srgbClr val="FFFFFF"/>
                          </a:solidFill>
                          <a:effectLst/>
                          <a:highlight>
                            <a:srgbClr val="4F6228"/>
                          </a:highlight>
                          <a:latin typeface="Calibri" panose="020F0502020204030204" pitchFamily="34" charset="0"/>
                        </a:rPr>
                        <a:t>Treasury ​</a:t>
                      </a:r>
                      <a:endParaRPr lang="en-US" sz="1600" b="1" i="0" dirty="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+public debate​</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3976020575"/>
                  </a:ext>
                </a:extLst>
              </a:tr>
              <a:tr h="236016">
                <a:tc>
                  <a:txBody>
                    <a:bodyPr/>
                    <a:lstStyle/>
                    <a:p>
                      <a:pPr algn="ctr" fontAlgn="base"/>
                      <a:r>
                        <a:rPr lang="en-US" sz="1000" b="1" i="0" dirty="0">
                          <a:solidFill>
                            <a:srgbClr val="FFFFFF"/>
                          </a:solidFill>
                          <a:effectLst/>
                          <a:highlight>
                            <a:srgbClr val="4F6228"/>
                          </a:highlight>
                          <a:latin typeface="Calibri" panose="020F0502020204030204" pitchFamily="34" charset="0"/>
                        </a:rPr>
                        <a:t>IRD ​</a:t>
                      </a:r>
                      <a:endParaRPr lang="en-US" sz="1600" b="1" i="0" dirty="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905222380"/>
                  </a:ext>
                </a:extLst>
              </a:tr>
              <a:tr h="388733">
                <a:tc>
                  <a:txBody>
                    <a:bodyPr/>
                    <a:lstStyle/>
                    <a:p>
                      <a:pPr algn="ctr" fontAlgn="base"/>
                      <a:r>
                        <a:rPr lang="en-US" sz="1000" b="1" i="0" dirty="0">
                          <a:solidFill>
                            <a:srgbClr val="FFFFFF"/>
                          </a:solidFill>
                          <a:effectLst/>
                          <a:highlight>
                            <a:srgbClr val="4F6228"/>
                          </a:highlight>
                          <a:latin typeface="Calibri" panose="020F0502020204030204" pitchFamily="34" charset="0"/>
                        </a:rPr>
                        <a:t>DPMC ​</a:t>
                      </a:r>
                      <a:endParaRPr lang="en-US" sz="1600" b="1" i="0" dirty="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+public debate​</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1264819404"/>
                  </a:ext>
                </a:extLst>
              </a:tr>
              <a:tr h="236016">
                <a:tc>
                  <a:txBody>
                    <a:bodyPr/>
                    <a:lstStyle/>
                    <a:p>
                      <a:pPr algn="ctr" fontAlgn="base"/>
                      <a:r>
                        <a:rPr lang="en-US" sz="1000" b="1" i="0">
                          <a:solidFill>
                            <a:srgbClr val="FFFFFF"/>
                          </a:solidFill>
                          <a:effectLst/>
                          <a:highlight>
                            <a:srgbClr val="4F6228"/>
                          </a:highlight>
                          <a:latin typeface="Calibri" panose="020F0502020204030204" pitchFamily="34" charset="0"/>
                        </a:rPr>
                        <a:t>Justice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2185674986"/>
                  </a:ext>
                </a:extLst>
              </a:tr>
              <a:tr h="236016">
                <a:tc>
                  <a:txBody>
                    <a:bodyPr/>
                    <a:lstStyle/>
                    <a:p>
                      <a:pPr algn="ctr" fontAlgn="base"/>
                      <a:r>
                        <a:rPr lang="en-US" sz="1000" b="1" i="0">
                          <a:solidFill>
                            <a:srgbClr val="FFFFFF"/>
                          </a:solidFill>
                          <a:effectLst/>
                          <a:highlight>
                            <a:srgbClr val="4F6228"/>
                          </a:highlight>
                          <a:latin typeface="Calibri" panose="020F0502020204030204" pitchFamily="34" charset="0"/>
                        </a:rPr>
                        <a:t>MBIE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718660518"/>
                  </a:ext>
                </a:extLst>
              </a:tr>
              <a:tr h="236016">
                <a:tc>
                  <a:txBody>
                    <a:bodyPr/>
                    <a:lstStyle/>
                    <a:p>
                      <a:pPr algn="ctr" fontAlgn="base"/>
                      <a:r>
                        <a:rPr lang="en-US" sz="1000" b="1" i="0">
                          <a:solidFill>
                            <a:srgbClr val="FFFFFF"/>
                          </a:solidFill>
                          <a:effectLst/>
                          <a:highlight>
                            <a:srgbClr val="4F6228"/>
                          </a:highlight>
                          <a:latin typeface="Calibri" panose="020F0502020204030204" pitchFamily="34" charset="0"/>
                        </a:rPr>
                        <a:t>MFAT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1838004496"/>
                  </a:ext>
                </a:extLst>
              </a:tr>
              <a:tr h="236016">
                <a:tc>
                  <a:txBody>
                    <a:bodyPr/>
                    <a:lstStyle/>
                    <a:p>
                      <a:pPr algn="ctr" fontAlgn="base"/>
                      <a:r>
                        <a:rPr lang="en-US" sz="1000" b="1" i="0">
                          <a:solidFill>
                            <a:srgbClr val="FFFFFF"/>
                          </a:solidFill>
                          <a:effectLst/>
                          <a:highlight>
                            <a:srgbClr val="4F6228"/>
                          </a:highlight>
                          <a:latin typeface="Calibri" panose="020F0502020204030204" pitchFamily="34" charset="0"/>
                        </a:rPr>
                        <a:t>MSD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1758523439"/>
                  </a:ext>
                </a:extLst>
              </a:tr>
              <a:tr h="236016">
                <a:tc>
                  <a:txBody>
                    <a:bodyPr/>
                    <a:lstStyle/>
                    <a:p>
                      <a:pPr algn="ctr" fontAlgn="base"/>
                      <a:r>
                        <a:rPr lang="en-US" sz="1000" b="1" i="0">
                          <a:solidFill>
                            <a:srgbClr val="FFFFFF"/>
                          </a:solidFill>
                          <a:effectLst/>
                          <a:highlight>
                            <a:srgbClr val="4F6228"/>
                          </a:highlight>
                          <a:latin typeface="Calibri" panose="020F0502020204030204" pitchFamily="34" charset="0"/>
                        </a:rPr>
                        <a:t>Education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EBF1DE"/>
                          </a:highlight>
                          <a:latin typeface="Calibri" panose="020F0502020204030204" pitchFamily="34" charset="0"/>
                        </a:rPr>
                        <a:t> ​</a:t>
                      </a:r>
                      <a:endParaRPr lang="en-NZ" sz="1600" b="0" i="0">
                        <a:solidFill>
                          <a:srgbClr val="000000"/>
                        </a:solidFill>
                        <a:effectLst/>
                        <a:highlight>
                          <a:srgbClr val="EBF1DE"/>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3248448851"/>
                  </a:ext>
                </a:extLst>
              </a:tr>
              <a:tr h="236016">
                <a:tc>
                  <a:txBody>
                    <a:bodyPr/>
                    <a:lstStyle/>
                    <a:p>
                      <a:pPr algn="ctr" fontAlgn="base"/>
                      <a:r>
                        <a:rPr lang="en-NZ" sz="1000" b="1" i="0">
                          <a:solidFill>
                            <a:srgbClr val="FFFFFF"/>
                          </a:solidFill>
                          <a:effectLst/>
                          <a:highlight>
                            <a:srgbClr val="4F6228"/>
                          </a:highlight>
                          <a:latin typeface="Calibri" panose="020F0502020204030204" pitchFamily="34" charset="0"/>
                        </a:rPr>
                        <a:t>MoH​</a:t>
                      </a:r>
                      <a:endParaRPr lang="en-NZ"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EBF1DE"/>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66925750"/>
                  </a:ext>
                </a:extLst>
              </a:tr>
              <a:tr h="236016">
                <a:tc>
                  <a:txBody>
                    <a:bodyPr/>
                    <a:lstStyle/>
                    <a:p>
                      <a:pPr algn="ctr" fontAlgn="base"/>
                      <a:r>
                        <a:rPr lang="en-NZ" sz="1000" b="1" i="0">
                          <a:solidFill>
                            <a:srgbClr val="FFFFFF"/>
                          </a:solidFill>
                          <a:effectLst/>
                          <a:highlight>
                            <a:srgbClr val="4F6228"/>
                          </a:highlight>
                          <a:latin typeface="Calibri" panose="020F0502020204030204" pitchFamily="34" charset="0"/>
                        </a:rPr>
                        <a:t>MoT​</a:t>
                      </a:r>
                      <a:endParaRPr lang="en-NZ"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C3D69B"/>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auto"/>
                      <a:r>
                        <a:rPr lang="en-NZ" sz="1000" b="0" i="0">
                          <a:solidFill>
                            <a:srgbClr val="000000"/>
                          </a:solidFill>
                          <a:effectLst/>
                          <a:highlight>
                            <a:srgbClr val="EBF1DE"/>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tc>
                  <a:txBody>
                    <a:bodyPr/>
                    <a:lstStyle/>
                    <a:p>
                      <a:pPr algn="ctr" fontAlgn="auto"/>
                      <a:r>
                        <a:rPr lang="en-NZ" sz="1000" b="0" i="0">
                          <a:solidFill>
                            <a:srgbClr val="000000"/>
                          </a:solidFill>
                          <a:effectLst/>
                          <a:highlight>
                            <a:srgbClr val="EBF1DE"/>
                          </a:highlight>
                          <a:latin typeface="Calibri" panose="020F0502020204030204" pitchFamily="34" charset="0"/>
                        </a:rPr>
                        <a:t>​</a:t>
                      </a: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97322807"/>
                  </a:ext>
                </a:extLst>
              </a:tr>
              <a:tr h="388733">
                <a:tc>
                  <a:txBody>
                    <a:bodyPr/>
                    <a:lstStyle/>
                    <a:p>
                      <a:pPr algn="ctr" fontAlgn="base"/>
                      <a:r>
                        <a:rPr lang="en-US" sz="1000" b="1" i="0">
                          <a:solidFill>
                            <a:srgbClr val="FFFFFF"/>
                          </a:solidFill>
                          <a:effectLst/>
                          <a:highlight>
                            <a:srgbClr val="4F6228"/>
                          </a:highlight>
                          <a:latin typeface="Calibri" panose="020F0502020204030204" pitchFamily="34" charset="0"/>
                        </a:rPr>
                        <a:t>Futures Group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Second priority​</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Most support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Third priority​</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3428177907"/>
                  </a:ext>
                </a:extLst>
              </a:tr>
              <a:tr h="388733">
                <a:tc>
                  <a:txBody>
                    <a:bodyPr/>
                    <a:lstStyle/>
                    <a:p>
                      <a:pPr algn="ctr" fontAlgn="base"/>
                      <a:r>
                        <a:rPr lang="en-US" sz="1000" b="1" i="0">
                          <a:solidFill>
                            <a:srgbClr val="FFFFFF"/>
                          </a:solidFill>
                          <a:effectLst/>
                          <a:highlight>
                            <a:srgbClr val="4F6228"/>
                          </a:highlight>
                          <a:latin typeface="Calibri" panose="020F0502020204030204" pitchFamily="34" charset="0"/>
                        </a:rPr>
                        <a:t>Governance Group ​</a:t>
                      </a:r>
                      <a:endParaRPr lang="en-US" sz="1600" b="1" i="0">
                        <a:solidFill>
                          <a:srgbClr val="FFFFFF"/>
                        </a:solidFill>
                        <a:effectLst/>
                        <a:highlight>
                          <a:srgbClr val="4F6228"/>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4F6228"/>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a:solidFill>
                            <a:srgbClr val="000000"/>
                          </a:solidFill>
                          <a:effectLst/>
                          <a:highlight>
                            <a:srgbClr val="C3D69B"/>
                          </a:highlight>
                          <a:latin typeface="Calibri" panose="020F0502020204030204" pitchFamily="34" charset="0"/>
                        </a:rPr>
                        <a:t> ​</a:t>
                      </a:r>
                      <a:endParaRPr lang="en-NZ" sz="1600" b="0" i="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tc>
                  <a:txBody>
                    <a:bodyPr/>
                    <a:lstStyle/>
                    <a:p>
                      <a:pPr algn="ctr" fontAlgn="base"/>
                      <a:r>
                        <a:rPr lang="en-NZ" sz="1000" b="0" i="0" dirty="0">
                          <a:solidFill>
                            <a:srgbClr val="000000"/>
                          </a:solidFill>
                          <a:effectLst/>
                          <a:highlight>
                            <a:srgbClr val="C3D69B"/>
                          </a:highlight>
                          <a:latin typeface="Calibri" panose="020F0502020204030204" pitchFamily="34" charset="0"/>
                        </a:rPr>
                        <a:t> ​</a:t>
                      </a:r>
                      <a:endParaRPr lang="en-NZ" sz="1600" b="0" i="0" dirty="0">
                        <a:solidFill>
                          <a:srgbClr val="000000"/>
                        </a:solidFill>
                        <a:effectLst/>
                        <a:highlight>
                          <a:srgbClr val="C3D69B"/>
                        </a:highlight>
                      </a:endParaRPr>
                    </a:p>
                  </a:txBody>
                  <a:tcPr marL="83300" marR="83300" marT="41650" marB="41650">
                    <a:lnL w="11211" cap="flat" cmpd="sng" algn="ctr">
                      <a:solidFill>
                        <a:srgbClr val="FFFFFF"/>
                      </a:solidFill>
                      <a:prstDash val="solid"/>
                      <a:round/>
                      <a:headEnd type="none" w="med" len="med"/>
                      <a:tailEnd type="none" w="med" len="med"/>
                    </a:lnL>
                    <a:lnR w="11211" cap="flat" cmpd="sng" algn="ctr">
                      <a:solidFill>
                        <a:srgbClr val="FFFFFF"/>
                      </a:solidFill>
                      <a:prstDash val="solid"/>
                      <a:round/>
                      <a:headEnd type="none" w="med" len="med"/>
                      <a:tailEnd type="none" w="med" len="med"/>
                    </a:lnR>
                    <a:lnT w="11211" cap="flat" cmpd="sng" algn="ctr">
                      <a:solidFill>
                        <a:srgbClr val="FFFFFF"/>
                      </a:solidFill>
                      <a:prstDash val="solid"/>
                      <a:round/>
                      <a:headEnd type="none" w="med" len="med"/>
                      <a:tailEnd type="none" w="med" len="med"/>
                    </a:lnT>
                    <a:lnB w="11211" cap="flat" cmpd="sng" algn="ctr">
                      <a:solidFill>
                        <a:srgbClr val="FFFFFF"/>
                      </a:solidFill>
                      <a:prstDash val="solid"/>
                      <a:round/>
                      <a:headEnd type="none" w="med" len="med"/>
                      <a:tailEnd type="none" w="med" len="med"/>
                    </a:lnB>
                    <a:solidFill>
                      <a:srgbClr val="C3D69B"/>
                    </a:solidFill>
                  </a:tcPr>
                </a:tc>
                <a:extLst>
                  <a:ext uri="{0D108BD9-81ED-4DB2-BD59-A6C34878D82A}">
                    <a16:rowId xmlns:a16="http://schemas.microsoft.com/office/drawing/2014/main" val="537702531"/>
                  </a:ext>
                </a:extLst>
              </a:tr>
            </a:tbl>
          </a:graphicData>
        </a:graphic>
      </p:graphicFrame>
      <p:sp>
        <p:nvSpPr>
          <p:cNvPr id="3" name="Rectangle 1">
            <a:extLst>
              <a:ext uri="{FF2B5EF4-FFF2-40B4-BE49-F238E27FC236}">
                <a16:creationId xmlns:a16="http://schemas.microsoft.com/office/drawing/2014/main" id="{450E1CA5-926F-9BF9-B533-C5EF93B632F8}"/>
              </a:ext>
            </a:extLst>
          </p:cNvPr>
          <p:cNvSpPr>
            <a:spLocks noChangeArrowheads="1"/>
          </p:cNvSpPr>
          <p:nvPr/>
        </p:nvSpPr>
        <p:spPr bwMode="auto">
          <a:xfrm>
            <a:off x="4941136" y="48295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Times"/>
              </a:rPr>
              <a:t> </a:t>
            </a:r>
            <a:endParaRPr lang="en-US" altLang="en-US"/>
          </a:p>
          <a:p>
            <a:endParaRPr lang="en-US" altLang="en-US"/>
          </a:p>
        </p:txBody>
      </p:sp>
      <p:sp>
        <p:nvSpPr>
          <p:cNvPr id="4" name="TextBox 3">
            <a:extLst>
              <a:ext uri="{FF2B5EF4-FFF2-40B4-BE49-F238E27FC236}">
                <a16:creationId xmlns:a16="http://schemas.microsoft.com/office/drawing/2014/main" id="{2F77B20F-4D9A-6B14-9BC7-6F1B15586629}"/>
              </a:ext>
            </a:extLst>
          </p:cNvPr>
          <p:cNvSpPr txBox="1"/>
          <p:nvPr/>
        </p:nvSpPr>
        <p:spPr>
          <a:xfrm>
            <a:off x="386987" y="228220"/>
            <a:ext cx="11689290" cy="523220"/>
          </a:xfrm>
          <a:prstGeom prst="rect">
            <a:avLst/>
          </a:prstGeom>
          <a:noFill/>
        </p:spPr>
        <p:txBody>
          <a:bodyPr wrap="none" rtlCol="0">
            <a:spAutoFit/>
          </a:bodyPr>
          <a:lstStyle/>
          <a:p>
            <a:r>
              <a:rPr lang="en-US" sz="2800" b="1" dirty="0"/>
              <a:t>The Policy hub was established this year in response to public sector feedback</a:t>
            </a:r>
          </a:p>
        </p:txBody>
      </p:sp>
      <p:sp>
        <p:nvSpPr>
          <p:cNvPr id="5" name="TextBox 4">
            <a:extLst>
              <a:ext uri="{FF2B5EF4-FFF2-40B4-BE49-F238E27FC236}">
                <a16:creationId xmlns:a16="http://schemas.microsoft.com/office/drawing/2014/main" id="{47B20E38-8FC1-D86D-73A6-ADA0B5A6ACC9}"/>
              </a:ext>
            </a:extLst>
          </p:cNvPr>
          <p:cNvSpPr txBox="1"/>
          <p:nvPr/>
        </p:nvSpPr>
        <p:spPr>
          <a:xfrm>
            <a:off x="896167" y="1195560"/>
            <a:ext cx="3573379" cy="3785652"/>
          </a:xfrm>
          <a:prstGeom prst="rect">
            <a:avLst/>
          </a:prstGeom>
          <a:noFill/>
        </p:spPr>
        <p:txBody>
          <a:bodyPr wrap="square" rtlCol="0">
            <a:spAutoFit/>
          </a:bodyPr>
          <a:lstStyle/>
          <a:p>
            <a:r>
              <a:rPr lang="en-US" sz="2000" b="1" dirty="0"/>
              <a:t>Issues</a:t>
            </a:r>
          </a:p>
          <a:p>
            <a:endParaRPr lang="en-US" sz="2000" dirty="0"/>
          </a:p>
          <a:p>
            <a:r>
              <a:rPr lang="en-US" sz="2000" dirty="0"/>
              <a:t>Connections are patchy</a:t>
            </a:r>
          </a:p>
          <a:p>
            <a:r>
              <a:rPr lang="en-US" sz="2000" dirty="0"/>
              <a:t>Links are based on relationships</a:t>
            </a:r>
          </a:p>
          <a:p>
            <a:r>
              <a:rPr lang="en-US" sz="2000" dirty="0"/>
              <a:t>Time frames are different</a:t>
            </a:r>
          </a:p>
          <a:p>
            <a:r>
              <a:rPr lang="en-US" sz="2000" dirty="0"/>
              <a:t>Evidence versus balancing interests</a:t>
            </a:r>
          </a:p>
          <a:p>
            <a:endParaRPr lang="en-US" sz="2000" dirty="0"/>
          </a:p>
          <a:p>
            <a:endParaRPr lang="en-US" sz="2000" dirty="0"/>
          </a:p>
          <a:p>
            <a:r>
              <a:rPr lang="en-US" sz="2000" b="1" dirty="0"/>
              <a:t>Pilot project 2023</a:t>
            </a:r>
          </a:p>
          <a:p>
            <a:endParaRPr lang="en-US" sz="2000" dirty="0"/>
          </a:p>
          <a:p>
            <a:r>
              <a:rPr lang="en-US" sz="2000" dirty="0"/>
              <a:t>Reimagining public value</a:t>
            </a:r>
          </a:p>
        </p:txBody>
      </p:sp>
    </p:spTree>
    <p:extLst>
      <p:ext uri="{BB962C8B-B14F-4D97-AF65-F5344CB8AC3E}">
        <p14:creationId xmlns:p14="http://schemas.microsoft.com/office/powerpoint/2010/main" val="38920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F55CF1-4E93-8096-69A4-F9024915DC53}"/>
              </a:ext>
            </a:extLst>
          </p:cNvPr>
          <p:cNvPicPr>
            <a:picLocks noChangeAspect="1"/>
          </p:cNvPicPr>
          <p:nvPr/>
        </p:nvPicPr>
        <p:blipFill>
          <a:blip r:embed="rId2"/>
          <a:srcRect/>
          <a:stretch/>
        </p:blipFill>
        <p:spPr>
          <a:xfrm>
            <a:off x="0" y="2551472"/>
            <a:ext cx="12192000" cy="4306529"/>
          </a:xfrm>
          <a:prstGeom prst="rect">
            <a:avLst/>
          </a:prstGeom>
        </p:spPr>
      </p:pic>
      <p:sp>
        <p:nvSpPr>
          <p:cNvPr id="6" name="TextBox 5">
            <a:extLst>
              <a:ext uri="{FF2B5EF4-FFF2-40B4-BE49-F238E27FC236}">
                <a16:creationId xmlns:a16="http://schemas.microsoft.com/office/drawing/2014/main" id="{C6C62048-2193-3FDF-8AEE-00EC7795782B}"/>
              </a:ext>
            </a:extLst>
          </p:cNvPr>
          <p:cNvSpPr txBox="1"/>
          <p:nvPr/>
        </p:nvSpPr>
        <p:spPr>
          <a:xfrm>
            <a:off x="595312" y="1766056"/>
            <a:ext cx="4776788" cy="3416320"/>
          </a:xfrm>
          <a:prstGeom prst="rect">
            <a:avLst/>
          </a:prstGeom>
          <a:noFill/>
        </p:spPr>
        <p:txBody>
          <a:bodyPr wrap="square">
            <a:spAutoFit/>
          </a:bodyPr>
          <a:lstStyle/>
          <a:p>
            <a:pPr algn="l"/>
            <a:r>
              <a:rPr lang="en-NZ" b="1" i="0" dirty="0">
                <a:solidFill>
                  <a:srgbClr val="424242"/>
                </a:solidFill>
                <a:effectLst/>
              </a:rPr>
              <a:t>The Policy Hub:</a:t>
            </a:r>
          </a:p>
          <a:p>
            <a:pPr algn="l"/>
            <a:endParaRPr lang="en-NZ" b="0" i="0" dirty="0">
              <a:solidFill>
                <a:srgbClr val="424242"/>
              </a:solidFill>
              <a:effectLst/>
            </a:endParaRPr>
          </a:p>
          <a:p>
            <a:pPr algn="l">
              <a:buFont typeface="Arial" panose="020B0604020202020204" pitchFamily="34" charset="0"/>
              <a:buChar char="•"/>
            </a:pPr>
            <a:r>
              <a:rPr lang="en-NZ" b="0" i="0" dirty="0">
                <a:solidFill>
                  <a:srgbClr val="424242"/>
                </a:solidFill>
                <a:effectLst/>
              </a:rPr>
              <a:t>runs workshops to explore nationally significant issues through a multi-disciplinary lens</a:t>
            </a:r>
          </a:p>
          <a:p>
            <a:pPr algn="l">
              <a:buFont typeface="Arial" panose="020B0604020202020204" pitchFamily="34" charset="0"/>
              <a:buChar char="•"/>
            </a:pPr>
            <a:endParaRPr lang="en-NZ" dirty="0">
              <a:solidFill>
                <a:srgbClr val="424242"/>
              </a:solidFill>
            </a:endParaRPr>
          </a:p>
          <a:p>
            <a:pPr>
              <a:buFont typeface="Arial" panose="020B0604020202020204" pitchFamily="34" charset="0"/>
              <a:buChar char="•"/>
            </a:pPr>
            <a:r>
              <a:rPr lang="en-NZ" b="0" i="0" dirty="0">
                <a:solidFill>
                  <a:srgbClr val="424242"/>
                </a:solidFill>
                <a:effectLst/>
              </a:rPr>
              <a:t>builds multi-disciplinary teams to deliver research on key policy issues.</a:t>
            </a:r>
          </a:p>
          <a:p>
            <a:pPr algn="l">
              <a:buFont typeface="Arial" panose="020B0604020202020204" pitchFamily="34" charset="0"/>
              <a:buChar char="•"/>
            </a:pPr>
            <a:endParaRPr lang="en-NZ" b="0" i="0" dirty="0">
              <a:solidFill>
                <a:srgbClr val="424242"/>
              </a:solidFill>
              <a:effectLst/>
            </a:endParaRPr>
          </a:p>
          <a:p>
            <a:pPr algn="l">
              <a:buFont typeface="Arial" panose="020B0604020202020204" pitchFamily="34" charset="0"/>
              <a:buChar char="•"/>
            </a:pPr>
            <a:r>
              <a:rPr lang="en-NZ" b="0" i="0" dirty="0">
                <a:solidFill>
                  <a:srgbClr val="424242"/>
                </a:solidFill>
                <a:effectLst/>
              </a:rPr>
              <a:t>provides expert input into strategic foresight projects</a:t>
            </a:r>
          </a:p>
          <a:p>
            <a:pPr algn="l">
              <a:buFont typeface="Arial" panose="020B0604020202020204" pitchFamily="34" charset="0"/>
              <a:buChar char="•"/>
            </a:pPr>
            <a:endParaRPr lang="en-NZ" dirty="0">
              <a:solidFill>
                <a:srgbClr val="424242"/>
              </a:solidFill>
            </a:endParaRPr>
          </a:p>
          <a:p>
            <a:pPr algn="l">
              <a:buFont typeface="Arial" panose="020B0604020202020204" pitchFamily="34" charset="0"/>
              <a:buChar char="•"/>
            </a:pPr>
            <a:r>
              <a:rPr lang="en-NZ" dirty="0">
                <a:solidFill>
                  <a:srgbClr val="424242"/>
                </a:solidFill>
              </a:rPr>
              <a:t>c</a:t>
            </a:r>
            <a:r>
              <a:rPr lang="en-NZ" b="0" i="0" dirty="0">
                <a:solidFill>
                  <a:srgbClr val="424242"/>
                </a:solidFill>
                <a:effectLst/>
              </a:rPr>
              <a:t>onnects the academic and policy c</a:t>
            </a:r>
            <a:r>
              <a:rPr lang="en-NZ" dirty="0">
                <a:solidFill>
                  <a:srgbClr val="424242"/>
                </a:solidFill>
              </a:rPr>
              <a:t>ommunity</a:t>
            </a:r>
            <a:endParaRPr lang="en-NZ" b="0" i="0" dirty="0">
              <a:solidFill>
                <a:srgbClr val="424242"/>
              </a:solidFill>
              <a:effectLst/>
            </a:endParaRPr>
          </a:p>
        </p:txBody>
      </p:sp>
      <p:sp>
        <p:nvSpPr>
          <p:cNvPr id="7" name="TextBox 6">
            <a:extLst>
              <a:ext uri="{FF2B5EF4-FFF2-40B4-BE49-F238E27FC236}">
                <a16:creationId xmlns:a16="http://schemas.microsoft.com/office/drawing/2014/main" id="{CCCBF8D3-5223-4C76-C81E-E5574F0DE2DD}"/>
              </a:ext>
            </a:extLst>
          </p:cNvPr>
          <p:cNvSpPr txBox="1"/>
          <p:nvPr/>
        </p:nvSpPr>
        <p:spPr>
          <a:xfrm>
            <a:off x="485775" y="381061"/>
            <a:ext cx="11444287" cy="1384995"/>
          </a:xfrm>
          <a:prstGeom prst="rect">
            <a:avLst/>
          </a:prstGeom>
          <a:noFill/>
        </p:spPr>
        <p:txBody>
          <a:bodyPr wrap="square" rtlCol="0">
            <a:spAutoFit/>
          </a:bodyPr>
          <a:lstStyle/>
          <a:p>
            <a:r>
              <a:rPr lang="en-NZ" sz="2800" b="1" i="0" dirty="0">
                <a:solidFill>
                  <a:srgbClr val="424242"/>
                </a:solidFill>
                <a:effectLst/>
              </a:rPr>
              <a:t>The Policy Hub connects New Zealand's academics with the policy community to ensure well founded evidence underpins key policy decisions.</a:t>
            </a:r>
          </a:p>
          <a:p>
            <a:endParaRPr lang="en-US" sz="2800" b="1" dirty="0"/>
          </a:p>
        </p:txBody>
      </p:sp>
      <p:sp>
        <p:nvSpPr>
          <p:cNvPr id="8" name="TextBox 7">
            <a:extLst>
              <a:ext uri="{FF2B5EF4-FFF2-40B4-BE49-F238E27FC236}">
                <a16:creationId xmlns:a16="http://schemas.microsoft.com/office/drawing/2014/main" id="{26CB4FDA-B3CE-0CF9-2C09-9CA47EC57BAD}"/>
              </a:ext>
            </a:extLst>
          </p:cNvPr>
          <p:cNvSpPr txBox="1"/>
          <p:nvPr/>
        </p:nvSpPr>
        <p:spPr>
          <a:xfrm>
            <a:off x="6610350" y="1766056"/>
            <a:ext cx="4343400" cy="3693319"/>
          </a:xfrm>
          <a:prstGeom prst="rect">
            <a:avLst/>
          </a:prstGeom>
          <a:noFill/>
        </p:spPr>
        <p:txBody>
          <a:bodyPr wrap="square" rtlCol="0">
            <a:spAutoFit/>
          </a:bodyPr>
          <a:lstStyle/>
          <a:p>
            <a:r>
              <a:rPr lang="en-US" b="1" dirty="0"/>
              <a:t>Current projects</a:t>
            </a:r>
            <a:r>
              <a:rPr lang="en-US" dirty="0"/>
              <a:t>:</a:t>
            </a:r>
          </a:p>
          <a:p>
            <a:endParaRPr lang="en-US" dirty="0"/>
          </a:p>
          <a:p>
            <a:r>
              <a:rPr lang="en-US" dirty="0"/>
              <a:t>Supporting 7 departments with their LTIBs</a:t>
            </a:r>
          </a:p>
          <a:p>
            <a:endParaRPr lang="en-US" dirty="0"/>
          </a:p>
          <a:p>
            <a:r>
              <a:rPr lang="en-US" dirty="0"/>
              <a:t>Exploring projects on </a:t>
            </a:r>
          </a:p>
          <a:p>
            <a:endParaRPr lang="en-US" dirty="0"/>
          </a:p>
          <a:p>
            <a:pPr marL="285750" indent="-285750">
              <a:buFont typeface="Arial" panose="020B0604020202020204" pitchFamily="34" charset="0"/>
              <a:buChar char="•"/>
            </a:pPr>
            <a:r>
              <a:rPr lang="en-US" dirty="0"/>
              <a:t>Trust in institutions</a:t>
            </a:r>
          </a:p>
          <a:p>
            <a:pPr marL="285750" indent="-285750">
              <a:buFont typeface="Arial" panose="020B0604020202020204" pitchFamily="34" charset="0"/>
              <a:buChar char="•"/>
            </a:pPr>
            <a:r>
              <a:rPr lang="en-US" dirty="0"/>
              <a:t>The economic and social costs and the role of government in different pathways to a low carbon economy</a:t>
            </a:r>
          </a:p>
          <a:p>
            <a:pPr marL="285750" indent="-285750">
              <a:buFont typeface="Arial" panose="020B0604020202020204" pitchFamily="34" charset="0"/>
              <a:buChar char="•"/>
            </a:pPr>
            <a:r>
              <a:rPr lang="en-US" dirty="0"/>
              <a:t>Supporting the safe deployment of LLMs to deliver public services</a:t>
            </a:r>
          </a:p>
          <a:p>
            <a:endParaRPr lang="en-US" dirty="0"/>
          </a:p>
        </p:txBody>
      </p:sp>
    </p:spTree>
    <p:extLst>
      <p:ext uri="{BB962C8B-B14F-4D97-AF65-F5344CB8AC3E}">
        <p14:creationId xmlns:p14="http://schemas.microsoft.com/office/powerpoint/2010/main" val="365649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7323C35-3F0F-D950-CC48-F5723C8D334A}"/>
              </a:ext>
            </a:extLst>
          </p:cNvPr>
          <p:cNvSpPr/>
          <p:nvPr/>
        </p:nvSpPr>
        <p:spPr>
          <a:xfrm>
            <a:off x="4892367" y="1104900"/>
            <a:ext cx="2869693" cy="4903451"/>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C7DA275-FA6F-4B8B-E3F1-93F8E095267A}"/>
              </a:ext>
            </a:extLst>
          </p:cNvPr>
          <p:cNvSpPr/>
          <p:nvPr/>
        </p:nvSpPr>
        <p:spPr>
          <a:xfrm>
            <a:off x="7737016" y="1104900"/>
            <a:ext cx="4205087" cy="4903451"/>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00CFA4B-1B8C-D69C-4646-DC2A20651C5B}"/>
              </a:ext>
            </a:extLst>
          </p:cNvPr>
          <p:cNvSpPr/>
          <p:nvPr/>
        </p:nvSpPr>
        <p:spPr>
          <a:xfrm>
            <a:off x="406400" y="1104900"/>
            <a:ext cx="4504171" cy="490345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extLst>
              <a:ext uri="{FF2B5EF4-FFF2-40B4-BE49-F238E27FC236}">
                <a16:creationId xmlns:a16="http://schemas.microsoft.com/office/drawing/2014/main" id="{DD4DE0BF-00A6-2FCA-4A58-0E90DF40F3DD}"/>
              </a:ext>
            </a:extLst>
          </p:cNvPr>
          <p:cNvSpPr/>
          <p:nvPr/>
        </p:nvSpPr>
        <p:spPr>
          <a:xfrm rot="16200000">
            <a:off x="611905" y="3466479"/>
            <a:ext cx="900741" cy="2251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6479656-B7A6-ABC8-AAF3-ECD05A3B7CB0}"/>
              </a:ext>
            </a:extLst>
          </p:cNvPr>
          <p:cNvSpPr/>
          <p:nvPr/>
        </p:nvSpPr>
        <p:spPr>
          <a:xfrm>
            <a:off x="606258" y="1979579"/>
            <a:ext cx="1402432" cy="1138181"/>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A5AEFC95-096B-6D40-CC3F-6DFC9E82BB9D}"/>
              </a:ext>
            </a:extLst>
          </p:cNvPr>
          <p:cNvSpPr/>
          <p:nvPr/>
        </p:nvSpPr>
        <p:spPr>
          <a:xfrm>
            <a:off x="8635028" y="4478116"/>
            <a:ext cx="1885406" cy="147730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83ED2D8-4215-DEB5-E3B8-9D4045ED7596}"/>
              </a:ext>
            </a:extLst>
          </p:cNvPr>
          <p:cNvSpPr/>
          <p:nvPr/>
        </p:nvSpPr>
        <p:spPr>
          <a:xfrm>
            <a:off x="3899459" y="4029407"/>
            <a:ext cx="6183003" cy="938535"/>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089EF43-B598-43F4-2AC2-CCA11CF31B2D}"/>
              </a:ext>
            </a:extLst>
          </p:cNvPr>
          <p:cNvSpPr/>
          <p:nvPr/>
        </p:nvSpPr>
        <p:spPr>
          <a:xfrm>
            <a:off x="3899460" y="3046923"/>
            <a:ext cx="4263165" cy="938535"/>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0AE47A-0C23-EFF3-B77A-E01109B3CFED}"/>
              </a:ext>
            </a:extLst>
          </p:cNvPr>
          <p:cNvSpPr/>
          <p:nvPr/>
        </p:nvSpPr>
        <p:spPr>
          <a:xfrm>
            <a:off x="3197108" y="1889809"/>
            <a:ext cx="1885406" cy="147730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C45099-3C1F-02C9-4468-A2D7CAEB2CD5}"/>
              </a:ext>
            </a:extLst>
          </p:cNvPr>
          <p:cNvSpPr txBox="1"/>
          <p:nvPr/>
        </p:nvSpPr>
        <p:spPr>
          <a:xfrm>
            <a:off x="949717" y="197516"/>
            <a:ext cx="10523145" cy="830997"/>
          </a:xfrm>
          <a:prstGeom prst="rect">
            <a:avLst/>
          </a:prstGeom>
          <a:noFill/>
        </p:spPr>
        <p:txBody>
          <a:bodyPr wrap="square" rtlCol="0">
            <a:spAutoFit/>
          </a:bodyPr>
          <a:lstStyle/>
          <a:p>
            <a:r>
              <a:rPr lang="en-US" sz="2400" b="1" dirty="0"/>
              <a:t>We offered to assess the capability, impacts of LLMs for particular use cases and the appropriate guard rails for use</a:t>
            </a:r>
          </a:p>
        </p:txBody>
      </p:sp>
      <p:sp>
        <p:nvSpPr>
          <p:cNvPr id="6" name="TextBox 5">
            <a:extLst>
              <a:ext uri="{FF2B5EF4-FFF2-40B4-BE49-F238E27FC236}">
                <a16:creationId xmlns:a16="http://schemas.microsoft.com/office/drawing/2014/main" id="{4EE7BCD3-5BD7-A57E-AB08-A004B1508EBE}"/>
              </a:ext>
            </a:extLst>
          </p:cNvPr>
          <p:cNvSpPr txBox="1"/>
          <p:nvPr/>
        </p:nvSpPr>
        <p:spPr>
          <a:xfrm>
            <a:off x="826166" y="2152802"/>
            <a:ext cx="1142999" cy="830997"/>
          </a:xfrm>
          <a:prstGeom prst="rect">
            <a:avLst/>
          </a:prstGeom>
          <a:noFill/>
        </p:spPr>
        <p:txBody>
          <a:bodyPr wrap="square" rtlCol="0">
            <a:spAutoFit/>
          </a:bodyPr>
          <a:lstStyle/>
          <a:p>
            <a:r>
              <a:rPr lang="en-US" sz="1600" b="1" dirty="0"/>
              <a:t>AI use for a specific purpose</a:t>
            </a:r>
          </a:p>
        </p:txBody>
      </p:sp>
      <p:sp>
        <p:nvSpPr>
          <p:cNvPr id="7" name="TextBox 6">
            <a:extLst>
              <a:ext uri="{FF2B5EF4-FFF2-40B4-BE49-F238E27FC236}">
                <a16:creationId xmlns:a16="http://schemas.microsoft.com/office/drawing/2014/main" id="{3A06EE13-E125-2699-9606-06021E5D4371}"/>
              </a:ext>
            </a:extLst>
          </p:cNvPr>
          <p:cNvSpPr txBox="1"/>
          <p:nvPr/>
        </p:nvSpPr>
        <p:spPr>
          <a:xfrm>
            <a:off x="3477847" y="2116965"/>
            <a:ext cx="1204176" cy="276999"/>
          </a:xfrm>
          <a:prstGeom prst="rect">
            <a:avLst/>
          </a:prstGeom>
          <a:noFill/>
        </p:spPr>
        <p:txBody>
          <a:bodyPr wrap="none" rtlCol="0">
            <a:spAutoFit/>
          </a:bodyPr>
          <a:lstStyle/>
          <a:p>
            <a:r>
              <a:rPr lang="en-US" sz="1200" dirty="0"/>
              <a:t>Purpose fulfilled</a:t>
            </a:r>
          </a:p>
        </p:txBody>
      </p:sp>
      <p:sp>
        <p:nvSpPr>
          <p:cNvPr id="8" name="TextBox 7">
            <a:extLst>
              <a:ext uri="{FF2B5EF4-FFF2-40B4-BE49-F238E27FC236}">
                <a16:creationId xmlns:a16="http://schemas.microsoft.com/office/drawing/2014/main" id="{F18114E5-3EE9-A0DA-51FD-95381F8B8170}"/>
              </a:ext>
            </a:extLst>
          </p:cNvPr>
          <p:cNvSpPr txBox="1"/>
          <p:nvPr/>
        </p:nvSpPr>
        <p:spPr>
          <a:xfrm>
            <a:off x="3459985" y="2429802"/>
            <a:ext cx="1452642" cy="276999"/>
          </a:xfrm>
          <a:prstGeom prst="rect">
            <a:avLst/>
          </a:prstGeom>
          <a:noFill/>
        </p:spPr>
        <p:txBody>
          <a:bodyPr wrap="none" rtlCol="0">
            <a:spAutoFit/>
          </a:bodyPr>
          <a:lstStyle/>
          <a:p>
            <a:r>
              <a:rPr lang="en-US" sz="1200" dirty="0"/>
              <a:t>Purpose not fulfilled</a:t>
            </a:r>
          </a:p>
        </p:txBody>
      </p:sp>
      <p:sp>
        <p:nvSpPr>
          <p:cNvPr id="9" name="TextBox 8">
            <a:extLst>
              <a:ext uri="{FF2B5EF4-FFF2-40B4-BE49-F238E27FC236}">
                <a16:creationId xmlns:a16="http://schemas.microsoft.com/office/drawing/2014/main" id="{DE089D71-0A2D-1A5D-8854-CFE6A46FC2E6}"/>
              </a:ext>
            </a:extLst>
          </p:cNvPr>
          <p:cNvSpPr txBox="1"/>
          <p:nvPr/>
        </p:nvSpPr>
        <p:spPr>
          <a:xfrm>
            <a:off x="3459985" y="2706801"/>
            <a:ext cx="2068821" cy="461665"/>
          </a:xfrm>
          <a:prstGeom prst="rect">
            <a:avLst/>
          </a:prstGeom>
          <a:noFill/>
        </p:spPr>
        <p:txBody>
          <a:bodyPr wrap="square" rtlCol="0">
            <a:spAutoFit/>
          </a:bodyPr>
          <a:lstStyle/>
          <a:p>
            <a:r>
              <a:rPr lang="en-US" sz="1200" dirty="0"/>
              <a:t>Unintended impact on purpose activity</a:t>
            </a:r>
          </a:p>
        </p:txBody>
      </p:sp>
      <p:sp>
        <p:nvSpPr>
          <p:cNvPr id="10" name="TextBox 9">
            <a:extLst>
              <a:ext uri="{FF2B5EF4-FFF2-40B4-BE49-F238E27FC236}">
                <a16:creationId xmlns:a16="http://schemas.microsoft.com/office/drawing/2014/main" id="{10F0747F-D0BB-BDC8-E6D5-C26F3B0280FD}"/>
              </a:ext>
            </a:extLst>
          </p:cNvPr>
          <p:cNvSpPr txBox="1"/>
          <p:nvPr/>
        </p:nvSpPr>
        <p:spPr>
          <a:xfrm>
            <a:off x="5813098" y="4215391"/>
            <a:ext cx="2282933" cy="276999"/>
          </a:xfrm>
          <a:prstGeom prst="rect">
            <a:avLst/>
          </a:prstGeom>
          <a:noFill/>
        </p:spPr>
        <p:txBody>
          <a:bodyPr wrap="none" rtlCol="0">
            <a:spAutoFit/>
          </a:bodyPr>
          <a:lstStyle/>
          <a:p>
            <a:r>
              <a:rPr lang="en-US" sz="1200" dirty="0"/>
              <a:t>Impact on human user and teams</a:t>
            </a:r>
          </a:p>
        </p:txBody>
      </p:sp>
      <p:sp>
        <p:nvSpPr>
          <p:cNvPr id="11" name="TextBox 10">
            <a:extLst>
              <a:ext uri="{FF2B5EF4-FFF2-40B4-BE49-F238E27FC236}">
                <a16:creationId xmlns:a16="http://schemas.microsoft.com/office/drawing/2014/main" id="{A325B652-6F61-C98C-ACB8-88F8AFE9EC39}"/>
              </a:ext>
            </a:extLst>
          </p:cNvPr>
          <p:cNvSpPr txBox="1"/>
          <p:nvPr/>
        </p:nvSpPr>
        <p:spPr>
          <a:xfrm>
            <a:off x="5813098" y="4528228"/>
            <a:ext cx="1934889" cy="276999"/>
          </a:xfrm>
          <a:prstGeom prst="rect">
            <a:avLst/>
          </a:prstGeom>
          <a:noFill/>
        </p:spPr>
        <p:txBody>
          <a:bodyPr wrap="none" rtlCol="0">
            <a:spAutoFit/>
          </a:bodyPr>
          <a:lstStyle/>
          <a:p>
            <a:r>
              <a:rPr lang="en-US" sz="1200" dirty="0"/>
              <a:t>Impact on human recipients</a:t>
            </a:r>
          </a:p>
        </p:txBody>
      </p:sp>
      <p:sp>
        <p:nvSpPr>
          <p:cNvPr id="12" name="TextBox 11">
            <a:extLst>
              <a:ext uri="{FF2B5EF4-FFF2-40B4-BE49-F238E27FC236}">
                <a16:creationId xmlns:a16="http://schemas.microsoft.com/office/drawing/2014/main" id="{754180A3-C31D-2817-B7FC-01EB60866DD8}"/>
              </a:ext>
            </a:extLst>
          </p:cNvPr>
          <p:cNvSpPr txBox="1"/>
          <p:nvPr/>
        </p:nvSpPr>
        <p:spPr>
          <a:xfrm>
            <a:off x="5173448" y="3146770"/>
            <a:ext cx="2352642" cy="830997"/>
          </a:xfrm>
          <a:prstGeom prst="rect">
            <a:avLst/>
          </a:prstGeom>
          <a:noFill/>
        </p:spPr>
        <p:txBody>
          <a:bodyPr wrap="square" rtlCol="0">
            <a:spAutoFit/>
          </a:bodyPr>
          <a:lstStyle/>
          <a:p>
            <a:r>
              <a:rPr lang="en-US" sz="1200" dirty="0"/>
              <a:t>New processes now possible</a:t>
            </a:r>
          </a:p>
          <a:p>
            <a:r>
              <a:rPr lang="en-US" sz="1200" dirty="0"/>
              <a:t>Change in organization operating model and role</a:t>
            </a:r>
          </a:p>
          <a:p>
            <a:r>
              <a:rPr lang="en-US" sz="1200" dirty="0"/>
              <a:t>Economic impacts</a:t>
            </a:r>
          </a:p>
        </p:txBody>
      </p:sp>
      <p:sp>
        <p:nvSpPr>
          <p:cNvPr id="13" name="TextBox 12">
            <a:extLst>
              <a:ext uri="{FF2B5EF4-FFF2-40B4-BE49-F238E27FC236}">
                <a16:creationId xmlns:a16="http://schemas.microsoft.com/office/drawing/2014/main" id="{E542DB27-61D8-B9BF-B50D-F3C9D10B1B29}"/>
              </a:ext>
            </a:extLst>
          </p:cNvPr>
          <p:cNvSpPr txBox="1"/>
          <p:nvPr/>
        </p:nvSpPr>
        <p:spPr>
          <a:xfrm>
            <a:off x="3603527" y="1411533"/>
            <a:ext cx="1104790" cy="369332"/>
          </a:xfrm>
          <a:prstGeom prst="rect">
            <a:avLst/>
          </a:prstGeom>
          <a:noFill/>
        </p:spPr>
        <p:txBody>
          <a:bodyPr wrap="none" rtlCol="0">
            <a:spAutoFit/>
          </a:bodyPr>
          <a:lstStyle/>
          <a:p>
            <a:r>
              <a:rPr lang="en-US" dirty="0"/>
              <a:t>AI activity</a:t>
            </a:r>
          </a:p>
        </p:txBody>
      </p:sp>
      <p:sp>
        <p:nvSpPr>
          <p:cNvPr id="14" name="TextBox 13">
            <a:extLst>
              <a:ext uri="{FF2B5EF4-FFF2-40B4-BE49-F238E27FC236}">
                <a16:creationId xmlns:a16="http://schemas.microsoft.com/office/drawing/2014/main" id="{D3A539CB-E329-5BE3-FA5F-44BF4468B1ED}"/>
              </a:ext>
            </a:extLst>
          </p:cNvPr>
          <p:cNvSpPr txBox="1"/>
          <p:nvPr/>
        </p:nvSpPr>
        <p:spPr>
          <a:xfrm>
            <a:off x="6031043" y="1369327"/>
            <a:ext cx="1375761" cy="369332"/>
          </a:xfrm>
          <a:prstGeom prst="rect">
            <a:avLst/>
          </a:prstGeom>
          <a:noFill/>
        </p:spPr>
        <p:txBody>
          <a:bodyPr wrap="none" rtlCol="0">
            <a:spAutoFit/>
          </a:bodyPr>
          <a:lstStyle/>
          <a:p>
            <a:r>
              <a:rPr lang="en-US" dirty="0" err="1"/>
              <a:t>Organisation</a:t>
            </a:r>
            <a:endParaRPr lang="en-US" dirty="0"/>
          </a:p>
        </p:txBody>
      </p:sp>
      <p:sp>
        <p:nvSpPr>
          <p:cNvPr id="15" name="TextBox 14">
            <a:extLst>
              <a:ext uri="{FF2B5EF4-FFF2-40B4-BE49-F238E27FC236}">
                <a16:creationId xmlns:a16="http://schemas.microsoft.com/office/drawing/2014/main" id="{3EDB7F28-8785-9E70-A5BA-E6E247E0D069}"/>
              </a:ext>
            </a:extLst>
          </p:cNvPr>
          <p:cNvSpPr txBox="1"/>
          <p:nvPr/>
        </p:nvSpPr>
        <p:spPr>
          <a:xfrm>
            <a:off x="8638673" y="1361134"/>
            <a:ext cx="779381" cy="369332"/>
          </a:xfrm>
          <a:prstGeom prst="rect">
            <a:avLst/>
          </a:prstGeom>
          <a:noFill/>
        </p:spPr>
        <p:txBody>
          <a:bodyPr wrap="none" rtlCol="0">
            <a:spAutoFit/>
          </a:bodyPr>
          <a:lstStyle/>
          <a:p>
            <a:r>
              <a:rPr lang="en-US" dirty="0"/>
              <a:t>Social </a:t>
            </a:r>
          </a:p>
        </p:txBody>
      </p:sp>
      <p:sp>
        <p:nvSpPr>
          <p:cNvPr id="16" name="TextBox 15">
            <a:extLst>
              <a:ext uri="{FF2B5EF4-FFF2-40B4-BE49-F238E27FC236}">
                <a16:creationId xmlns:a16="http://schemas.microsoft.com/office/drawing/2014/main" id="{F2188B0D-C527-A317-4CE1-7111C9EB9FBC}"/>
              </a:ext>
            </a:extLst>
          </p:cNvPr>
          <p:cNvSpPr txBox="1"/>
          <p:nvPr/>
        </p:nvSpPr>
        <p:spPr>
          <a:xfrm>
            <a:off x="8888664" y="5011891"/>
            <a:ext cx="1378134" cy="276999"/>
          </a:xfrm>
          <a:prstGeom prst="rect">
            <a:avLst/>
          </a:prstGeom>
          <a:noFill/>
        </p:spPr>
        <p:txBody>
          <a:bodyPr wrap="none" rtlCol="0">
            <a:spAutoFit/>
          </a:bodyPr>
          <a:lstStyle/>
          <a:p>
            <a:r>
              <a:rPr lang="en-US" sz="1200" dirty="0"/>
              <a:t>Social expectations</a:t>
            </a:r>
          </a:p>
        </p:txBody>
      </p:sp>
      <p:sp>
        <p:nvSpPr>
          <p:cNvPr id="17" name="TextBox 16">
            <a:extLst>
              <a:ext uri="{FF2B5EF4-FFF2-40B4-BE49-F238E27FC236}">
                <a16:creationId xmlns:a16="http://schemas.microsoft.com/office/drawing/2014/main" id="{169F0199-F67C-E992-88B6-FE67FA6313FD}"/>
              </a:ext>
            </a:extLst>
          </p:cNvPr>
          <p:cNvSpPr txBox="1"/>
          <p:nvPr/>
        </p:nvSpPr>
        <p:spPr>
          <a:xfrm>
            <a:off x="8888664" y="5230374"/>
            <a:ext cx="1699258" cy="461665"/>
          </a:xfrm>
          <a:prstGeom prst="rect">
            <a:avLst/>
          </a:prstGeom>
          <a:noFill/>
        </p:spPr>
        <p:txBody>
          <a:bodyPr wrap="square" rtlCol="0">
            <a:spAutoFit/>
          </a:bodyPr>
          <a:lstStyle/>
          <a:p>
            <a:r>
              <a:rPr lang="en-US" sz="1200" dirty="0"/>
              <a:t>Culture changes</a:t>
            </a:r>
          </a:p>
          <a:p>
            <a:r>
              <a:rPr lang="en-US" sz="1200" dirty="0"/>
              <a:t>Social consequences</a:t>
            </a:r>
          </a:p>
        </p:txBody>
      </p:sp>
      <p:sp>
        <p:nvSpPr>
          <p:cNvPr id="22" name="Right Arrow 21">
            <a:extLst>
              <a:ext uri="{FF2B5EF4-FFF2-40B4-BE49-F238E27FC236}">
                <a16:creationId xmlns:a16="http://schemas.microsoft.com/office/drawing/2014/main" id="{7DF590AD-263B-DC90-0C00-3309E936D2ED}"/>
              </a:ext>
            </a:extLst>
          </p:cNvPr>
          <p:cNvSpPr/>
          <p:nvPr/>
        </p:nvSpPr>
        <p:spPr>
          <a:xfrm>
            <a:off x="2140128" y="2393964"/>
            <a:ext cx="969567" cy="3128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 Arrow 23">
            <a:extLst>
              <a:ext uri="{FF2B5EF4-FFF2-40B4-BE49-F238E27FC236}">
                <a16:creationId xmlns:a16="http://schemas.microsoft.com/office/drawing/2014/main" id="{8BAC1C0B-F312-922C-DF02-53172789A2FD}"/>
              </a:ext>
            </a:extLst>
          </p:cNvPr>
          <p:cNvSpPr/>
          <p:nvPr/>
        </p:nvSpPr>
        <p:spPr>
          <a:xfrm rot="5400000">
            <a:off x="5176641" y="2537948"/>
            <a:ext cx="529131" cy="553999"/>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a:extLst>
              <a:ext uri="{FF2B5EF4-FFF2-40B4-BE49-F238E27FC236}">
                <a16:creationId xmlns:a16="http://schemas.microsoft.com/office/drawing/2014/main" id="{78D64B13-9DF0-FCFD-8D13-A1820C9428EA}"/>
              </a:ext>
            </a:extLst>
          </p:cNvPr>
          <p:cNvSpPr/>
          <p:nvPr/>
        </p:nvSpPr>
        <p:spPr>
          <a:xfrm flipV="1">
            <a:off x="1000906" y="3237637"/>
            <a:ext cx="2393288" cy="1511410"/>
          </a:xfrm>
          <a:prstGeom prst="bentArrow">
            <a:avLst>
              <a:gd name="adj1" fmla="val 8242"/>
              <a:gd name="adj2" fmla="val 12432"/>
              <a:gd name="adj3" fmla="val 17266"/>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a:extLst>
              <a:ext uri="{FF2B5EF4-FFF2-40B4-BE49-F238E27FC236}">
                <a16:creationId xmlns:a16="http://schemas.microsoft.com/office/drawing/2014/main" id="{EA568E26-853D-C7FA-F152-FDEE1A7BE146}"/>
              </a:ext>
            </a:extLst>
          </p:cNvPr>
          <p:cNvSpPr/>
          <p:nvPr/>
        </p:nvSpPr>
        <p:spPr>
          <a:xfrm rot="5400000" flipH="1" flipV="1">
            <a:off x="2226620" y="2155934"/>
            <a:ext cx="563008" cy="2539592"/>
          </a:xfrm>
          <a:prstGeom prst="bentArrow">
            <a:avLst>
              <a:gd name="adj1" fmla="val 24864"/>
              <a:gd name="adj2" fmla="val 24186"/>
              <a:gd name="adj3" fmla="val 17266"/>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a:extLst>
              <a:ext uri="{FF2B5EF4-FFF2-40B4-BE49-F238E27FC236}">
                <a16:creationId xmlns:a16="http://schemas.microsoft.com/office/drawing/2014/main" id="{6AF62AF5-0C0F-06CC-242D-7B389F0BC5BE}"/>
              </a:ext>
            </a:extLst>
          </p:cNvPr>
          <p:cNvSpPr/>
          <p:nvPr/>
        </p:nvSpPr>
        <p:spPr>
          <a:xfrm rot="5400000">
            <a:off x="6360286" y="1113427"/>
            <a:ext cx="1785589" cy="4263166"/>
          </a:xfrm>
          <a:prstGeom prst="bentArrow">
            <a:avLst>
              <a:gd name="adj1" fmla="val 7481"/>
              <a:gd name="adj2" fmla="val 9502"/>
              <a:gd name="adj3" fmla="val 12197"/>
              <a:gd name="adj4" fmla="val 346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Bent Arrow 29">
            <a:extLst>
              <a:ext uri="{FF2B5EF4-FFF2-40B4-BE49-F238E27FC236}">
                <a16:creationId xmlns:a16="http://schemas.microsoft.com/office/drawing/2014/main" id="{AF392ACE-9222-12F4-9FD5-02F2DB8FBBD8}"/>
              </a:ext>
            </a:extLst>
          </p:cNvPr>
          <p:cNvSpPr/>
          <p:nvPr/>
        </p:nvSpPr>
        <p:spPr>
          <a:xfrm rot="5400000">
            <a:off x="6230617" y="1006863"/>
            <a:ext cx="2594083" cy="4890290"/>
          </a:xfrm>
          <a:prstGeom prst="bentArrow">
            <a:avLst>
              <a:gd name="adj1" fmla="val 4698"/>
              <a:gd name="adj2" fmla="val 6487"/>
              <a:gd name="adj3" fmla="val 8950"/>
              <a:gd name="adj4" fmla="val 3465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Bent Arrow 31">
            <a:extLst>
              <a:ext uri="{FF2B5EF4-FFF2-40B4-BE49-F238E27FC236}">
                <a16:creationId xmlns:a16="http://schemas.microsoft.com/office/drawing/2014/main" id="{592E3EA9-6266-9326-DAE8-C4A7EC233163}"/>
              </a:ext>
            </a:extLst>
          </p:cNvPr>
          <p:cNvSpPr/>
          <p:nvPr/>
        </p:nvSpPr>
        <p:spPr>
          <a:xfrm flipV="1">
            <a:off x="6174252" y="5020855"/>
            <a:ext cx="2393288" cy="607433"/>
          </a:xfrm>
          <a:prstGeom prst="bentArrow">
            <a:avLst>
              <a:gd name="adj1" fmla="val 24864"/>
              <a:gd name="adj2" fmla="val 29268"/>
              <a:gd name="adj3" fmla="val 33112"/>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76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E48736-698B-5DF9-E1D4-F30F47BDFAE9}"/>
              </a:ext>
            </a:extLst>
          </p:cNvPr>
          <p:cNvPicPr>
            <a:picLocks noChangeAspect="1"/>
          </p:cNvPicPr>
          <p:nvPr/>
        </p:nvPicPr>
        <p:blipFill>
          <a:blip r:embed="rId2"/>
          <a:srcRect/>
          <a:stretch/>
        </p:blipFill>
        <p:spPr>
          <a:xfrm>
            <a:off x="0" y="2551472"/>
            <a:ext cx="12192000" cy="4306529"/>
          </a:xfrm>
          <a:prstGeom prst="rect">
            <a:avLst/>
          </a:prstGeom>
        </p:spPr>
      </p:pic>
      <p:sp>
        <p:nvSpPr>
          <p:cNvPr id="3" name="TextBox 2">
            <a:extLst>
              <a:ext uri="{FF2B5EF4-FFF2-40B4-BE49-F238E27FC236}">
                <a16:creationId xmlns:a16="http://schemas.microsoft.com/office/drawing/2014/main" id="{69B8A7A6-6F7B-E8BE-D86B-0CFDA6092219}"/>
              </a:ext>
            </a:extLst>
          </p:cNvPr>
          <p:cNvSpPr txBox="1"/>
          <p:nvPr/>
        </p:nvSpPr>
        <p:spPr>
          <a:xfrm>
            <a:off x="751973" y="787916"/>
            <a:ext cx="5227721" cy="3693319"/>
          </a:xfrm>
          <a:prstGeom prst="rect">
            <a:avLst/>
          </a:prstGeom>
          <a:noFill/>
        </p:spPr>
        <p:txBody>
          <a:bodyPr wrap="square">
            <a:spAutoFit/>
          </a:bodyPr>
          <a:lstStyle/>
          <a:p>
            <a:pPr algn="l"/>
            <a:endParaRPr lang="en-NZ" b="0" i="0" dirty="0">
              <a:solidFill>
                <a:srgbClr val="242424"/>
              </a:solidFill>
              <a:effectLst/>
              <a:highlight>
                <a:srgbClr val="FFFFFF"/>
              </a:highlight>
              <a:latin typeface="Segoe UI" panose="020B0502040204020203" pitchFamily="34" charset="0"/>
            </a:endParaRPr>
          </a:p>
          <a:p>
            <a:pPr algn="l"/>
            <a:r>
              <a:rPr lang="en-NZ" b="1" dirty="0">
                <a:solidFill>
                  <a:srgbClr val="000000"/>
                </a:solidFill>
                <a:effectLst/>
                <a:highlight>
                  <a:srgbClr val="FFFFFF"/>
                </a:highlight>
                <a:latin typeface="Aptos" panose="020B0004020202020204" pitchFamily="34" charset="0"/>
              </a:rPr>
              <a:t>Policy support</a:t>
            </a:r>
          </a:p>
          <a:p>
            <a:pPr algn="l"/>
            <a:endParaRPr lang="en-NZ"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Analysing and summarising responses to public consultations</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Reviewing existing international policy approaches, with pros and cons and references</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Identifying trends and emerging risks</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As a tool for policy officials to support analysis and drafting</a:t>
            </a:r>
            <a:endParaRPr lang="en-NZ" b="0" i="0" dirty="0">
              <a:solidFill>
                <a:srgbClr val="242424"/>
              </a:solidFill>
              <a:effectLst/>
              <a:highlight>
                <a:srgbClr val="FFFFFF"/>
              </a:highlight>
              <a:latin typeface="Segoe UI" panose="020B0502040204020203" pitchFamily="34" charset="0"/>
            </a:endParaRPr>
          </a:p>
          <a:p>
            <a:pPr algn="l"/>
            <a:r>
              <a:rPr lang="en-NZ" b="0" i="0" dirty="0">
                <a:solidFill>
                  <a:srgbClr val="000000"/>
                </a:solidFill>
                <a:effectLst/>
                <a:highlight>
                  <a:srgbClr val="FFFFFF"/>
                </a:highlight>
                <a:latin typeface="Aptos" panose="020B0004020202020204" pitchFamily="34" charset="0"/>
              </a:rPr>
              <a:t> </a:t>
            </a:r>
            <a:endParaRPr lang="en-NZ" b="0" i="0" dirty="0">
              <a:solidFill>
                <a:srgbClr val="242424"/>
              </a:solidFill>
              <a:effectLst/>
              <a:highlight>
                <a:srgbClr val="FFFFFF"/>
              </a:highlight>
              <a:latin typeface="Segoe UI" panose="020B0502040204020203" pitchFamily="34" charset="0"/>
            </a:endParaRPr>
          </a:p>
          <a:p>
            <a:pPr algn="l" fontAlgn="base"/>
            <a:br>
              <a:rPr lang="en-NZ" b="0" i="0" dirty="0">
                <a:solidFill>
                  <a:srgbClr val="000000"/>
                </a:solidFill>
                <a:effectLst/>
                <a:highlight>
                  <a:srgbClr val="FFFFFF"/>
                </a:highlight>
                <a:latin typeface="Aptos" panose="020B0004020202020204" pitchFamily="34" charset="0"/>
              </a:rPr>
            </a:br>
            <a:endParaRPr lang="en-NZ" b="0" i="0" dirty="0">
              <a:solidFill>
                <a:srgbClr val="000000"/>
              </a:solidFill>
              <a:effectLst/>
              <a:highlight>
                <a:srgbClr val="FFFFFF"/>
              </a:highlight>
              <a:latin typeface="Calibri" panose="020F0502020204030204" pitchFamily="34" charset="0"/>
            </a:endParaRPr>
          </a:p>
        </p:txBody>
      </p:sp>
      <p:sp>
        <p:nvSpPr>
          <p:cNvPr id="5" name="TextBox 4">
            <a:extLst>
              <a:ext uri="{FF2B5EF4-FFF2-40B4-BE49-F238E27FC236}">
                <a16:creationId xmlns:a16="http://schemas.microsoft.com/office/drawing/2014/main" id="{6AF822E4-5618-B6D2-C15B-1A6405579ABE}"/>
              </a:ext>
            </a:extLst>
          </p:cNvPr>
          <p:cNvSpPr txBox="1"/>
          <p:nvPr/>
        </p:nvSpPr>
        <p:spPr>
          <a:xfrm>
            <a:off x="6312569" y="1049680"/>
            <a:ext cx="5127458" cy="3693319"/>
          </a:xfrm>
          <a:prstGeom prst="rect">
            <a:avLst/>
          </a:prstGeom>
          <a:noFill/>
        </p:spPr>
        <p:txBody>
          <a:bodyPr wrap="square">
            <a:spAutoFit/>
          </a:bodyPr>
          <a:lstStyle/>
          <a:p>
            <a:pPr algn="l"/>
            <a:r>
              <a:rPr lang="en-NZ" b="1" dirty="0">
                <a:solidFill>
                  <a:srgbClr val="000000"/>
                </a:solidFill>
                <a:effectLst/>
                <a:highlight>
                  <a:srgbClr val="FFFFFF"/>
                </a:highlight>
                <a:latin typeface="Aptos" panose="020B0004020202020204" pitchFamily="34" charset="0"/>
              </a:rPr>
              <a:t>Back office support</a:t>
            </a:r>
          </a:p>
          <a:p>
            <a:pPr algn="l"/>
            <a:endParaRPr lang="en-NZ"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Responding to OIAs - finding all stored information relevant to an OIA (and highlighting personal or sensitive information which may need to be hidden)</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Drafting responses to Ministerial letters</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Taking notes of meetings</a:t>
            </a:r>
          </a:p>
          <a:p>
            <a:pPr marL="285750" indent="-285750" algn="l">
              <a:buFont typeface="Arial" panose="020B0604020202020204" pitchFamily="34" charset="0"/>
              <a:buChar char="•"/>
            </a:pPr>
            <a:r>
              <a:rPr lang="en-NZ" dirty="0">
                <a:solidFill>
                  <a:srgbClr val="000000"/>
                </a:solidFill>
                <a:highlight>
                  <a:srgbClr val="FFFFFF"/>
                </a:highlight>
                <a:latin typeface="Aptos" panose="020B0004020202020204" pitchFamily="34" charset="0"/>
              </a:rPr>
              <a:t>Accessing data</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Archiving material</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Assessing and Improving workflows</a:t>
            </a:r>
            <a:endParaRPr lang="en-NZ" b="0" i="0"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Procurement</a:t>
            </a:r>
            <a:endParaRPr lang="en-NZ" b="0" i="0" dirty="0">
              <a:solidFill>
                <a:srgbClr val="242424"/>
              </a:solidFill>
              <a:effectLst/>
              <a:highlight>
                <a:srgbClr val="FFFFFF"/>
              </a:highlight>
              <a:latin typeface="Segoe UI" panose="020B0502040204020203" pitchFamily="34" charset="0"/>
            </a:endParaRPr>
          </a:p>
          <a:p>
            <a:pPr algn="l"/>
            <a:r>
              <a:rPr lang="en-NZ" b="0" i="0" dirty="0">
                <a:solidFill>
                  <a:srgbClr val="000000"/>
                </a:solidFill>
                <a:effectLst/>
                <a:highlight>
                  <a:srgbClr val="FFFFFF"/>
                </a:highlight>
                <a:latin typeface="Aptos" panose="020B0004020202020204" pitchFamily="34" charset="0"/>
              </a:rPr>
              <a:t> </a:t>
            </a:r>
            <a:endParaRPr lang="en-NZ" b="0" i="0" dirty="0">
              <a:solidFill>
                <a:srgbClr val="242424"/>
              </a:solidFill>
              <a:effectLst/>
              <a:highlight>
                <a:srgbClr val="FFFFFF"/>
              </a:highlight>
              <a:latin typeface="Segoe UI" panose="020B0502040204020203" pitchFamily="34" charset="0"/>
            </a:endParaRPr>
          </a:p>
        </p:txBody>
      </p:sp>
      <p:sp>
        <p:nvSpPr>
          <p:cNvPr id="7" name="TextBox 6">
            <a:extLst>
              <a:ext uri="{FF2B5EF4-FFF2-40B4-BE49-F238E27FC236}">
                <a16:creationId xmlns:a16="http://schemas.microsoft.com/office/drawing/2014/main" id="{7090B162-037F-ED18-2018-628AB0854952}"/>
              </a:ext>
            </a:extLst>
          </p:cNvPr>
          <p:cNvSpPr txBox="1"/>
          <p:nvPr/>
        </p:nvSpPr>
        <p:spPr>
          <a:xfrm>
            <a:off x="1683267" y="4127600"/>
            <a:ext cx="6100010" cy="1754326"/>
          </a:xfrm>
          <a:prstGeom prst="rect">
            <a:avLst/>
          </a:prstGeom>
          <a:noFill/>
        </p:spPr>
        <p:txBody>
          <a:bodyPr wrap="square">
            <a:spAutoFit/>
          </a:bodyPr>
          <a:lstStyle/>
          <a:p>
            <a:pPr algn="l"/>
            <a:r>
              <a:rPr lang="en-NZ" b="1" dirty="0">
                <a:solidFill>
                  <a:srgbClr val="000000"/>
                </a:solidFill>
                <a:effectLst/>
                <a:highlight>
                  <a:srgbClr val="FFFFFF"/>
                </a:highlight>
                <a:latin typeface="Aptos" panose="020B0004020202020204" pitchFamily="34" charset="0"/>
              </a:rPr>
              <a:t>Front facing support</a:t>
            </a:r>
          </a:p>
          <a:p>
            <a:pPr algn="l"/>
            <a:endParaRPr lang="en-NZ"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b="0" i="0" dirty="0">
                <a:solidFill>
                  <a:srgbClr val="000000"/>
                </a:solidFill>
                <a:effectLst/>
                <a:highlight>
                  <a:srgbClr val="FFFFFF"/>
                </a:highlight>
                <a:latin typeface="Aptos" panose="020B0004020202020204" pitchFamily="34" charset="0"/>
              </a:rPr>
              <a:t>Responding to queries from the public (next step up from Chat bots used by government)</a:t>
            </a:r>
          </a:p>
          <a:p>
            <a:pPr marL="285750" indent="-285750" algn="l">
              <a:buFont typeface="Arial" panose="020B0604020202020204" pitchFamily="34" charset="0"/>
              <a:buChar char="•"/>
            </a:pPr>
            <a:r>
              <a:rPr lang="en-NZ" dirty="0">
                <a:solidFill>
                  <a:srgbClr val="000000"/>
                </a:solidFill>
                <a:highlight>
                  <a:srgbClr val="FFFFFF"/>
                </a:highlight>
                <a:latin typeface="Aptos" panose="020B0004020202020204" pitchFamily="34" charset="0"/>
              </a:rPr>
              <a:t>Managing timing for interactions between the public and services (</a:t>
            </a:r>
            <a:r>
              <a:rPr lang="en-NZ" dirty="0" err="1">
                <a:solidFill>
                  <a:srgbClr val="000000"/>
                </a:solidFill>
                <a:highlight>
                  <a:srgbClr val="FFFFFF"/>
                </a:highlight>
                <a:latin typeface="Aptos" panose="020B0004020202020204" pitchFamily="34" charset="0"/>
              </a:rPr>
              <a:t>eg</a:t>
            </a:r>
            <a:r>
              <a:rPr lang="en-NZ" dirty="0">
                <a:solidFill>
                  <a:srgbClr val="000000"/>
                </a:solidFill>
                <a:highlight>
                  <a:srgbClr val="FFFFFF"/>
                </a:highlight>
                <a:latin typeface="Aptos" panose="020B0004020202020204" pitchFamily="34" charset="0"/>
              </a:rPr>
              <a:t> health waiting lists)</a:t>
            </a:r>
            <a:endParaRPr lang="en-NZ" b="0" i="0" dirty="0">
              <a:solidFill>
                <a:srgbClr val="242424"/>
              </a:solidFill>
              <a:effectLst/>
              <a:highlight>
                <a:srgbClr val="FFFFFF"/>
              </a:highlight>
              <a:latin typeface="Segoe UI" panose="020B0502040204020203" pitchFamily="34" charset="0"/>
            </a:endParaRPr>
          </a:p>
        </p:txBody>
      </p:sp>
      <p:sp>
        <p:nvSpPr>
          <p:cNvPr id="8" name="TextBox 7">
            <a:extLst>
              <a:ext uri="{FF2B5EF4-FFF2-40B4-BE49-F238E27FC236}">
                <a16:creationId xmlns:a16="http://schemas.microsoft.com/office/drawing/2014/main" id="{D2FC411F-0236-68EF-E21B-9E607C8FACD8}"/>
              </a:ext>
            </a:extLst>
          </p:cNvPr>
          <p:cNvSpPr txBox="1"/>
          <p:nvPr/>
        </p:nvSpPr>
        <p:spPr>
          <a:xfrm>
            <a:off x="1288883" y="326251"/>
            <a:ext cx="8297977" cy="461665"/>
          </a:xfrm>
          <a:prstGeom prst="rect">
            <a:avLst/>
          </a:prstGeom>
          <a:noFill/>
        </p:spPr>
        <p:txBody>
          <a:bodyPr wrap="none" rtlCol="0">
            <a:spAutoFit/>
          </a:bodyPr>
          <a:lstStyle/>
          <a:p>
            <a:r>
              <a:rPr lang="en-US" sz="2400" b="1" dirty="0"/>
              <a:t>We developed a proposed approach and list of typical use cases</a:t>
            </a:r>
          </a:p>
        </p:txBody>
      </p:sp>
    </p:spTree>
    <p:extLst>
      <p:ext uri="{BB962C8B-B14F-4D97-AF65-F5344CB8AC3E}">
        <p14:creationId xmlns:p14="http://schemas.microsoft.com/office/powerpoint/2010/main" val="146340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Digital landscape terrain made of dots, grid patterns and particles. There are strains of information being uploaded to the cloud from all over the landscape.">
            <a:extLst>
              <a:ext uri="{FF2B5EF4-FFF2-40B4-BE49-F238E27FC236}">
                <a16:creationId xmlns:a16="http://schemas.microsoft.com/office/drawing/2014/main" id="{7CC349FB-536F-DB20-365D-96375FE49C37}"/>
              </a:ext>
            </a:extLst>
          </p:cNvPr>
          <p:cNvPicPr>
            <a:picLocks noChangeAspect="1"/>
          </p:cNvPicPr>
          <p:nvPr/>
        </p:nvPicPr>
        <p:blipFill rotWithShape="1">
          <a:blip r:embed="rId2"/>
          <a:srcRect/>
          <a:stretch/>
        </p:blipFill>
        <p:spPr>
          <a:xfrm>
            <a:off x="0" y="10"/>
            <a:ext cx="12191980" cy="6857990"/>
          </a:xfrm>
          <a:prstGeom prst="rect">
            <a:avLst/>
          </a:prstGeom>
        </p:spPr>
      </p:pic>
      <p:pic>
        <p:nvPicPr>
          <p:cNvPr id="9" name="Picture 8">
            <a:extLst>
              <a:ext uri="{FF2B5EF4-FFF2-40B4-BE49-F238E27FC236}">
                <a16:creationId xmlns:a16="http://schemas.microsoft.com/office/drawing/2014/main" id="{3BE48736-698B-5DF9-E1D4-F30F47BDFAE9}"/>
              </a:ext>
            </a:extLst>
          </p:cNvPr>
          <p:cNvPicPr>
            <a:picLocks noChangeAspect="1"/>
          </p:cNvPicPr>
          <p:nvPr/>
        </p:nvPicPr>
        <p:blipFill rotWithShape="1">
          <a:blip r:embed="rId3"/>
          <a:srcRect t="81704"/>
          <a:stretch/>
        </p:blipFill>
        <p:spPr>
          <a:xfrm>
            <a:off x="0" y="6070084"/>
            <a:ext cx="12192000" cy="787917"/>
          </a:xfrm>
          <a:prstGeom prst="rect">
            <a:avLst/>
          </a:prstGeom>
        </p:spPr>
      </p:pic>
      <p:sp>
        <p:nvSpPr>
          <p:cNvPr id="3" name="TextBox 2">
            <a:extLst>
              <a:ext uri="{FF2B5EF4-FFF2-40B4-BE49-F238E27FC236}">
                <a16:creationId xmlns:a16="http://schemas.microsoft.com/office/drawing/2014/main" id="{69B8A7A6-6F7B-E8BE-D86B-0CFDA6092219}"/>
              </a:ext>
            </a:extLst>
          </p:cNvPr>
          <p:cNvSpPr txBox="1"/>
          <p:nvPr/>
        </p:nvSpPr>
        <p:spPr>
          <a:xfrm>
            <a:off x="751973" y="1101973"/>
            <a:ext cx="5344027" cy="2308324"/>
          </a:xfrm>
          <a:prstGeom prst="rect">
            <a:avLst/>
          </a:prstGeom>
          <a:solidFill>
            <a:schemeClr val="bg1"/>
          </a:solidFill>
        </p:spPr>
        <p:txBody>
          <a:bodyPr wrap="square">
            <a:spAutoFit/>
          </a:bodyPr>
          <a:lstStyle/>
          <a:p>
            <a:pPr algn="l"/>
            <a:r>
              <a:rPr lang="en-NZ" sz="2400" b="1" dirty="0">
                <a:solidFill>
                  <a:srgbClr val="000000"/>
                </a:solidFill>
                <a:effectLst/>
                <a:highlight>
                  <a:srgbClr val="FFFFFF"/>
                </a:highlight>
                <a:latin typeface="Aptos" panose="020B0004020202020204" pitchFamily="34" charset="0"/>
              </a:rPr>
              <a:t>MS Copilot+ PCs</a:t>
            </a:r>
            <a:endParaRPr lang="en-NZ" sz="2400"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NPU – on  device LLM processing</a:t>
            </a: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Sharing data concern removed</a:t>
            </a:r>
          </a:p>
          <a:p>
            <a:pPr marL="285750" indent="-285750" algn="l">
              <a:buFont typeface="Arial" panose="020B0604020202020204" pitchFamily="34" charset="0"/>
              <a:buChar char="•"/>
            </a:pPr>
            <a:r>
              <a:rPr lang="en-NZ" sz="2400" dirty="0">
                <a:solidFill>
                  <a:srgbClr val="000000"/>
                </a:solidFill>
                <a:highlight>
                  <a:srgbClr val="FFFFFF"/>
                </a:highlight>
                <a:latin typeface="Aptos" panose="020B0004020202020204" pitchFamily="34" charset="0"/>
              </a:rPr>
              <a:t>Individual staff with LLM on PC</a:t>
            </a: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hlinkClick r:id="rId4"/>
              </a:rPr>
              <a:t>Windows 12 </a:t>
            </a:r>
            <a:endParaRPr lang="en-NZ" sz="2400" b="0" i="0" dirty="0">
              <a:solidFill>
                <a:srgbClr val="000000"/>
              </a:solidFill>
              <a:effectLst/>
              <a:highlight>
                <a:srgbClr val="FFFFFF"/>
              </a:highlight>
              <a:latin typeface="Aptos" panose="020B0004020202020204" pitchFamily="34" charset="0"/>
            </a:endParaRPr>
          </a:p>
          <a:p>
            <a:pPr marL="285750" indent="-285750" algn="l">
              <a:buFont typeface="Arial" panose="020B0604020202020204" pitchFamily="34" charset="0"/>
              <a:buChar char="•"/>
            </a:pPr>
            <a:r>
              <a:rPr lang="en-NZ" sz="2400" dirty="0">
                <a:solidFill>
                  <a:srgbClr val="000000"/>
                </a:solidFill>
                <a:highlight>
                  <a:srgbClr val="FFFFFF"/>
                </a:highlight>
                <a:latin typeface="Aptos" panose="020B0004020202020204" pitchFamily="34" charset="0"/>
              </a:rPr>
              <a:t>Embeddings based semantic search</a:t>
            </a:r>
            <a:endParaRPr lang="en-NZ" sz="2400" b="0" i="0" dirty="0">
              <a:solidFill>
                <a:srgbClr val="000000"/>
              </a:solidFill>
              <a:effectLst/>
              <a:highlight>
                <a:srgbClr val="FFFFFF"/>
              </a:highlight>
              <a:latin typeface="Calibri" panose="020F0502020204030204" pitchFamily="34" charset="0"/>
            </a:endParaRPr>
          </a:p>
        </p:txBody>
      </p:sp>
      <p:sp>
        <p:nvSpPr>
          <p:cNvPr id="5" name="TextBox 4">
            <a:extLst>
              <a:ext uri="{FF2B5EF4-FFF2-40B4-BE49-F238E27FC236}">
                <a16:creationId xmlns:a16="http://schemas.microsoft.com/office/drawing/2014/main" id="{6AF822E4-5618-B6D2-C15B-1A6405579ABE}"/>
              </a:ext>
            </a:extLst>
          </p:cNvPr>
          <p:cNvSpPr txBox="1"/>
          <p:nvPr/>
        </p:nvSpPr>
        <p:spPr>
          <a:xfrm>
            <a:off x="6201925" y="1101973"/>
            <a:ext cx="5344027" cy="2308324"/>
          </a:xfrm>
          <a:prstGeom prst="rect">
            <a:avLst/>
          </a:prstGeom>
          <a:solidFill>
            <a:schemeClr val="bg1"/>
          </a:solidFill>
        </p:spPr>
        <p:txBody>
          <a:bodyPr wrap="square">
            <a:spAutoFit/>
          </a:bodyPr>
          <a:lstStyle/>
          <a:p>
            <a:pPr algn="l"/>
            <a:r>
              <a:rPr lang="en-NZ" sz="2400" b="1" dirty="0">
                <a:solidFill>
                  <a:srgbClr val="000000"/>
                </a:solidFill>
                <a:effectLst/>
                <a:highlight>
                  <a:srgbClr val="FFFFFF"/>
                </a:highlight>
                <a:latin typeface="Aptos" panose="020B0004020202020204" pitchFamily="34" charset="0"/>
              </a:rPr>
              <a:t>Open AI – GTP-4o</a:t>
            </a:r>
            <a:endParaRPr lang="en-NZ" sz="2400"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Multim</a:t>
            </a:r>
            <a:r>
              <a:rPr lang="en-NZ" sz="2400" dirty="0">
                <a:solidFill>
                  <a:srgbClr val="000000"/>
                </a:solidFill>
                <a:highlight>
                  <a:srgbClr val="FFFFFF"/>
                </a:highlight>
                <a:latin typeface="Aptos" panose="020B0004020202020204" pitchFamily="34" charset="0"/>
              </a:rPr>
              <a:t>odal </a:t>
            </a:r>
            <a:r>
              <a:rPr lang="en-NZ" sz="2400" dirty="0" err="1">
                <a:solidFill>
                  <a:srgbClr val="000000"/>
                </a:solidFill>
                <a:highlight>
                  <a:srgbClr val="FFFFFF"/>
                </a:highlight>
                <a:latin typeface="Aptos" panose="020B0004020202020204" pitchFamily="34" charset="0"/>
              </a:rPr>
              <a:t>realtime</a:t>
            </a:r>
            <a:r>
              <a:rPr lang="en-NZ" sz="2400" dirty="0">
                <a:solidFill>
                  <a:srgbClr val="000000"/>
                </a:solidFill>
                <a:highlight>
                  <a:srgbClr val="FFFFFF"/>
                </a:highlight>
                <a:latin typeface="Aptos" panose="020B0004020202020204" pitchFamily="34" charset="0"/>
              </a:rPr>
              <a:t> access.</a:t>
            </a: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Voices that are very </a:t>
            </a:r>
            <a:r>
              <a:rPr lang="en-NZ" sz="2400" dirty="0">
                <a:solidFill>
                  <a:srgbClr val="000000"/>
                </a:solidFill>
                <a:highlight>
                  <a:srgbClr val="FFFFFF"/>
                </a:highlight>
                <a:latin typeface="Aptos" panose="020B0004020202020204" pitchFamily="34" charset="0"/>
              </a:rPr>
              <a:t>realistic</a:t>
            </a: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Emotion recognition and response</a:t>
            </a: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App to watch screen and suggest updates</a:t>
            </a:r>
            <a:endParaRPr lang="en-NZ" sz="2400" dirty="0">
              <a:solidFill>
                <a:srgbClr val="000000"/>
              </a:solidFill>
              <a:highlight>
                <a:srgbClr val="FFFFFF"/>
              </a:highlight>
              <a:latin typeface="Aptos" panose="020B0004020202020204" pitchFamily="34" charset="0"/>
            </a:endParaRPr>
          </a:p>
        </p:txBody>
      </p:sp>
      <p:sp>
        <p:nvSpPr>
          <p:cNvPr id="7" name="TextBox 6">
            <a:extLst>
              <a:ext uri="{FF2B5EF4-FFF2-40B4-BE49-F238E27FC236}">
                <a16:creationId xmlns:a16="http://schemas.microsoft.com/office/drawing/2014/main" id="{7090B162-037F-ED18-2018-628AB0854952}"/>
              </a:ext>
            </a:extLst>
          </p:cNvPr>
          <p:cNvSpPr txBox="1"/>
          <p:nvPr/>
        </p:nvSpPr>
        <p:spPr>
          <a:xfrm>
            <a:off x="1607066" y="3761840"/>
            <a:ext cx="9083793" cy="1938992"/>
          </a:xfrm>
          <a:prstGeom prst="rect">
            <a:avLst/>
          </a:prstGeom>
          <a:solidFill>
            <a:schemeClr val="bg1"/>
          </a:solidFill>
        </p:spPr>
        <p:txBody>
          <a:bodyPr wrap="square">
            <a:spAutoFit/>
          </a:bodyPr>
          <a:lstStyle/>
          <a:p>
            <a:pPr algn="l"/>
            <a:r>
              <a:rPr lang="en-NZ" sz="2400" b="1" dirty="0">
                <a:solidFill>
                  <a:srgbClr val="000000"/>
                </a:solidFill>
                <a:effectLst/>
                <a:highlight>
                  <a:srgbClr val="FFFFFF"/>
                </a:highlight>
                <a:latin typeface="Aptos" panose="020B0004020202020204" pitchFamily="34" charset="0"/>
              </a:rPr>
              <a:t>Gemini</a:t>
            </a:r>
            <a:endParaRPr lang="en-NZ" sz="2400"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Gemini Nano one android</a:t>
            </a: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Nano built into C</a:t>
            </a:r>
            <a:r>
              <a:rPr lang="en-NZ" sz="2400" dirty="0">
                <a:solidFill>
                  <a:srgbClr val="000000"/>
                </a:solidFill>
                <a:highlight>
                  <a:srgbClr val="FFFFFF"/>
                </a:highlight>
                <a:latin typeface="Aptos" panose="020B0004020202020204" pitchFamily="34" charset="0"/>
              </a:rPr>
              <a:t>hrome</a:t>
            </a:r>
          </a:p>
          <a:p>
            <a:pPr marL="285750" indent="-285750" algn="l">
              <a:buFont typeface="Arial" panose="020B0604020202020204" pitchFamily="34" charset="0"/>
              <a:buChar char="•"/>
            </a:pPr>
            <a:r>
              <a:rPr lang="en-NZ" sz="2400" b="0" i="0" dirty="0">
                <a:solidFill>
                  <a:srgbClr val="000000"/>
                </a:solidFill>
                <a:effectLst/>
                <a:highlight>
                  <a:srgbClr val="FFFFFF"/>
                </a:highlight>
                <a:latin typeface="Aptos" panose="020B0004020202020204" pitchFamily="34" charset="0"/>
              </a:rPr>
              <a:t>Gemma models</a:t>
            </a:r>
          </a:p>
          <a:p>
            <a:pPr marL="285750" indent="-285750" algn="l">
              <a:buFont typeface="Arial" panose="020B0604020202020204" pitchFamily="34" charset="0"/>
              <a:buChar char="•"/>
            </a:pPr>
            <a:r>
              <a:rPr lang="en-NZ" sz="2400" dirty="0">
                <a:solidFill>
                  <a:srgbClr val="000000"/>
                </a:solidFill>
                <a:highlight>
                  <a:srgbClr val="FFFFFF"/>
                </a:highlight>
                <a:latin typeface="Aptos" panose="020B0004020202020204" pitchFamily="34" charset="0"/>
              </a:rPr>
              <a:t>Multimodal everywhere.</a:t>
            </a:r>
            <a:endParaRPr lang="en-NZ" sz="2400" b="0" i="0" dirty="0">
              <a:solidFill>
                <a:srgbClr val="242424"/>
              </a:solidFill>
              <a:effectLst/>
              <a:highlight>
                <a:srgbClr val="FFFFFF"/>
              </a:highlight>
              <a:latin typeface="Segoe UI" panose="020B0502040204020203" pitchFamily="34" charset="0"/>
            </a:endParaRPr>
          </a:p>
        </p:txBody>
      </p:sp>
      <p:sp>
        <p:nvSpPr>
          <p:cNvPr id="8" name="TextBox 7">
            <a:extLst>
              <a:ext uri="{FF2B5EF4-FFF2-40B4-BE49-F238E27FC236}">
                <a16:creationId xmlns:a16="http://schemas.microsoft.com/office/drawing/2014/main" id="{D2FC411F-0236-68EF-E21B-9E607C8FACD8}"/>
              </a:ext>
            </a:extLst>
          </p:cNvPr>
          <p:cNvSpPr txBox="1"/>
          <p:nvPr/>
        </p:nvSpPr>
        <p:spPr>
          <a:xfrm>
            <a:off x="1288883" y="326251"/>
            <a:ext cx="4784900" cy="461665"/>
          </a:xfrm>
          <a:prstGeom prst="rect">
            <a:avLst/>
          </a:prstGeom>
          <a:solidFill>
            <a:schemeClr val="bg1"/>
          </a:solidFill>
        </p:spPr>
        <p:txBody>
          <a:bodyPr wrap="none" rtlCol="0">
            <a:spAutoFit/>
          </a:bodyPr>
          <a:lstStyle/>
          <a:p>
            <a:r>
              <a:rPr lang="en-US" sz="2400" b="1" dirty="0"/>
              <a:t>Staying Agile Changing environment</a:t>
            </a:r>
          </a:p>
        </p:txBody>
      </p:sp>
    </p:spTree>
    <p:extLst>
      <p:ext uri="{BB962C8B-B14F-4D97-AF65-F5344CB8AC3E}">
        <p14:creationId xmlns:p14="http://schemas.microsoft.com/office/powerpoint/2010/main" val="339381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FE8C4A-9810-9D02-FB80-EA50260241E0}"/>
              </a:ext>
            </a:extLst>
          </p:cNvPr>
          <p:cNvSpPr txBox="1"/>
          <p:nvPr/>
        </p:nvSpPr>
        <p:spPr>
          <a:xfrm>
            <a:off x="153503" y="92880"/>
            <a:ext cx="3685048" cy="461665"/>
          </a:xfrm>
          <a:prstGeom prst="rect">
            <a:avLst/>
          </a:prstGeom>
          <a:solidFill>
            <a:schemeClr val="bg1"/>
          </a:solidFill>
        </p:spPr>
        <p:txBody>
          <a:bodyPr wrap="none" rtlCol="0">
            <a:spAutoFit/>
          </a:bodyPr>
          <a:lstStyle/>
          <a:p>
            <a:r>
              <a:rPr lang="en-US" sz="2400" b="1" dirty="0"/>
              <a:t>Understanding latent space</a:t>
            </a:r>
          </a:p>
        </p:txBody>
      </p:sp>
      <p:pic>
        <p:nvPicPr>
          <p:cNvPr id="5" name="Picture 4">
            <a:extLst>
              <a:ext uri="{FF2B5EF4-FFF2-40B4-BE49-F238E27FC236}">
                <a16:creationId xmlns:a16="http://schemas.microsoft.com/office/drawing/2014/main" id="{FE69965E-DAC7-5B08-AF88-069438BD661F}"/>
              </a:ext>
            </a:extLst>
          </p:cNvPr>
          <p:cNvPicPr>
            <a:picLocks noChangeAspect="1"/>
          </p:cNvPicPr>
          <p:nvPr/>
        </p:nvPicPr>
        <p:blipFill rotWithShape="1">
          <a:blip r:embed="rId2"/>
          <a:srcRect t="81704"/>
          <a:stretch/>
        </p:blipFill>
        <p:spPr>
          <a:xfrm>
            <a:off x="0" y="6070084"/>
            <a:ext cx="12192000" cy="787917"/>
          </a:xfrm>
          <a:prstGeom prst="rect">
            <a:avLst/>
          </a:prstGeom>
        </p:spPr>
      </p:pic>
      <p:pic>
        <p:nvPicPr>
          <p:cNvPr id="1103" name="Picture 79">
            <a:extLst>
              <a:ext uri="{FF2B5EF4-FFF2-40B4-BE49-F238E27FC236}">
                <a16:creationId xmlns:a16="http://schemas.microsoft.com/office/drawing/2014/main" id="{F82B905C-0415-D4B8-DA74-F046E5465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 y="185109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a:extLst>
              <a:ext uri="{FF2B5EF4-FFF2-40B4-BE49-F238E27FC236}">
                <a16:creationId xmlns:a16="http://schemas.microsoft.com/office/drawing/2014/main" id="{3824896D-37D8-E2AF-E071-AC78EA38C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20" y="185109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a:extLst>
              <a:ext uri="{FF2B5EF4-FFF2-40B4-BE49-F238E27FC236}">
                <a16:creationId xmlns:a16="http://schemas.microsoft.com/office/drawing/2014/main" id="{E1C1CEFF-3D51-4BEA-91D0-E0A7BC2C1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660" y="185109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BE85ADC1-2193-BD32-D913-04451D2E4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085" y="185109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a:extLst>
              <a:ext uri="{FF2B5EF4-FFF2-40B4-BE49-F238E27FC236}">
                <a16:creationId xmlns:a16="http://schemas.microsoft.com/office/drawing/2014/main" id="{49029512-F102-D6AE-A32B-127397A21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51" y="185109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a:extLst>
              <a:ext uri="{FF2B5EF4-FFF2-40B4-BE49-F238E27FC236}">
                <a16:creationId xmlns:a16="http://schemas.microsoft.com/office/drawing/2014/main" id="{853A69DD-A2E8-0C03-106B-9529F08BC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017" y="1851097"/>
            <a:ext cx="733425" cy="5810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6241491-D900-FE75-4CDA-E37AFFBA3C4C}"/>
              </a:ext>
            </a:extLst>
          </p:cNvPr>
          <p:cNvSpPr txBox="1"/>
          <p:nvPr/>
        </p:nvSpPr>
        <p:spPr>
          <a:xfrm>
            <a:off x="516572" y="766355"/>
            <a:ext cx="6096000" cy="584775"/>
          </a:xfrm>
          <a:prstGeom prst="rect">
            <a:avLst/>
          </a:prstGeom>
          <a:noFill/>
        </p:spPr>
        <p:txBody>
          <a:bodyPr wrap="square">
            <a:spAutoFit/>
          </a:bodyPr>
          <a:lstStyle/>
          <a:p>
            <a:r>
              <a:rPr lang="en-US" sz="3200" b="0" i="0" u="none" strike="noStrike" dirty="0">
                <a:solidFill>
                  <a:srgbClr val="000000"/>
                </a:solidFill>
                <a:effectLst/>
                <a:latin typeface="Arial" panose="020B0604020202020204" pitchFamily="34" charset="0"/>
              </a:rPr>
              <a:t>My family is from Mataura</a:t>
            </a:r>
            <a:endParaRPr lang="en-US" sz="3200" dirty="0"/>
          </a:p>
        </p:txBody>
      </p:sp>
      <p:sp>
        <p:nvSpPr>
          <p:cNvPr id="12" name="TextBox 11">
            <a:extLst>
              <a:ext uri="{FF2B5EF4-FFF2-40B4-BE49-F238E27FC236}">
                <a16:creationId xmlns:a16="http://schemas.microsoft.com/office/drawing/2014/main" id="{0CD1FBB2-2696-6130-C5DD-F38EC03494EC}"/>
              </a:ext>
            </a:extLst>
          </p:cNvPr>
          <p:cNvSpPr txBox="1"/>
          <p:nvPr/>
        </p:nvSpPr>
        <p:spPr>
          <a:xfrm>
            <a:off x="388620" y="1397297"/>
            <a:ext cx="6096000" cy="369332"/>
          </a:xfrm>
          <a:prstGeom prst="rect">
            <a:avLst/>
          </a:prstGeom>
          <a:noFill/>
        </p:spPr>
        <p:txBody>
          <a:bodyPr wrap="square">
            <a:spAutoFit/>
          </a:bodyPr>
          <a:lstStyle/>
          <a:p>
            <a:pPr rtl="0">
              <a:spcBef>
                <a:spcPts val="0"/>
              </a:spcBef>
              <a:spcAft>
                <a:spcPts val="0"/>
              </a:spcAft>
            </a:pPr>
            <a:r>
              <a:rPr lang="en-US" sz="1800" b="0" i="0" u="none" strike="noStrike" dirty="0">
                <a:solidFill>
                  <a:srgbClr val="353740"/>
                </a:solidFill>
                <a:effectLst/>
                <a:highlight>
                  <a:srgbClr val="F7F7F8"/>
                </a:highlight>
                <a:latin typeface="Consolas" panose="020B0609020204030204" pitchFamily="49" charset="0"/>
              </a:rPr>
              <a:t>[5159,   3070, 374, 505,   89454, 5808</a:t>
            </a:r>
            <a:endParaRPr lang="en-US" dirty="0"/>
          </a:p>
        </p:txBody>
      </p:sp>
      <p:pic>
        <p:nvPicPr>
          <p:cNvPr id="1117" name="Picture 93">
            <a:extLst>
              <a:ext uri="{FF2B5EF4-FFF2-40B4-BE49-F238E27FC236}">
                <a16:creationId xmlns:a16="http://schemas.microsoft.com/office/drawing/2014/main" id="{BD038B91-9F33-0976-77E0-35BEE70CC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2" y="2141610"/>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7F35711-5BE4-62BE-7D9C-A07B1ADB4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572" y="2141610"/>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a:extLst>
              <a:ext uri="{FF2B5EF4-FFF2-40B4-BE49-F238E27FC236}">
                <a16:creationId xmlns:a16="http://schemas.microsoft.com/office/drawing/2014/main" id="{09856F57-83B8-6718-17FA-F6F72E68F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572" y="2141610"/>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a:extLst>
              <a:ext uri="{FF2B5EF4-FFF2-40B4-BE49-F238E27FC236}">
                <a16:creationId xmlns:a16="http://schemas.microsoft.com/office/drawing/2014/main" id="{78FD3AB6-3989-D6DF-8E59-F0F48C3D0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572" y="2141610"/>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a:extLst>
              <a:ext uri="{FF2B5EF4-FFF2-40B4-BE49-F238E27FC236}">
                <a16:creationId xmlns:a16="http://schemas.microsoft.com/office/drawing/2014/main" id="{4AD6AD6D-5AAD-EAD4-3148-FAD21103C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2572" y="2141610"/>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a:extLst>
              <a:ext uri="{FF2B5EF4-FFF2-40B4-BE49-F238E27FC236}">
                <a16:creationId xmlns:a16="http://schemas.microsoft.com/office/drawing/2014/main" id="{58D7F3E4-7254-151A-665E-E90652BBA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572" y="2141610"/>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a:extLst>
              <a:ext uri="{FF2B5EF4-FFF2-40B4-BE49-F238E27FC236}">
                <a16:creationId xmlns:a16="http://schemas.microsoft.com/office/drawing/2014/main" id="{75E9E363-9E6E-991D-A550-3AD7BD0C1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 y="24252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a:extLst>
              <a:ext uri="{FF2B5EF4-FFF2-40B4-BE49-F238E27FC236}">
                <a16:creationId xmlns:a16="http://schemas.microsoft.com/office/drawing/2014/main" id="{8F9E6DD5-0E92-5E5A-30A7-847640D93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820" y="24252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a:extLst>
              <a:ext uri="{FF2B5EF4-FFF2-40B4-BE49-F238E27FC236}">
                <a16:creationId xmlns:a16="http://schemas.microsoft.com/office/drawing/2014/main" id="{59218B27-0D19-ECBF-DFF7-1F478B37E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820" y="24252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a:extLst>
              <a:ext uri="{FF2B5EF4-FFF2-40B4-BE49-F238E27FC236}">
                <a16:creationId xmlns:a16="http://schemas.microsoft.com/office/drawing/2014/main" id="{16EF2EC1-39D1-F2D3-8EB3-7368968A5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820" y="24252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a:extLst>
              <a:ext uri="{FF2B5EF4-FFF2-40B4-BE49-F238E27FC236}">
                <a16:creationId xmlns:a16="http://schemas.microsoft.com/office/drawing/2014/main" id="{D3A88935-170B-EB58-58E3-E91A3CD14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20" y="24252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a:extLst>
              <a:ext uri="{FF2B5EF4-FFF2-40B4-BE49-F238E27FC236}">
                <a16:creationId xmlns:a16="http://schemas.microsoft.com/office/drawing/2014/main" id="{8433D0BE-FB27-1ABA-E7E4-E950A3C7F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820" y="24252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a:extLst>
              <a:ext uri="{FF2B5EF4-FFF2-40B4-BE49-F238E27FC236}">
                <a16:creationId xmlns:a16="http://schemas.microsoft.com/office/drawing/2014/main" id="{DC1A0FFB-3E03-4C37-C138-BF3C38506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20" y="25776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a:extLst>
              <a:ext uri="{FF2B5EF4-FFF2-40B4-BE49-F238E27FC236}">
                <a16:creationId xmlns:a16="http://schemas.microsoft.com/office/drawing/2014/main" id="{E7B2CD88-9350-4762-E58A-4317028BB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220" y="25776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a:extLst>
              <a:ext uri="{FF2B5EF4-FFF2-40B4-BE49-F238E27FC236}">
                <a16:creationId xmlns:a16="http://schemas.microsoft.com/office/drawing/2014/main" id="{276BA6D2-364C-9719-B956-033632D2D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220" y="25776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a:extLst>
              <a:ext uri="{FF2B5EF4-FFF2-40B4-BE49-F238E27FC236}">
                <a16:creationId xmlns:a16="http://schemas.microsoft.com/office/drawing/2014/main" id="{F924EFDF-4EFD-904F-9494-BEB76F1B5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1220" y="25776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a:extLst>
              <a:ext uri="{FF2B5EF4-FFF2-40B4-BE49-F238E27FC236}">
                <a16:creationId xmlns:a16="http://schemas.microsoft.com/office/drawing/2014/main" id="{55E9F954-4E84-7E63-3097-0B6109D43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220" y="25776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a:extLst>
              <a:ext uri="{FF2B5EF4-FFF2-40B4-BE49-F238E27FC236}">
                <a16:creationId xmlns:a16="http://schemas.microsoft.com/office/drawing/2014/main" id="{F7F79453-80E6-B27A-EEE1-559FEA464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20" y="2577695"/>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9">
            <a:extLst>
              <a:ext uri="{FF2B5EF4-FFF2-40B4-BE49-F238E27FC236}">
                <a16:creationId xmlns:a16="http://schemas.microsoft.com/office/drawing/2014/main" id="{00CC3EE5-85BC-AFEA-6CFB-44C8A44E2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20" y="3003054"/>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0">
            <a:extLst>
              <a:ext uri="{FF2B5EF4-FFF2-40B4-BE49-F238E27FC236}">
                <a16:creationId xmlns:a16="http://schemas.microsoft.com/office/drawing/2014/main" id="{27879D2F-1DD7-45C5-18C5-534538EFF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380" y="3003054"/>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1">
            <a:extLst>
              <a:ext uri="{FF2B5EF4-FFF2-40B4-BE49-F238E27FC236}">
                <a16:creationId xmlns:a16="http://schemas.microsoft.com/office/drawing/2014/main" id="{0B1D7FF3-0158-32CF-8462-938157DAA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220" y="3003054"/>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2">
            <a:extLst>
              <a:ext uri="{FF2B5EF4-FFF2-40B4-BE49-F238E27FC236}">
                <a16:creationId xmlns:a16="http://schemas.microsoft.com/office/drawing/2014/main" id="{EFE957D5-2511-26F7-0ECE-D103E5751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645" y="3003054"/>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3">
            <a:extLst>
              <a:ext uri="{FF2B5EF4-FFF2-40B4-BE49-F238E27FC236}">
                <a16:creationId xmlns:a16="http://schemas.microsoft.com/office/drawing/2014/main" id="{7FD60D90-A8EF-A77E-281D-49F6111B3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111" y="3003054"/>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4">
            <a:extLst>
              <a:ext uri="{FF2B5EF4-FFF2-40B4-BE49-F238E27FC236}">
                <a16:creationId xmlns:a16="http://schemas.microsoft.com/office/drawing/2014/main" id="{45F7603F-7E19-1BD0-D69E-4A36227C8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577" y="3003054"/>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3">
            <a:extLst>
              <a:ext uri="{FF2B5EF4-FFF2-40B4-BE49-F238E27FC236}">
                <a16:creationId xmlns:a16="http://schemas.microsoft.com/office/drawing/2014/main" id="{15B6EDEC-C8F5-F8D0-1B34-E9C74F6D6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32" y="329356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4">
            <a:extLst>
              <a:ext uri="{FF2B5EF4-FFF2-40B4-BE49-F238E27FC236}">
                <a16:creationId xmlns:a16="http://schemas.microsoft.com/office/drawing/2014/main" id="{B1D1B4B7-E331-2229-ACB7-404BB0C3E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132" y="329356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5">
            <a:extLst>
              <a:ext uri="{FF2B5EF4-FFF2-40B4-BE49-F238E27FC236}">
                <a16:creationId xmlns:a16="http://schemas.microsoft.com/office/drawing/2014/main" id="{59748DEB-4FC0-4AD7-343E-5641A1858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132" y="329356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6">
            <a:extLst>
              <a:ext uri="{FF2B5EF4-FFF2-40B4-BE49-F238E27FC236}">
                <a16:creationId xmlns:a16="http://schemas.microsoft.com/office/drawing/2014/main" id="{7D58E979-9753-348A-7CF3-A6B7A2256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132" y="329356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7">
            <a:extLst>
              <a:ext uri="{FF2B5EF4-FFF2-40B4-BE49-F238E27FC236}">
                <a16:creationId xmlns:a16="http://schemas.microsoft.com/office/drawing/2014/main" id="{4961DDB0-D6D9-6720-423C-7A5321484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132" y="329356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8">
            <a:extLst>
              <a:ext uri="{FF2B5EF4-FFF2-40B4-BE49-F238E27FC236}">
                <a16:creationId xmlns:a16="http://schemas.microsoft.com/office/drawing/2014/main" id="{35F3CF45-2798-8283-2B2F-4D5377CFB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132" y="3293567"/>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7">
            <a:extLst>
              <a:ext uri="{FF2B5EF4-FFF2-40B4-BE49-F238E27FC236}">
                <a16:creationId xmlns:a16="http://schemas.microsoft.com/office/drawing/2014/main" id="{60639A78-FDEB-9A84-4578-2C2A50419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380" y="35772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8">
            <a:extLst>
              <a:ext uri="{FF2B5EF4-FFF2-40B4-BE49-F238E27FC236}">
                <a16:creationId xmlns:a16="http://schemas.microsoft.com/office/drawing/2014/main" id="{15554F62-B45E-7187-F7CB-47AB3E46D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380" y="35772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9">
            <a:extLst>
              <a:ext uri="{FF2B5EF4-FFF2-40B4-BE49-F238E27FC236}">
                <a16:creationId xmlns:a16="http://schemas.microsoft.com/office/drawing/2014/main" id="{FD369FB0-96DF-A753-CD7B-F48205FC8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380" y="35772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10">
            <a:extLst>
              <a:ext uri="{FF2B5EF4-FFF2-40B4-BE49-F238E27FC236}">
                <a16:creationId xmlns:a16="http://schemas.microsoft.com/office/drawing/2014/main" id="{E1A62FE9-85DC-A284-9543-4AFFFA254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380" y="35772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11">
            <a:extLst>
              <a:ext uri="{FF2B5EF4-FFF2-40B4-BE49-F238E27FC236}">
                <a16:creationId xmlns:a16="http://schemas.microsoft.com/office/drawing/2014/main" id="{9A83AAB3-A09F-485C-E9D1-542C709C0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380" y="35772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2">
            <a:extLst>
              <a:ext uri="{FF2B5EF4-FFF2-40B4-BE49-F238E27FC236}">
                <a16:creationId xmlns:a16="http://schemas.microsoft.com/office/drawing/2014/main" id="{EA5EA3CA-C5E4-A387-2E09-8A3218B72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380" y="35772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4">
            <a:extLst>
              <a:ext uri="{FF2B5EF4-FFF2-40B4-BE49-F238E27FC236}">
                <a16:creationId xmlns:a16="http://schemas.microsoft.com/office/drawing/2014/main" id="{0B44772E-1503-C767-7DEF-E981FEC07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80" y="37296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5">
            <a:extLst>
              <a:ext uri="{FF2B5EF4-FFF2-40B4-BE49-F238E27FC236}">
                <a16:creationId xmlns:a16="http://schemas.microsoft.com/office/drawing/2014/main" id="{29534F03-B3A0-C401-833A-F4A1CE76D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780" y="37296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6">
            <a:extLst>
              <a:ext uri="{FF2B5EF4-FFF2-40B4-BE49-F238E27FC236}">
                <a16:creationId xmlns:a16="http://schemas.microsoft.com/office/drawing/2014/main" id="{7A6AB707-B10C-3627-0F3B-47FBDAD73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780" y="37296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7">
            <a:extLst>
              <a:ext uri="{FF2B5EF4-FFF2-40B4-BE49-F238E27FC236}">
                <a16:creationId xmlns:a16="http://schemas.microsoft.com/office/drawing/2014/main" id="{46267F42-3501-9E98-1728-70285CEDD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780" y="37296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8">
            <a:extLst>
              <a:ext uri="{FF2B5EF4-FFF2-40B4-BE49-F238E27FC236}">
                <a16:creationId xmlns:a16="http://schemas.microsoft.com/office/drawing/2014/main" id="{063D567F-06C3-FFF0-BB6E-96BF746B6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780" y="3729652"/>
            <a:ext cx="733425" cy="5810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9">
            <a:extLst>
              <a:ext uri="{FF2B5EF4-FFF2-40B4-BE49-F238E27FC236}">
                <a16:creationId xmlns:a16="http://schemas.microsoft.com/office/drawing/2014/main" id="{B14606A3-22A7-23C3-E997-458AF5060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780" y="3729652"/>
            <a:ext cx="733425" cy="581026"/>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Shape 39">
            <a:extLst>
              <a:ext uri="{FF2B5EF4-FFF2-40B4-BE49-F238E27FC236}">
                <a16:creationId xmlns:a16="http://schemas.microsoft.com/office/drawing/2014/main" id="{8533BF8B-4E9B-242E-C8D5-7C1706CCF5A7}"/>
              </a:ext>
            </a:extLst>
          </p:cNvPr>
          <p:cNvSpPr/>
          <p:nvPr/>
        </p:nvSpPr>
        <p:spPr>
          <a:xfrm>
            <a:off x="5897880" y="198120"/>
            <a:ext cx="1600200" cy="2484120"/>
          </a:xfrm>
          <a:custGeom>
            <a:avLst/>
            <a:gdLst>
              <a:gd name="connsiteX0" fmla="*/ 0 w 1600200"/>
              <a:gd name="connsiteY0" fmla="*/ 2484120 h 2484120"/>
              <a:gd name="connsiteX1" fmla="*/ 800100 w 1600200"/>
              <a:gd name="connsiteY1" fmla="*/ 1760220 h 2484120"/>
              <a:gd name="connsiteX2" fmla="*/ 1600200 w 1600200"/>
              <a:gd name="connsiteY2" fmla="*/ 0 h 2484120"/>
            </a:gdLst>
            <a:ahLst/>
            <a:cxnLst>
              <a:cxn ang="0">
                <a:pos x="connsiteX0" y="connsiteY0"/>
              </a:cxn>
              <a:cxn ang="0">
                <a:pos x="connsiteX1" y="connsiteY1"/>
              </a:cxn>
              <a:cxn ang="0">
                <a:pos x="connsiteX2" y="connsiteY2"/>
              </a:cxn>
            </a:cxnLst>
            <a:rect l="l" t="t" r="r" b="b"/>
            <a:pathLst>
              <a:path w="1600200" h="2484120">
                <a:moveTo>
                  <a:pt x="0" y="2484120"/>
                </a:moveTo>
                <a:cubicBezTo>
                  <a:pt x="266700" y="2329180"/>
                  <a:pt x="533400" y="2174240"/>
                  <a:pt x="800100" y="1760220"/>
                </a:cubicBezTo>
                <a:cubicBezTo>
                  <a:pt x="1066800" y="1346200"/>
                  <a:pt x="1333500" y="673100"/>
                  <a:pt x="160020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27CF569-8A78-0E3B-8BFD-FC8763F05B4F}"/>
              </a:ext>
            </a:extLst>
          </p:cNvPr>
          <p:cNvSpPr/>
          <p:nvPr/>
        </p:nvSpPr>
        <p:spPr>
          <a:xfrm>
            <a:off x="5890260" y="3003054"/>
            <a:ext cx="1655445" cy="2460486"/>
          </a:xfrm>
          <a:custGeom>
            <a:avLst/>
            <a:gdLst>
              <a:gd name="connsiteX0" fmla="*/ 0 w 2034540"/>
              <a:gd name="connsiteY0" fmla="*/ 29706 h 2460486"/>
              <a:gd name="connsiteX1" fmla="*/ 861060 w 2034540"/>
              <a:gd name="connsiteY1" fmla="*/ 342126 h 2460486"/>
              <a:gd name="connsiteX2" fmla="*/ 2034540 w 2034540"/>
              <a:gd name="connsiteY2" fmla="*/ 2460486 h 2460486"/>
            </a:gdLst>
            <a:ahLst/>
            <a:cxnLst>
              <a:cxn ang="0">
                <a:pos x="connsiteX0" y="connsiteY0"/>
              </a:cxn>
              <a:cxn ang="0">
                <a:pos x="connsiteX1" y="connsiteY1"/>
              </a:cxn>
              <a:cxn ang="0">
                <a:pos x="connsiteX2" y="connsiteY2"/>
              </a:cxn>
            </a:cxnLst>
            <a:rect l="l" t="t" r="r" b="b"/>
            <a:pathLst>
              <a:path w="2034540" h="2460486">
                <a:moveTo>
                  <a:pt x="0" y="29706"/>
                </a:moveTo>
                <a:cubicBezTo>
                  <a:pt x="260985" y="-16649"/>
                  <a:pt x="521970" y="-63004"/>
                  <a:pt x="861060" y="342126"/>
                </a:cubicBezTo>
                <a:cubicBezTo>
                  <a:pt x="1200150" y="747256"/>
                  <a:pt x="1617345" y="1603871"/>
                  <a:pt x="2034540" y="2460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6D18B6-4815-50A1-9566-F67DDAB2547C}"/>
              </a:ext>
            </a:extLst>
          </p:cNvPr>
          <p:cNvSpPr/>
          <p:nvPr/>
        </p:nvSpPr>
        <p:spPr>
          <a:xfrm>
            <a:off x="7665719" y="198120"/>
            <a:ext cx="692467" cy="5486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34m</a:t>
            </a:r>
          </a:p>
        </p:txBody>
      </p:sp>
      <p:sp>
        <p:nvSpPr>
          <p:cNvPr id="43" name="TextBox 42">
            <a:extLst>
              <a:ext uri="{FF2B5EF4-FFF2-40B4-BE49-F238E27FC236}">
                <a16:creationId xmlns:a16="http://schemas.microsoft.com/office/drawing/2014/main" id="{5052269D-ABD8-6F2F-9874-587A4AC914CC}"/>
              </a:ext>
            </a:extLst>
          </p:cNvPr>
          <p:cNvSpPr txBox="1"/>
          <p:nvPr/>
        </p:nvSpPr>
        <p:spPr>
          <a:xfrm>
            <a:off x="8498520" y="401526"/>
            <a:ext cx="1714500" cy="646331"/>
          </a:xfrm>
          <a:prstGeom prst="rect">
            <a:avLst/>
          </a:prstGeom>
          <a:noFill/>
        </p:spPr>
        <p:txBody>
          <a:bodyPr wrap="square" rtlCol="0">
            <a:spAutoFit/>
          </a:bodyPr>
          <a:lstStyle/>
          <a:p>
            <a:r>
              <a:rPr lang="en-US" dirty="0"/>
              <a:t>Approx 300 active</a:t>
            </a:r>
          </a:p>
        </p:txBody>
      </p:sp>
    </p:spTree>
    <p:extLst>
      <p:ext uri="{BB962C8B-B14F-4D97-AF65-F5344CB8AC3E}">
        <p14:creationId xmlns:p14="http://schemas.microsoft.com/office/powerpoint/2010/main" val="811720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8B3497-A90C-F173-FC95-56888D8517AF}"/>
              </a:ext>
            </a:extLst>
          </p:cNvPr>
          <p:cNvPicPr>
            <a:picLocks noChangeAspect="1"/>
          </p:cNvPicPr>
          <p:nvPr/>
        </p:nvPicPr>
        <p:blipFill>
          <a:blip r:embed="rId2"/>
          <a:stretch>
            <a:fillRect/>
          </a:stretch>
        </p:blipFill>
        <p:spPr>
          <a:xfrm>
            <a:off x="0" y="554545"/>
            <a:ext cx="12192000" cy="5748909"/>
          </a:xfrm>
          <a:prstGeom prst="rect">
            <a:avLst/>
          </a:prstGeom>
        </p:spPr>
      </p:pic>
      <p:sp>
        <p:nvSpPr>
          <p:cNvPr id="4" name="TextBox 3">
            <a:extLst>
              <a:ext uri="{FF2B5EF4-FFF2-40B4-BE49-F238E27FC236}">
                <a16:creationId xmlns:a16="http://schemas.microsoft.com/office/drawing/2014/main" id="{4CFE8C4A-9810-9D02-FB80-EA50260241E0}"/>
              </a:ext>
            </a:extLst>
          </p:cNvPr>
          <p:cNvSpPr txBox="1"/>
          <p:nvPr/>
        </p:nvSpPr>
        <p:spPr>
          <a:xfrm>
            <a:off x="153503" y="92880"/>
            <a:ext cx="5127301" cy="461665"/>
          </a:xfrm>
          <a:prstGeom prst="rect">
            <a:avLst/>
          </a:prstGeom>
          <a:solidFill>
            <a:schemeClr val="bg1"/>
          </a:solidFill>
        </p:spPr>
        <p:txBody>
          <a:bodyPr wrap="none" rtlCol="0">
            <a:spAutoFit/>
          </a:bodyPr>
          <a:lstStyle/>
          <a:p>
            <a:r>
              <a:rPr lang="en-US" sz="2400" b="1" dirty="0"/>
              <a:t>Feature extraction from Claude Sonnet</a:t>
            </a:r>
          </a:p>
        </p:txBody>
      </p:sp>
      <p:pic>
        <p:nvPicPr>
          <p:cNvPr id="5" name="Picture 4">
            <a:extLst>
              <a:ext uri="{FF2B5EF4-FFF2-40B4-BE49-F238E27FC236}">
                <a16:creationId xmlns:a16="http://schemas.microsoft.com/office/drawing/2014/main" id="{FE69965E-DAC7-5B08-AF88-069438BD661F}"/>
              </a:ext>
            </a:extLst>
          </p:cNvPr>
          <p:cNvPicPr>
            <a:picLocks noChangeAspect="1"/>
          </p:cNvPicPr>
          <p:nvPr/>
        </p:nvPicPr>
        <p:blipFill rotWithShape="1">
          <a:blip r:embed="rId3"/>
          <a:srcRect t="81704"/>
          <a:stretch/>
        </p:blipFill>
        <p:spPr>
          <a:xfrm>
            <a:off x="0" y="6070084"/>
            <a:ext cx="12192000" cy="787917"/>
          </a:xfrm>
          <a:prstGeom prst="rect">
            <a:avLst/>
          </a:prstGeom>
        </p:spPr>
      </p:pic>
    </p:spTree>
    <p:extLst>
      <p:ext uri="{BB962C8B-B14F-4D97-AF65-F5344CB8AC3E}">
        <p14:creationId xmlns:p14="http://schemas.microsoft.com/office/powerpoint/2010/main" val="40090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FE8C4A-9810-9D02-FB80-EA50260241E0}"/>
              </a:ext>
            </a:extLst>
          </p:cNvPr>
          <p:cNvSpPr txBox="1"/>
          <p:nvPr/>
        </p:nvSpPr>
        <p:spPr>
          <a:xfrm>
            <a:off x="153503" y="92880"/>
            <a:ext cx="6841553" cy="461665"/>
          </a:xfrm>
          <a:prstGeom prst="rect">
            <a:avLst/>
          </a:prstGeom>
          <a:solidFill>
            <a:schemeClr val="bg1"/>
          </a:solidFill>
        </p:spPr>
        <p:txBody>
          <a:bodyPr wrap="none" rtlCol="0">
            <a:spAutoFit/>
          </a:bodyPr>
          <a:lstStyle/>
          <a:p>
            <a:r>
              <a:rPr lang="en-US" sz="2400" b="1" dirty="0"/>
              <a:t>Detecting internal concepts – Latent Space Concepts</a:t>
            </a:r>
          </a:p>
        </p:txBody>
      </p:sp>
      <p:pic>
        <p:nvPicPr>
          <p:cNvPr id="5" name="Picture 4">
            <a:extLst>
              <a:ext uri="{FF2B5EF4-FFF2-40B4-BE49-F238E27FC236}">
                <a16:creationId xmlns:a16="http://schemas.microsoft.com/office/drawing/2014/main" id="{FE69965E-DAC7-5B08-AF88-069438BD661F}"/>
              </a:ext>
            </a:extLst>
          </p:cNvPr>
          <p:cNvPicPr>
            <a:picLocks noChangeAspect="1"/>
          </p:cNvPicPr>
          <p:nvPr/>
        </p:nvPicPr>
        <p:blipFill rotWithShape="1">
          <a:blip r:embed="rId2"/>
          <a:srcRect t="81704"/>
          <a:stretch/>
        </p:blipFill>
        <p:spPr>
          <a:xfrm>
            <a:off x="0" y="6070084"/>
            <a:ext cx="12192000" cy="787917"/>
          </a:xfrm>
          <a:prstGeom prst="rect">
            <a:avLst/>
          </a:prstGeom>
        </p:spPr>
      </p:pic>
      <p:sp>
        <p:nvSpPr>
          <p:cNvPr id="2" name="TextBox 1">
            <a:extLst>
              <a:ext uri="{FF2B5EF4-FFF2-40B4-BE49-F238E27FC236}">
                <a16:creationId xmlns:a16="http://schemas.microsoft.com/office/drawing/2014/main" id="{F3BDD55C-ACEF-C68B-8C87-0BACBF2F8B1A}"/>
              </a:ext>
            </a:extLst>
          </p:cNvPr>
          <p:cNvSpPr txBox="1"/>
          <p:nvPr/>
        </p:nvSpPr>
        <p:spPr>
          <a:xfrm>
            <a:off x="668153" y="774312"/>
            <a:ext cx="8894947" cy="3046988"/>
          </a:xfrm>
          <a:prstGeom prst="rect">
            <a:avLst/>
          </a:prstGeom>
          <a:solidFill>
            <a:schemeClr val="bg1"/>
          </a:solidFill>
        </p:spPr>
        <p:txBody>
          <a:bodyPr wrap="square">
            <a:spAutoFit/>
          </a:bodyPr>
          <a:lstStyle/>
          <a:p>
            <a:pPr algn="l"/>
            <a:r>
              <a:rPr lang="en-NZ" sz="2400" b="1" dirty="0">
                <a:solidFill>
                  <a:srgbClr val="000000"/>
                </a:solidFill>
                <a:highlight>
                  <a:srgbClr val="FFFFFF"/>
                </a:highlight>
                <a:latin typeface="Aptos" panose="020B0004020202020204" pitchFamily="34" charset="0"/>
              </a:rPr>
              <a:t>Internal state</a:t>
            </a:r>
            <a:endParaRPr lang="en-NZ" sz="2400" b="1" dirty="0">
              <a:solidFill>
                <a:srgbClr val="242424"/>
              </a:solidFill>
              <a:effectLst/>
              <a:highlight>
                <a:srgbClr val="FFFFFF"/>
              </a:highlight>
              <a:latin typeface="Segoe UI" panose="020B0502040204020203" pitchFamily="34" charset="0"/>
            </a:endParaRPr>
          </a:p>
          <a:p>
            <a:pPr marL="285750" indent="-285750" algn="l">
              <a:buFont typeface="Arial" panose="020B0604020202020204" pitchFamily="34" charset="0"/>
              <a:buChar char="•"/>
            </a:pPr>
            <a:r>
              <a:rPr lang="en-NZ" sz="2400" b="0" i="0" dirty="0">
                <a:solidFill>
                  <a:srgbClr val="000000"/>
                </a:solidFill>
                <a:effectLst/>
                <a:highlight>
                  <a:srgbClr val="FFFFFF"/>
                </a:highlight>
                <a:latin typeface="Calibri" panose="020F0502020204030204" pitchFamily="34" charset="0"/>
              </a:rPr>
              <a:t>Look at the features that align with negative concepts</a:t>
            </a:r>
          </a:p>
          <a:p>
            <a:pPr marL="285750" indent="-285750" algn="l">
              <a:buFont typeface="Arial" panose="020B0604020202020204" pitchFamily="34" charset="0"/>
              <a:buChar char="•"/>
            </a:pPr>
            <a:r>
              <a:rPr lang="en-NZ" sz="2400" dirty="0">
                <a:solidFill>
                  <a:srgbClr val="000000"/>
                </a:solidFill>
                <a:highlight>
                  <a:srgbClr val="FFFFFF"/>
                </a:highlight>
                <a:latin typeface="Calibri" panose="020F0502020204030204" pitchFamily="34" charset="0"/>
              </a:rPr>
              <a:t>Features for:</a:t>
            </a:r>
          </a:p>
          <a:p>
            <a:pPr marL="742950" lvl="1" indent="-285750">
              <a:buFont typeface="Arial" panose="020B0604020202020204" pitchFamily="34" charset="0"/>
              <a:buChar char="•"/>
            </a:pPr>
            <a:r>
              <a:rPr lang="en-US" sz="2400" dirty="0">
                <a:latin typeface="-apple-system"/>
                <a:hlinkClick r:id="rId3"/>
              </a:rPr>
              <a:t>S</a:t>
            </a:r>
            <a:r>
              <a:rPr lang="en-US" sz="2400" b="0" i="0" u="none" strike="noStrike" dirty="0">
                <a:effectLst/>
                <a:latin typeface="-apple-system"/>
                <a:hlinkClick r:id="rId3"/>
              </a:rPr>
              <a:t>ecurity vulnerabilities and backdoors in code</a:t>
            </a:r>
            <a:endParaRPr lang="en-US" sz="2400" u="none" strike="noStrike" dirty="0">
              <a:latin typeface="-apple-system"/>
            </a:endParaRPr>
          </a:p>
          <a:p>
            <a:pPr marL="742950" lvl="1" indent="-285750">
              <a:buFont typeface="Arial" panose="020B0604020202020204" pitchFamily="34" charset="0"/>
              <a:buChar char="•"/>
            </a:pPr>
            <a:r>
              <a:rPr lang="en-US" sz="2400" b="0" i="0" u="none" strike="noStrike" dirty="0">
                <a:effectLst/>
                <a:latin typeface="-apple-system"/>
                <a:hlinkClick r:id="rId4"/>
              </a:rPr>
              <a:t>Bias</a:t>
            </a:r>
            <a:r>
              <a:rPr lang="en-US" sz="2400" b="0" i="0" dirty="0">
                <a:effectLst/>
                <a:latin typeface="-apple-system"/>
              </a:rPr>
              <a:t> (including both overt slurs, and more subtle biases)</a:t>
            </a:r>
          </a:p>
          <a:p>
            <a:pPr marL="742950" lvl="1" indent="-285750">
              <a:buFont typeface="Arial" panose="020B0604020202020204" pitchFamily="34" charset="0"/>
              <a:buChar char="•"/>
            </a:pPr>
            <a:r>
              <a:rPr lang="en-US" sz="2400" b="0" i="0" u="none" strike="noStrike" dirty="0">
                <a:effectLst/>
                <a:latin typeface="-apple-system"/>
                <a:hlinkClick r:id="rId5"/>
              </a:rPr>
              <a:t>Lying, deception, and power-seeking</a:t>
            </a:r>
            <a:r>
              <a:rPr lang="en-US" sz="2400" b="0" i="0" u="none" strike="noStrike" dirty="0">
                <a:effectLst/>
                <a:latin typeface="-apple-system"/>
              </a:rPr>
              <a:t> </a:t>
            </a:r>
            <a:r>
              <a:rPr lang="en-US" sz="2400" b="0" i="0" dirty="0">
                <a:effectLst/>
                <a:latin typeface="-apple-system"/>
              </a:rPr>
              <a:t> -&gt; </a:t>
            </a:r>
            <a:r>
              <a:rPr lang="en-US" sz="2400" b="0" i="0" dirty="0">
                <a:effectLst/>
                <a:latin typeface="-apple-system"/>
                <a:hlinkClick r:id="rId6"/>
              </a:rPr>
              <a:t>34M_18151534</a:t>
            </a:r>
            <a:r>
              <a:rPr lang="en-US" sz="2400" b="0" i="0" dirty="0">
                <a:effectLst/>
                <a:latin typeface="-apple-system"/>
              </a:rPr>
              <a:t> </a:t>
            </a:r>
            <a:r>
              <a:rPr lang="en-US" sz="2400" b="0" i="0" u="none" strike="noStrike" dirty="0">
                <a:effectLst/>
                <a:latin typeface="-apple-system"/>
                <a:hlinkClick r:id="rId7"/>
              </a:rPr>
              <a:t>Sycophancy</a:t>
            </a:r>
            <a:r>
              <a:rPr lang="en-US" sz="2400" u="none" strike="noStrike" dirty="0">
                <a:latin typeface="-apple-system"/>
              </a:rPr>
              <a:t> (trying to please)</a:t>
            </a:r>
            <a:r>
              <a:rPr lang="en-US" sz="2400" b="0" i="0" dirty="0">
                <a:effectLst/>
                <a:latin typeface="-apple-system"/>
              </a:rPr>
              <a:t> </a:t>
            </a:r>
          </a:p>
          <a:p>
            <a:pPr marL="742950" lvl="1" indent="-285750">
              <a:buFont typeface="Arial" panose="020B0604020202020204" pitchFamily="34" charset="0"/>
              <a:buChar char="•"/>
            </a:pPr>
            <a:r>
              <a:rPr lang="en-US" sz="2400" b="0" i="0" u="none" strike="noStrike" dirty="0">
                <a:effectLst/>
                <a:latin typeface="-apple-system"/>
                <a:hlinkClick r:id="rId8"/>
              </a:rPr>
              <a:t>Dangerous / criminal content</a:t>
            </a:r>
            <a:r>
              <a:rPr lang="en-US" sz="2400" b="0" i="0" dirty="0">
                <a:effectLst/>
                <a:latin typeface="-apple-system"/>
              </a:rPr>
              <a:t> (e.g., producing bioweapons)</a:t>
            </a:r>
            <a:endParaRPr lang="en-NZ" sz="2400" b="0" i="0" dirty="0">
              <a:solidFill>
                <a:srgbClr val="000000"/>
              </a:solidFill>
              <a:effectLst/>
              <a:highlight>
                <a:srgbClr val="FFFFFF"/>
              </a:highlight>
              <a:latin typeface="Calibri" panose="020F0502020204030204" pitchFamily="34" charset="0"/>
            </a:endParaRPr>
          </a:p>
        </p:txBody>
      </p:sp>
    </p:spTree>
    <p:extLst>
      <p:ext uri="{BB962C8B-B14F-4D97-AF65-F5344CB8AC3E}">
        <p14:creationId xmlns:p14="http://schemas.microsoft.com/office/powerpoint/2010/main" val="220377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5333</TotalTime>
  <Words>1462</Words>
  <Application>Microsoft Office PowerPoint</Application>
  <PresentationFormat>Widescreen</PresentationFormat>
  <Paragraphs>269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-apple-system</vt:lpstr>
      <vt:lpstr>Aptos</vt:lpstr>
      <vt:lpstr>Arial</vt:lpstr>
      <vt:lpstr>Calibri</vt:lpstr>
      <vt:lpstr>Calibri Light</vt:lpstr>
      <vt:lpstr>Consolas</vt:lpstr>
      <vt:lpstr>Segoe UI</vt:lpstr>
      <vt:lpstr>Times</vt:lpstr>
      <vt:lpstr>Office Theme</vt:lpstr>
      <vt:lpstr>Policy Hub: supporting safe LLM deployment to improve public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are keen to connect with you on our projects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AI language models can improve the quality and efficiency of public services</dc:title>
  <dc:creator>Andrew Jackson</dc:creator>
  <cp:lastModifiedBy>Simon McCallum</cp:lastModifiedBy>
  <cp:revision>30</cp:revision>
  <dcterms:created xsi:type="dcterms:W3CDTF">2024-02-20T02:47:11Z</dcterms:created>
  <dcterms:modified xsi:type="dcterms:W3CDTF">2024-05-23T05:29:03Z</dcterms:modified>
</cp:coreProperties>
</file>