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1"/>
  </p:notesMasterIdLst>
  <p:sldIdLst>
    <p:sldId id="393" r:id="rId3"/>
    <p:sldId id="1099" r:id="rId4"/>
    <p:sldId id="1223" r:id="rId5"/>
    <p:sldId id="1152" r:id="rId6"/>
    <p:sldId id="1208" r:id="rId7"/>
    <p:sldId id="1266" r:id="rId8"/>
    <p:sldId id="1224" r:id="rId9"/>
    <p:sldId id="1226" r:id="rId10"/>
    <p:sldId id="1227" r:id="rId11"/>
    <p:sldId id="1228" r:id="rId12"/>
    <p:sldId id="1229" r:id="rId13"/>
    <p:sldId id="1146" r:id="rId14"/>
    <p:sldId id="1214" r:id="rId15"/>
    <p:sldId id="1230" r:id="rId16"/>
    <p:sldId id="1231" r:id="rId17"/>
    <p:sldId id="1232" r:id="rId18"/>
    <p:sldId id="1233" r:id="rId19"/>
    <p:sldId id="1234" r:id="rId20"/>
    <p:sldId id="1235" r:id="rId21"/>
    <p:sldId id="1236" r:id="rId22"/>
    <p:sldId id="1237" r:id="rId23"/>
    <p:sldId id="1238" r:id="rId24"/>
    <p:sldId id="1249" r:id="rId25"/>
    <p:sldId id="1247" r:id="rId26"/>
    <p:sldId id="1248" r:id="rId27"/>
    <p:sldId id="1250" r:id="rId28"/>
    <p:sldId id="1272" r:id="rId29"/>
    <p:sldId id="1251" r:id="rId30"/>
    <p:sldId id="1252" r:id="rId31"/>
    <p:sldId id="1270" r:id="rId32"/>
    <p:sldId id="1255" r:id="rId33"/>
    <p:sldId id="1254" r:id="rId34"/>
    <p:sldId id="1239" r:id="rId35"/>
    <p:sldId id="1257" r:id="rId36"/>
    <p:sldId id="1258" r:id="rId37"/>
    <p:sldId id="1242" r:id="rId38"/>
    <p:sldId id="1243" r:id="rId39"/>
    <p:sldId id="1244" r:id="rId40"/>
    <p:sldId id="1245" r:id="rId41"/>
    <p:sldId id="1246" r:id="rId42"/>
    <p:sldId id="1260" r:id="rId43"/>
    <p:sldId id="1259" r:id="rId44"/>
    <p:sldId id="1261" r:id="rId45"/>
    <p:sldId id="1262" r:id="rId46"/>
    <p:sldId id="1263" r:id="rId47"/>
    <p:sldId id="1264" r:id="rId48"/>
    <p:sldId id="1205" r:id="rId49"/>
    <p:sldId id="1268" r:id="rId50"/>
  </p:sldIdLst>
  <p:sldSz cx="9144000" cy="6858000" type="screen4x3"/>
  <p:notesSz cx="6805613" cy="99393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94009A-7270-4FF6-887B-5AE30A409A25}" v="56" dt="2024-07-31T22:26:11.4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62" autoAdjust="0"/>
    <p:restoredTop sz="86156" autoAdjust="0"/>
  </p:normalViewPr>
  <p:slideViewPr>
    <p:cSldViewPr>
      <p:cViewPr varScale="1">
        <p:scale>
          <a:sx n="142" d="100"/>
          <a:sy n="142" d="100"/>
        </p:scale>
        <p:origin x="223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EA1814-C875-43DF-9C24-74BFBED53A17}"/>
              </a:ext>
            </a:extLst>
          </p:cNvPr>
          <p:cNvSpPr>
            <a:spLocks noGrp="1"/>
          </p:cNvSpPr>
          <p:nvPr>
            <p:ph type="hdr" sz="quarter"/>
          </p:nvPr>
        </p:nvSpPr>
        <p:spPr>
          <a:xfrm>
            <a:off x="0" y="0"/>
            <a:ext cx="294957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NZ" dirty="0"/>
          </a:p>
        </p:txBody>
      </p:sp>
      <p:sp>
        <p:nvSpPr>
          <p:cNvPr id="3" name="Date Placeholder 2">
            <a:extLst>
              <a:ext uri="{FF2B5EF4-FFF2-40B4-BE49-F238E27FC236}">
                <a16:creationId xmlns:a16="http://schemas.microsoft.com/office/drawing/2014/main" id="{044A2124-0B2C-4E33-8E0D-9FC668A5FDA3}"/>
              </a:ext>
            </a:extLst>
          </p:cNvPr>
          <p:cNvSpPr>
            <a:spLocks noGrp="1"/>
          </p:cNvSpPr>
          <p:nvPr>
            <p:ph type="dt" idx="1"/>
          </p:nvPr>
        </p:nvSpPr>
        <p:spPr>
          <a:xfrm>
            <a:off x="3854450" y="0"/>
            <a:ext cx="294957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636F1C6-D22D-42FD-87A6-36B5F0195AE9}" type="datetimeFigureOut">
              <a:rPr lang="en-NZ"/>
              <a:pPr>
                <a:defRPr/>
              </a:pPr>
              <a:t>1/08/2024</a:t>
            </a:fld>
            <a:endParaRPr lang="en-NZ" dirty="0"/>
          </a:p>
        </p:txBody>
      </p:sp>
      <p:sp>
        <p:nvSpPr>
          <p:cNvPr id="4" name="Slide Image Placeholder 3">
            <a:extLst>
              <a:ext uri="{FF2B5EF4-FFF2-40B4-BE49-F238E27FC236}">
                <a16:creationId xmlns:a16="http://schemas.microsoft.com/office/drawing/2014/main" id="{23E159D0-041A-4FB1-B817-E43235185BCF}"/>
              </a:ext>
            </a:extLst>
          </p:cNvPr>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NZ" noProof="0" dirty="0"/>
          </a:p>
        </p:txBody>
      </p:sp>
      <p:sp>
        <p:nvSpPr>
          <p:cNvPr id="5" name="Notes Placeholder 4">
            <a:extLst>
              <a:ext uri="{FF2B5EF4-FFF2-40B4-BE49-F238E27FC236}">
                <a16:creationId xmlns:a16="http://schemas.microsoft.com/office/drawing/2014/main" id="{1440D464-399E-49A9-9D2B-66C44A733568}"/>
              </a:ext>
            </a:extLst>
          </p:cNvPr>
          <p:cNvSpPr>
            <a:spLocks noGrp="1"/>
          </p:cNvSpPr>
          <p:nvPr>
            <p:ph type="body" sz="quarter" idx="3"/>
          </p:nvPr>
        </p:nvSpPr>
        <p:spPr>
          <a:xfrm>
            <a:off x="681038" y="4721225"/>
            <a:ext cx="5443537" cy="447198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a:extLst>
              <a:ext uri="{FF2B5EF4-FFF2-40B4-BE49-F238E27FC236}">
                <a16:creationId xmlns:a16="http://schemas.microsoft.com/office/drawing/2014/main" id="{F1F2EF44-8B53-4D8B-B2A1-62C600C95EF2}"/>
              </a:ext>
            </a:extLst>
          </p:cNvPr>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NZ" dirty="0"/>
          </a:p>
        </p:txBody>
      </p:sp>
      <p:sp>
        <p:nvSpPr>
          <p:cNvPr id="7" name="Slide Number Placeholder 6">
            <a:extLst>
              <a:ext uri="{FF2B5EF4-FFF2-40B4-BE49-F238E27FC236}">
                <a16:creationId xmlns:a16="http://schemas.microsoft.com/office/drawing/2014/main" id="{D9E7CE48-CBD2-4EB5-BB4D-B1AA4F9776AD}"/>
              </a:ext>
            </a:extLst>
          </p:cNvPr>
          <p:cNvSpPr>
            <a:spLocks noGrp="1"/>
          </p:cNvSpPr>
          <p:nvPr>
            <p:ph type="sldNum" sz="quarter" idx="5"/>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A88C57E-49AB-4C17-902D-4394C9D7A6C3}" type="slidenum">
              <a:rPr lang="en-NZ" altLang="en-US"/>
              <a:pPr>
                <a:defRPr/>
              </a:pPr>
              <a:t>‹#›</a:t>
            </a:fld>
            <a:endParaRPr lang="en-NZ"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Clear : stable; predictable. Cause and effect obvious; decision-making in the realm of reason</a:t>
            </a:r>
          </a:p>
          <a:p>
            <a:endParaRPr lang="en-NZ" dirty="0"/>
          </a:p>
          <a:p>
            <a:r>
              <a:rPr lang="en-NZ" dirty="0"/>
              <a:t>Complicated : relationship between cause and effect requires analysis and expertise; a complicated but bounded problem (e.g. Deep Blue and chess game)</a:t>
            </a:r>
          </a:p>
          <a:p>
            <a:endParaRPr lang="en-NZ" dirty="0"/>
          </a:p>
          <a:p>
            <a:r>
              <a:rPr lang="en-NZ" dirty="0"/>
              <a:t>Complex : cause and effect known only in retrospect; no “right answers”; “your very actions change the situation in unpredictable ways”</a:t>
            </a:r>
          </a:p>
          <a:p>
            <a:endParaRPr lang="en-NZ" dirty="0"/>
          </a:p>
          <a:p>
            <a:r>
              <a:rPr lang="en-NZ" dirty="0"/>
              <a:t>Chaotic : cause and effect unclear – even in retrospect; too confusing to wait for a knowledge-based response</a:t>
            </a:r>
          </a:p>
          <a:p>
            <a:r>
              <a:rPr lang="en-NZ" dirty="0"/>
              <a:t>	</a:t>
            </a:r>
          </a:p>
        </p:txBody>
      </p:sp>
      <p:sp>
        <p:nvSpPr>
          <p:cNvPr id="4" name="Slide Number Placeholder 3"/>
          <p:cNvSpPr>
            <a:spLocks noGrp="1"/>
          </p:cNvSpPr>
          <p:nvPr>
            <p:ph type="sldNum" sz="quarter" idx="5"/>
          </p:nvPr>
        </p:nvSpPr>
        <p:spPr/>
        <p:txBody>
          <a:bodyPr/>
          <a:lstStyle/>
          <a:p>
            <a:pPr>
              <a:defRPr/>
            </a:pPr>
            <a:fld id="{CA88C57E-49AB-4C17-902D-4394C9D7A6C3}" type="slidenum">
              <a:rPr lang="en-NZ" altLang="en-US" smtClean="0"/>
              <a:pPr>
                <a:defRPr/>
              </a:pPr>
              <a:t>7</a:t>
            </a:fld>
            <a:endParaRPr lang="en-NZ" altLang="en-US" dirty="0"/>
          </a:p>
        </p:txBody>
      </p:sp>
    </p:spTree>
    <p:extLst>
      <p:ext uri="{BB962C8B-B14F-4D97-AF65-F5344CB8AC3E}">
        <p14:creationId xmlns:p14="http://schemas.microsoft.com/office/powerpoint/2010/main" val="3268628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CA88C57E-49AB-4C17-902D-4394C9D7A6C3}" type="slidenum">
              <a:rPr lang="en-NZ" altLang="en-US" smtClean="0"/>
              <a:pPr>
                <a:defRPr/>
              </a:pPr>
              <a:t>15</a:t>
            </a:fld>
            <a:endParaRPr lang="en-NZ" altLang="en-US" dirty="0"/>
          </a:p>
        </p:txBody>
      </p:sp>
    </p:spTree>
    <p:extLst>
      <p:ext uri="{BB962C8B-B14F-4D97-AF65-F5344CB8AC3E}">
        <p14:creationId xmlns:p14="http://schemas.microsoft.com/office/powerpoint/2010/main" val="1481545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Whose problem? Each stakeholder perceives the problem differently</a:t>
            </a:r>
          </a:p>
        </p:txBody>
      </p:sp>
      <p:sp>
        <p:nvSpPr>
          <p:cNvPr id="4" name="Slide Number Placeholder 3"/>
          <p:cNvSpPr>
            <a:spLocks noGrp="1"/>
          </p:cNvSpPr>
          <p:nvPr>
            <p:ph type="sldNum" sz="quarter" idx="5"/>
          </p:nvPr>
        </p:nvSpPr>
        <p:spPr/>
        <p:txBody>
          <a:bodyPr/>
          <a:lstStyle/>
          <a:p>
            <a:pPr>
              <a:defRPr/>
            </a:pPr>
            <a:fld id="{CA88C57E-49AB-4C17-902D-4394C9D7A6C3}" type="slidenum">
              <a:rPr lang="en-NZ" altLang="en-US" smtClean="0"/>
              <a:pPr>
                <a:defRPr/>
              </a:pPr>
              <a:t>36</a:t>
            </a:fld>
            <a:endParaRPr lang="en-NZ" altLang="en-US" dirty="0"/>
          </a:p>
        </p:txBody>
      </p:sp>
    </p:spTree>
    <p:extLst>
      <p:ext uri="{BB962C8B-B14F-4D97-AF65-F5344CB8AC3E}">
        <p14:creationId xmlns:p14="http://schemas.microsoft.com/office/powerpoint/2010/main" val="2114172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CA88C57E-49AB-4C17-902D-4394C9D7A6C3}" type="slidenum">
              <a:rPr lang="en-NZ" altLang="en-US" smtClean="0"/>
              <a:pPr>
                <a:defRPr/>
              </a:pPr>
              <a:t>42</a:t>
            </a:fld>
            <a:endParaRPr lang="en-NZ" altLang="en-US" dirty="0"/>
          </a:p>
        </p:txBody>
      </p:sp>
    </p:spTree>
    <p:extLst>
      <p:ext uri="{BB962C8B-B14F-4D97-AF65-F5344CB8AC3E}">
        <p14:creationId xmlns:p14="http://schemas.microsoft.com/office/powerpoint/2010/main" val="1848532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CA88C57E-49AB-4C17-902D-4394C9D7A6C3}" type="slidenum">
              <a:rPr lang="en-NZ" altLang="en-US" smtClean="0"/>
              <a:pPr>
                <a:defRPr/>
              </a:pPr>
              <a:t>47</a:t>
            </a:fld>
            <a:endParaRPr lang="en-NZ" altLang="en-US" dirty="0"/>
          </a:p>
        </p:txBody>
      </p:sp>
    </p:spTree>
    <p:extLst>
      <p:ext uri="{BB962C8B-B14F-4D97-AF65-F5344CB8AC3E}">
        <p14:creationId xmlns:p14="http://schemas.microsoft.com/office/powerpoint/2010/main" val="1511103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0D48AC38-41DF-42DF-B88A-00AB7F79335C}"/>
              </a:ext>
            </a:extLst>
          </p:cNvPr>
          <p:cNvSpPr>
            <a:spLocks noGrp="1"/>
          </p:cNvSpPr>
          <p:nvPr>
            <p:ph type="dt" sz="half" idx="10"/>
          </p:nvPr>
        </p:nvSpPr>
        <p:spPr/>
        <p:txBody>
          <a:bodyPr/>
          <a:lstStyle>
            <a:lvl1pPr>
              <a:defRPr/>
            </a:lvl1pPr>
          </a:lstStyle>
          <a:p>
            <a:pPr>
              <a:defRPr/>
            </a:pPr>
            <a:fld id="{E4317193-0BAB-4B2B-8341-A2EEEABE94F8}" type="datetime1">
              <a:rPr lang="en-NZ" smtClean="0"/>
              <a:t>1/08/2024</a:t>
            </a:fld>
            <a:endParaRPr lang="en-NZ" dirty="0"/>
          </a:p>
        </p:txBody>
      </p:sp>
      <p:sp>
        <p:nvSpPr>
          <p:cNvPr id="5" name="Footer Placeholder 4">
            <a:extLst>
              <a:ext uri="{FF2B5EF4-FFF2-40B4-BE49-F238E27FC236}">
                <a16:creationId xmlns:a16="http://schemas.microsoft.com/office/drawing/2014/main" id="{B791877C-C241-4680-9E3E-50F6D4023AD5}"/>
              </a:ext>
            </a:extLst>
          </p:cNvPr>
          <p:cNvSpPr>
            <a:spLocks noGrp="1"/>
          </p:cNvSpPr>
          <p:nvPr>
            <p:ph type="ftr" sz="quarter" idx="11"/>
          </p:nvPr>
        </p:nvSpPr>
        <p:spPr/>
        <p:txBody>
          <a:bodyPr/>
          <a:lstStyle>
            <a:lvl1pPr>
              <a:defRPr/>
            </a:lvl1pPr>
          </a:lstStyle>
          <a:p>
            <a:pPr>
              <a:defRPr/>
            </a:pPr>
            <a:endParaRPr lang="en-NZ" dirty="0"/>
          </a:p>
        </p:txBody>
      </p:sp>
      <p:sp>
        <p:nvSpPr>
          <p:cNvPr id="6" name="Slide Number Placeholder 5">
            <a:extLst>
              <a:ext uri="{FF2B5EF4-FFF2-40B4-BE49-F238E27FC236}">
                <a16:creationId xmlns:a16="http://schemas.microsoft.com/office/drawing/2014/main" id="{457075C7-9473-4074-87ED-D469ED627FFF}"/>
              </a:ext>
            </a:extLst>
          </p:cNvPr>
          <p:cNvSpPr>
            <a:spLocks noGrp="1"/>
          </p:cNvSpPr>
          <p:nvPr>
            <p:ph type="sldNum" sz="quarter" idx="12"/>
          </p:nvPr>
        </p:nvSpPr>
        <p:spPr/>
        <p:txBody>
          <a:bodyPr/>
          <a:lstStyle>
            <a:lvl1pPr>
              <a:defRPr/>
            </a:lvl1pPr>
          </a:lstStyle>
          <a:p>
            <a:pPr>
              <a:defRPr/>
            </a:pPr>
            <a:fld id="{EB6AC6D8-7CC1-4C3B-8115-685BEE9772FD}" type="slidenum">
              <a:rPr lang="en-NZ" altLang="en-US"/>
              <a:pPr>
                <a:defRPr/>
              </a:pPr>
              <a:t>‹#›</a:t>
            </a:fld>
            <a:endParaRPr lang="en-NZ" altLang="en-US" dirty="0"/>
          </a:p>
        </p:txBody>
      </p:sp>
      <p:pic>
        <p:nvPicPr>
          <p:cNvPr id="7" name="Picture 6">
            <a:extLst>
              <a:ext uri="{FF2B5EF4-FFF2-40B4-BE49-F238E27FC236}">
                <a16:creationId xmlns:a16="http://schemas.microsoft.com/office/drawing/2014/main" id="{DFA0A2A6-A6DF-4A35-89DD-10A0268FE1F6}"/>
              </a:ext>
            </a:extLst>
          </p:cNvPr>
          <p:cNvPicPr>
            <a:picLocks noChangeAspect="1"/>
          </p:cNvPicPr>
          <p:nvPr userDrawn="1"/>
        </p:nvPicPr>
        <p:blipFill>
          <a:blip r:embed="rId2"/>
          <a:srcRect/>
          <a:stretch/>
        </p:blipFill>
        <p:spPr>
          <a:xfrm>
            <a:off x="0" y="2865437"/>
            <a:ext cx="9144000" cy="3990975"/>
          </a:xfrm>
          <a:prstGeom prst="rect">
            <a:avLst/>
          </a:prstGeom>
        </p:spPr>
      </p:pic>
    </p:spTree>
    <p:extLst>
      <p:ext uri="{BB962C8B-B14F-4D97-AF65-F5344CB8AC3E}">
        <p14:creationId xmlns:p14="http://schemas.microsoft.com/office/powerpoint/2010/main" val="1489819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895E33-4C06-45A1-AC0C-DA0956FD8432}"/>
              </a:ext>
            </a:extLst>
          </p:cNvPr>
          <p:cNvSpPr>
            <a:spLocks noGrp="1"/>
          </p:cNvSpPr>
          <p:nvPr>
            <p:ph type="dt" sz="half" idx="10"/>
          </p:nvPr>
        </p:nvSpPr>
        <p:spPr/>
        <p:txBody>
          <a:bodyPr/>
          <a:lstStyle>
            <a:lvl1pPr>
              <a:defRPr/>
            </a:lvl1pPr>
          </a:lstStyle>
          <a:p>
            <a:pPr>
              <a:defRPr/>
            </a:pPr>
            <a:fld id="{4F39EFEC-F339-4400-AB1F-6ACB0D4FA07F}" type="datetime1">
              <a:rPr lang="en-NZ" smtClean="0"/>
              <a:t>1/08/2024</a:t>
            </a:fld>
            <a:endParaRPr lang="en-NZ" dirty="0"/>
          </a:p>
        </p:txBody>
      </p:sp>
      <p:sp>
        <p:nvSpPr>
          <p:cNvPr id="6" name="Footer Placeholder 4">
            <a:extLst>
              <a:ext uri="{FF2B5EF4-FFF2-40B4-BE49-F238E27FC236}">
                <a16:creationId xmlns:a16="http://schemas.microsoft.com/office/drawing/2014/main" id="{793DE149-7751-4ED9-AAEB-0AE2E210B3E0}"/>
              </a:ext>
            </a:extLst>
          </p:cNvPr>
          <p:cNvSpPr>
            <a:spLocks noGrp="1"/>
          </p:cNvSpPr>
          <p:nvPr>
            <p:ph type="ftr" sz="quarter" idx="11"/>
          </p:nvPr>
        </p:nvSpPr>
        <p:spPr/>
        <p:txBody>
          <a:bodyPr/>
          <a:lstStyle>
            <a:lvl1pPr>
              <a:defRPr/>
            </a:lvl1pPr>
          </a:lstStyle>
          <a:p>
            <a:pPr>
              <a:defRPr/>
            </a:pPr>
            <a:endParaRPr lang="en-NZ" dirty="0"/>
          </a:p>
        </p:txBody>
      </p:sp>
      <p:sp>
        <p:nvSpPr>
          <p:cNvPr id="7" name="Slide Number Placeholder 5">
            <a:extLst>
              <a:ext uri="{FF2B5EF4-FFF2-40B4-BE49-F238E27FC236}">
                <a16:creationId xmlns:a16="http://schemas.microsoft.com/office/drawing/2014/main" id="{1AF9C5F9-D1B6-4A2B-900F-9A4ABC1F2D9E}"/>
              </a:ext>
            </a:extLst>
          </p:cNvPr>
          <p:cNvSpPr>
            <a:spLocks noGrp="1"/>
          </p:cNvSpPr>
          <p:nvPr>
            <p:ph type="sldNum" sz="quarter" idx="12"/>
          </p:nvPr>
        </p:nvSpPr>
        <p:spPr/>
        <p:txBody>
          <a:bodyPr/>
          <a:lstStyle>
            <a:lvl1pPr>
              <a:defRPr/>
            </a:lvl1pPr>
          </a:lstStyle>
          <a:p>
            <a:pPr>
              <a:defRPr/>
            </a:pPr>
            <a:fld id="{58824DDC-09F7-4B01-AD43-16A3CCC6FEF1}" type="slidenum">
              <a:rPr lang="en-NZ" altLang="en-US"/>
              <a:pPr>
                <a:defRPr/>
              </a:pPr>
              <a:t>‹#›</a:t>
            </a:fld>
            <a:endParaRPr lang="en-NZ" altLang="en-US" dirty="0"/>
          </a:p>
        </p:txBody>
      </p:sp>
    </p:spTree>
    <p:extLst>
      <p:ext uri="{BB962C8B-B14F-4D97-AF65-F5344CB8AC3E}">
        <p14:creationId xmlns:p14="http://schemas.microsoft.com/office/powerpoint/2010/main" val="156241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85D93D6-C9EF-462B-BEF7-FFA687683C68}"/>
              </a:ext>
            </a:extLst>
          </p:cNvPr>
          <p:cNvSpPr>
            <a:spLocks noGrp="1"/>
          </p:cNvSpPr>
          <p:nvPr>
            <p:ph type="dt" sz="half" idx="10"/>
          </p:nvPr>
        </p:nvSpPr>
        <p:spPr/>
        <p:txBody>
          <a:bodyPr/>
          <a:lstStyle>
            <a:lvl1pPr>
              <a:defRPr/>
            </a:lvl1pPr>
          </a:lstStyle>
          <a:p>
            <a:pPr>
              <a:defRPr/>
            </a:pPr>
            <a:fld id="{5D7C5529-62E5-4E95-8870-C234B2A2C74B}" type="datetime1">
              <a:rPr lang="en-NZ" smtClean="0"/>
              <a:t>1/08/2024</a:t>
            </a:fld>
            <a:endParaRPr lang="en-NZ" dirty="0"/>
          </a:p>
        </p:txBody>
      </p:sp>
      <p:sp>
        <p:nvSpPr>
          <p:cNvPr id="5" name="Footer Placeholder 4">
            <a:extLst>
              <a:ext uri="{FF2B5EF4-FFF2-40B4-BE49-F238E27FC236}">
                <a16:creationId xmlns:a16="http://schemas.microsoft.com/office/drawing/2014/main" id="{D4653A0D-1416-4725-A48C-7D3F54C6B71B}"/>
              </a:ext>
            </a:extLst>
          </p:cNvPr>
          <p:cNvSpPr>
            <a:spLocks noGrp="1"/>
          </p:cNvSpPr>
          <p:nvPr>
            <p:ph type="ftr" sz="quarter" idx="11"/>
          </p:nvPr>
        </p:nvSpPr>
        <p:spPr/>
        <p:txBody>
          <a:bodyPr/>
          <a:lstStyle>
            <a:lvl1pPr>
              <a:defRPr/>
            </a:lvl1pPr>
          </a:lstStyle>
          <a:p>
            <a:pPr>
              <a:defRPr/>
            </a:pPr>
            <a:endParaRPr lang="en-NZ" dirty="0"/>
          </a:p>
        </p:txBody>
      </p:sp>
      <p:sp>
        <p:nvSpPr>
          <p:cNvPr id="6" name="Slide Number Placeholder 5">
            <a:extLst>
              <a:ext uri="{FF2B5EF4-FFF2-40B4-BE49-F238E27FC236}">
                <a16:creationId xmlns:a16="http://schemas.microsoft.com/office/drawing/2014/main" id="{E3103E0F-2C00-4B6F-8688-25AE3BE31DE6}"/>
              </a:ext>
            </a:extLst>
          </p:cNvPr>
          <p:cNvSpPr>
            <a:spLocks noGrp="1"/>
          </p:cNvSpPr>
          <p:nvPr>
            <p:ph type="sldNum" sz="quarter" idx="12"/>
          </p:nvPr>
        </p:nvSpPr>
        <p:spPr/>
        <p:txBody>
          <a:bodyPr/>
          <a:lstStyle>
            <a:lvl1pPr>
              <a:defRPr/>
            </a:lvl1pPr>
          </a:lstStyle>
          <a:p>
            <a:pPr>
              <a:defRPr/>
            </a:pPr>
            <a:fld id="{1C4BA647-2AA5-4CE1-B161-A181301E6F36}" type="slidenum">
              <a:rPr lang="en-NZ" altLang="en-US"/>
              <a:pPr>
                <a:defRPr/>
              </a:pPr>
              <a:t>‹#›</a:t>
            </a:fld>
            <a:endParaRPr lang="en-NZ" altLang="en-US" dirty="0"/>
          </a:p>
        </p:txBody>
      </p:sp>
    </p:spTree>
    <p:extLst>
      <p:ext uri="{BB962C8B-B14F-4D97-AF65-F5344CB8AC3E}">
        <p14:creationId xmlns:p14="http://schemas.microsoft.com/office/powerpoint/2010/main" val="2049037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7967E78-E3DA-4D5F-9C75-D51647FD6A03}"/>
              </a:ext>
            </a:extLst>
          </p:cNvPr>
          <p:cNvSpPr>
            <a:spLocks noGrp="1"/>
          </p:cNvSpPr>
          <p:nvPr>
            <p:ph type="dt" sz="half" idx="10"/>
          </p:nvPr>
        </p:nvSpPr>
        <p:spPr/>
        <p:txBody>
          <a:bodyPr/>
          <a:lstStyle>
            <a:lvl1pPr>
              <a:defRPr/>
            </a:lvl1pPr>
          </a:lstStyle>
          <a:p>
            <a:pPr>
              <a:defRPr/>
            </a:pPr>
            <a:fld id="{0C65F905-EEE5-459A-A465-EC8DFBD4B4A2}" type="datetime1">
              <a:rPr lang="en-NZ" smtClean="0"/>
              <a:t>1/08/2024</a:t>
            </a:fld>
            <a:endParaRPr lang="en-NZ" dirty="0"/>
          </a:p>
        </p:txBody>
      </p:sp>
      <p:sp>
        <p:nvSpPr>
          <p:cNvPr id="5" name="Footer Placeholder 4">
            <a:extLst>
              <a:ext uri="{FF2B5EF4-FFF2-40B4-BE49-F238E27FC236}">
                <a16:creationId xmlns:a16="http://schemas.microsoft.com/office/drawing/2014/main" id="{99907A3A-5EBC-4869-A394-86F13511C7DF}"/>
              </a:ext>
            </a:extLst>
          </p:cNvPr>
          <p:cNvSpPr>
            <a:spLocks noGrp="1"/>
          </p:cNvSpPr>
          <p:nvPr>
            <p:ph type="ftr" sz="quarter" idx="11"/>
          </p:nvPr>
        </p:nvSpPr>
        <p:spPr/>
        <p:txBody>
          <a:bodyPr/>
          <a:lstStyle>
            <a:lvl1pPr>
              <a:defRPr/>
            </a:lvl1pPr>
          </a:lstStyle>
          <a:p>
            <a:pPr>
              <a:defRPr/>
            </a:pPr>
            <a:endParaRPr lang="en-NZ" dirty="0"/>
          </a:p>
        </p:txBody>
      </p:sp>
      <p:sp>
        <p:nvSpPr>
          <p:cNvPr id="6" name="Slide Number Placeholder 5">
            <a:extLst>
              <a:ext uri="{FF2B5EF4-FFF2-40B4-BE49-F238E27FC236}">
                <a16:creationId xmlns:a16="http://schemas.microsoft.com/office/drawing/2014/main" id="{25CF97C0-5E5A-4D90-B1BA-840CC1BD9012}"/>
              </a:ext>
            </a:extLst>
          </p:cNvPr>
          <p:cNvSpPr>
            <a:spLocks noGrp="1"/>
          </p:cNvSpPr>
          <p:nvPr>
            <p:ph type="sldNum" sz="quarter" idx="12"/>
          </p:nvPr>
        </p:nvSpPr>
        <p:spPr/>
        <p:txBody>
          <a:bodyPr/>
          <a:lstStyle>
            <a:lvl1pPr>
              <a:defRPr/>
            </a:lvl1pPr>
          </a:lstStyle>
          <a:p>
            <a:pPr>
              <a:defRPr/>
            </a:pPr>
            <a:fld id="{740FF9DD-1030-4465-AC7F-456B011546EB}" type="slidenum">
              <a:rPr lang="en-NZ" altLang="en-US"/>
              <a:pPr>
                <a:defRPr/>
              </a:pPr>
              <a:t>‹#›</a:t>
            </a:fld>
            <a:endParaRPr lang="en-NZ" altLang="en-US" dirty="0"/>
          </a:p>
        </p:txBody>
      </p:sp>
    </p:spTree>
    <p:extLst>
      <p:ext uri="{BB962C8B-B14F-4D97-AF65-F5344CB8AC3E}">
        <p14:creationId xmlns:p14="http://schemas.microsoft.com/office/powerpoint/2010/main" val="349821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4524641D-E465-4212-A8E2-65A6B254097D}"/>
              </a:ext>
            </a:extLst>
          </p:cNvPr>
          <p:cNvSpPr>
            <a:spLocks noGrp="1"/>
          </p:cNvSpPr>
          <p:nvPr>
            <p:ph type="dt" sz="half" idx="10"/>
          </p:nvPr>
        </p:nvSpPr>
        <p:spPr/>
        <p:txBody>
          <a:bodyPr/>
          <a:lstStyle>
            <a:lvl1pPr>
              <a:defRPr/>
            </a:lvl1pPr>
          </a:lstStyle>
          <a:p>
            <a:pPr>
              <a:defRPr/>
            </a:pPr>
            <a:fld id="{1EF4C017-1398-4FA7-A3B2-50A7CC4528B5}" type="datetime1">
              <a:rPr lang="en-NZ" smtClean="0"/>
              <a:t>1/08/2024</a:t>
            </a:fld>
            <a:endParaRPr lang="en-NZ" dirty="0"/>
          </a:p>
        </p:txBody>
      </p:sp>
      <p:sp>
        <p:nvSpPr>
          <p:cNvPr id="5" name="Footer Placeholder 4">
            <a:extLst>
              <a:ext uri="{FF2B5EF4-FFF2-40B4-BE49-F238E27FC236}">
                <a16:creationId xmlns:a16="http://schemas.microsoft.com/office/drawing/2014/main" id="{0709196C-B23A-401F-8706-0C6822892FD9}"/>
              </a:ext>
            </a:extLst>
          </p:cNvPr>
          <p:cNvSpPr>
            <a:spLocks noGrp="1"/>
          </p:cNvSpPr>
          <p:nvPr>
            <p:ph type="ftr" sz="quarter" idx="11"/>
          </p:nvPr>
        </p:nvSpPr>
        <p:spPr/>
        <p:txBody>
          <a:bodyPr/>
          <a:lstStyle>
            <a:lvl1pPr>
              <a:defRPr/>
            </a:lvl1pPr>
          </a:lstStyle>
          <a:p>
            <a:pPr>
              <a:defRPr/>
            </a:pPr>
            <a:endParaRPr lang="en-NZ" dirty="0"/>
          </a:p>
        </p:txBody>
      </p:sp>
      <p:sp>
        <p:nvSpPr>
          <p:cNvPr id="6" name="Slide Number Placeholder 5">
            <a:extLst>
              <a:ext uri="{FF2B5EF4-FFF2-40B4-BE49-F238E27FC236}">
                <a16:creationId xmlns:a16="http://schemas.microsoft.com/office/drawing/2014/main" id="{65418487-80AC-4B79-989A-1B3124E7D361}"/>
              </a:ext>
            </a:extLst>
          </p:cNvPr>
          <p:cNvSpPr>
            <a:spLocks noGrp="1"/>
          </p:cNvSpPr>
          <p:nvPr>
            <p:ph type="sldNum" sz="quarter" idx="12"/>
          </p:nvPr>
        </p:nvSpPr>
        <p:spPr/>
        <p:txBody>
          <a:bodyPr/>
          <a:lstStyle>
            <a:lvl1pPr>
              <a:defRPr/>
            </a:lvl1pPr>
          </a:lstStyle>
          <a:p>
            <a:pPr>
              <a:defRPr/>
            </a:pPr>
            <a:fld id="{7F2A332B-B54D-470A-A8AB-6DC74DC29371}" type="slidenum">
              <a:rPr lang="en-NZ" altLang="en-US"/>
              <a:pPr>
                <a:defRPr/>
              </a:pPr>
              <a:t>‹#›</a:t>
            </a:fld>
            <a:endParaRPr lang="en-NZ" altLang="en-US" dirty="0"/>
          </a:p>
        </p:txBody>
      </p:sp>
    </p:spTree>
    <p:extLst>
      <p:ext uri="{BB962C8B-B14F-4D97-AF65-F5344CB8AC3E}">
        <p14:creationId xmlns:p14="http://schemas.microsoft.com/office/powerpoint/2010/main" val="1833448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88BE8EC-41A4-4866-85CE-075DABC1F992}"/>
              </a:ext>
            </a:extLst>
          </p:cNvPr>
          <p:cNvSpPr>
            <a:spLocks noGrp="1"/>
          </p:cNvSpPr>
          <p:nvPr>
            <p:ph type="dt" sz="half" idx="10"/>
          </p:nvPr>
        </p:nvSpPr>
        <p:spPr/>
        <p:txBody>
          <a:bodyPr/>
          <a:lstStyle>
            <a:lvl1pPr>
              <a:defRPr/>
            </a:lvl1pPr>
          </a:lstStyle>
          <a:p>
            <a:pPr>
              <a:defRPr/>
            </a:pPr>
            <a:fld id="{ECD70606-6EFD-4460-9455-E34715D8126F}" type="datetime1">
              <a:rPr lang="en-NZ" smtClean="0"/>
              <a:t>1/08/2024</a:t>
            </a:fld>
            <a:endParaRPr lang="en-NZ" dirty="0"/>
          </a:p>
        </p:txBody>
      </p:sp>
      <p:sp>
        <p:nvSpPr>
          <p:cNvPr id="5" name="Footer Placeholder 4">
            <a:extLst>
              <a:ext uri="{FF2B5EF4-FFF2-40B4-BE49-F238E27FC236}">
                <a16:creationId xmlns:a16="http://schemas.microsoft.com/office/drawing/2014/main" id="{EC80F41E-50EC-4CDA-93D2-BD1F3794C4BF}"/>
              </a:ext>
            </a:extLst>
          </p:cNvPr>
          <p:cNvSpPr>
            <a:spLocks noGrp="1"/>
          </p:cNvSpPr>
          <p:nvPr>
            <p:ph type="ftr" sz="quarter" idx="11"/>
          </p:nvPr>
        </p:nvSpPr>
        <p:spPr/>
        <p:txBody>
          <a:bodyPr/>
          <a:lstStyle>
            <a:lvl1pPr>
              <a:defRPr/>
            </a:lvl1pPr>
          </a:lstStyle>
          <a:p>
            <a:pPr>
              <a:defRPr/>
            </a:pPr>
            <a:endParaRPr lang="en-NZ" dirty="0"/>
          </a:p>
        </p:txBody>
      </p:sp>
      <p:sp>
        <p:nvSpPr>
          <p:cNvPr id="6" name="Slide Number Placeholder 5">
            <a:extLst>
              <a:ext uri="{FF2B5EF4-FFF2-40B4-BE49-F238E27FC236}">
                <a16:creationId xmlns:a16="http://schemas.microsoft.com/office/drawing/2014/main" id="{AD6CC6EF-9E42-4043-9DFC-B7079C315184}"/>
              </a:ext>
            </a:extLst>
          </p:cNvPr>
          <p:cNvSpPr>
            <a:spLocks noGrp="1"/>
          </p:cNvSpPr>
          <p:nvPr>
            <p:ph type="sldNum" sz="quarter" idx="12"/>
          </p:nvPr>
        </p:nvSpPr>
        <p:spPr/>
        <p:txBody>
          <a:bodyPr/>
          <a:lstStyle>
            <a:lvl1pPr>
              <a:defRPr/>
            </a:lvl1pPr>
          </a:lstStyle>
          <a:p>
            <a:pPr>
              <a:defRPr/>
            </a:pPr>
            <a:fld id="{9085763F-7481-4372-B301-1FE905D7A7C6}" type="slidenum">
              <a:rPr lang="en-NZ" altLang="en-US"/>
              <a:pPr>
                <a:defRPr/>
              </a:pPr>
              <a:t>‹#›</a:t>
            </a:fld>
            <a:endParaRPr lang="en-NZ" altLang="en-US" dirty="0"/>
          </a:p>
        </p:txBody>
      </p:sp>
    </p:spTree>
    <p:extLst>
      <p:ext uri="{BB962C8B-B14F-4D97-AF65-F5344CB8AC3E}">
        <p14:creationId xmlns:p14="http://schemas.microsoft.com/office/powerpoint/2010/main" val="181478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67CA1B-0BB8-40CB-A881-7AE4FE88A345}"/>
              </a:ext>
            </a:extLst>
          </p:cNvPr>
          <p:cNvSpPr>
            <a:spLocks noGrp="1"/>
          </p:cNvSpPr>
          <p:nvPr>
            <p:ph type="dt" sz="half" idx="10"/>
          </p:nvPr>
        </p:nvSpPr>
        <p:spPr/>
        <p:txBody>
          <a:bodyPr/>
          <a:lstStyle>
            <a:lvl1pPr>
              <a:defRPr/>
            </a:lvl1pPr>
          </a:lstStyle>
          <a:p>
            <a:pPr>
              <a:defRPr/>
            </a:pPr>
            <a:fld id="{99E6A55B-93B2-408D-8F82-71FF1C7FABF3}" type="datetime1">
              <a:rPr lang="en-NZ" smtClean="0"/>
              <a:t>1/08/2024</a:t>
            </a:fld>
            <a:endParaRPr lang="en-NZ" dirty="0"/>
          </a:p>
        </p:txBody>
      </p:sp>
      <p:sp>
        <p:nvSpPr>
          <p:cNvPr id="5" name="Footer Placeholder 4">
            <a:extLst>
              <a:ext uri="{FF2B5EF4-FFF2-40B4-BE49-F238E27FC236}">
                <a16:creationId xmlns:a16="http://schemas.microsoft.com/office/drawing/2014/main" id="{FF22E958-7991-4E8C-8A5D-C90132E24752}"/>
              </a:ext>
            </a:extLst>
          </p:cNvPr>
          <p:cNvSpPr>
            <a:spLocks noGrp="1"/>
          </p:cNvSpPr>
          <p:nvPr>
            <p:ph type="ftr" sz="quarter" idx="11"/>
          </p:nvPr>
        </p:nvSpPr>
        <p:spPr/>
        <p:txBody>
          <a:bodyPr/>
          <a:lstStyle>
            <a:lvl1pPr>
              <a:defRPr/>
            </a:lvl1pPr>
          </a:lstStyle>
          <a:p>
            <a:pPr>
              <a:defRPr/>
            </a:pPr>
            <a:endParaRPr lang="en-NZ" dirty="0"/>
          </a:p>
        </p:txBody>
      </p:sp>
      <p:sp>
        <p:nvSpPr>
          <p:cNvPr id="6" name="Slide Number Placeholder 5">
            <a:extLst>
              <a:ext uri="{FF2B5EF4-FFF2-40B4-BE49-F238E27FC236}">
                <a16:creationId xmlns:a16="http://schemas.microsoft.com/office/drawing/2014/main" id="{BC130154-1235-4CE2-A3FB-2BA58221AFF5}"/>
              </a:ext>
            </a:extLst>
          </p:cNvPr>
          <p:cNvSpPr>
            <a:spLocks noGrp="1"/>
          </p:cNvSpPr>
          <p:nvPr>
            <p:ph type="sldNum" sz="quarter" idx="12"/>
          </p:nvPr>
        </p:nvSpPr>
        <p:spPr/>
        <p:txBody>
          <a:bodyPr/>
          <a:lstStyle>
            <a:lvl1pPr>
              <a:defRPr/>
            </a:lvl1pPr>
          </a:lstStyle>
          <a:p>
            <a:pPr>
              <a:defRPr/>
            </a:pPr>
            <a:fld id="{95DDB8BE-4101-474D-ACF6-FE1424B798A8}" type="slidenum">
              <a:rPr lang="en-NZ" altLang="en-US"/>
              <a:pPr>
                <a:defRPr/>
              </a:pPr>
              <a:t>‹#›</a:t>
            </a:fld>
            <a:endParaRPr lang="en-NZ" altLang="en-US" dirty="0"/>
          </a:p>
        </p:txBody>
      </p:sp>
    </p:spTree>
    <p:extLst>
      <p:ext uri="{BB962C8B-B14F-4D97-AF65-F5344CB8AC3E}">
        <p14:creationId xmlns:p14="http://schemas.microsoft.com/office/powerpoint/2010/main" val="2855293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3">
            <a:extLst>
              <a:ext uri="{FF2B5EF4-FFF2-40B4-BE49-F238E27FC236}">
                <a16:creationId xmlns:a16="http://schemas.microsoft.com/office/drawing/2014/main" id="{0608FEF5-B2F1-4353-9BF5-188D25BF2379}"/>
              </a:ext>
            </a:extLst>
          </p:cNvPr>
          <p:cNvSpPr>
            <a:spLocks noGrp="1"/>
          </p:cNvSpPr>
          <p:nvPr>
            <p:ph type="dt" sz="half" idx="10"/>
          </p:nvPr>
        </p:nvSpPr>
        <p:spPr/>
        <p:txBody>
          <a:bodyPr/>
          <a:lstStyle>
            <a:lvl1pPr>
              <a:defRPr/>
            </a:lvl1pPr>
          </a:lstStyle>
          <a:p>
            <a:pPr>
              <a:defRPr/>
            </a:pPr>
            <a:fld id="{DFF34F37-3F86-4CDD-9AC4-1D4664D811ED}" type="datetime1">
              <a:rPr lang="en-NZ" smtClean="0"/>
              <a:t>1/08/2024</a:t>
            </a:fld>
            <a:endParaRPr lang="en-NZ" dirty="0"/>
          </a:p>
        </p:txBody>
      </p:sp>
      <p:sp>
        <p:nvSpPr>
          <p:cNvPr id="6" name="Footer Placeholder 4">
            <a:extLst>
              <a:ext uri="{FF2B5EF4-FFF2-40B4-BE49-F238E27FC236}">
                <a16:creationId xmlns:a16="http://schemas.microsoft.com/office/drawing/2014/main" id="{E6882F8C-4C08-4D04-A877-94E13B599FA1}"/>
              </a:ext>
            </a:extLst>
          </p:cNvPr>
          <p:cNvSpPr>
            <a:spLocks noGrp="1"/>
          </p:cNvSpPr>
          <p:nvPr>
            <p:ph type="ftr" sz="quarter" idx="11"/>
          </p:nvPr>
        </p:nvSpPr>
        <p:spPr/>
        <p:txBody>
          <a:bodyPr/>
          <a:lstStyle>
            <a:lvl1pPr>
              <a:defRPr/>
            </a:lvl1pPr>
          </a:lstStyle>
          <a:p>
            <a:pPr>
              <a:defRPr/>
            </a:pPr>
            <a:endParaRPr lang="en-NZ" dirty="0"/>
          </a:p>
        </p:txBody>
      </p:sp>
      <p:sp>
        <p:nvSpPr>
          <p:cNvPr id="7" name="Slide Number Placeholder 5">
            <a:extLst>
              <a:ext uri="{FF2B5EF4-FFF2-40B4-BE49-F238E27FC236}">
                <a16:creationId xmlns:a16="http://schemas.microsoft.com/office/drawing/2014/main" id="{48E21051-8139-499B-B380-8754378C9CF6}"/>
              </a:ext>
            </a:extLst>
          </p:cNvPr>
          <p:cNvSpPr>
            <a:spLocks noGrp="1"/>
          </p:cNvSpPr>
          <p:nvPr>
            <p:ph type="sldNum" sz="quarter" idx="12"/>
          </p:nvPr>
        </p:nvSpPr>
        <p:spPr/>
        <p:txBody>
          <a:bodyPr/>
          <a:lstStyle>
            <a:lvl1pPr>
              <a:defRPr/>
            </a:lvl1pPr>
          </a:lstStyle>
          <a:p>
            <a:pPr>
              <a:defRPr/>
            </a:pPr>
            <a:fld id="{D85ACAEF-02C9-4600-B7A1-4CFFA0B6FC53}" type="slidenum">
              <a:rPr lang="en-NZ" altLang="en-US"/>
              <a:pPr>
                <a:defRPr/>
              </a:pPr>
              <a:t>‹#›</a:t>
            </a:fld>
            <a:endParaRPr lang="en-NZ" altLang="en-US" dirty="0"/>
          </a:p>
        </p:txBody>
      </p:sp>
    </p:spTree>
    <p:extLst>
      <p:ext uri="{BB962C8B-B14F-4D97-AF65-F5344CB8AC3E}">
        <p14:creationId xmlns:p14="http://schemas.microsoft.com/office/powerpoint/2010/main" val="410885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3">
            <a:extLst>
              <a:ext uri="{FF2B5EF4-FFF2-40B4-BE49-F238E27FC236}">
                <a16:creationId xmlns:a16="http://schemas.microsoft.com/office/drawing/2014/main" id="{A33ED23B-2C6B-4D53-9EA1-003E71D642EB}"/>
              </a:ext>
            </a:extLst>
          </p:cNvPr>
          <p:cNvSpPr>
            <a:spLocks noGrp="1"/>
          </p:cNvSpPr>
          <p:nvPr>
            <p:ph type="dt" sz="half" idx="10"/>
          </p:nvPr>
        </p:nvSpPr>
        <p:spPr/>
        <p:txBody>
          <a:bodyPr/>
          <a:lstStyle>
            <a:lvl1pPr>
              <a:defRPr/>
            </a:lvl1pPr>
          </a:lstStyle>
          <a:p>
            <a:pPr>
              <a:defRPr/>
            </a:pPr>
            <a:fld id="{518F7FFD-7A6B-4CCE-8454-899D5CA558FC}" type="datetime1">
              <a:rPr lang="en-NZ" smtClean="0"/>
              <a:t>1/08/2024</a:t>
            </a:fld>
            <a:endParaRPr lang="en-NZ" dirty="0"/>
          </a:p>
        </p:txBody>
      </p:sp>
      <p:sp>
        <p:nvSpPr>
          <p:cNvPr id="8" name="Footer Placeholder 4">
            <a:extLst>
              <a:ext uri="{FF2B5EF4-FFF2-40B4-BE49-F238E27FC236}">
                <a16:creationId xmlns:a16="http://schemas.microsoft.com/office/drawing/2014/main" id="{B24FBE41-AF4B-404D-B931-8FE6E30AED70}"/>
              </a:ext>
            </a:extLst>
          </p:cNvPr>
          <p:cNvSpPr>
            <a:spLocks noGrp="1"/>
          </p:cNvSpPr>
          <p:nvPr>
            <p:ph type="ftr" sz="quarter" idx="11"/>
          </p:nvPr>
        </p:nvSpPr>
        <p:spPr/>
        <p:txBody>
          <a:bodyPr/>
          <a:lstStyle>
            <a:lvl1pPr>
              <a:defRPr/>
            </a:lvl1pPr>
          </a:lstStyle>
          <a:p>
            <a:pPr>
              <a:defRPr/>
            </a:pPr>
            <a:endParaRPr lang="en-NZ" dirty="0"/>
          </a:p>
        </p:txBody>
      </p:sp>
      <p:sp>
        <p:nvSpPr>
          <p:cNvPr id="9" name="Slide Number Placeholder 5">
            <a:extLst>
              <a:ext uri="{FF2B5EF4-FFF2-40B4-BE49-F238E27FC236}">
                <a16:creationId xmlns:a16="http://schemas.microsoft.com/office/drawing/2014/main" id="{66DFBF28-5C6C-41C1-9F2F-0BAE4D23A4A4}"/>
              </a:ext>
            </a:extLst>
          </p:cNvPr>
          <p:cNvSpPr>
            <a:spLocks noGrp="1"/>
          </p:cNvSpPr>
          <p:nvPr>
            <p:ph type="sldNum" sz="quarter" idx="12"/>
          </p:nvPr>
        </p:nvSpPr>
        <p:spPr/>
        <p:txBody>
          <a:bodyPr/>
          <a:lstStyle>
            <a:lvl1pPr>
              <a:defRPr/>
            </a:lvl1pPr>
          </a:lstStyle>
          <a:p>
            <a:pPr>
              <a:defRPr/>
            </a:pPr>
            <a:fld id="{77CC260C-DBCA-4FB4-A807-BF5BDBF90425}" type="slidenum">
              <a:rPr lang="en-NZ" altLang="en-US"/>
              <a:pPr>
                <a:defRPr/>
              </a:pPr>
              <a:t>‹#›</a:t>
            </a:fld>
            <a:endParaRPr lang="en-NZ" altLang="en-US" dirty="0"/>
          </a:p>
        </p:txBody>
      </p:sp>
    </p:spTree>
    <p:extLst>
      <p:ext uri="{BB962C8B-B14F-4D97-AF65-F5344CB8AC3E}">
        <p14:creationId xmlns:p14="http://schemas.microsoft.com/office/powerpoint/2010/main" val="2782061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3">
            <a:extLst>
              <a:ext uri="{FF2B5EF4-FFF2-40B4-BE49-F238E27FC236}">
                <a16:creationId xmlns:a16="http://schemas.microsoft.com/office/drawing/2014/main" id="{6B09534F-242C-4EA9-BB4F-E4EBEACF3269}"/>
              </a:ext>
            </a:extLst>
          </p:cNvPr>
          <p:cNvSpPr>
            <a:spLocks noGrp="1"/>
          </p:cNvSpPr>
          <p:nvPr>
            <p:ph type="dt" sz="half" idx="10"/>
          </p:nvPr>
        </p:nvSpPr>
        <p:spPr/>
        <p:txBody>
          <a:bodyPr/>
          <a:lstStyle>
            <a:lvl1pPr>
              <a:defRPr/>
            </a:lvl1pPr>
          </a:lstStyle>
          <a:p>
            <a:pPr>
              <a:defRPr/>
            </a:pPr>
            <a:fld id="{11DA140C-8E1E-42C0-A821-FCCBCB911242}" type="datetime1">
              <a:rPr lang="en-NZ" smtClean="0"/>
              <a:t>1/08/2024</a:t>
            </a:fld>
            <a:endParaRPr lang="en-NZ" dirty="0"/>
          </a:p>
        </p:txBody>
      </p:sp>
      <p:sp>
        <p:nvSpPr>
          <p:cNvPr id="4" name="Footer Placeholder 4">
            <a:extLst>
              <a:ext uri="{FF2B5EF4-FFF2-40B4-BE49-F238E27FC236}">
                <a16:creationId xmlns:a16="http://schemas.microsoft.com/office/drawing/2014/main" id="{235FF440-BFF6-4F45-A55F-FEC320FFA1F2}"/>
              </a:ext>
            </a:extLst>
          </p:cNvPr>
          <p:cNvSpPr>
            <a:spLocks noGrp="1"/>
          </p:cNvSpPr>
          <p:nvPr>
            <p:ph type="ftr" sz="quarter" idx="11"/>
          </p:nvPr>
        </p:nvSpPr>
        <p:spPr/>
        <p:txBody>
          <a:bodyPr/>
          <a:lstStyle>
            <a:lvl1pPr>
              <a:defRPr/>
            </a:lvl1pPr>
          </a:lstStyle>
          <a:p>
            <a:pPr>
              <a:defRPr/>
            </a:pPr>
            <a:endParaRPr lang="en-NZ" dirty="0"/>
          </a:p>
        </p:txBody>
      </p:sp>
      <p:sp>
        <p:nvSpPr>
          <p:cNvPr id="5" name="Slide Number Placeholder 5">
            <a:extLst>
              <a:ext uri="{FF2B5EF4-FFF2-40B4-BE49-F238E27FC236}">
                <a16:creationId xmlns:a16="http://schemas.microsoft.com/office/drawing/2014/main" id="{6E9B703C-6B51-43C8-8A98-E12D3ED6B1EF}"/>
              </a:ext>
            </a:extLst>
          </p:cNvPr>
          <p:cNvSpPr>
            <a:spLocks noGrp="1"/>
          </p:cNvSpPr>
          <p:nvPr>
            <p:ph type="sldNum" sz="quarter" idx="12"/>
          </p:nvPr>
        </p:nvSpPr>
        <p:spPr/>
        <p:txBody>
          <a:bodyPr/>
          <a:lstStyle>
            <a:lvl1pPr>
              <a:defRPr/>
            </a:lvl1pPr>
          </a:lstStyle>
          <a:p>
            <a:pPr>
              <a:defRPr/>
            </a:pPr>
            <a:fld id="{D9233397-243E-4491-AD8F-614057D4729E}" type="slidenum">
              <a:rPr lang="en-NZ" altLang="en-US"/>
              <a:pPr>
                <a:defRPr/>
              </a:pPr>
              <a:t>‹#›</a:t>
            </a:fld>
            <a:endParaRPr lang="en-NZ" altLang="en-US" dirty="0"/>
          </a:p>
        </p:txBody>
      </p:sp>
    </p:spTree>
    <p:extLst>
      <p:ext uri="{BB962C8B-B14F-4D97-AF65-F5344CB8AC3E}">
        <p14:creationId xmlns:p14="http://schemas.microsoft.com/office/powerpoint/2010/main" val="1824671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6FE9D2D-87EB-445D-9C00-5AC004D49193}"/>
              </a:ext>
            </a:extLst>
          </p:cNvPr>
          <p:cNvSpPr>
            <a:spLocks noGrp="1"/>
          </p:cNvSpPr>
          <p:nvPr>
            <p:ph type="dt" sz="half" idx="10"/>
          </p:nvPr>
        </p:nvSpPr>
        <p:spPr/>
        <p:txBody>
          <a:bodyPr/>
          <a:lstStyle>
            <a:lvl1pPr>
              <a:defRPr/>
            </a:lvl1pPr>
          </a:lstStyle>
          <a:p>
            <a:pPr>
              <a:defRPr/>
            </a:pPr>
            <a:fld id="{EBFD2D62-7DFB-4C43-9A43-DA50A09384CD}" type="datetime1">
              <a:rPr lang="en-NZ" smtClean="0"/>
              <a:t>1/08/2024</a:t>
            </a:fld>
            <a:endParaRPr lang="en-NZ" dirty="0"/>
          </a:p>
        </p:txBody>
      </p:sp>
      <p:sp>
        <p:nvSpPr>
          <p:cNvPr id="3" name="Footer Placeholder 4">
            <a:extLst>
              <a:ext uri="{FF2B5EF4-FFF2-40B4-BE49-F238E27FC236}">
                <a16:creationId xmlns:a16="http://schemas.microsoft.com/office/drawing/2014/main" id="{FF106499-DB1D-44E7-93F2-D947BEABD1FB}"/>
              </a:ext>
            </a:extLst>
          </p:cNvPr>
          <p:cNvSpPr>
            <a:spLocks noGrp="1"/>
          </p:cNvSpPr>
          <p:nvPr>
            <p:ph type="ftr" sz="quarter" idx="11"/>
          </p:nvPr>
        </p:nvSpPr>
        <p:spPr/>
        <p:txBody>
          <a:bodyPr/>
          <a:lstStyle>
            <a:lvl1pPr>
              <a:defRPr/>
            </a:lvl1pPr>
          </a:lstStyle>
          <a:p>
            <a:pPr>
              <a:defRPr/>
            </a:pPr>
            <a:endParaRPr lang="en-NZ" dirty="0"/>
          </a:p>
        </p:txBody>
      </p:sp>
      <p:sp>
        <p:nvSpPr>
          <p:cNvPr id="4" name="Slide Number Placeholder 5">
            <a:extLst>
              <a:ext uri="{FF2B5EF4-FFF2-40B4-BE49-F238E27FC236}">
                <a16:creationId xmlns:a16="http://schemas.microsoft.com/office/drawing/2014/main" id="{4426297D-69FC-456A-BA68-37A62CDC2C25}"/>
              </a:ext>
            </a:extLst>
          </p:cNvPr>
          <p:cNvSpPr>
            <a:spLocks noGrp="1"/>
          </p:cNvSpPr>
          <p:nvPr>
            <p:ph type="sldNum" sz="quarter" idx="12"/>
          </p:nvPr>
        </p:nvSpPr>
        <p:spPr/>
        <p:txBody>
          <a:bodyPr/>
          <a:lstStyle>
            <a:lvl1pPr>
              <a:defRPr/>
            </a:lvl1pPr>
          </a:lstStyle>
          <a:p>
            <a:pPr>
              <a:defRPr/>
            </a:pPr>
            <a:fld id="{0FAB85F5-5CB6-491E-BD15-78ACAF4D328C}" type="slidenum">
              <a:rPr lang="en-NZ" altLang="en-US"/>
              <a:pPr>
                <a:defRPr/>
              </a:pPr>
              <a:t>‹#›</a:t>
            </a:fld>
            <a:endParaRPr lang="en-NZ" altLang="en-US" dirty="0"/>
          </a:p>
        </p:txBody>
      </p:sp>
    </p:spTree>
    <p:extLst>
      <p:ext uri="{BB962C8B-B14F-4D97-AF65-F5344CB8AC3E}">
        <p14:creationId xmlns:p14="http://schemas.microsoft.com/office/powerpoint/2010/main" val="92227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27627900-0B56-4500-8246-ABE9FF8E39CB}"/>
              </a:ext>
            </a:extLst>
          </p:cNvPr>
          <p:cNvSpPr>
            <a:spLocks noChangeArrowheads="1"/>
          </p:cNvSpPr>
          <p:nvPr userDrawn="1"/>
        </p:nvSpPr>
        <p:spPr bwMode="auto">
          <a:xfrm>
            <a:off x="0" y="6637338"/>
            <a:ext cx="9144000" cy="215900"/>
          </a:xfrm>
          <a:prstGeom prst="rect">
            <a:avLst/>
          </a:prstGeom>
          <a:solidFill>
            <a:srgbClr val="00392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NZ" altLang="en-US" dirty="0"/>
          </a:p>
        </p:txBody>
      </p:sp>
      <p:sp>
        <p:nvSpPr>
          <p:cNvPr id="2" name="Title 1"/>
          <p:cNvSpPr>
            <a:spLocks noGrp="1"/>
          </p:cNvSpPr>
          <p:nvPr>
            <p:ph type="title"/>
          </p:nvPr>
        </p:nvSpPr>
        <p:spPr/>
        <p:txBody>
          <a:bodyPr/>
          <a:lstStyle>
            <a:lvl1pPr algn="ctr">
              <a:defRPr sz="3600"/>
            </a:lvl1pPr>
          </a:lstStyle>
          <a:p>
            <a:r>
              <a:rPr lang="en-US" dirty="0"/>
              <a:t>Click to edit Master title style</a:t>
            </a:r>
            <a:endParaRPr lang="en-NZ" dirty="0"/>
          </a:p>
        </p:txBody>
      </p:sp>
      <p:sp>
        <p:nvSpPr>
          <p:cNvPr id="3" name="Content Placeholder 2"/>
          <p:cNvSpPr>
            <a:spLocks noGrp="1"/>
          </p:cNvSpPr>
          <p:nvPr>
            <p:ph idx="1"/>
          </p:nvPr>
        </p:nvSpPr>
        <p:spPr/>
        <p:txBody>
          <a:bodyPr/>
          <a:lstStyle>
            <a:lvl1pPr marL="0" indent="0">
              <a:buNone/>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Date Placeholder 3">
            <a:extLst>
              <a:ext uri="{FF2B5EF4-FFF2-40B4-BE49-F238E27FC236}">
                <a16:creationId xmlns:a16="http://schemas.microsoft.com/office/drawing/2014/main" id="{20F25A83-1CC3-4F3A-ACBA-90858B3D12B5}"/>
              </a:ext>
            </a:extLst>
          </p:cNvPr>
          <p:cNvSpPr>
            <a:spLocks noGrp="1"/>
          </p:cNvSpPr>
          <p:nvPr>
            <p:ph type="dt" sz="half" idx="10"/>
          </p:nvPr>
        </p:nvSpPr>
        <p:spPr/>
        <p:txBody>
          <a:bodyPr/>
          <a:lstStyle>
            <a:lvl1pPr>
              <a:defRPr/>
            </a:lvl1pPr>
          </a:lstStyle>
          <a:p>
            <a:pPr>
              <a:defRPr/>
            </a:pPr>
            <a:fld id="{AC900AFF-8DFF-48CA-8703-B945A3EEFB07}" type="datetime1">
              <a:rPr lang="en-NZ" smtClean="0"/>
              <a:t>1/08/2024</a:t>
            </a:fld>
            <a:endParaRPr lang="en-NZ" dirty="0"/>
          </a:p>
        </p:txBody>
      </p:sp>
      <p:sp>
        <p:nvSpPr>
          <p:cNvPr id="6" name="Footer Placeholder 4">
            <a:extLst>
              <a:ext uri="{FF2B5EF4-FFF2-40B4-BE49-F238E27FC236}">
                <a16:creationId xmlns:a16="http://schemas.microsoft.com/office/drawing/2014/main" id="{157D00EA-B917-41AC-8EFD-4027B4790C23}"/>
              </a:ext>
            </a:extLst>
          </p:cNvPr>
          <p:cNvSpPr>
            <a:spLocks noGrp="1"/>
          </p:cNvSpPr>
          <p:nvPr>
            <p:ph type="ftr" sz="quarter" idx="11"/>
          </p:nvPr>
        </p:nvSpPr>
        <p:spPr/>
        <p:txBody>
          <a:bodyPr/>
          <a:lstStyle>
            <a:lvl1pPr>
              <a:defRPr/>
            </a:lvl1pPr>
          </a:lstStyle>
          <a:p>
            <a:pPr>
              <a:defRPr/>
            </a:pPr>
            <a:endParaRPr lang="en-NZ" dirty="0"/>
          </a:p>
        </p:txBody>
      </p:sp>
      <p:sp>
        <p:nvSpPr>
          <p:cNvPr id="7" name="Slide Number Placeholder 5">
            <a:extLst>
              <a:ext uri="{FF2B5EF4-FFF2-40B4-BE49-F238E27FC236}">
                <a16:creationId xmlns:a16="http://schemas.microsoft.com/office/drawing/2014/main" id="{0DB8BBF9-FADE-4BFA-A296-319B94DCA801}"/>
              </a:ext>
            </a:extLst>
          </p:cNvPr>
          <p:cNvSpPr>
            <a:spLocks noGrp="1"/>
          </p:cNvSpPr>
          <p:nvPr>
            <p:ph type="sldNum" sz="quarter" idx="12"/>
          </p:nvPr>
        </p:nvSpPr>
        <p:spPr/>
        <p:txBody>
          <a:bodyPr/>
          <a:lstStyle>
            <a:lvl1pPr>
              <a:defRPr/>
            </a:lvl1pPr>
          </a:lstStyle>
          <a:p>
            <a:pPr>
              <a:defRPr/>
            </a:pPr>
            <a:fld id="{A6A33877-5CB6-44C2-9F8B-563999208E89}" type="slidenum">
              <a:rPr lang="en-NZ" altLang="en-US"/>
              <a:pPr>
                <a:defRPr/>
              </a:pPr>
              <a:t>‹#›</a:t>
            </a:fld>
            <a:endParaRPr lang="en-NZ" altLang="en-US" dirty="0"/>
          </a:p>
        </p:txBody>
      </p:sp>
    </p:spTree>
    <p:extLst>
      <p:ext uri="{BB962C8B-B14F-4D97-AF65-F5344CB8AC3E}">
        <p14:creationId xmlns:p14="http://schemas.microsoft.com/office/powerpoint/2010/main" val="3969538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70E2B66-1CE9-4506-97A1-6664FA6BE326}"/>
              </a:ext>
            </a:extLst>
          </p:cNvPr>
          <p:cNvSpPr>
            <a:spLocks noGrp="1"/>
          </p:cNvSpPr>
          <p:nvPr>
            <p:ph type="dt" sz="half" idx="10"/>
          </p:nvPr>
        </p:nvSpPr>
        <p:spPr/>
        <p:txBody>
          <a:bodyPr/>
          <a:lstStyle>
            <a:lvl1pPr>
              <a:defRPr/>
            </a:lvl1pPr>
          </a:lstStyle>
          <a:p>
            <a:pPr>
              <a:defRPr/>
            </a:pPr>
            <a:fld id="{E951665E-AE74-46A3-8769-464BE7B29652}" type="datetime1">
              <a:rPr lang="en-NZ" smtClean="0"/>
              <a:t>1/08/2024</a:t>
            </a:fld>
            <a:endParaRPr lang="en-NZ" dirty="0"/>
          </a:p>
        </p:txBody>
      </p:sp>
      <p:sp>
        <p:nvSpPr>
          <p:cNvPr id="6" name="Footer Placeholder 4">
            <a:extLst>
              <a:ext uri="{FF2B5EF4-FFF2-40B4-BE49-F238E27FC236}">
                <a16:creationId xmlns:a16="http://schemas.microsoft.com/office/drawing/2014/main" id="{EEB11031-5DB3-4748-ACDC-73DFC4CA20A5}"/>
              </a:ext>
            </a:extLst>
          </p:cNvPr>
          <p:cNvSpPr>
            <a:spLocks noGrp="1"/>
          </p:cNvSpPr>
          <p:nvPr>
            <p:ph type="ftr" sz="quarter" idx="11"/>
          </p:nvPr>
        </p:nvSpPr>
        <p:spPr/>
        <p:txBody>
          <a:bodyPr/>
          <a:lstStyle>
            <a:lvl1pPr>
              <a:defRPr/>
            </a:lvl1pPr>
          </a:lstStyle>
          <a:p>
            <a:pPr>
              <a:defRPr/>
            </a:pPr>
            <a:endParaRPr lang="en-NZ" dirty="0"/>
          </a:p>
        </p:txBody>
      </p:sp>
      <p:sp>
        <p:nvSpPr>
          <p:cNvPr id="7" name="Slide Number Placeholder 5">
            <a:extLst>
              <a:ext uri="{FF2B5EF4-FFF2-40B4-BE49-F238E27FC236}">
                <a16:creationId xmlns:a16="http://schemas.microsoft.com/office/drawing/2014/main" id="{BDD69984-D9EC-4296-B4FA-77E2D189F6FD}"/>
              </a:ext>
            </a:extLst>
          </p:cNvPr>
          <p:cNvSpPr>
            <a:spLocks noGrp="1"/>
          </p:cNvSpPr>
          <p:nvPr>
            <p:ph type="sldNum" sz="quarter" idx="12"/>
          </p:nvPr>
        </p:nvSpPr>
        <p:spPr/>
        <p:txBody>
          <a:bodyPr/>
          <a:lstStyle>
            <a:lvl1pPr>
              <a:defRPr/>
            </a:lvl1pPr>
          </a:lstStyle>
          <a:p>
            <a:pPr>
              <a:defRPr/>
            </a:pPr>
            <a:fld id="{C930F4AE-1773-4AC5-B5A2-A874F0E452BB}" type="slidenum">
              <a:rPr lang="en-NZ" altLang="en-US"/>
              <a:pPr>
                <a:defRPr/>
              </a:pPr>
              <a:t>‹#›</a:t>
            </a:fld>
            <a:endParaRPr lang="en-NZ" altLang="en-US" dirty="0"/>
          </a:p>
        </p:txBody>
      </p:sp>
    </p:spTree>
    <p:extLst>
      <p:ext uri="{BB962C8B-B14F-4D97-AF65-F5344CB8AC3E}">
        <p14:creationId xmlns:p14="http://schemas.microsoft.com/office/powerpoint/2010/main" val="1762762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D8DAD8F-C169-4B3F-95F5-95C4F8EC228C}"/>
              </a:ext>
            </a:extLst>
          </p:cNvPr>
          <p:cNvSpPr>
            <a:spLocks noGrp="1"/>
          </p:cNvSpPr>
          <p:nvPr>
            <p:ph type="dt" sz="half" idx="10"/>
          </p:nvPr>
        </p:nvSpPr>
        <p:spPr/>
        <p:txBody>
          <a:bodyPr/>
          <a:lstStyle>
            <a:lvl1pPr>
              <a:defRPr/>
            </a:lvl1pPr>
          </a:lstStyle>
          <a:p>
            <a:pPr>
              <a:defRPr/>
            </a:pPr>
            <a:fld id="{F5C56AA2-1A39-482C-9681-5B9A8BEB138E}" type="datetime1">
              <a:rPr lang="en-NZ" smtClean="0"/>
              <a:t>1/08/2024</a:t>
            </a:fld>
            <a:endParaRPr lang="en-NZ" dirty="0"/>
          </a:p>
        </p:txBody>
      </p:sp>
      <p:sp>
        <p:nvSpPr>
          <p:cNvPr id="6" name="Footer Placeholder 4">
            <a:extLst>
              <a:ext uri="{FF2B5EF4-FFF2-40B4-BE49-F238E27FC236}">
                <a16:creationId xmlns:a16="http://schemas.microsoft.com/office/drawing/2014/main" id="{A2BCB6FC-48EE-4C1F-AC70-66221FAEA2D5}"/>
              </a:ext>
            </a:extLst>
          </p:cNvPr>
          <p:cNvSpPr>
            <a:spLocks noGrp="1"/>
          </p:cNvSpPr>
          <p:nvPr>
            <p:ph type="ftr" sz="quarter" idx="11"/>
          </p:nvPr>
        </p:nvSpPr>
        <p:spPr/>
        <p:txBody>
          <a:bodyPr/>
          <a:lstStyle>
            <a:lvl1pPr>
              <a:defRPr/>
            </a:lvl1pPr>
          </a:lstStyle>
          <a:p>
            <a:pPr>
              <a:defRPr/>
            </a:pPr>
            <a:endParaRPr lang="en-NZ" dirty="0"/>
          </a:p>
        </p:txBody>
      </p:sp>
      <p:sp>
        <p:nvSpPr>
          <p:cNvPr id="7" name="Slide Number Placeholder 5">
            <a:extLst>
              <a:ext uri="{FF2B5EF4-FFF2-40B4-BE49-F238E27FC236}">
                <a16:creationId xmlns:a16="http://schemas.microsoft.com/office/drawing/2014/main" id="{CF6ABAD3-1AAE-4591-86E3-96650ACCB7F5}"/>
              </a:ext>
            </a:extLst>
          </p:cNvPr>
          <p:cNvSpPr>
            <a:spLocks noGrp="1"/>
          </p:cNvSpPr>
          <p:nvPr>
            <p:ph type="sldNum" sz="quarter" idx="12"/>
          </p:nvPr>
        </p:nvSpPr>
        <p:spPr/>
        <p:txBody>
          <a:bodyPr/>
          <a:lstStyle>
            <a:lvl1pPr>
              <a:defRPr/>
            </a:lvl1pPr>
          </a:lstStyle>
          <a:p>
            <a:pPr>
              <a:defRPr/>
            </a:pPr>
            <a:fld id="{6DC212E7-2936-4039-9329-C9EDF2B0DD81}" type="slidenum">
              <a:rPr lang="en-NZ" altLang="en-US"/>
              <a:pPr>
                <a:defRPr/>
              </a:pPr>
              <a:t>‹#›</a:t>
            </a:fld>
            <a:endParaRPr lang="en-NZ" altLang="en-US" dirty="0"/>
          </a:p>
        </p:txBody>
      </p:sp>
    </p:spTree>
    <p:extLst>
      <p:ext uri="{BB962C8B-B14F-4D97-AF65-F5344CB8AC3E}">
        <p14:creationId xmlns:p14="http://schemas.microsoft.com/office/powerpoint/2010/main" val="13068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2517FFA-34BD-4642-B277-DC676960A090}"/>
              </a:ext>
            </a:extLst>
          </p:cNvPr>
          <p:cNvSpPr>
            <a:spLocks noGrp="1"/>
          </p:cNvSpPr>
          <p:nvPr>
            <p:ph type="dt" sz="half" idx="10"/>
          </p:nvPr>
        </p:nvSpPr>
        <p:spPr/>
        <p:txBody>
          <a:bodyPr/>
          <a:lstStyle>
            <a:lvl1pPr>
              <a:defRPr/>
            </a:lvl1pPr>
          </a:lstStyle>
          <a:p>
            <a:pPr>
              <a:defRPr/>
            </a:pPr>
            <a:fld id="{7F54B932-345E-43C7-AA99-552B73656148}" type="datetime1">
              <a:rPr lang="en-NZ" smtClean="0"/>
              <a:t>1/08/2024</a:t>
            </a:fld>
            <a:endParaRPr lang="en-NZ" dirty="0"/>
          </a:p>
        </p:txBody>
      </p:sp>
      <p:sp>
        <p:nvSpPr>
          <p:cNvPr id="5" name="Footer Placeholder 4">
            <a:extLst>
              <a:ext uri="{FF2B5EF4-FFF2-40B4-BE49-F238E27FC236}">
                <a16:creationId xmlns:a16="http://schemas.microsoft.com/office/drawing/2014/main" id="{E61270FE-D3D4-49AA-AEA1-11793873AD66}"/>
              </a:ext>
            </a:extLst>
          </p:cNvPr>
          <p:cNvSpPr>
            <a:spLocks noGrp="1"/>
          </p:cNvSpPr>
          <p:nvPr>
            <p:ph type="ftr" sz="quarter" idx="11"/>
          </p:nvPr>
        </p:nvSpPr>
        <p:spPr/>
        <p:txBody>
          <a:bodyPr/>
          <a:lstStyle>
            <a:lvl1pPr>
              <a:defRPr/>
            </a:lvl1pPr>
          </a:lstStyle>
          <a:p>
            <a:pPr>
              <a:defRPr/>
            </a:pPr>
            <a:endParaRPr lang="en-NZ" dirty="0"/>
          </a:p>
        </p:txBody>
      </p:sp>
      <p:sp>
        <p:nvSpPr>
          <p:cNvPr id="6" name="Slide Number Placeholder 5">
            <a:extLst>
              <a:ext uri="{FF2B5EF4-FFF2-40B4-BE49-F238E27FC236}">
                <a16:creationId xmlns:a16="http://schemas.microsoft.com/office/drawing/2014/main" id="{38D31E9C-69E8-4FC7-8D47-803CE10D2A41}"/>
              </a:ext>
            </a:extLst>
          </p:cNvPr>
          <p:cNvSpPr>
            <a:spLocks noGrp="1"/>
          </p:cNvSpPr>
          <p:nvPr>
            <p:ph type="sldNum" sz="quarter" idx="12"/>
          </p:nvPr>
        </p:nvSpPr>
        <p:spPr/>
        <p:txBody>
          <a:bodyPr/>
          <a:lstStyle>
            <a:lvl1pPr>
              <a:defRPr/>
            </a:lvl1pPr>
          </a:lstStyle>
          <a:p>
            <a:pPr>
              <a:defRPr/>
            </a:pPr>
            <a:fld id="{BA12AFB7-02AA-4BC3-8531-45750CEBD409}" type="slidenum">
              <a:rPr lang="en-NZ" altLang="en-US"/>
              <a:pPr>
                <a:defRPr/>
              </a:pPr>
              <a:t>‹#›</a:t>
            </a:fld>
            <a:endParaRPr lang="en-NZ" altLang="en-US" dirty="0"/>
          </a:p>
        </p:txBody>
      </p:sp>
    </p:spTree>
    <p:extLst>
      <p:ext uri="{BB962C8B-B14F-4D97-AF65-F5344CB8AC3E}">
        <p14:creationId xmlns:p14="http://schemas.microsoft.com/office/powerpoint/2010/main" val="3770981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9137529-BDEE-4138-856E-D2A94B557B1B}"/>
              </a:ext>
            </a:extLst>
          </p:cNvPr>
          <p:cNvSpPr>
            <a:spLocks noGrp="1"/>
          </p:cNvSpPr>
          <p:nvPr>
            <p:ph type="dt" sz="half" idx="10"/>
          </p:nvPr>
        </p:nvSpPr>
        <p:spPr/>
        <p:txBody>
          <a:bodyPr/>
          <a:lstStyle>
            <a:lvl1pPr>
              <a:defRPr/>
            </a:lvl1pPr>
          </a:lstStyle>
          <a:p>
            <a:pPr>
              <a:defRPr/>
            </a:pPr>
            <a:fld id="{868C2FEB-822F-4CF3-8E01-D32575E8AAD8}" type="datetime1">
              <a:rPr lang="en-NZ" smtClean="0"/>
              <a:t>1/08/2024</a:t>
            </a:fld>
            <a:endParaRPr lang="en-NZ" dirty="0"/>
          </a:p>
        </p:txBody>
      </p:sp>
      <p:sp>
        <p:nvSpPr>
          <p:cNvPr id="5" name="Footer Placeholder 4">
            <a:extLst>
              <a:ext uri="{FF2B5EF4-FFF2-40B4-BE49-F238E27FC236}">
                <a16:creationId xmlns:a16="http://schemas.microsoft.com/office/drawing/2014/main" id="{1946250B-7787-4E98-A1BD-0A59C1CBFC36}"/>
              </a:ext>
            </a:extLst>
          </p:cNvPr>
          <p:cNvSpPr>
            <a:spLocks noGrp="1"/>
          </p:cNvSpPr>
          <p:nvPr>
            <p:ph type="ftr" sz="quarter" idx="11"/>
          </p:nvPr>
        </p:nvSpPr>
        <p:spPr/>
        <p:txBody>
          <a:bodyPr/>
          <a:lstStyle>
            <a:lvl1pPr>
              <a:defRPr/>
            </a:lvl1pPr>
          </a:lstStyle>
          <a:p>
            <a:pPr>
              <a:defRPr/>
            </a:pPr>
            <a:endParaRPr lang="en-NZ" dirty="0"/>
          </a:p>
        </p:txBody>
      </p:sp>
      <p:sp>
        <p:nvSpPr>
          <p:cNvPr id="6" name="Slide Number Placeholder 5">
            <a:extLst>
              <a:ext uri="{FF2B5EF4-FFF2-40B4-BE49-F238E27FC236}">
                <a16:creationId xmlns:a16="http://schemas.microsoft.com/office/drawing/2014/main" id="{703387FE-B2C2-48B2-BCB0-6C8DABC1DF85}"/>
              </a:ext>
            </a:extLst>
          </p:cNvPr>
          <p:cNvSpPr>
            <a:spLocks noGrp="1"/>
          </p:cNvSpPr>
          <p:nvPr>
            <p:ph type="sldNum" sz="quarter" idx="12"/>
          </p:nvPr>
        </p:nvSpPr>
        <p:spPr/>
        <p:txBody>
          <a:bodyPr/>
          <a:lstStyle>
            <a:lvl1pPr>
              <a:defRPr/>
            </a:lvl1pPr>
          </a:lstStyle>
          <a:p>
            <a:pPr>
              <a:defRPr/>
            </a:pPr>
            <a:fld id="{C3539E1E-7258-499A-BDAC-FC9204DAC347}" type="slidenum">
              <a:rPr lang="en-NZ" altLang="en-US"/>
              <a:pPr>
                <a:defRPr/>
              </a:pPr>
              <a:t>‹#›</a:t>
            </a:fld>
            <a:endParaRPr lang="en-NZ" altLang="en-US" dirty="0"/>
          </a:p>
        </p:txBody>
      </p:sp>
    </p:spTree>
    <p:extLst>
      <p:ext uri="{BB962C8B-B14F-4D97-AF65-F5344CB8AC3E}">
        <p14:creationId xmlns:p14="http://schemas.microsoft.com/office/powerpoint/2010/main" val="51971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55199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C92F80-9B2D-4BF0-8D9B-49D2A667086F}"/>
              </a:ext>
            </a:extLst>
          </p:cNvPr>
          <p:cNvSpPr>
            <a:spLocks noGrp="1"/>
          </p:cNvSpPr>
          <p:nvPr>
            <p:ph type="dt" sz="half" idx="10"/>
          </p:nvPr>
        </p:nvSpPr>
        <p:spPr/>
        <p:txBody>
          <a:bodyPr/>
          <a:lstStyle>
            <a:lvl1pPr>
              <a:defRPr/>
            </a:lvl1pPr>
          </a:lstStyle>
          <a:p>
            <a:pPr>
              <a:defRPr/>
            </a:pPr>
            <a:fld id="{BDEEF8E9-BC36-46FB-8F07-28F81F64DEC4}" type="datetime1">
              <a:rPr lang="en-NZ" smtClean="0"/>
              <a:t>1/08/2024</a:t>
            </a:fld>
            <a:endParaRPr lang="en-NZ" dirty="0"/>
          </a:p>
        </p:txBody>
      </p:sp>
      <p:sp>
        <p:nvSpPr>
          <p:cNvPr id="5" name="Footer Placeholder 4">
            <a:extLst>
              <a:ext uri="{FF2B5EF4-FFF2-40B4-BE49-F238E27FC236}">
                <a16:creationId xmlns:a16="http://schemas.microsoft.com/office/drawing/2014/main" id="{93B23299-BF55-4CEF-BBB0-BD3D4FA3669F}"/>
              </a:ext>
            </a:extLst>
          </p:cNvPr>
          <p:cNvSpPr>
            <a:spLocks noGrp="1"/>
          </p:cNvSpPr>
          <p:nvPr>
            <p:ph type="ftr" sz="quarter" idx="11"/>
          </p:nvPr>
        </p:nvSpPr>
        <p:spPr/>
        <p:txBody>
          <a:bodyPr/>
          <a:lstStyle>
            <a:lvl1pPr>
              <a:defRPr/>
            </a:lvl1pPr>
          </a:lstStyle>
          <a:p>
            <a:pPr>
              <a:defRPr/>
            </a:pPr>
            <a:endParaRPr lang="en-NZ" dirty="0"/>
          </a:p>
        </p:txBody>
      </p:sp>
      <p:sp>
        <p:nvSpPr>
          <p:cNvPr id="6" name="Slide Number Placeholder 5">
            <a:extLst>
              <a:ext uri="{FF2B5EF4-FFF2-40B4-BE49-F238E27FC236}">
                <a16:creationId xmlns:a16="http://schemas.microsoft.com/office/drawing/2014/main" id="{960FE5CD-0351-4D41-B930-9D784994E620}"/>
              </a:ext>
            </a:extLst>
          </p:cNvPr>
          <p:cNvSpPr>
            <a:spLocks noGrp="1"/>
          </p:cNvSpPr>
          <p:nvPr>
            <p:ph type="sldNum" sz="quarter" idx="12"/>
          </p:nvPr>
        </p:nvSpPr>
        <p:spPr/>
        <p:txBody>
          <a:bodyPr/>
          <a:lstStyle>
            <a:lvl1pPr>
              <a:defRPr/>
            </a:lvl1pPr>
          </a:lstStyle>
          <a:p>
            <a:pPr>
              <a:defRPr/>
            </a:pPr>
            <a:fld id="{474DD84E-FAEF-42C9-BD42-1DAF0C3A19B6}" type="slidenum">
              <a:rPr lang="en-NZ" altLang="en-US"/>
              <a:pPr>
                <a:defRPr/>
              </a:pPr>
              <a:t>‹#›</a:t>
            </a:fld>
            <a:endParaRPr lang="en-NZ" altLang="en-US" dirty="0"/>
          </a:p>
        </p:txBody>
      </p:sp>
    </p:spTree>
    <p:extLst>
      <p:ext uri="{BB962C8B-B14F-4D97-AF65-F5344CB8AC3E}">
        <p14:creationId xmlns:p14="http://schemas.microsoft.com/office/powerpoint/2010/main" val="145547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3">
            <a:extLst>
              <a:ext uri="{FF2B5EF4-FFF2-40B4-BE49-F238E27FC236}">
                <a16:creationId xmlns:a16="http://schemas.microsoft.com/office/drawing/2014/main" id="{4E6913D9-F4DC-4F30-9CE3-109ED3649476}"/>
              </a:ext>
            </a:extLst>
          </p:cNvPr>
          <p:cNvSpPr>
            <a:spLocks noGrp="1"/>
          </p:cNvSpPr>
          <p:nvPr>
            <p:ph type="dt" sz="half" idx="10"/>
          </p:nvPr>
        </p:nvSpPr>
        <p:spPr/>
        <p:txBody>
          <a:bodyPr/>
          <a:lstStyle>
            <a:lvl1pPr>
              <a:defRPr/>
            </a:lvl1pPr>
          </a:lstStyle>
          <a:p>
            <a:pPr>
              <a:defRPr/>
            </a:pPr>
            <a:fld id="{8D81EB15-3D19-4591-8B90-01BF3034D823}" type="datetime1">
              <a:rPr lang="en-NZ" smtClean="0"/>
              <a:t>1/08/2024</a:t>
            </a:fld>
            <a:endParaRPr lang="en-NZ" dirty="0"/>
          </a:p>
        </p:txBody>
      </p:sp>
      <p:sp>
        <p:nvSpPr>
          <p:cNvPr id="6" name="Footer Placeholder 4">
            <a:extLst>
              <a:ext uri="{FF2B5EF4-FFF2-40B4-BE49-F238E27FC236}">
                <a16:creationId xmlns:a16="http://schemas.microsoft.com/office/drawing/2014/main" id="{D0869EA2-1130-4A6B-A5B1-D0429D312A1D}"/>
              </a:ext>
            </a:extLst>
          </p:cNvPr>
          <p:cNvSpPr>
            <a:spLocks noGrp="1"/>
          </p:cNvSpPr>
          <p:nvPr>
            <p:ph type="ftr" sz="quarter" idx="11"/>
          </p:nvPr>
        </p:nvSpPr>
        <p:spPr/>
        <p:txBody>
          <a:bodyPr/>
          <a:lstStyle>
            <a:lvl1pPr>
              <a:defRPr/>
            </a:lvl1pPr>
          </a:lstStyle>
          <a:p>
            <a:pPr>
              <a:defRPr/>
            </a:pPr>
            <a:endParaRPr lang="en-NZ" dirty="0"/>
          </a:p>
        </p:txBody>
      </p:sp>
      <p:sp>
        <p:nvSpPr>
          <p:cNvPr id="7" name="Slide Number Placeholder 5">
            <a:extLst>
              <a:ext uri="{FF2B5EF4-FFF2-40B4-BE49-F238E27FC236}">
                <a16:creationId xmlns:a16="http://schemas.microsoft.com/office/drawing/2014/main" id="{6152538F-8C78-4728-8110-FC7E6817BAFD}"/>
              </a:ext>
            </a:extLst>
          </p:cNvPr>
          <p:cNvSpPr>
            <a:spLocks noGrp="1"/>
          </p:cNvSpPr>
          <p:nvPr>
            <p:ph type="sldNum" sz="quarter" idx="12"/>
          </p:nvPr>
        </p:nvSpPr>
        <p:spPr/>
        <p:txBody>
          <a:bodyPr/>
          <a:lstStyle>
            <a:lvl1pPr>
              <a:defRPr/>
            </a:lvl1pPr>
          </a:lstStyle>
          <a:p>
            <a:pPr>
              <a:defRPr/>
            </a:pPr>
            <a:fld id="{445B01C6-6996-4BC7-B1DB-6A739C492C32}" type="slidenum">
              <a:rPr lang="en-NZ" altLang="en-US"/>
              <a:pPr>
                <a:defRPr/>
              </a:pPr>
              <a:t>‹#›</a:t>
            </a:fld>
            <a:endParaRPr lang="en-NZ" altLang="en-US" dirty="0"/>
          </a:p>
        </p:txBody>
      </p:sp>
    </p:spTree>
    <p:extLst>
      <p:ext uri="{BB962C8B-B14F-4D97-AF65-F5344CB8AC3E}">
        <p14:creationId xmlns:p14="http://schemas.microsoft.com/office/powerpoint/2010/main" val="389773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3">
            <a:extLst>
              <a:ext uri="{FF2B5EF4-FFF2-40B4-BE49-F238E27FC236}">
                <a16:creationId xmlns:a16="http://schemas.microsoft.com/office/drawing/2014/main" id="{6E16E349-CC22-4411-B003-F1310F7CC9C8}"/>
              </a:ext>
            </a:extLst>
          </p:cNvPr>
          <p:cNvSpPr>
            <a:spLocks noGrp="1"/>
          </p:cNvSpPr>
          <p:nvPr>
            <p:ph type="dt" sz="half" idx="10"/>
          </p:nvPr>
        </p:nvSpPr>
        <p:spPr/>
        <p:txBody>
          <a:bodyPr/>
          <a:lstStyle>
            <a:lvl1pPr>
              <a:defRPr/>
            </a:lvl1pPr>
          </a:lstStyle>
          <a:p>
            <a:pPr>
              <a:defRPr/>
            </a:pPr>
            <a:fld id="{0D1A2796-9936-482E-9FE5-C466458B3678}" type="datetime1">
              <a:rPr lang="en-NZ" smtClean="0"/>
              <a:t>1/08/2024</a:t>
            </a:fld>
            <a:endParaRPr lang="en-NZ" dirty="0"/>
          </a:p>
        </p:txBody>
      </p:sp>
      <p:sp>
        <p:nvSpPr>
          <p:cNvPr id="8" name="Footer Placeholder 4">
            <a:extLst>
              <a:ext uri="{FF2B5EF4-FFF2-40B4-BE49-F238E27FC236}">
                <a16:creationId xmlns:a16="http://schemas.microsoft.com/office/drawing/2014/main" id="{D896D1F9-18CD-473E-8614-BDB05961BBC3}"/>
              </a:ext>
            </a:extLst>
          </p:cNvPr>
          <p:cNvSpPr>
            <a:spLocks noGrp="1"/>
          </p:cNvSpPr>
          <p:nvPr>
            <p:ph type="ftr" sz="quarter" idx="11"/>
          </p:nvPr>
        </p:nvSpPr>
        <p:spPr/>
        <p:txBody>
          <a:bodyPr/>
          <a:lstStyle>
            <a:lvl1pPr>
              <a:defRPr/>
            </a:lvl1pPr>
          </a:lstStyle>
          <a:p>
            <a:pPr>
              <a:defRPr/>
            </a:pPr>
            <a:endParaRPr lang="en-NZ" dirty="0"/>
          </a:p>
        </p:txBody>
      </p:sp>
      <p:sp>
        <p:nvSpPr>
          <p:cNvPr id="9" name="Slide Number Placeholder 5">
            <a:extLst>
              <a:ext uri="{FF2B5EF4-FFF2-40B4-BE49-F238E27FC236}">
                <a16:creationId xmlns:a16="http://schemas.microsoft.com/office/drawing/2014/main" id="{6DBAD1A9-B7CF-4606-A716-16F02A79EBCC}"/>
              </a:ext>
            </a:extLst>
          </p:cNvPr>
          <p:cNvSpPr>
            <a:spLocks noGrp="1"/>
          </p:cNvSpPr>
          <p:nvPr>
            <p:ph type="sldNum" sz="quarter" idx="12"/>
          </p:nvPr>
        </p:nvSpPr>
        <p:spPr/>
        <p:txBody>
          <a:bodyPr/>
          <a:lstStyle>
            <a:lvl1pPr>
              <a:defRPr/>
            </a:lvl1pPr>
          </a:lstStyle>
          <a:p>
            <a:pPr>
              <a:defRPr/>
            </a:pPr>
            <a:fld id="{9CE10277-EC87-4C39-936C-AD71C0B19DA2}" type="slidenum">
              <a:rPr lang="en-NZ" altLang="en-US"/>
              <a:pPr>
                <a:defRPr/>
              </a:pPr>
              <a:t>‹#›</a:t>
            </a:fld>
            <a:endParaRPr lang="en-NZ" altLang="en-US" dirty="0"/>
          </a:p>
        </p:txBody>
      </p:sp>
    </p:spTree>
    <p:extLst>
      <p:ext uri="{BB962C8B-B14F-4D97-AF65-F5344CB8AC3E}">
        <p14:creationId xmlns:p14="http://schemas.microsoft.com/office/powerpoint/2010/main" val="1064260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3">
            <a:extLst>
              <a:ext uri="{FF2B5EF4-FFF2-40B4-BE49-F238E27FC236}">
                <a16:creationId xmlns:a16="http://schemas.microsoft.com/office/drawing/2014/main" id="{2B2A8E26-7D71-4D3B-974A-7657B2E5E141}"/>
              </a:ext>
            </a:extLst>
          </p:cNvPr>
          <p:cNvSpPr>
            <a:spLocks noGrp="1"/>
          </p:cNvSpPr>
          <p:nvPr>
            <p:ph type="dt" sz="half" idx="10"/>
          </p:nvPr>
        </p:nvSpPr>
        <p:spPr/>
        <p:txBody>
          <a:bodyPr/>
          <a:lstStyle>
            <a:lvl1pPr>
              <a:defRPr/>
            </a:lvl1pPr>
          </a:lstStyle>
          <a:p>
            <a:pPr>
              <a:defRPr/>
            </a:pPr>
            <a:fld id="{2CC7C748-FA53-4E79-BDB2-448499684DAE}" type="datetime1">
              <a:rPr lang="en-NZ" smtClean="0"/>
              <a:t>1/08/2024</a:t>
            </a:fld>
            <a:endParaRPr lang="en-NZ" dirty="0"/>
          </a:p>
        </p:txBody>
      </p:sp>
      <p:sp>
        <p:nvSpPr>
          <p:cNvPr id="4" name="Footer Placeholder 4">
            <a:extLst>
              <a:ext uri="{FF2B5EF4-FFF2-40B4-BE49-F238E27FC236}">
                <a16:creationId xmlns:a16="http://schemas.microsoft.com/office/drawing/2014/main" id="{C16AFB8A-156E-4E8C-AEAE-61618D9E6CB5}"/>
              </a:ext>
            </a:extLst>
          </p:cNvPr>
          <p:cNvSpPr>
            <a:spLocks noGrp="1"/>
          </p:cNvSpPr>
          <p:nvPr>
            <p:ph type="ftr" sz="quarter" idx="11"/>
          </p:nvPr>
        </p:nvSpPr>
        <p:spPr/>
        <p:txBody>
          <a:bodyPr/>
          <a:lstStyle>
            <a:lvl1pPr>
              <a:defRPr/>
            </a:lvl1pPr>
          </a:lstStyle>
          <a:p>
            <a:pPr>
              <a:defRPr/>
            </a:pPr>
            <a:endParaRPr lang="en-NZ" dirty="0"/>
          </a:p>
        </p:txBody>
      </p:sp>
      <p:sp>
        <p:nvSpPr>
          <p:cNvPr id="5" name="Slide Number Placeholder 5">
            <a:extLst>
              <a:ext uri="{FF2B5EF4-FFF2-40B4-BE49-F238E27FC236}">
                <a16:creationId xmlns:a16="http://schemas.microsoft.com/office/drawing/2014/main" id="{B801C570-D989-454D-8E4F-3DB26CBA6ACA}"/>
              </a:ext>
            </a:extLst>
          </p:cNvPr>
          <p:cNvSpPr>
            <a:spLocks noGrp="1"/>
          </p:cNvSpPr>
          <p:nvPr>
            <p:ph type="sldNum" sz="quarter" idx="12"/>
          </p:nvPr>
        </p:nvSpPr>
        <p:spPr/>
        <p:txBody>
          <a:bodyPr/>
          <a:lstStyle>
            <a:lvl1pPr>
              <a:defRPr/>
            </a:lvl1pPr>
          </a:lstStyle>
          <a:p>
            <a:pPr>
              <a:defRPr/>
            </a:pPr>
            <a:fld id="{BFE4EA1E-DE1A-4B92-A383-427B15804749}" type="slidenum">
              <a:rPr lang="en-NZ" altLang="en-US"/>
              <a:pPr>
                <a:defRPr/>
              </a:pPr>
              <a:t>‹#›</a:t>
            </a:fld>
            <a:endParaRPr lang="en-NZ" altLang="en-US" dirty="0"/>
          </a:p>
        </p:txBody>
      </p:sp>
    </p:spTree>
    <p:extLst>
      <p:ext uri="{BB962C8B-B14F-4D97-AF65-F5344CB8AC3E}">
        <p14:creationId xmlns:p14="http://schemas.microsoft.com/office/powerpoint/2010/main" val="4267463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B666DD0-5023-4BC0-A369-39EB5E30C825}"/>
              </a:ext>
            </a:extLst>
          </p:cNvPr>
          <p:cNvSpPr>
            <a:spLocks noGrp="1"/>
          </p:cNvSpPr>
          <p:nvPr>
            <p:ph type="dt" sz="half" idx="10"/>
          </p:nvPr>
        </p:nvSpPr>
        <p:spPr/>
        <p:txBody>
          <a:bodyPr/>
          <a:lstStyle>
            <a:lvl1pPr>
              <a:defRPr/>
            </a:lvl1pPr>
          </a:lstStyle>
          <a:p>
            <a:pPr>
              <a:defRPr/>
            </a:pPr>
            <a:fld id="{1F6FA4FF-42A6-4D49-A155-E830D69F6B15}" type="datetime1">
              <a:rPr lang="en-NZ" smtClean="0"/>
              <a:t>1/08/2024</a:t>
            </a:fld>
            <a:endParaRPr lang="en-NZ" dirty="0"/>
          </a:p>
        </p:txBody>
      </p:sp>
      <p:sp>
        <p:nvSpPr>
          <p:cNvPr id="3" name="Footer Placeholder 4">
            <a:extLst>
              <a:ext uri="{FF2B5EF4-FFF2-40B4-BE49-F238E27FC236}">
                <a16:creationId xmlns:a16="http://schemas.microsoft.com/office/drawing/2014/main" id="{C54F58AA-39A1-4985-AD7F-A95AB3A0EA10}"/>
              </a:ext>
            </a:extLst>
          </p:cNvPr>
          <p:cNvSpPr>
            <a:spLocks noGrp="1"/>
          </p:cNvSpPr>
          <p:nvPr>
            <p:ph type="ftr" sz="quarter" idx="11"/>
          </p:nvPr>
        </p:nvSpPr>
        <p:spPr/>
        <p:txBody>
          <a:bodyPr/>
          <a:lstStyle>
            <a:lvl1pPr>
              <a:defRPr/>
            </a:lvl1pPr>
          </a:lstStyle>
          <a:p>
            <a:pPr>
              <a:defRPr/>
            </a:pPr>
            <a:endParaRPr lang="en-NZ" dirty="0"/>
          </a:p>
        </p:txBody>
      </p:sp>
      <p:sp>
        <p:nvSpPr>
          <p:cNvPr id="4" name="Slide Number Placeholder 5">
            <a:extLst>
              <a:ext uri="{FF2B5EF4-FFF2-40B4-BE49-F238E27FC236}">
                <a16:creationId xmlns:a16="http://schemas.microsoft.com/office/drawing/2014/main" id="{6FB57C79-FDF8-4DFC-BCCE-F9778EA98550}"/>
              </a:ext>
            </a:extLst>
          </p:cNvPr>
          <p:cNvSpPr>
            <a:spLocks noGrp="1"/>
          </p:cNvSpPr>
          <p:nvPr>
            <p:ph type="sldNum" sz="quarter" idx="12"/>
          </p:nvPr>
        </p:nvSpPr>
        <p:spPr/>
        <p:txBody>
          <a:bodyPr/>
          <a:lstStyle>
            <a:lvl1pPr>
              <a:defRPr/>
            </a:lvl1pPr>
          </a:lstStyle>
          <a:p>
            <a:pPr>
              <a:defRPr/>
            </a:pPr>
            <a:fld id="{737D2987-6BC8-4AD4-80BD-B891B5650F08}" type="slidenum">
              <a:rPr lang="en-NZ" altLang="en-US"/>
              <a:pPr>
                <a:defRPr/>
              </a:pPr>
              <a:t>‹#›</a:t>
            </a:fld>
            <a:endParaRPr lang="en-NZ" altLang="en-US" dirty="0"/>
          </a:p>
        </p:txBody>
      </p:sp>
    </p:spTree>
    <p:extLst>
      <p:ext uri="{BB962C8B-B14F-4D97-AF65-F5344CB8AC3E}">
        <p14:creationId xmlns:p14="http://schemas.microsoft.com/office/powerpoint/2010/main" val="368485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C651C6C-1F3F-45EC-BB85-C07753646927}"/>
              </a:ext>
            </a:extLst>
          </p:cNvPr>
          <p:cNvSpPr>
            <a:spLocks noGrp="1"/>
          </p:cNvSpPr>
          <p:nvPr>
            <p:ph type="dt" sz="half" idx="10"/>
          </p:nvPr>
        </p:nvSpPr>
        <p:spPr/>
        <p:txBody>
          <a:bodyPr/>
          <a:lstStyle>
            <a:lvl1pPr>
              <a:defRPr/>
            </a:lvl1pPr>
          </a:lstStyle>
          <a:p>
            <a:pPr>
              <a:defRPr/>
            </a:pPr>
            <a:fld id="{1413F934-409C-4716-A4CF-F53C8659DD95}" type="datetime1">
              <a:rPr lang="en-NZ" smtClean="0"/>
              <a:t>1/08/2024</a:t>
            </a:fld>
            <a:endParaRPr lang="en-NZ" dirty="0"/>
          </a:p>
        </p:txBody>
      </p:sp>
      <p:sp>
        <p:nvSpPr>
          <p:cNvPr id="6" name="Footer Placeholder 4">
            <a:extLst>
              <a:ext uri="{FF2B5EF4-FFF2-40B4-BE49-F238E27FC236}">
                <a16:creationId xmlns:a16="http://schemas.microsoft.com/office/drawing/2014/main" id="{2AB6A637-0108-482E-AFFA-02847CD657AE}"/>
              </a:ext>
            </a:extLst>
          </p:cNvPr>
          <p:cNvSpPr>
            <a:spLocks noGrp="1"/>
          </p:cNvSpPr>
          <p:nvPr>
            <p:ph type="ftr" sz="quarter" idx="11"/>
          </p:nvPr>
        </p:nvSpPr>
        <p:spPr/>
        <p:txBody>
          <a:bodyPr/>
          <a:lstStyle>
            <a:lvl1pPr>
              <a:defRPr/>
            </a:lvl1pPr>
          </a:lstStyle>
          <a:p>
            <a:pPr>
              <a:defRPr/>
            </a:pPr>
            <a:endParaRPr lang="en-NZ" dirty="0"/>
          </a:p>
        </p:txBody>
      </p:sp>
      <p:sp>
        <p:nvSpPr>
          <p:cNvPr id="7" name="Slide Number Placeholder 5">
            <a:extLst>
              <a:ext uri="{FF2B5EF4-FFF2-40B4-BE49-F238E27FC236}">
                <a16:creationId xmlns:a16="http://schemas.microsoft.com/office/drawing/2014/main" id="{787EC74C-1035-4BC3-9D6C-B44B63978899}"/>
              </a:ext>
            </a:extLst>
          </p:cNvPr>
          <p:cNvSpPr>
            <a:spLocks noGrp="1"/>
          </p:cNvSpPr>
          <p:nvPr>
            <p:ph type="sldNum" sz="quarter" idx="12"/>
          </p:nvPr>
        </p:nvSpPr>
        <p:spPr/>
        <p:txBody>
          <a:bodyPr/>
          <a:lstStyle>
            <a:lvl1pPr>
              <a:defRPr/>
            </a:lvl1pPr>
          </a:lstStyle>
          <a:p>
            <a:pPr>
              <a:defRPr/>
            </a:pPr>
            <a:fld id="{5F26026A-861A-4D1D-A4FD-871D748F4C0F}" type="slidenum">
              <a:rPr lang="en-NZ" altLang="en-US"/>
              <a:pPr>
                <a:defRPr/>
              </a:pPr>
              <a:t>‹#›</a:t>
            </a:fld>
            <a:endParaRPr lang="en-NZ" altLang="en-US" dirty="0"/>
          </a:p>
        </p:txBody>
      </p:sp>
    </p:spTree>
    <p:extLst>
      <p:ext uri="{BB962C8B-B14F-4D97-AF65-F5344CB8AC3E}">
        <p14:creationId xmlns:p14="http://schemas.microsoft.com/office/powerpoint/2010/main" val="10601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629F567-192D-4498-A4F1-98B640ECA37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1027" name="Text Placeholder 2">
            <a:extLst>
              <a:ext uri="{FF2B5EF4-FFF2-40B4-BE49-F238E27FC236}">
                <a16:creationId xmlns:a16="http://schemas.microsoft.com/office/drawing/2014/main" id="{100DC8E5-2146-4E12-9ACC-3F79B7F94B5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NZ" altLang="en-US"/>
          </a:p>
        </p:txBody>
      </p:sp>
      <p:sp>
        <p:nvSpPr>
          <p:cNvPr id="4" name="Date Placeholder 3">
            <a:extLst>
              <a:ext uri="{FF2B5EF4-FFF2-40B4-BE49-F238E27FC236}">
                <a16:creationId xmlns:a16="http://schemas.microsoft.com/office/drawing/2014/main" id="{F7062C17-869B-4D91-B682-50422D420E4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E9F910A-F44E-4BB6-B9F2-138F5CBB0E0E}" type="datetime1">
              <a:rPr lang="en-NZ" smtClean="0"/>
              <a:t>1/08/2024</a:t>
            </a:fld>
            <a:endParaRPr lang="en-NZ" dirty="0"/>
          </a:p>
        </p:txBody>
      </p:sp>
      <p:sp>
        <p:nvSpPr>
          <p:cNvPr id="5" name="Footer Placeholder 4">
            <a:extLst>
              <a:ext uri="{FF2B5EF4-FFF2-40B4-BE49-F238E27FC236}">
                <a16:creationId xmlns:a16="http://schemas.microsoft.com/office/drawing/2014/main" id="{6DFFFFB6-3E6D-48CB-BEF0-CC69FE39234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NZ" dirty="0"/>
          </a:p>
        </p:txBody>
      </p:sp>
      <p:sp>
        <p:nvSpPr>
          <p:cNvPr id="6" name="Slide Number Placeholder 5">
            <a:extLst>
              <a:ext uri="{FF2B5EF4-FFF2-40B4-BE49-F238E27FC236}">
                <a16:creationId xmlns:a16="http://schemas.microsoft.com/office/drawing/2014/main" id="{1B9A348A-382D-42DE-85B9-0F94EFC8C62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4B67EDA-8517-4E77-A276-DF2FB48E091A}" type="slidenum">
              <a:rPr lang="en-NZ" altLang="en-US"/>
              <a:pPr>
                <a:defRPr/>
              </a:pPr>
              <a:t>‹#›</a:t>
            </a:fld>
            <a:endParaRPr lang="en-NZ" altLang="en-US" dirty="0"/>
          </a:p>
        </p:txBody>
      </p:sp>
      <p:sp>
        <p:nvSpPr>
          <p:cNvPr id="7" name="Rectangle 11">
            <a:extLst>
              <a:ext uri="{FF2B5EF4-FFF2-40B4-BE49-F238E27FC236}">
                <a16:creationId xmlns:a16="http://schemas.microsoft.com/office/drawing/2014/main" id="{5841FEC2-4E11-4064-848E-C21BA9F3F79B}"/>
              </a:ext>
            </a:extLst>
          </p:cNvPr>
          <p:cNvSpPr>
            <a:spLocks noChangeArrowheads="1"/>
          </p:cNvSpPr>
          <p:nvPr userDrawn="1"/>
        </p:nvSpPr>
        <p:spPr bwMode="auto">
          <a:xfrm>
            <a:off x="0" y="6637338"/>
            <a:ext cx="9144000" cy="215900"/>
          </a:xfrm>
          <a:prstGeom prst="rect">
            <a:avLst/>
          </a:prstGeom>
          <a:solidFill>
            <a:srgbClr val="00392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NZ" altLang="en-US" dirty="0"/>
          </a:p>
        </p:txBody>
      </p:sp>
    </p:spTree>
  </p:cSld>
  <p:clrMap bg1="lt1" tx1="dk1" bg2="lt2" tx2="dk2" accent1="accent1" accent2="accent2" accent3="accent3" accent4="accent4" accent5="accent5" accent6="accent6" hlink="hlink" folHlink="folHlink"/>
  <p:sldLayoutIdLst>
    <p:sldLayoutId id="2147484180" r:id="rId1"/>
    <p:sldLayoutId id="2147484201" r:id="rId2"/>
    <p:sldLayoutId id="2147484202"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2" charset="0"/>
        </a:defRPr>
      </a:lvl2pPr>
      <a:lvl3pPr algn="ctr" rtl="0" eaLnBrk="0" fontAlgn="base" hangingPunct="0">
        <a:spcBef>
          <a:spcPct val="0"/>
        </a:spcBef>
        <a:spcAft>
          <a:spcPct val="0"/>
        </a:spcAft>
        <a:defRPr sz="4400">
          <a:solidFill>
            <a:schemeClr val="tx1"/>
          </a:solidFill>
          <a:latin typeface="Calibri" pitchFamily="32" charset="0"/>
        </a:defRPr>
      </a:lvl3pPr>
      <a:lvl4pPr algn="ctr" rtl="0" eaLnBrk="0" fontAlgn="base" hangingPunct="0">
        <a:spcBef>
          <a:spcPct val="0"/>
        </a:spcBef>
        <a:spcAft>
          <a:spcPct val="0"/>
        </a:spcAft>
        <a:defRPr sz="4400">
          <a:solidFill>
            <a:schemeClr val="tx1"/>
          </a:solidFill>
          <a:latin typeface="Calibri" pitchFamily="32" charset="0"/>
        </a:defRPr>
      </a:lvl4pPr>
      <a:lvl5pPr algn="ctr" rtl="0" eaLnBrk="0" fontAlgn="base" hangingPunct="0">
        <a:spcBef>
          <a:spcPct val="0"/>
        </a:spcBef>
        <a:spcAft>
          <a:spcPct val="0"/>
        </a:spcAft>
        <a:defRPr sz="4400">
          <a:solidFill>
            <a:schemeClr val="tx1"/>
          </a:solidFill>
          <a:latin typeface="Calibri" pitchFamily="32" charset="0"/>
        </a:defRPr>
      </a:lvl5pPr>
      <a:lvl6pPr marL="457200" algn="ctr" rtl="0" fontAlgn="base">
        <a:spcBef>
          <a:spcPct val="0"/>
        </a:spcBef>
        <a:spcAft>
          <a:spcPct val="0"/>
        </a:spcAft>
        <a:defRPr sz="4400">
          <a:solidFill>
            <a:schemeClr val="tx1"/>
          </a:solidFill>
          <a:latin typeface="Calibri" pitchFamily="32" charset="0"/>
        </a:defRPr>
      </a:lvl6pPr>
      <a:lvl7pPr marL="914400" algn="ctr" rtl="0" fontAlgn="base">
        <a:spcBef>
          <a:spcPct val="0"/>
        </a:spcBef>
        <a:spcAft>
          <a:spcPct val="0"/>
        </a:spcAft>
        <a:defRPr sz="4400">
          <a:solidFill>
            <a:schemeClr val="tx1"/>
          </a:solidFill>
          <a:latin typeface="Calibri" pitchFamily="32" charset="0"/>
        </a:defRPr>
      </a:lvl7pPr>
      <a:lvl8pPr marL="1371600" algn="ctr" rtl="0" fontAlgn="base">
        <a:spcBef>
          <a:spcPct val="0"/>
        </a:spcBef>
        <a:spcAft>
          <a:spcPct val="0"/>
        </a:spcAft>
        <a:defRPr sz="4400">
          <a:solidFill>
            <a:schemeClr val="tx1"/>
          </a:solidFill>
          <a:latin typeface="Calibri" pitchFamily="32" charset="0"/>
        </a:defRPr>
      </a:lvl8pPr>
      <a:lvl9pPr marL="1828800" algn="ctr" rtl="0" fontAlgn="base">
        <a:spcBef>
          <a:spcPct val="0"/>
        </a:spcBef>
        <a:spcAft>
          <a:spcPct val="0"/>
        </a:spcAft>
        <a:defRPr sz="4400">
          <a:solidFill>
            <a:schemeClr val="tx1"/>
          </a:solidFill>
          <a:latin typeface="Calibri" pitchFamily="32"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A33C78A9-7273-4289-8EDC-EC685E9218C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2051" name="Text Placeholder 2">
            <a:extLst>
              <a:ext uri="{FF2B5EF4-FFF2-40B4-BE49-F238E27FC236}">
                <a16:creationId xmlns:a16="http://schemas.microsoft.com/office/drawing/2014/main" id="{9E667873-AA54-4099-9AA0-F073BED941C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NZ" altLang="en-US"/>
          </a:p>
        </p:txBody>
      </p:sp>
      <p:sp>
        <p:nvSpPr>
          <p:cNvPr id="4" name="Date Placeholder 3">
            <a:extLst>
              <a:ext uri="{FF2B5EF4-FFF2-40B4-BE49-F238E27FC236}">
                <a16:creationId xmlns:a16="http://schemas.microsoft.com/office/drawing/2014/main" id="{5EB90C99-87E2-44D5-B88B-BC38EBBDC3E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Calibri" pitchFamily="32" charset="0"/>
                <a:cs typeface="Arial" charset="0"/>
              </a:defRPr>
            </a:lvl1pPr>
          </a:lstStyle>
          <a:p>
            <a:pPr>
              <a:defRPr/>
            </a:pPr>
            <a:fld id="{76FC477E-0970-4842-A712-C1087ED0C3B0}" type="datetime1">
              <a:rPr lang="en-NZ" smtClean="0"/>
              <a:t>1/08/2024</a:t>
            </a:fld>
            <a:endParaRPr lang="en-NZ" dirty="0"/>
          </a:p>
        </p:txBody>
      </p:sp>
      <p:sp>
        <p:nvSpPr>
          <p:cNvPr id="5" name="Footer Placeholder 4">
            <a:extLst>
              <a:ext uri="{FF2B5EF4-FFF2-40B4-BE49-F238E27FC236}">
                <a16:creationId xmlns:a16="http://schemas.microsoft.com/office/drawing/2014/main" id="{E6C1C4E8-A54B-4F4C-BCE2-F5757F6FBA5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Calibri" pitchFamily="32" charset="0"/>
                <a:cs typeface="Arial" charset="0"/>
              </a:defRPr>
            </a:lvl1pPr>
          </a:lstStyle>
          <a:p>
            <a:pPr>
              <a:defRPr/>
            </a:pPr>
            <a:endParaRPr lang="en-NZ" dirty="0"/>
          </a:p>
        </p:txBody>
      </p:sp>
      <p:sp>
        <p:nvSpPr>
          <p:cNvPr id="6" name="Slide Number Placeholder 5">
            <a:extLst>
              <a:ext uri="{FF2B5EF4-FFF2-40B4-BE49-F238E27FC236}">
                <a16:creationId xmlns:a16="http://schemas.microsoft.com/office/drawing/2014/main" id="{810F5831-F482-4623-BDA3-225E7096311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5530CB5-1B7E-4E81-813F-6428BDA4CD28}" type="slidenum">
              <a:rPr lang="en-NZ" altLang="en-US"/>
              <a:pPr>
                <a:defRPr/>
              </a:pPr>
              <a:t>‹#›</a:t>
            </a:fld>
            <a:endParaRPr lang="en-NZ" altLang="en-US" dirty="0"/>
          </a:p>
        </p:txBody>
      </p:sp>
      <p:sp>
        <p:nvSpPr>
          <p:cNvPr id="2055" name="Rectangle 11">
            <a:extLst>
              <a:ext uri="{FF2B5EF4-FFF2-40B4-BE49-F238E27FC236}">
                <a16:creationId xmlns:a16="http://schemas.microsoft.com/office/drawing/2014/main" id="{BFA72E68-C610-41B8-B0DA-7AD0ACCEA076}"/>
              </a:ext>
            </a:extLst>
          </p:cNvPr>
          <p:cNvSpPr>
            <a:spLocks noChangeArrowheads="1"/>
          </p:cNvSpPr>
          <p:nvPr userDrawn="1"/>
        </p:nvSpPr>
        <p:spPr bwMode="auto">
          <a:xfrm>
            <a:off x="0" y="6637338"/>
            <a:ext cx="9144000" cy="215900"/>
          </a:xfrm>
          <a:prstGeom prst="rect">
            <a:avLst/>
          </a:prstGeom>
          <a:solidFill>
            <a:srgbClr val="00392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NZ" altLang="en-US" dirty="0"/>
          </a:p>
        </p:txBody>
      </p:sp>
    </p:spTree>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2" charset="0"/>
        </a:defRPr>
      </a:lvl2pPr>
      <a:lvl3pPr algn="ctr" rtl="0" eaLnBrk="0" fontAlgn="base" hangingPunct="0">
        <a:spcBef>
          <a:spcPct val="0"/>
        </a:spcBef>
        <a:spcAft>
          <a:spcPct val="0"/>
        </a:spcAft>
        <a:defRPr sz="4400">
          <a:solidFill>
            <a:schemeClr val="tx1"/>
          </a:solidFill>
          <a:latin typeface="Calibri" pitchFamily="32" charset="0"/>
        </a:defRPr>
      </a:lvl3pPr>
      <a:lvl4pPr algn="ctr" rtl="0" eaLnBrk="0" fontAlgn="base" hangingPunct="0">
        <a:spcBef>
          <a:spcPct val="0"/>
        </a:spcBef>
        <a:spcAft>
          <a:spcPct val="0"/>
        </a:spcAft>
        <a:defRPr sz="4400">
          <a:solidFill>
            <a:schemeClr val="tx1"/>
          </a:solidFill>
          <a:latin typeface="Calibri" pitchFamily="32" charset="0"/>
        </a:defRPr>
      </a:lvl4pPr>
      <a:lvl5pPr algn="ctr" rtl="0" eaLnBrk="0" fontAlgn="base" hangingPunct="0">
        <a:spcBef>
          <a:spcPct val="0"/>
        </a:spcBef>
        <a:spcAft>
          <a:spcPct val="0"/>
        </a:spcAft>
        <a:defRPr sz="4400">
          <a:solidFill>
            <a:schemeClr val="tx1"/>
          </a:solidFill>
          <a:latin typeface="Calibri" pitchFamily="32" charset="0"/>
        </a:defRPr>
      </a:lvl5pPr>
      <a:lvl6pPr marL="457200" algn="ctr" rtl="0" fontAlgn="base">
        <a:spcBef>
          <a:spcPct val="0"/>
        </a:spcBef>
        <a:spcAft>
          <a:spcPct val="0"/>
        </a:spcAft>
        <a:defRPr sz="4400">
          <a:solidFill>
            <a:schemeClr val="tx1"/>
          </a:solidFill>
          <a:latin typeface="Calibri" pitchFamily="32" charset="0"/>
        </a:defRPr>
      </a:lvl6pPr>
      <a:lvl7pPr marL="914400" algn="ctr" rtl="0" fontAlgn="base">
        <a:spcBef>
          <a:spcPct val="0"/>
        </a:spcBef>
        <a:spcAft>
          <a:spcPct val="0"/>
        </a:spcAft>
        <a:defRPr sz="4400">
          <a:solidFill>
            <a:schemeClr val="tx1"/>
          </a:solidFill>
          <a:latin typeface="Calibri" pitchFamily="32" charset="0"/>
        </a:defRPr>
      </a:lvl7pPr>
      <a:lvl8pPr marL="1371600" algn="ctr" rtl="0" fontAlgn="base">
        <a:spcBef>
          <a:spcPct val="0"/>
        </a:spcBef>
        <a:spcAft>
          <a:spcPct val="0"/>
        </a:spcAft>
        <a:defRPr sz="4400">
          <a:solidFill>
            <a:schemeClr val="tx1"/>
          </a:solidFill>
          <a:latin typeface="Calibri" pitchFamily="32" charset="0"/>
        </a:defRPr>
      </a:lvl8pPr>
      <a:lvl9pPr marL="1828800" algn="ctr" rtl="0" fontAlgn="base">
        <a:spcBef>
          <a:spcPct val="0"/>
        </a:spcBef>
        <a:spcAft>
          <a:spcPct val="0"/>
        </a:spcAft>
        <a:defRPr sz="4400">
          <a:solidFill>
            <a:schemeClr val="tx1"/>
          </a:solidFill>
          <a:latin typeface="Calibri" pitchFamily="32"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onlinelibrary.wiley.com/doi/abs/10.1002/acp.394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progressiveregulation.org/perspectives/precaution.cfm" TargetMode="External"/><Relationship Id="rId2" Type="http://schemas.openxmlformats.org/officeDocument/2006/relationships/hyperlink" Target="https://www.un.org/en/development/desa/population/migration/generalassembly/docs/globalcompact/A_CONF.151_26_Vol.I_Declaration.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europarl.europa.eu/RegData/etudes/IDAN/2015/573876/EPRS_IDA(2015)573876_EN.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s://www.iso.org/iso-31000-risk-management.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aiindex.stanford.edu/repor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artificialintelligenceact.eu/ai-act-explorer/" TargetMode="External"/><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digital-markets-act.ec.europa.eu/index_en" TargetMode="External"/><Relationship Id="rId5" Type="http://schemas.openxmlformats.org/officeDocument/2006/relationships/hyperlink" Target="https://gdpr-info.eu/" TargetMode="External"/><Relationship Id="rId4" Type="http://schemas.openxmlformats.org/officeDocument/2006/relationships/hyperlink" Target="https://www.europarl.europa.eu/RegData/etudes/BRIE/2023/739342/EPRS_BRI(2023)739342_EN.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airc.nist.gov/docs/NIST.AI.600-1.GenAI-Profile.ipd.pdf" TargetMode="External"/><Relationship Id="rId2" Type="http://schemas.openxmlformats.org/officeDocument/2006/relationships/hyperlink" Target="https://nvlpubs.nist.gov/nistpubs/ai/NIST.AI.100-1.pdf" TargetMode="External"/><Relationship Id="rId1" Type="http://schemas.openxmlformats.org/officeDocument/2006/relationships/slideLayout" Target="../slideLayouts/slideLayout2.xml"/><Relationship Id="rId5" Type="http://schemas.openxmlformats.org/officeDocument/2006/relationships/hyperlink" Target="https://www.whitehouse.gov/wp-content/uploads/2024/03/M-24-10-Advancing-Governance-Innovation-and-Risk-Management-for-Agency-Use-of-Artificial-Intelligence.pdf" TargetMode="External"/><Relationship Id="rId4" Type="http://schemas.openxmlformats.org/officeDocument/2006/relationships/hyperlink" Target="https://www.ntia.gov/issues/artificial-intelligence/ai-accountability-policy-report"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s://blogs.microsoft.com/wp-content/uploads/prod/sites/5/2022/06/Microsoft-Responsible-AI-Standard-v2-General-Requirements-3.pdf" TargetMode="External"/><Relationship Id="rId2" Type="http://schemas.openxmlformats.org/officeDocument/2006/relationships/hyperlink" Target="https://airc.nist.gov/AI_RMF_Knowledge_Base/Playbook" TargetMode="External"/><Relationship Id="rId1" Type="http://schemas.openxmlformats.org/officeDocument/2006/relationships/slideLayout" Target="../slideLayouts/slideLayout2.xml"/><Relationship Id="rId4" Type="http://schemas.openxmlformats.org/officeDocument/2006/relationships/hyperlink" Target="https://airc.nist.gov/docs/NIST.AI.600-1.GenAI-Profile.ipd.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rtificialintelligenceact.eu/ai-act-explorer/" TargetMode="External"/><Relationship Id="rId2" Type="http://schemas.openxmlformats.org/officeDocument/2006/relationships/hyperlink" Target="https://papers.ssrn.com/sol3/Delivery.cfm/SSRN_ID4662711_code16333.pdf?abstractid=4662711&amp;mirid=1" TargetMode="External"/><Relationship Id="rId1" Type="http://schemas.openxmlformats.org/officeDocument/2006/relationships/slideLayout" Target="../slideLayouts/slideLayout2.xml"/><Relationship Id="rId4" Type="http://schemas.openxmlformats.org/officeDocument/2006/relationships/hyperlink" Target="https://artificialintelligenceact.eu/article/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thecynefin.co/about-us/about-cynefin-framewor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nextconf.eu/2021/05/reducing-complexity-is-an-act-of-creativity/cynefin_framework_by_edwin_stoo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A315BAE-4DB8-4DBA-BCAC-1B0771882A98}"/>
              </a:ext>
            </a:extLst>
          </p:cNvPr>
          <p:cNvSpPr>
            <a:spLocks noGrp="1"/>
          </p:cNvSpPr>
          <p:nvPr>
            <p:ph type="ctrTitle"/>
          </p:nvPr>
        </p:nvSpPr>
        <p:spPr>
          <a:xfrm>
            <a:off x="906463" y="1989138"/>
            <a:ext cx="6911975" cy="1370012"/>
          </a:xfrm>
        </p:spPr>
        <p:txBody>
          <a:bodyPr/>
          <a:lstStyle/>
          <a:p>
            <a:pPr eaLnBrk="1" hangingPunct="1"/>
            <a:br>
              <a:rPr lang="en-NZ" altLang="en-US" sz="3600" b="1" dirty="0"/>
            </a:br>
            <a:endParaRPr lang="en-NZ" altLang="en-US" sz="3100" b="1" dirty="0"/>
          </a:p>
        </p:txBody>
      </p:sp>
      <p:sp>
        <p:nvSpPr>
          <p:cNvPr id="4" name="Rectangle 3">
            <a:extLst>
              <a:ext uri="{FF2B5EF4-FFF2-40B4-BE49-F238E27FC236}">
                <a16:creationId xmlns:a16="http://schemas.microsoft.com/office/drawing/2014/main" id="{89466B51-F76E-49E0-ADB8-829746AA5C73}"/>
              </a:ext>
            </a:extLst>
          </p:cNvPr>
          <p:cNvSpPr txBox="1">
            <a:spLocks noChangeArrowheads="1"/>
          </p:cNvSpPr>
          <p:nvPr/>
        </p:nvSpPr>
        <p:spPr bwMode="auto">
          <a:xfrm>
            <a:off x="179512" y="1783868"/>
            <a:ext cx="8642350" cy="425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endParaRPr lang="en-US" altLang="en-US" dirty="0"/>
          </a:p>
          <a:p>
            <a:pPr marL="342900" indent="-342900"/>
            <a:endParaRPr lang="en-US" altLang="en-US" sz="2000" dirty="0"/>
          </a:p>
          <a:p>
            <a:pPr marL="342900" indent="-342900"/>
            <a:endParaRPr lang="en-US" altLang="en-US" dirty="0"/>
          </a:p>
          <a:p>
            <a:pPr marL="342900" indent="-342900"/>
            <a:endParaRPr lang="en-US" altLang="en-US" dirty="0"/>
          </a:p>
          <a:p>
            <a:pPr marL="342900" indent="-342900"/>
            <a:r>
              <a:rPr lang="en-US" altLang="en-US" dirty="0"/>
              <a:t>Viewing AI Regulation Through A Washington Lens</a:t>
            </a:r>
          </a:p>
          <a:p>
            <a:pPr marL="342900" indent="-342900"/>
            <a:r>
              <a:rPr lang="en-US" altLang="en-US" sz="2400" i="1" dirty="0"/>
              <a:t>Dr Bronwyn Howell</a:t>
            </a:r>
            <a:br>
              <a:rPr lang="en-US" altLang="en-US" sz="2800" i="1" dirty="0"/>
            </a:br>
            <a:r>
              <a:rPr lang="en-US" altLang="en-US" sz="1400" i="1" dirty="0"/>
              <a:t>School of Management</a:t>
            </a:r>
          </a:p>
          <a:p>
            <a:pPr marL="342900" indent="-342900"/>
            <a:r>
              <a:rPr lang="en-US" altLang="en-US" sz="1400" i="1" dirty="0"/>
              <a:t>Wellington School of Business and Government</a:t>
            </a:r>
          </a:p>
          <a:p>
            <a:pPr marL="342900" indent="-342900"/>
            <a:r>
              <a:rPr lang="en-US" altLang="en-US" sz="1400" i="1" dirty="0"/>
              <a:t>2 August 2024</a:t>
            </a:r>
          </a:p>
          <a:p>
            <a:pPr marL="342900" indent="-342900"/>
            <a:r>
              <a:rPr lang="en-US" altLang="en-US" sz="1600" i="1" dirty="0"/>
              <a:t>Bronwyn.Howell@vuw.ac.nz</a:t>
            </a:r>
          </a:p>
          <a:p>
            <a:pPr marL="342900" indent="-342900"/>
            <a:endParaRPr lang="en-US" altLang="en-US" sz="2000" i="1" dirty="0"/>
          </a:p>
        </p:txBody>
      </p:sp>
      <p:sp>
        <p:nvSpPr>
          <p:cNvPr id="2" name="Slide Number Placeholder 1">
            <a:extLst>
              <a:ext uri="{FF2B5EF4-FFF2-40B4-BE49-F238E27FC236}">
                <a16:creationId xmlns:a16="http://schemas.microsoft.com/office/drawing/2014/main" id="{0E78326A-0460-4C39-B8DB-ED7D05EF0B02}"/>
              </a:ext>
            </a:extLst>
          </p:cNvPr>
          <p:cNvSpPr>
            <a:spLocks noGrp="1"/>
          </p:cNvSpPr>
          <p:nvPr>
            <p:ph type="sldNum" sz="quarter" idx="12"/>
          </p:nvPr>
        </p:nvSpPr>
        <p:spPr/>
        <p:txBody>
          <a:bodyPr/>
          <a:lstStyle/>
          <a:p>
            <a:pPr>
              <a:defRPr/>
            </a:pPr>
            <a:fld id="{EB6AC6D8-7CC1-4C3B-8115-685BEE9772FD}" type="slidenum">
              <a:rPr lang="en-NZ" altLang="en-US" smtClean="0"/>
              <a:pPr>
                <a:defRPr/>
              </a:pPr>
              <a:t>1</a:t>
            </a:fld>
            <a:endParaRPr lang="en-NZ" altLang="en-US" dirty="0"/>
          </a:p>
        </p:txBody>
      </p:sp>
      <p:pic>
        <p:nvPicPr>
          <p:cNvPr id="1026" name="Picture 2" descr="260,356 Artificial Intelligence Stock Photos - Free ...">
            <a:extLst>
              <a:ext uri="{FF2B5EF4-FFF2-40B4-BE49-F238E27FC236}">
                <a16:creationId xmlns:a16="http://schemas.microsoft.com/office/drawing/2014/main" id="{AB860A9D-6EE4-6E14-FBA5-FA2D2A3D4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73"/>
            <a:ext cx="9143999" cy="35816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6D42E-F699-4D98-82F0-0724FFB7B149}"/>
              </a:ext>
            </a:extLst>
          </p:cNvPr>
          <p:cNvSpPr>
            <a:spLocks noGrp="1"/>
          </p:cNvSpPr>
          <p:nvPr>
            <p:ph type="title"/>
          </p:nvPr>
        </p:nvSpPr>
        <p:spPr/>
        <p:txBody>
          <a:bodyPr/>
          <a:lstStyle/>
          <a:p>
            <a:r>
              <a:rPr lang="en-NZ" dirty="0">
                <a:latin typeface="Google Sans"/>
              </a:rPr>
              <a:t>Humans Faced with Uncertainty</a:t>
            </a:r>
          </a:p>
        </p:txBody>
      </p:sp>
      <p:sp>
        <p:nvSpPr>
          <p:cNvPr id="3" name="Content Placeholder 2">
            <a:extLst>
              <a:ext uri="{FF2B5EF4-FFF2-40B4-BE49-F238E27FC236}">
                <a16:creationId xmlns:a16="http://schemas.microsoft.com/office/drawing/2014/main" id="{AE2DC04B-DA88-424D-A1DE-0E8D34B551B2}"/>
              </a:ext>
            </a:extLst>
          </p:cNvPr>
          <p:cNvSpPr>
            <a:spLocks noGrp="1"/>
          </p:cNvSpPr>
          <p:nvPr>
            <p:ph idx="1"/>
          </p:nvPr>
        </p:nvSpPr>
        <p:spPr>
          <a:xfrm>
            <a:off x="323528" y="1556792"/>
            <a:ext cx="8229600" cy="4525963"/>
          </a:xfrm>
        </p:spPr>
        <p:txBody>
          <a:bodyPr/>
          <a:lstStyle/>
          <a:p>
            <a:r>
              <a:rPr lang="en-NZ" dirty="0">
                <a:latin typeface="Google Sans"/>
              </a:rPr>
              <a:t>Are neurologically programmed to</a:t>
            </a:r>
          </a:p>
          <a:p>
            <a:pPr lvl="1"/>
            <a:r>
              <a:rPr lang="en-NZ" dirty="0">
                <a:latin typeface="Google Sans"/>
              </a:rPr>
              <a:t>overestimate the probabilities and costs of harm from low probability, high-cost events</a:t>
            </a:r>
          </a:p>
          <a:p>
            <a:pPr lvl="1"/>
            <a:r>
              <a:rPr lang="en-NZ" dirty="0">
                <a:latin typeface="Google Sans"/>
              </a:rPr>
              <a:t>overemphasise recent experiences and information</a:t>
            </a:r>
          </a:p>
          <a:p>
            <a:pPr lvl="1"/>
            <a:r>
              <a:rPr lang="en-NZ" dirty="0">
                <a:latin typeface="Google Sans"/>
              </a:rPr>
              <a:t>fear losses more than they value gains </a:t>
            </a:r>
          </a:p>
          <a:p>
            <a:pPr lvl="1"/>
            <a:r>
              <a:rPr lang="en-NZ" dirty="0">
                <a:latin typeface="Google Sans"/>
              </a:rPr>
              <a:t>wish to avoid irreversible events (e.g. death)</a:t>
            </a:r>
          </a:p>
          <a:p>
            <a:pPr lvl="1"/>
            <a:r>
              <a:rPr lang="en-NZ" dirty="0">
                <a:latin typeface="Google Sans"/>
              </a:rPr>
              <a:t>substitute a problem for which they do know the answer for the one they don’t </a:t>
            </a:r>
          </a:p>
          <a:p>
            <a:pPr lvl="1"/>
            <a:r>
              <a:rPr lang="en-NZ" dirty="0">
                <a:latin typeface="Google Sans"/>
              </a:rPr>
              <a:t>act precipitously when waiting may have been the better thing to do</a:t>
            </a:r>
          </a:p>
          <a:p>
            <a:pPr marL="457200" lvl="1" indent="0">
              <a:buNone/>
            </a:pPr>
            <a:r>
              <a:rPr lang="en-NZ" dirty="0">
                <a:latin typeface="Google Sans"/>
              </a:rPr>
              <a:t>		 </a:t>
            </a:r>
            <a:r>
              <a:rPr lang="en-NZ" sz="1600" dirty="0">
                <a:latin typeface="Google Sans"/>
                <a:hlinkClick r:id="rId2"/>
              </a:rPr>
              <a:t>Kahneman, </a:t>
            </a:r>
            <a:r>
              <a:rPr lang="en-NZ" sz="1600" dirty="0" err="1">
                <a:latin typeface="Google Sans"/>
                <a:hlinkClick r:id="rId2"/>
              </a:rPr>
              <a:t>Sibony</a:t>
            </a:r>
            <a:r>
              <a:rPr lang="en-NZ" sz="1600" dirty="0">
                <a:latin typeface="Google Sans"/>
                <a:hlinkClick r:id="rId2"/>
              </a:rPr>
              <a:t>, Sunstein (2021) Noise: a flaw in human judgement</a:t>
            </a:r>
            <a:endParaRPr lang="en-NZ" dirty="0">
              <a:latin typeface="Google Sans"/>
            </a:endParaRPr>
          </a:p>
          <a:p>
            <a:pPr lvl="1"/>
            <a:endParaRPr lang="en-NZ" dirty="0">
              <a:latin typeface="Google Sans"/>
            </a:endParaRPr>
          </a:p>
          <a:p>
            <a:endParaRPr lang="en-NZ" dirty="0">
              <a:latin typeface="Google Sans"/>
            </a:endParaRPr>
          </a:p>
        </p:txBody>
      </p:sp>
      <p:sp>
        <p:nvSpPr>
          <p:cNvPr id="4" name="Slide Number Placeholder 3">
            <a:extLst>
              <a:ext uri="{FF2B5EF4-FFF2-40B4-BE49-F238E27FC236}">
                <a16:creationId xmlns:a16="http://schemas.microsoft.com/office/drawing/2014/main" id="{69EF971A-F8E4-4C64-B202-B30C76AD9A45}"/>
              </a:ext>
            </a:extLst>
          </p:cNvPr>
          <p:cNvSpPr>
            <a:spLocks noGrp="1"/>
          </p:cNvSpPr>
          <p:nvPr>
            <p:ph type="sldNum" sz="quarter" idx="12"/>
          </p:nvPr>
        </p:nvSpPr>
        <p:spPr/>
        <p:txBody>
          <a:bodyPr/>
          <a:lstStyle/>
          <a:p>
            <a:pPr>
              <a:defRPr/>
            </a:pPr>
            <a:fld id="{A6A33877-5CB6-44C2-9F8B-563999208E89}" type="slidenum">
              <a:rPr lang="en-NZ" altLang="en-US" smtClean="0"/>
              <a:pPr>
                <a:defRPr/>
              </a:pPr>
              <a:t>10</a:t>
            </a:fld>
            <a:endParaRPr lang="en-NZ" altLang="en-US" dirty="0"/>
          </a:p>
        </p:txBody>
      </p:sp>
    </p:spTree>
    <p:extLst>
      <p:ext uri="{BB962C8B-B14F-4D97-AF65-F5344CB8AC3E}">
        <p14:creationId xmlns:p14="http://schemas.microsoft.com/office/powerpoint/2010/main" val="76913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Digital image of “Early Car, with Man in front with a Red Flag”">
            <a:extLst>
              <a:ext uri="{FF2B5EF4-FFF2-40B4-BE49-F238E27FC236}">
                <a16:creationId xmlns:a16="http://schemas.microsoft.com/office/drawing/2014/main" id="{6F066E11-5153-4F3E-ED40-D76850EF1B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48"/>
          <a:stretch/>
        </p:blipFill>
        <p:spPr bwMode="auto">
          <a:xfrm>
            <a:off x="20" y="10"/>
            <a:ext cx="9143980" cy="6857990"/>
          </a:xfrm>
          <a:prstGeom prst="rect">
            <a:avLst/>
          </a:prstGeom>
          <a:solidFill>
            <a:srgbClr val="FFFFFF"/>
          </a:solidFill>
        </p:spPr>
      </p:pic>
      <p:sp>
        <p:nvSpPr>
          <p:cNvPr id="4" name="Slide Number Placeholder 3" hidden="1">
            <a:extLst>
              <a:ext uri="{FF2B5EF4-FFF2-40B4-BE49-F238E27FC236}">
                <a16:creationId xmlns:a16="http://schemas.microsoft.com/office/drawing/2014/main" id="{BBF12CA4-7475-7121-8C60-473E5B1F288F}"/>
              </a:ext>
            </a:extLst>
          </p:cNvPr>
          <p:cNvSpPr>
            <a:spLocks noGrp="1"/>
          </p:cNvSpPr>
          <p:nvPr>
            <p:ph type="sldNum" sz="quarter" idx="12"/>
          </p:nvPr>
        </p:nvSpPr>
        <p:spPr/>
        <p:txBody>
          <a:bodyPr/>
          <a:lstStyle/>
          <a:p>
            <a:pPr>
              <a:spcAft>
                <a:spcPts val="600"/>
              </a:spcAft>
              <a:defRPr/>
            </a:pPr>
            <a:fld id="{A6A33877-5CB6-44C2-9F8B-563999208E89}" type="slidenum">
              <a:rPr lang="en-NZ" altLang="en-US" smtClean="0"/>
              <a:pPr>
                <a:spcAft>
                  <a:spcPts val="600"/>
                </a:spcAft>
                <a:defRPr/>
              </a:pPr>
              <a:t>11</a:t>
            </a:fld>
            <a:endParaRPr lang="en-NZ" altLang="en-US"/>
          </a:p>
        </p:txBody>
      </p:sp>
    </p:spTree>
    <p:extLst>
      <p:ext uri="{BB962C8B-B14F-4D97-AF65-F5344CB8AC3E}">
        <p14:creationId xmlns:p14="http://schemas.microsoft.com/office/powerpoint/2010/main" val="150818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04103C-DC09-45DC-9E91-02DC3A8E5248}"/>
              </a:ext>
            </a:extLst>
          </p:cNvPr>
          <p:cNvSpPr>
            <a:spLocks noGrp="1"/>
          </p:cNvSpPr>
          <p:nvPr>
            <p:ph type="sldNum" sz="quarter" idx="12"/>
          </p:nvPr>
        </p:nvSpPr>
        <p:spPr/>
        <p:txBody>
          <a:bodyPr/>
          <a:lstStyle/>
          <a:p>
            <a:pPr>
              <a:defRPr/>
            </a:pPr>
            <a:fld id="{A6A33877-5CB6-44C2-9F8B-563999208E89}" type="slidenum">
              <a:rPr lang="en-NZ" altLang="en-US" smtClean="0"/>
              <a:pPr>
                <a:defRPr/>
              </a:pPr>
              <a:t>12</a:t>
            </a:fld>
            <a:endParaRPr lang="en-NZ" altLang="en-US" dirty="0"/>
          </a:p>
        </p:txBody>
      </p:sp>
      <p:sp>
        <p:nvSpPr>
          <p:cNvPr id="5" name="TextBox 4">
            <a:extLst>
              <a:ext uri="{FF2B5EF4-FFF2-40B4-BE49-F238E27FC236}">
                <a16:creationId xmlns:a16="http://schemas.microsoft.com/office/drawing/2014/main" id="{CE39E428-08C8-458B-A011-541425461124}"/>
              </a:ext>
            </a:extLst>
          </p:cNvPr>
          <p:cNvSpPr txBox="1"/>
          <p:nvPr/>
        </p:nvSpPr>
        <p:spPr>
          <a:xfrm>
            <a:off x="2339752" y="2852936"/>
            <a:ext cx="4032448" cy="1138773"/>
          </a:xfrm>
          <a:prstGeom prst="rect">
            <a:avLst/>
          </a:prstGeom>
          <a:noFill/>
        </p:spPr>
        <p:txBody>
          <a:bodyPr wrap="square" rtlCol="0">
            <a:spAutoFit/>
          </a:bodyPr>
          <a:lstStyle/>
          <a:p>
            <a:pPr algn="ctr"/>
            <a:r>
              <a:rPr lang="en-NZ" sz="3600" dirty="0">
                <a:latin typeface="Google Sans"/>
              </a:rPr>
              <a:t>Safety Regulation: </a:t>
            </a:r>
          </a:p>
          <a:p>
            <a:pPr algn="ctr"/>
            <a:r>
              <a:rPr lang="en-NZ" sz="3200" dirty="0">
                <a:latin typeface="Google Sans"/>
              </a:rPr>
              <a:t>a primer</a:t>
            </a:r>
          </a:p>
        </p:txBody>
      </p:sp>
    </p:spTree>
    <p:extLst>
      <p:ext uri="{BB962C8B-B14F-4D97-AF65-F5344CB8AC3E}">
        <p14:creationId xmlns:p14="http://schemas.microsoft.com/office/powerpoint/2010/main" val="1593458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IST adds 5 new members to its AI Safety Institute - Nextgov/FCW">
            <a:extLst>
              <a:ext uri="{FF2B5EF4-FFF2-40B4-BE49-F238E27FC236}">
                <a16:creationId xmlns:a16="http://schemas.microsoft.com/office/drawing/2014/main" id="{CA1ABA27-5DA5-A85E-EC56-88E2058E2A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39" r="15384" b="1"/>
          <a:stretch/>
        </p:blipFill>
        <p:spPr bwMode="auto">
          <a:xfrm>
            <a:off x="90488" y="68263"/>
            <a:ext cx="8963025" cy="6500812"/>
          </a:xfrm>
          <a:prstGeom prst="rect">
            <a:avLst/>
          </a:prstGeom>
          <a:solidFill>
            <a:srgbClr val="FFFFFF"/>
          </a:solidFill>
        </p:spPr>
      </p:pic>
      <p:sp>
        <p:nvSpPr>
          <p:cNvPr id="4" name="Slide Number Placeholder 3" hidden="1">
            <a:extLst>
              <a:ext uri="{FF2B5EF4-FFF2-40B4-BE49-F238E27FC236}">
                <a16:creationId xmlns:a16="http://schemas.microsoft.com/office/drawing/2014/main" id="{28AC0D53-BE62-5CFE-11E7-9DBB8E62186E}"/>
              </a:ext>
            </a:extLst>
          </p:cNvPr>
          <p:cNvSpPr>
            <a:spLocks noGrp="1"/>
          </p:cNvSpPr>
          <p:nvPr>
            <p:ph type="sldNum" sz="quarter" idx="12"/>
          </p:nvPr>
        </p:nvSpPr>
        <p:spPr/>
        <p:txBody>
          <a:bodyPr/>
          <a:lstStyle/>
          <a:p>
            <a:pPr>
              <a:spcAft>
                <a:spcPts val="600"/>
              </a:spcAft>
              <a:defRPr/>
            </a:pPr>
            <a:fld id="{A6A33877-5CB6-44C2-9F8B-563999208E89}" type="slidenum">
              <a:rPr lang="en-NZ" altLang="en-US" smtClean="0"/>
              <a:pPr>
                <a:spcAft>
                  <a:spcPts val="600"/>
                </a:spcAft>
                <a:defRPr/>
              </a:pPr>
              <a:t>13</a:t>
            </a:fld>
            <a:endParaRPr lang="en-NZ" altLang="en-US"/>
          </a:p>
        </p:txBody>
      </p:sp>
    </p:spTree>
    <p:extLst>
      <p:ext uri="{BB962C8B-B14F-4D97-AF65-F5344CB8AC3E}">
        <p14:creationId xmlns:p14="http://schemas.microsoft.com/office/powerpoint/2010/main" val="35045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56C33-F4B6-6F5B-C474-CBFF249351B0}"/>
              </a:ext>
            </a:extLst>
          </p:cNvPr>
          <p:cNvSpPr>
            <a:spLocks noGrp="1"/>
          </p:cNvSpPr>
          <p:nvPr>
            <p:ph type="title"/>
          </p:nvPr>
        </p:nvSpPr>
        <p:spPr/>
        <p:txBody>
          <a:bodyPr/>
          <a:lstStyle/>
          <a:p>
            <a:r>
              <a:rPr lang="en-NZ" dirty="0"/>
              <a:t>Safety Regulation: </a:t>
            </a:r>
            <a:br>
              <a:rPr lang="en-NZ" dirty="0"/>
            </a:br>
            <a:r>
              <a:rPr lang="en-NZ" dirty="0"/>
              <a:t>the Precautionary Principle</a:t>
            </a:r>
          </a:p>
        </p:txBody>
      </p:sp>
      <p:sp>
        <p:nvSpPr>
          <p:cNvPr id="3" name="Content Placeholder 2">
            <a:extLst>
              <a:ext uri="{FF2B5EF4-FFF2-40B4-BE49-F238E27FC236}">
                <a16:creationId xmlns:a16="http://schemas.microsoft.com/office/drawing/2014/main" id="{C09A3953-4D58-2DFB-3D1A-6396DFBBE87B}"/>
              </a:ext>
            </a:extLst>
          </p:cNvPr>
          <p:cNvSpPr>
            <a:spLocks noGrp="1"/>
          </p:cNvSpPr>
          <p:nvPr>
            <p:ph idx="1"/>
          </p:nvPr>
        </p:nvSpPr>
        <p:spPr/>
        <p:txBody>
          <a:bodyPr/>
          <a:lstStyle/>
          <a:p>
            <a:r>
              <a:rPr lang="en-NZ" dirty="0"/>
              <a:t>“First, do no harm”</a:t>
            </a:r>
          </a:p>
          <a:p>
            <a:r>
              <a:rPr lang="en-NZ" dirty="0"/>
              <a:t>PP and risk management: </a:t>
            </a:r>
            <a:r>
              <a:rPr lang="en-NZ" sz="2400" dirty="0"/>
              <a:t>co-opting science</a:t>
            </a:r>
          </a:p>
          <a:p>
            <a:pPr lvl="1"/>
            <a:r>
              <a:rPr lang="en-NZ"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“Where there are threats of serious or irreversible damage, lack of full scientific certainty shall not be used as a reason for postponing cost-effective measures to prevent environmental degradation.”  </a:t>
            </a:r>
            <a:r>
              <a:rPr lang="en-NZ"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2"/>
              </a:rPr>
              <a:t>UNCED (1992),  </a:t>
            </a:r>
            <a:r>
              <a:rPr lang="en-NZ"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Princip</a:t>
            </a:r>
            <a:r>
              <a:rPr lang="en-NZ" sz="1400" kern="100" dirty="0">
                <a:solidFill>
                  <a:srgbClr val="000000"/>
                </a:solidFill>
                <a:latin typeface="Calibri" panose="020F0502020204030204" pitchFamily="34" charset="0"/>
                <a:ea typeface="Calibri" panose="020F0502020204030204" pitchFamily="34" charset="0"/>
                <a:cs typeface="Calibri" panose="020F0502020204030204" pitchFamily="34" charset="0"/>
              </a:rPr>
              <a:t>le 15 </a:t>
            </a:r>
          </a:p>
          <a:p>
            <a:pPr lvl="1"/>
            <a:r>
              <a:rPr lang="en-NZ"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n-NZ"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an activity raises threats of harm to human health or the environment, precautionary measures should be taken even if some cause-and-effect relationships are not fully established scientifically. In this context the proponent of an activity, rather than the public, should bear the burden of proof. The process of applying the precautionary principle must be open, informed and democratic and must include potentially affected parties. It must also involve an examination of the full range of alternatives, including no action.”     				           </a:t>
            </a:r>
            <a:r>
              <a:rPr lang="en-NZ" sz="14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Wingspread Conference (1998)</a:t>
            </a:r>
            <a:endParaRPr lang="en-NZ"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NZ" dirty="0"/>
          </a:p>
        </p:txBody>
      </p:sp>
      <p:sp>
        <p:nvSpPr>
          <p:cNvPr id="4" name="Slide Number Placeholder 3">
            <a:extLst>
              <a:ext uri="{FF2B5EF4-FFF2-40B4-BE49-F238E27FC236}">
                <a16:creationId xmlns:a16="http://schemas.microsoft.com/office/drawing/2014/main" id="{95F25232-ACA8-A7E6-7838-2C6065C474AA}"/>
              </a:ext>
            </a:extLst>
          </p:cNvPr>
          <p:cNvSpPr>
            <a:spLocks noGrp="1"/>
          </p:cNvSpPr>
          <p:nvPr>
            <p:ph type="sldNum" sz="quarter" idx="12"/>
          </p:nvPr>
        </p:nvSpPr>
        <p:spPr/>
        <p:txBody>
          <a:bodyPr/>
          <a:lstStyle/>
          <a:p>
            <a:pPr>
              <a:defRPr/>
            </a:pPr>
            <a:fld id="{A6A33877-5CB6-44C2-9F8B-563999208E89}" type="slidenum">
              <a:rPr lang="en-NZ" altLang="en-US" smtClean="0"/>
              <a:pPr>
                <a:defRPr/>
              </a:pPr>
              <a:t>14</a:t>
            </a:fld>
            <a:endParaRPr lang="en-NZ" altLang="en-US" dirty="0"/>
          </a:p>
        </p:txBody>
      </p:sp>
    </p:spTree>
    <p:extLst>
      <p:ext uri="{BB962C8B-B14F-4D97-AF65-F5344CB8AC3E}">
        <p14:creationId xmlns:p14="http://schemas.microsoft.com/office/powerpoint/2010/main" val="2854610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2579AA-A344-AF48-0F58-E7EF3DE339F2}"/>
              </a:ext>
            </a:extLst>
          </p:cNvPr>
          <p:cNvSpPr>
            <a:spLocks noGrp="1"/>
          </p:cNvSpPr>
          <p:nvPr>
            <p:ph type="sldNum" sz="quarter" idx="12"/>
          </p:nvPr>
        </p:nvSpPr>
        <p:spPr/>
        <p:txBody>
          <a:bodyPr/>
          <a:lstStyle/>
          <a:p>
            <a:pPr>
              <a:defRPr/>
            </a:pPr>
            <a:fld id="{737D2987-6BC8-4AD4-80BD-B891B5650F08}" type="slidenum">
              <a:rPr lang="en-NZ" altLang="en-US" smtClean="0"/>
              <a:pPr>
                <a:defRPr/>
              </a:pPr>
              <a:t>15</a:t>
            </a:fld>
            <a:endParaRPr lang="en-NZ" altLang="en-US" dirty="0"/>
          </a:p>
        </p:txBody>
      </p:sp>
      <p:pic>
        <p:nvPicPr>
          <p:cNvPr id="3" name="Picture 2">
            <a:extLst>
              <a:ext uri="{FF2B5EF4-FFF2-40B4-BE49-F238E27FC236}">
                <a16:creationId xmlns:a16="http://schemas.microsoft.com/office/drawing/2014/main" id="{808BE1FD-D729-096C-94A3-907736AC6839}"/>
              </a:ext>
            </a:extLst>
          </p:cNvPr>
          <p:cNvPicPr>
            <a:picLocks noChangeAspect="1"/>
          </p:cNvPicPr>
          <p:nvPr/>
        </p:nvPicPr>
        <p:blipFill>
          <a:blip r:embed="rId3"/>
          <a:stretch>
            <a:fillRect/>
          </a:stretch>
        </p:blipFill>
        <p:spPr>
          <a:xfrm>
            <a:off x="25530" y="836712"/>
            <a:ext cx="9118470" cy="5184576"/>
          </a:xfrm>
          <a:prstGeom prst="rect">
            <a:avLst/>
          </a:prstGeom>
        </p:spPr>
      </p:pic>
    </p:spTree>
    <p:extLst>
      <p:ext uri="{BB962C8B-B14F-4D97-AF65-F5344CB8AC3E}">
        <p14:creationId xmlns:p14="http://schemas.microsoft.com/office/powerpoint/2010/main" val="4010669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9F2166-81DC-D081-3640-132CD17EE16A}"/>
              </a:ext>
            </a:extLst>
          </p:cNvPr>
          <p:cNvSpPr>
            <a:spLocks noGrp="1"/>
          </p:cNvSpPr>
          <p:nvPr>
            <p:ph type="title"/>
          </p:nvPr>
        </p:nvSpPr>
        <p:spPr/>
        <p:txBody>
          <a:bodyPr/>
          <a:lstStyle/>
          <a:p>
            <a:r>
              <a:rPr lang="en-NZ" dirty="0"/>
              <a:t>Three levels of precaution</a:t>
            </a:r>
          </a:p>
        </p:txBody>
      </p:sp>
      <p:sp>
        <p:nvSpPr>
          <p:cNvPr id="4" name="Content Placeholder 3">
            <a:extLst>
              <a:ext uri="{FF2B5EF4-FFF2-40B4-BE49-F238E27FC236}">
                <a16:creationId xmlns:a16="http://schemas.microsoft.com/office/drawing/2014/main" id="{38E97E9F-D9D4-D190-94E9-A78AC4113EB4}"/>
              </a:ext>
            </a:extLst>
          </p:cNvPr>
          <p:cNvSpPr>
            <a:spLocks noGrp="1"/>
          </p:cNvSpPr>
          <p:nvPr>
            <p:ph idx="1"/>
          </p:nvPr>
        </p:nvSpPr>
        <p:spPr>
          <a:xfrm>
            <a:off x="457200" y="1384621"/>
            <a:ext cx="8229600" cy="4525963"/>
          </a:xfrm>
        </p:spPr>
        <p:txBody>
          <a:bodyPr/>
          <a:lstStyle/>
          <a:p>
            <a:pPr lvl="0">
              <a:lnSpc>
                <a:spcPct val="107000"/>
              </a:lnSpc>
            </a:pPr>
            <a:r>
              <a:rPr lang="en-NZ" kern="100" dirty="0">
                <a:effectLst/>
                <a:latin typeface="Calibri" panose="020F0502020204030204" pitchFamily="34" charset="0"/>
                <a:ea typeface="Calibri" panose="020F0502020204030204" pitchFamily="34" charset="0"/>
                <a:cs typeface="Times New Roman" panose="02020603050405020304" pitchFamily="18" charset="0"/>
              </a:rPr>
              <a:t>First/minimal </a:t>
            </a:r>
          </a:p>
          <a:p>
            <a:pPr lvl="1">
              <a:lnSpc>
                <a:spcPct val="107000"/>
              </a:lnSpc>
            </a:pPr>
            <a:r>
              <a:rPr lang="en-NZ" kern="100" dirty="0">
                <a:latin typeface="Calibri" panose="020F0502020204030204" pitchFamily="34" charset="0"/>
                <a:ea typeface="Calibri" panose="020F0502020204030204" pitchFamily="34" charset="0"/>
                <a:cs typeface="Times New Roman" panose="02020603050405020304" pitchFamily="18" charset="0"/>
              </a:rPr>
              <a:t>u</a:t>
            </a:r>
            <a:r>
              <a:rPr lang="en-NZ" kern="100" dirty="0">
                <a:effectLst/>
                <a:latin typeface="Calibri" panose="020F0502020204030204" pitchFamily="34" charset="0"/>
                <a:ea typeface="Calibri" panose="020F0502020204030204" pitchFamily="34" charset="0"/>
                <a:cs typeface="Times New Roman" panose="02020603050405020304" pitchFamily="18" charset="0"/>
              </a:rPr>
              <a:t>ncertainty does not justify inaction and warrants legislation despite the absence of complete scientific evidence concerning a particular hazard; </a:t>
            </a:r>
          </a:p>
          <a:p>
            <a:pPr lvl="0">
              <a:lnSpc>
                <a:spcPct val="107000"/>
              </a:lnSpc>
            </a:pPr>
            <a:r>
              <a:rPr lang="en-NZ" kern="100" dirty="0">
                <a:effectLst/>
                <a:latin typeface="Calibri" panose="020F0502020204030204" pitchFamily="34" charset="0"/>
                <a:ea typeface="Calibri" panose="020F0502020204030204" pitchFamily="34" charset="0"/>
                <a:cs typeface="Times New Roman" panose="02020603050405020304" pitchFamily="18" charset="0"/>
              </a:rPr>
              <a:t>Second/median </a:t>
            </a:r>
          </a:p>
          <a:p>
            <a:pPr lvl="1">
              <a:lnSpc>
                <a:spcPct val="107000"/>
              </a:lnSpc>
            </a:pPr>
            <a:r>
              <a:rPr lang="en-NZ" kern="100" dirty="0">
                <a:effectLst/>
                <a:latin typeface="Calibri" panose="020F0502020204030204" pitchFamily="34" charset="0"/>
                <a:ea typeface="Calibri" panose="020F0502020204030204" pitchFamily="34" charset="0"/>
                <a:cs typeface="Times New Roman" panose="02020603050405020304" pitchFamily="18" charset="0"/>
              </a:rPr>
              <a:t>uncertainty justifies action and warrants legislation even if the link between cause and effect has not been fully established; </a:t>
            </a:r>
          </a:p>
          <a:p>
            <a:pPr lvl="0">
              <a:lnSpc>
                <a:spcPct val="107000"/>
              </a:lnSpc>
              <a:spcAft>
                <a:spcPts val="800"/>
              </a:spcAft>
            </a:pPr>
            <a:r>
              <a:rPr lang="en-NZ" kern="100" dirty="0">
                <a:effectLst/>
                <a:latin typeface="Calibri" panose="020F0502020204030204" pitchFamily="34" charset="0"/>
                <a:ea typeface="Calibri" panose="020F0502020204030204" pitchFamily="34" charset="0"/>
                <a:cs typeface="Times New Roman" panose="02020603050405020304" pitchFamily="18" charset="0"/>
              </a:rPr>
              <a:t>Third/maximal</a:t>
            </a:r>
          </a:p>
          <a:p>
            <a:pPr lvl="1">
              <a:lnSpc>
                <a:spcPct val="107000"/>
              </a:lnSpc>
              <a:spcAft>
                <a:spcPts val="800"/>
              </a:spcAft>
            </a:pPr>
            <a:r>
              <a:rPr lang="en-NZ" kern="100" dirty="0">
                <a:effectLst/>
                <a:latin typeface="Calibri" panose="020F0502020204030204" pitchFamily="34" charset="0"/>
                <a:ea typeface="Calibri" panose="020F0502020204030204" pitchFamily="34" charset="0"/>
                <a:cs typeface="Times New Roman" panose="02020603050405020304" pitchFamily="18" charset="0"/>
              </a:rPr>
              <a:t>uncertainty necessitates legislation until the absence of hazard has been proven.</a:t>
            </a:r>
          </a:p>
          <a:p>
            <a:endParaRPr lang="en-NZ" dirty="0"/>
          </a:p>
        </p:txBody>
      </p:sp>
      <p:sp>
        <p:nvSpPr>
          <p:cNvPr id="2" name="Slide Number Placeholder 1">
            <a:extLst>
              <a:ext uri="{FF2B5EF4-FFF2-40B4-BE49-F238E27FC236}">
                <a16:creationId xmlns:a16="http://schemas.microsoft.com/office/drawing/2014/main" id="{910BC79F-2833-9117-15E1-E329FFC9A7AE}"/>
              </a:ext>
            </a:extLst>
          </p:cNvPr>
          <p:cNvSpPr>
            <a:spLocks noGrp="1"/>
          </p:cNvSpPr>
          <p:nvPr>
            <p:ph type="sldNum" sz="quarter" idx="12"/>
          </p:nvPr>
        </p:nvSpPr>
        <p:spPr/>
        <p:txBody>
          <a:bodyPr/>
          <a:lstStyle/>
          <a:p>
            <a:pPr>
              <a:defRPr/>
            </a:pPr>
            <a:fld id="{737D2987-6BC8-4AD4-80BD-B891B5650F08}" type="slidenum">
              <a:rPr lang="en-NZ" altLang="en-US" smtClean="0"/>
              <a:pPr>
                <a:defRPr/>
              </a:pPr>
              <a:t>16</a:t>
            </a:fld>
            <a:endParaRPr lang="en-NZ" altLang="en-US" dirty="0"/>
          </a:p>
        </p:txBody>
      </p:sp>
    </p:spTree>
    <p:extLst>
      <p:ext uri="{BB962C8B-B14F-4D97-AF65-F5344CB8AC3E}">
        <p14:creationId xmlns:p14="http://schemas.microsoft.com/office/powerpoint/2010/main" val="3532512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B6EAE-73C0-630D-5FC5-7850DFAED094}"/>
              </a:ext>
            </a:extLst>
          </p:cNvPr>
          <p:cNvSpPr>
            <a:spLocks noGrp="1"/>
          </p:cNvSpPr>
          <p:nvPr>
            <p:ph type="title"/>
          </p:nvPr>
        </p:nvSpPr>
        <p:spPr/>
        <p:txBody>
          <a:bodyPr/>
          <a:lstStyle/>
          <a:p>
            <a:r>
              <a:rPr lang="en-NZ" dirty="0"/>
              <a:t>EU Procedural Interpretation</a:t>
            </a:r>
            <a:br>
              <a:rPr lang="en-NZ" dirty="0"/>
            </a:br>
            <a:r>
              <a:rPr lang="en-NZ" sz="1800" dirty="0">
                <a:hlinkClick r:id="rId2"/>
              </a:rPr>
              <a:t>European Parliament (2015) </a:t>
            </a:r>
            <a:r>
              <a:rPr lang="en-NZ" sz="1800" b="0" i="0" u="none" strike="noStrike" baseline="0" dirty="0">
                <a:hlinkClick r:id="rId2"/>
              </a:rPr>
              <a:t>The precautionary principle: definitions, applications </a:t>
            </a:r>
            <a:endParaRPr lang="en-NZ" dirty="0"/>
          </a:p>
        </p:txBody>
      </p:sp>
      <p:sp>
        <p:nvSpPr>
          <p:cNvPr id="3" name="Content Placeholder 2">
            <a:extLst>
              <a:ext uri="{FF2B5EF4-FFF2-40B4-BE49-F238E27FC236}">
                <a16:creationId xmlns:a16="http://schemas.microsoft.com/office/drawing/2014/main" id="{A66FABD5-F757-D875-D310-43022E80206C}"/>
              </a:ext>
            </a:extLst>
          </p:cNvPr>
          <p:cNvSpPr>
            <a:spLocks noGrp="1"/>
          </p:cNvSpPr>
          <p:nvPr>
            <p:ph idx="1"/>
          </p:nvPr>
        </p:nvSpPr>
        <p:spPr/>
        <p:txBody>
          <a:bodyPr/>
          <a:lstStyle/>
          <a:p>
            <a:pPr marL="342900" lvl="0" indent="-342900">
              <a:lnSpc>
                <a:spcPct val="107000"/>
              </a:lnSpc>
              <a:buFont typeface="+mj-lt"/>
              <a:buAutoNum type="arabicParenBoth"/>
            </a:pPr>
            <a:r>
              <a:rPr lang="en-NZ" kern="100" dirty="0">
                <a:effectLst/>
                <a:latin typeface="Calibri" panose="020F0502020204030204" pitchFamily="34" charset="0"/>
                <a:ea typeface="Calibri" panose="020F0502020204030204" pitchFamily="34" charset="0"/>
                <a:cs typeface="Times New Roman" panose="02020603050405020304" pitchFamily="18" charset="0"/>
              </a:rPr>
              <a:t> the potential hazards are characterised by serious, irreversible and uncertain consequences; </a:t>
            </a:r>
          </a:p>
          <a:p>
            <a:pPr marL="342900" lvl="0" indent="-342900">
              <a:lnSpc>
                <a:spcPct val="107000"/>
              </a:lnSpc>
              <a:buFont typeface="+mj-lt"/>
              <a:buAutoNum type="arabicParenBoth"/>
            </a:pPr>
            <a:r>
              <a:rPr lang="en-NZ" kern="100" dirty="0">
                <a:effectLst/>
                <a:latin typeface="Calibri" panose="020F0502020204030204" pitchFamily="34" charset="0"/>
                <a:ea typeface="Calibri" panose="020F0502020204030204" pitchFamily="34" charset="0"/>
                <a:cs typeface="Times New Roman" panose="02020603050405020304" pitchFamily="18" charset="0"/>
              </a:rPr>
              <a:t> dynamic decision-making processes are both iterative and informative to allow learning over time; </a:t>
            </a:r>
          </a:p>
          <a:p>
            <a:pPr marL="342900" lvl="0" indent="-342900">
              <a:lnSpc>
                <a:spcPct val="107000"/>
              </a:lnSpc>
              <a:buFont typeface="+mj-lt"/>
              <a:buAutoNum type="arabicParenBoth"/>
            </a:pPr>
            <a:r>
              <a:rPr lang="en-NZ" kern="100" dirty="0">
                <a:effectLst/>
                <a:latin typeface="Calibri" panose="020F0502020204030204" pitchFamily="34" charset="0"/>
                <a:ea typeface="Calibri" panose="020F0502020204030204" pitchFamily="34" charset="0"/>
                <a:cs typeface="Times New Roman" panose="02020603050405020304" pitchFamily="18" charset="0"/>
              </a:rPr>
              <a:t> the burden of proof is shared between the regulator and the proponent; and</a:t>
            </a:r>
          </a:p>
          <a:p>
            <a:pPr marL="342900" lvl="0" indent="-342900">
              <a:lnSpc>
                <a:spcPct val="107000"/>
              </a:lnSpc>
              <a:spcAft>
                <a:spcPts val="800"/>
              </a:spcAft>
              <a:buFont typeface="+mj-lt"/>
              <a:buAutoNum type="arabicParenBoth"/>
            </a:pPr>
            <a:r>
              <a:rPr lang="en-NZ" kern="100" dirty="0">
                <a:effectLst/>
                <a:latin typeface="Calibri" panose="020F0502020204030204" pitchFamily="34" charset="0"/>
                <a:ea typeface="Calibri" panose="020F0502020204030204" pitchFamily="34" charset="0"/>
                <a:cs typeface="Times New Roman" panose="02020603050405020304" pitchFamily="18" charset="0"/>
              </a:rPr>
              <a:t> no decision is prescribed a priori</a:t>
            </a:r>
          </a:p>
          <a:p>
            <a:pPr lvl="0">
              <a:lnSpc>
                <a:spcPct val="107000"/>
              </a:lnSpc>
              <a:spcAft>
                <a:spcPts val="800"/>
              </a:spcAft>
            </a:pPr>
            <a:endParaRPr lang="en-NZ"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09261E1-F3AB-DA80-B635-DB16FF76B37F}"/>
              </a:ext>
            </a:extLst>
          </p:cNvPr>
          <p:cNvSpPr>
            <a:spLocks noGrp="1"/>
          </p:cNvSpPr>
          <p:nvPr>
            <p:ph type="sldNum" sz="quarter" idx="12"/>
          </p:nvPr>
        </p:nvSpPr>
        <p:spPr/>
        <p:txBody>
          <a:bodyPr/>
          <a:lstStyle/>
          <a:p>
            <a:pPr>
              <a:defRPr/>
            </a:pPr>
            <a:fld id="{A6A33877-5CB6-44C2-9F8B-563999208E89}" type="slidenum">
              <a:rPr lang="en-NZ" altLang="en-US" smtClean="0"/>
              <a:pPr>
                <a:defRPr/>
              </a:pPr>
              <a:t>17</a:t>
            </a:fld>
            <a:endParaRPr lang="en-NZ" altLang="en-US" dirty="0"/>
          </a:p>
        </p:txBody>
      </p:sp>
    </p:spTree>
    <p:extLst>
      <p:ext uri="{BB962C8B-B14F-4D97-AF65-F5344CB8AC3E}">
        <p14:creationId xmlns:p14="http://schemas.microsoft.com/office/powerpoint/2010/main" val="290842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155D-58B7-22F5-92C0-729732B52491}"/>
              </a:ext>
            </a:extLst>
          </p:cNvPr>
          <p:cNvSpPr>
            <a:spLocks noGrp="1"/>
          </p:cNvSpPr>
          <p:nvPr>
            <p:ph type="title"/>
          </p:nvPr>
        </p:nvSpPr>
        <p:spPr/>
        <p:txBody>
          <a:bodyPr/>
          <a:lstStyle/>
          <a:p>
            <a:r>
              <a:rPr lang="en-NZ" dirty="0"/>
              <a:t>Principles</a:t>
            </a:r>
          </a:p>
        </p:txBody>
      </p:sp>
      <p:sp>
        <p:nvSpPr>
          <p:cNvPr id="3" name="Content Placeholder 2">
            <a:extLst>
              <a:ext uri="{FF2B5EF4-FFF2-40B4-BE49-F238E27FC236}">
                <a16:creationId xmlns:a16="http://schemas.microsoft.com/office/drawing/2014/main" id="{7615B509-3837-1C17-18D4-578DD4027162}"/>
              </a:ext>
            </a:extLst>
          </p:cNvPr>
          <p:cNvSpPr>
            <a:spLocks noGrp="1"/>
          </p:cNvSpPr>
          <p:nvPr>
            <p:ph idx="1"/>
          </p:nvPr>
        </p:nvSpPr>
        <p:spPr/>
        <p:txBody>
          <a:bodyPr/>
          <a:lstStyle/>
          <a:p>
            <a:r>
              <a:rPr lang="en-NZ" sz="2400" dirty="0">
                <a:latin typeface="Calibri" panose="020F0502020204030204" pitchFamily="34" charset="0"/>
                <a:ea typeface="Calibri" panose="020F0502020204030204" pitchFamily="34" charset="0"/>
                <a:cs typeface="Times New Roman" panose="02020603050405020304" pitchFamily="18" charset="0"/>
              </a:rPr>
              <a:t>N</a:t>
            </a:r>
            <a:r>
              <a:rPr lang="en-NZ" sz="2400" dirty="0">
                <a:effectLst/>
                <a:latin typeface="Calibri" panose="020F0502020204030204" pitchFamily="34" charset="0"/>
                <a:ea typeface="Calibri" panose="020F0502020204030204" pitchFamily="34" charset="0"/>
                <a:cs typeface="Times New Roman" panose="02020603050405020304" pitchFamily="18" charset="0"/>
              </a:rPr>
              <a:t>ot discretionary and presupposes the identification of potentially negative effects and a scientific evaluation of an uncertain risk</a:t>
            </a:r>
          </a:p>
          <a:p>
            <a:r>
              <a:rPr lang="en-NZ" sz="2400" dirty="0">
                <a:latin typeface="Calibri" panose="020F0502020204030204" pitchFamily="34" charset="0"/>
                <a:ea typeface="Calibri" panose="020F0502020204030204" pitchFamily="34" charset="0"/>
                <a:cs typeface="Times New Roman" panose="02020603050405020304" pitchFamily="18" charset="0"/>
              </a:rPr>
              <a:t>Actions</a:t>
            </a:r>
            <a:endParaRPr lang="en-NZ"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NZ" sz="2000" kern="100" dirty="0">
                <a:effectLst/>
                <a:latin typeface="Calibri" panose="020F0502020204030204" pitchFamily="34" charset="0"/>
                <a:ea typeface="Calibri" panose="020F0502020204030204" pitchFamily="34" charset="0"/>
                <a:cs typeface="Times New Roman" panose="02020603050405020304" pitchFamily="18" charset="0"/>
              </a:rPr>
              <a:t>proportional to the chosen level of protection; </a:t>
            </a:r>
          </a:p>
          <a:p>
            <a:pPr marL="342900" lvl="0" indent="-342900">
              <a:lnSpc>
                <a:spcPct val="107000"/>
              </a:lnSpc>
              <a:buFont typeface="Symbol" panose="05050102010706020507" pitchFamily="18" charset="2"/>
              <a:buChar char=""/>
            </a:pPr>
            <a:r>
              <a:rPr lang="en-NZ" sz="2000" kern="100" dirty="0">
                <a:effectLst/>
                <a:latin typeface="Calibri" panose="020F0502020204030204" pitchFamily="34" charset="0"/>
                <a:ea typeface="Calibri" panose="020F0502020204030204" pitchFamily="34" charset="0"/>
                <a:cs typeface="Times New Roman" panose="02020603050405020304" pitchFamily="18" charset="0"/>
              </a:rPr>
              <a:t>non-discriminatory; </a:t>
            </a:r>
          </a:p>
          <a:p>
            <a:pPr marL="342900" lvl="0" indent="-342900">
              <a:lnSpc>
                <a:spcPct val="107000"/>
              </a:lnSpc>
              <a:buFont typeface="Symbol" panose="05050102010706020507" pitchFamily="18" charset="2"/>
              <a:buChar char=""/>
            </a:pPr>
            <a:r>
              <a:rPr lang="en-NZ" sz="2000" kern="100" dirty="0">
                <a:effectLst/>
                <a:latin typeface="Calibri" panose="020F0502020204030204" pitchFamily="34" charset="0"/>
                <a:ea typeface="Calibri" panose="020F0502020204030204" pitchFamily="34" charset="0"/>
                <a:cs typeface="Times New Roman" panose="02020603050405020304" pitchFamily="18" charset="0"/>
              </a:rPr>
              <a:t>consistent with measures already taken; </a:t>
            </a:r>
          </a:p>
          <a:p>
            <a:pPr marL="342900" lvl="0" indent="-342900">
              <a:lnSpc>
                <a:spcPct val="107000"/>
              </a:lnSpc>
              <a:buFont typeface="Symbol" panose="05050102010706020507" pitchFamily="18" charset="2"/>
              <a:buChar char=""/>
            </a:pPr>
            <a:r>
              <a:rPr lang="en-NZ" sz="2000" kern="100" dirty="0">
                <a:effectLst/>
                <a:latin typeface="Calibri" panose="020F0502020204030204" pitchFamily="34" charset="0"/>
                <a:ea typeface="Calibri" panose="020F0502020204030204" pitchFamily="34" charset="0"/>
                <a:cs typeface="Times New Roman" panose="02020603050405020304" pitchFamily="18" charset="0"/>
              </a:rPr>
              <a:t>based on an examination of the benefits and costs of action or lack of action; subject to review in the light of new scientific data; and </a:t>
            </a:r>
          </a:p>
          <a:p>
            <a:pPr marL="342900" lvl="0" indent="-342900">
              <a:lnSpc>
                <a:spcPct val="107000"/>
              </a:lnSpc>
              <a:spcAft>
                <a:spcPts val="800"/>
              </a:spcAft>
              <a:buFont typeface="Symbol" panose="05050102010706020507" pitchFamily="18" charset="2"/>
              <a:buChar char=""/>
            </a:pPr>
            <a:r>
              <a:rPr lang="en-NZ" sz="2000" kern="100" dirty="0">
                <a:effectLst/>
                <a:latin typeface="Calibri" panose="020F0502020204030204" pitchFamily="34" charset="0"/>
                <a:ea typeface="Calibri" panose="020F0502020204030204" pitchFamily="34" charset="0"/>
                <a:cs typeface="Times New Roman" panose="02020603050405020304" pitchFamily="18" charset="0"/>
              </a:rPr>
              <a:t>capable of assigning responsibility for producing the scientific evidence necessary for a more comprehensive risk assessment.</a:t>
            </a:r>
          </a:p>
          <a:p>
            <a:endParaRPr lang="en-NZ" sz="3600" dirty="0"/>
          </a:p>
        </p:txBody>
      </p:sp>
      <p:sp>
        <p:nvSpPr>
          <p:cNvPr id="4" name="Slide Number Placeholder 3">
            <a:extLst>
              <a:ext uri="{FF2B5EF4-FFF2-40B4-BE49-F238E27FC236}">
                <a16:creationId xmlns:a16="http://schemas.microsoft.com/office/drawing/2014/main" id="{712AC063-194C-CDA4-549C-1D285A693E24}"/>
              </a:ext>
            </a:extLst>
          </p:cNvPr>
          <p:cNvSpPr>
            <a:spLocks noGrp="1"/>
          </p:cNvSpPr>
          <p:nvPr>
            <p:ph type="sldNum" sz="quarter" idx="12"/>
          </p:nvPr>
        </p:nvSpPr>
        <p:spPr/>
        <p:txBody>
          <a:bodyPr/>
          <a:lstStyle/>
          <a:p>
            <a:pPr>
              <a:defRPr/>
            </a:pPr>
            <a:fld id="{A6A33877-5CB6-44C2-9F8B-563999208E89}" type="slidenum">
              <a:rPr lang="en-NZ" altLang="en-US" smtClean="0"/>
              <a:pPr>
                <a:defRPr/>
              </a:pPr>
              <a:t>18</a:t>
            </a:fld>
            <a:endParaRPr lang="en-NZ" altLang="en-US" dirty="0"/>
          </a:p>
        </p:txBody>
      </p:sp>
    </p:spTree>
    <p:extLst>
      <p:ext uri="{BB962C8B-B14F-4D97-AF65-F5344CB8AC3E}">
        <p14:creationId xmlns:p14="http://schemas.microsoft.com/office/powerpoint/2010/main" val="1576536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E1CE-21B8-3D11-0AC7-43ABA8F1E814}"/>
              </a:ext>
            </a:extLst>
          </p:cNvPr>
          <p:cNvSpPr>
            <a:spLocks noGrp="1"/>
          </p:cNvSpPr>
          <p:nvPr>
            <p:ph type="title"/>
          </p:nvPr>
        </p:nvSpPr>
        <p:spPr/>
        <p:txBody>
          <a:bodyPr/>
          <a:lstStyle/>
          <a:p>
            <a:r>
              <a:rPr lang="en-NZ" dirty="0"/>
              <a:t>Governance</a:t>
            </a:r>
          </a:p>
        </p:txBody>
      </p:sp>
      <p:sp>
        <p:nvSpPr>
          <p:cNvPr id="3" name="Content Placeholder 2">
            <a:extLst>
              <a:ext uri="{FF2B5EF4-FFF2-40B4-BE49-F238E27FC236}">
                <a16:creationId xmlns:a16="http://schemas.microsoft.com/office/drawing/2014/main" id="{16E946F2-9CE6-28C5-9A81-4DCBCD660457}"/>
              </a:ext>
            </a:extLst>
          </p:cNvPr>
          <p:cNvSpPr>
            <a:spLocks noGrp="1"/>
          </p:cNvSpPr>
          <p:nvPr>
            <p:ph idx="1"/>
          </p:nvPr>
        </p:nvSpPr>
        <p:spPr/>
        <p:txBody>
          <a:bodyPr/>
          <a:lstStyle/>
          <a:p>
            <a:pPr>
              <a:lnSpc>
                <a:spcPct val="107000"/>
              </a:lnSpc>
              <a:spcAft>
                <a:spcPts val="800"/>
              </a:spcAft>
            </a:pPr>
            <a:r>
              <a:rPr lang="en-NZ" sz="2400" kern="100" dirty="0">
                <a:effectLst/>
                <a:latin typeface="Calibri" panose="020F0502020204030204" pitchFamily="34" charset="0"/>
                <a:ea typeface="Calibri" panose="020F0502020204030204" pitchFamily="34" charset="0"/>
                <a:cs typeface="Times New Roman" panose="02020603050405020304" pitchFamily="18" charset="0"/>
              </a:rPr>
              <a:t>Risk assessment</a:t>
            </a:r>
          </a:p>
          <a:p>
            <a:pPr>
              <a:lnSpc>
                <a:spcPct val="107000"/>
              </a:lnSpc>
              <a:spcAft>
                <a:spcPts val="800"/>
              </a:spcAft>
            </a:pPr>
            <a:r>
              <a:rPr lang="en-NZ" sz="2400" kern="100" dirty="0">
                <a:effectLst/>
                <a:latin typeface="Calibri" panose="020F0502020204030204" pitchFamily="34" charset="0"/>
                <a:ea typeface="Calibri" panose="020F0502020204030204" pitchFamily="34" charset="0"/>
                <a:cs typeface="Times New Roman" panose="02020603050405020304" pitchFamily="18" charset="0"/>
              </a:rPr>
              <a:t>Risk management</a:t>
            </a:r>
          </a:p>
          <a:p>
            <a:pPr>
              <a:lnSpc>
                <a:spcPct val="107000"/>
              </a:lnSpc>
              <a:spcAft>
                <a:spcPts val="800"/>
              </a:spcAft>
            </a:pPr>
            <a:r>
              <a:rPr lang="en-NZ" sz="2400" kern="100" dirty="0">
                <a:effectLst/>
                <a:latin typeface="Calibri" panose="020F0502020204030204" pitchFamily="34" charset="0"/>
                <a:ea typeface="Calibri" panose="020F0502020204030204" pitchFamily="34" charset="0"/>
                <a:cs typeface="Times New Roman" panose="02020603050405020304" pitchFamily="18" charset="0"/>
              </a:rPr>
              <a:t>Risk communication (and stakeholder participation)</a:t>
            </a:r>
          </a:p>
          <a:p>
            <a:pPr>
              <a:lnSpc>
                <a:spcPct val="107000"/>
              </a:lnSpc>
              <a:spcAft>
                <a:spcPts val="800"/>
              </a:spcAft>
            </a:pPr>
            <a:r>
              <a:rPr lang="en-NZ" sz="2400" kern="100" dirty="0">
                <a:effectLst/>
                <a:latin typeface="Calibri" panose="020F0502020204030204" pitchFamily="34" charset="0"/>
                <a:ea typeface="Calibri" panose="020F0502020204030204" pitchFamily="34" charset="0"/>
                <a:cs typeface="Times New Roman" panose="02020603050405020304" pitchFamily="18" charset="0"/>
              </a:rPr>
              <a:t>Other approaches:</a:t>
            </a:r>
          </a:p>
          <a:p>
            <a:pPr marL="342900" lvl="0" indent="-342900">
              <a:lnSpc>
                <a:spcPct val="107000"/>
              </a:lnSpc>
              <a:spcAft>
                <a:spcPts val="800"/>
              </a:spcAft>
              <a:buFont typeface="Symbol" panose="05050102010706020507" pitchFamily="18" charset="2"/>
              <a:buChar char=""/>
            </a:pPr>
            <a:r>
              <a:rPr lang="en-NZ" sz="2400" kern="100" dirty="0">
                <a:effectLst/>
                <a:latin typeface="Calibri" panose="020F0502020204030204" pitchFamily="34" charset="0"/>
                <a:ea typeface="Calibri" panose="020F0502020204030204" pitchFamily="34" charset="0"/>
                <a:cs typeface="Times New Roman" panose="02020603050405020304" pitchFamily="18" charset="0"/>
              </a:rPr>
              <a:t>Stirling -  5 phases (screening, appraisal, evaluation, management and communication)</a:t>
            </a:r>
          </a:p>
          <a:p>
            <a:pPr marL="342900" lvl="0" indent="-342900">
              <a:lnSpc>
                <a:spcPct val="107000"/>
              </a:lnSpc>
              <a:spcAft>
                <a:spcPts val="800"/>
              </a:spcAft>
              <a:buFont typeface="Symbol" panose="05050102010706020507" pitchFamily="18" charset="2"/>
              <a:buChar char=""/>
            </a:pPr>
            <a:r>
              <a:rPr lang="en-NZ" sz="2400" dirty="0">
                <a:effectLst/>
                <a:latin typeface="Calibri" panose="020F0502020204030204" pitchFamily="34" charset="0"/>
                <a:ea typeface="Calibri" panose="020F0502020204030204" pitchFamily="34" charset="0"/>
                <a:cs typeface="Times New Roman" panose="02020603050405020304" pitchFamily="18" charset="0"/>
              </a:rPr>
              <a:t>IRGC 4 steps – framing, assessment, management, review </a:t>
            </a:r>
            <a:endParaRPr lang="en-NZ" sz="3600" dirty="0"/>
          </a:p>
        </p:txBody>
      </p:sp>
      <p:sp>
        <p:nvSpPr>
          <p:cNvPr id="4" name="Slide Number Placeholder 3">
            <a:extLst>
              <a:ext uri="{FF2B5EF4-FFF2-40B4-BE49-F238E27FC236}">
                <a16:creationId xmlns:a16="http://schemas.microsoft.com/office/drawing/2014/main" id="{54361DE3-DD76-010A-6593-576A84BC5FB9}"/>
              </a:ext>
            </a:extLst>
          </p:cNvPr>
          <p:cNvSpPr>
            <a:spLocks noGrp="1"/>
          </p:cNvSpPr>
          <p:nvPr>
            <p:ph type="sldNum" sz="quarter" idx="12"/>
          </p:nvPr>
        </p:nvSpPr>
        <p:spPr/>
        <p:txBody>
          <a:bodyPr/>
          <a:lstStyle/>
          <a:p>
            <a:pPr>
              <a:defRPr/>
            </a:pPr>
            <a:fld id="{A6A33877-5CB6-44C2-9F8B-563999208E89}" type="slidenum">
              <a:rPr lang="en-NZ" altLang="en-US" smtClean="0"/>
              <a:pPr>
                <a:defRPr/>
              </a:pPr>
              <a:t>19</a:t>
            </a:fld>
            <a:endParaRPr lang="en-NZ" altLang="en-US" dirty="0"/>
          </a:p>
        </p:txBody>
      </p:sp>
    </p:spTree>
    <p:extLst>
      <p:ext uri="{BB962C8B-B14F-4D97-AF65-F5344CB8AC3E}">
        <p14:creationId xmlns:p14="http://schemas.microsoft.com/office/powerpoint/2010/main" val="4084236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4BAF-F606-426F-96E1-F0BDFCA34B9D}"/>
              </a:ext>
            </a:extLst>
          </p:cNvPr>
          <p:cNvSpPr>
            <a:spLocks noGrp="1"/>
          </p:cNvSpPr>
          <p:nvPr>
            <p:ph type="title"/>
          </p:nvPr>
        </p:nvSpPr>
        <p:spPr/>
        <p:txBody>
          <a:bodyPr/>
          <a:lstStyle/>
          <a:p>
            <a:r>
              <a:rPr lang="en-NZ" dirty="0">
                <a:latin typeface="Google Sans"/>
              </a:rPr>
              <a:t>Agenda</a:t>
            </a:r>
          </a:p>
        </p:txBody>
      </p:sp>
      <p:sp>
        <p:nvSpPr>
          <p:cNvPr id="3" name="Content Placeholder 2">
            <a:extLst>
              <a:ext uri="{FF2B5EF4-FFF2-40B4-BE49-F238E27FC236}">
                <a16:creationId xmlns:a16="http://schemas.microsoft.com/office/drawing/2014/main" id="{CF471B9A-00DD-46CF-AB23-9B143EA95092}"/>
              </a:ext>
            </a:extLst>
          </p:cNvPr>
          <p:cNvSpPr>
            <a:spLocks noGrp="1"/>
          </p:cNvSpPr>
          <p:nvPr>
            <p:ph idx="1"/>
          </p:nvPr>
        </p:nvSpPr>
        <p:spPr>
          <a:xfrm>
            <a:off x="457200" y="1600200"/>
            <a:ext cx="8435280" cy="4525963"/>
          </a:xfrm>
        </p:spPr>
        <p:txBody>
          <a:bodyPr/>
          <a:lstStyle/>
          <a:p>
            <a:r>
              <a:rPr lang="en-NZ" dirty="0">
                <a:latin typeface="Google Sans"/>
              </a:rPr>
              <a:t>Risk and Uncertainty</a:t>
            </a:r>
          </a:p>
          <a:p>
            <a:r>
              <a:rPr lang="en-NZ" dirty="0">
                <a:latin typeface="Google Sans"/>
              </a:rPr>
              <a:t>Safety Regulation – a primer</a:t>
            </a:r>
          </a:p>
          <a:p>
            <a:r>
              <a:rPr lang="en-NZ" dirty="0">
                <a:latin typeface="Google Sans"/>
              </a:rPr>
              <a:t>The Elephant in the Room</a:t>
            </a:r>
          </a:p>
          <a:p>
            <a:r>
              <a:rPr lang="en-NZ" dirty="0">
                <a:latin typeface="Google Sans"/>
              </a:rPr>
              <a:t>AI Regulation: the EU and US</a:t>
            </a:r>
          </a:p>
          <a:p>
            <a:r>
              <a:rPr lang="en-NZ" dirty="0">
                <a:latin typeface="Google Sans"/>
              </a:rPr>
              <a:t>US Operator Perceptions</a:t>
            </a:r>
          </a:p>
          <a:p>
            <a:endParaRPr lang="en-NZ" dirty="0">
              <a:latin typeface="Google Sans"/>
            </a:endParaRPr>
          </a:p>
        </p:txBody>
      </p:sp>
      <p:sp>
        <p:nvSpPr>
          <p:cNvPr id="4" name="Slide Number Placeholder 3">
            <a:extLst>
              <a:ext uri="{FF2B5EF4-FFF2-40B4-BE49-F238E27FC236}">
                <a16:creationId xmlns:a16="http://schemas.microsoft.com/office/drawing/2014/main" id="{145575D8-08E2-4F10-9C5E-7BEF4437DEB1}"/>
              </a:ext>
            </a:extLst>
          </p:cNvPr>
          <p:cNvSpPr>
            <a:spLocks noGrp="1"/>
          </p:cNvSpPr>
          <p:nvPr>
            <p:ph type="sldNum" sz="quarter" idx="12"/>
          </p:nvPr>
        </p:nvSpPr>
        <p:spPr/>
        <p:txBody>
          <a:bodyPr/>
          <a:lstStyle/>
          <a:p>
            <a:pPr>
              <a:defRPr/>
            </a:pPr>
            <a:fld id="{A6A33877-5CB6-44C2-9F8B-563999208E89}" type="slidenum">
              <a:rPr lang="en-NZ" altLang="en-US" smtClean="0"/>
              <a:pPr>
                <a:defRPr/>
              </a:pPr>
              <a:t>2</a:t>
            </a:fld>
            <a:endParaRPr lang="en-NZ" altLang="en-US" dirty="0"/>
          </a:p>
        </p:txBody>
      </p:sp>
    </p:spTree>
    <p:extLst>
      <p:ext uri="{BB962C8B-B14F-4D97-AF65-F5344CB8AC3E}">
        <p14:creationId xmlns:p14="http://schemas.microsoft.com/office/powerpoint/2010/main" val="3339277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16402-056A-EBEF-9985-F7997DABEBF6}"/>
              </a:ext>
            </a:extLst>
          </p:cNvPr>
          <p:cNvSpPr>
            <a:spLocks noGrp="1"/>
          </p:cNvSpPr>
          <p:nvPr>
            <p:ph type="title"/>
          </p:nvPr>
        </p:nvSpPr>
        <p:spPr/>
        <p:txBody>
          <a:bodyPr/>
          <a:lstStyle/>
          <a:p>
            <a:r>
              <a:rPr lang="en-NZ" kern="100" dirty="0">
                <a:effectLst/>
                <a:latin typeface="Calibri" panose="020F0502020204030204" pitchFamily="34" charset="0"/>
                <a:ea typeface="Calibri" panose="020F0502020204030204" pitchFamily="34" charset="0"/>
                <a:cs typeface="Times New Roman" panose="02020603050405020304" pitchFamily="18" charset="0"/>
              </a:rPr>
              <a:t>Methods to determine appropriate measures</a:t>
            </a:r>
            <a:endParaRPr lang="en-NZ" sz="6000" dirty="0"/>
          </a:p>
        </p:txBody>
      </p:sp>
      <p:sp>
        <p:nvSpPr>
          <p:cNvPr id="3" name="Content Placeholder 2">
            <a:extLst>
              <a:ext uri="{FF2B5EF4-FFF2-40B4-BE49-F238E27FC236}">
                <a16:creationId xmlns:a16="http://schemas.microsoft.com/office/drawing/2014/main" id="{FF1B60B9-7E5A-C372-1988-DFFDE9F88900}"/>
              </a:ext>
            </a:extLst>
          </p:cNvPr>
          <p:cNvSpPr>
            <a:spLocks noGrp="1"/>
          </p:cNvSpPr>
          <p:nvPr>
            <p:ph idx="1"/>
          </p:nvPr>
        </p:nvSpPr>
        <p:spPr/>
        <p:txBody>
          <a:bodyPr/>
          <a:lstStyle/>
          <a:p>
            <a:pPr marL="342900" lvl="0" indent="-342900">
              <a:lnSpc>
                <a:spcPct val="107000"/>
              </a:lnSpc>
              <a:buFont typeface="Symbol" panose="05050102010706020507" pitchFamily="18" charset="2"/>
              <a:buChar char=""/>
            </a:pPr>
            <a:r>
              <a:rPr lang="en-NZ" sz="2400" kern="100" dirty="0">
                <a:effectLst/>
                <a:latin typeface="Calibri" panose="020F0502020204030204" pitchFamily="34" charset="0"/>
                <a:ea typeface="Calibri" panose="020F0502020204030204" pitchFamily="34" charset="0"/>
                <a:cs typeface="Times New Roman" panose="02020603050405020304" pitchFamily="18" charset="0"/>
              </a:rPr>
              <a:t>cost-benefit analysis incorporating Bayesian risk assessment.</a:t>
            </a:r>
          </a:p>
          <a:p>
            <a:pPr marL="742950" lvl="1" indent="-285750">
              <a:lnSpc>
                <a:spcPct val="107000"/>
              </a:lnSpc>
              <a:buFont typeface="Courier New" panose="02070309020205020404" pitchFamily="49" charset="0"/>
              <a:buChar char="o"/>
            </a:pPr>
            <a:r>
              <a:rPr lang="en-NZ" kern="100" dirty="0">
                <a:effectLst/>
                <a:latin typeface="Calibri" panose="020F0502020204030204" pitchFamily="34" charset="0"/>
                <a:ea typeface="Calibri" panose="020F0502020204030204" pitchFamily="34" charset="0"/>
                <a:cs typeface="Times New Roman" panose="02020603050405020304" pitchFamily="18" charset="0"/>
              </a:rPr>
              <a:t>When appropriate and possible</a:t>
            </a:r>
          </a:p>
          <a:p>
            <a:pPr marL="742950" lvl="1" indent="-285750">
              <a:lnSpc>
                <a:spcPct val="107000"/>
              </a:lnSpc>
              <a:buFont typeface="Courier New" panose="02070309020205020404" pitchFamily="49" charset="0"/>
              <a:buChar char="o"/>
            </a:pPr>
            <a:r>
              <a:rPr lang="en-NZ" kern="100" dirty="0">
                <a:effectLst/>
                <a:latin typeface="Calibri" panose="020F0502020204030204" pitchFamily="34" charset="0"/>
                <a:ea typeface="Calibri" panose="020F0502020204030204" pitchFamily="34" charset="0"/>
                <a:cs typeface="Times New Roman" panose="02020603050405020304" pitchFamily="18" charset="0"/>
              </a:rPr>
              <a:t>Socio-economic impact and non-economic considerations may be relevant</a:t>
            </a:r>
          </a:p>
          <a:p>
            <a:pPr marL="342900" lvl="0" indent="-342900">
              <a:lnSpc>
                <a:spcPct val="107000"/>
              </a:lnSpc>
              <a:buFont typeface="Symbol" panose="05050102010706020507" pitchFamily="18" charset="2"/>
              <a:buChar char=""/>
            </a:pPr>
            <a:r>
              <a:rPr lang="en-NZ" sz="2400" kern="100" dirty="0">
                <a:effectLst/>
                <a:latin typeface="Calibri" panose="020F0502020204030204" pitchFamily="34" charset="0"/>
                <a:ea typeface="Calibri" panose="020F0502020204030204" pitchFamily="34" charset="0"/>
                <a:cs typeface="Times New Roman" panose="02020603050405020304" pitchFamily="18" charset="0"/>
              </a:rPr>
              <a:t>risk trade-off analysis – but overestimates negative effects of regulation</a:t>
            </a:r>
          </a:p>
          <a:p>
            <a:pPr marL="342900" lvl="0" indent="-342900">
              <a:lnSpc>
                <a:spcPct val="107000"/>
              </a:lnSpc>
              <a:buFont typeface="Symbol" panose="05050102010706020507" pitchFamily="18" charset="2"/>
              <a:buChar char=""/>
            </a:pPr>
            <a:r>
              <a:rPr lang="en-NZ" sz="2400" kern="100" dirty="0">
                <a:effectLst/>
                <a:latin typeface="Calibri" panose="020F0502020204030204" pitchFamily="34" charset="0"/>
                <a:ea typeface="Calibri" panose="020F0502020204030204" pitchFamily="34" charset="0"/>
                <a:cs typeface="Times New Roman" panose="02020603050405020304" pitchFamily="18" charset="0"/>
              </a:rPr>
              <a:t>Cost-effectiveness analysis – pre-establish acceptable level of risk at acceptable cost</a:t>
            </a:r>
          </a:p>
          <a:p>
            <a:pPr marL="342900" lvl="0" indent="-342900">
              <a:lnSpc>
                <a:spcPct val="107000"/>
              </a:lnSpc>
              <a:spcAft>
                <a:spcPts val="800"/>
              </a:spcAft>
              <a:buFont typeface="Symbol" panose="05050102010706020507" pitchFamily="18" charset="2"/>
              <a:buChar char=""/>
            </a:pPr>
            <a:r>
              <a:rPr lang="en-NZ" sz="2400" kern="100" dirty="0">
                <a:effectLst/>
                <a:latin typeface="Calibri" panose="020F0502020204030204" pitchFamily="34" charset="0"/>
                <a:ea typeface="Calibri" panose="020F0502020204030204" pitchFamily="34" charset="0"/>
                <a:cs typeface="Times New Roman" panose="02020603050405020304" pitchFamily="18" charset="0"/>
              </a:rPr>
              <a:t>Props and cons of action and inaction</a:t>
            </a:r>
          </a:p>
          <a:p>
            <a:endParaRPr lang="en-NZ" dirty="0"/>
          </a:p>
        </p:txBody>
      </p:sp>
      <p:sp>
        <p:nvSpPr>
          <p:cNvPr id="4" name="Slide Number Placeholder 3">
            <a:extLst>
              <a:ext uri="{FF2B5EF4-FFF2-40B4-BE49-F238E27FC236}">
                <a16:creationId xmlns:a16="http://schemas.microsoft.com/office/drawing/2014/main" id="{D3844265-2E1E-DCFB-7449-1A0A83B77EBE}"/>
              </a:ext>
            </a:extLst>
          </p:cNvPr>
          <p:cNvSpPr>
            <a:spLocks noGrp="1"/>
          </p:cNvSpPr>
          <p:nvPr>
            <p:ph type="sldNum" sz="quarter" idx="12"/>
          </p:nvPr>
        </p:nvSpPr>
        <p:spPr/>
        <p:txBody>
          <a:bodyPr/>
          <a:lstStyle/>
          <a:p>
            <a:pPr>
              <a:defRPr/>
            </a:pPr>
            <a:fld id="{A6A33877-5CB6-44C2-9F8B-563999208E89}" type="slidenum">
              <a:rPr lang="en-NZ" altLang="en-US" smtClean="0"/>
              <a:pPr>
                <a:defRPr/>
              </a:pPr>
              <a:t>20</a:t>
            </a:fld>
            <a:endParaRPr lang="en-NZ" altLang="en-US" dirty="0"/>
          </a:p>
        </p:txBody>
      </p:sp>
    </p:spTree>
    <p:extLst>
      <p:ext uri="{BB962C8B-B14F-4D97-AF65-F5344CB8AC3E}">
        <p14:creationId xmlns:p14="http://schemas.microsoft.com/office/powerpoint/2010/main" val="337451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62E019-B29B-89F8-B4EB-8F81DE2CB093}"/>
              </a:ext>
            </a:extLst>
          </p:cNvPr>
          <p:cNvSpPr>
            <a:spLocks noGrp="1"/>
          </p:cNvSpPr>
          <p:nvPr>
            <p:ph type="sldNum" sz="quarter" idx="12"/>
          </p:nvPr>
        </p:nvSpPr>
        <p:spPr/>
        <p:txBody>
          <a:bodyPr/>
          <a:lstStyle/>
          <a:p>
            <a:pPr>
              <a:defRPr/>
            </a:pPr>
            <a:fld id="{A6A33877-5CB6-44C2-9F8B-563999208E89}" type="slidenum">
              <a:rPr lang="en-NZ" altLang="en-US" smtClean="0"/>
              <a:pPr>
                <a:defRPr/>
              </a:pPr>
              <a:t>21</a:t>
            </a:fld>
            <a:endParaRPr lang="en-NZ" altLang="en-US" dirty="0"/>
          </a:p>
        </p:txBody>
      </p:sp>
      <p:pic>
        <p:nvPicPr>
          <p:cNvPr id="5" name="Picture 4">
            <a:extLst>
              <a:ext uri="{FF2B5EF4-FFF2-40B4-BE49-F238E27FC236}">
                <a16:creationId xmlns:a16="http://schemas.microsoft.com/office/drawing/2014/main" id="{FA7109DC-523A-7661-70D3-90450CB813D0}"/>
              </a:ext>
            </a:extLst>
          </p:cNvPr>
          <p:cNvPicPr>
            <a:picLocks noChangeAspect="1"/>
          </p:cNvPicPr>
          <p:nvPr/>
        </p:nvPicPr>
        <p:blipFill>
          <a:blip r:embed="rId2"/>
          <a:stretch>
            <a:fillRect/>
          </a:stretch>
        </p:blipFill>
        <p:spPr>
          <a:xfrm>
            <a:off x="132530" y="980728"/>
            <a:ext cx="8878940" cy="4622683"/>
          </a:xfrm>
          <a:prstGeom prst="rect">
            <a:avLst/>
          </a:prstGeom>
        </p:spPr>
      </p:pic>
    </p:spTree>
    <p:extLst>
      <p:ext uri="{BB962C8B-B14F-4D97-AF65-F5344CB8AC3E}">
        <p14:creationId xmlns:p14="http://schemas.microsoft.com/office/powerpoint/2010/main" val="576440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E4B9-1F60-3EA2-244B-C1854996DC49}"/>
              </a:ext>
            </a:extLst>
          </p:cNvPr>
          <p:cNvSpPr>
            <a:spLocks noGrp="1"/>
          </p:cNvSpPr>
          <p:nvPr>
            <p:ph type="title"/>
          </p:nvPr>
        </p:nvSpPr>
        <p:spPr/>
        <p:txBody>
          <a:bodyPr/>
          <a:lstStyle/>
          <a:p>
            <a:r>
              <a:rPr lang="en-NZ" dirty="0">
                <a:hlinkClick r:id="rId2"/>
              </a:rPr>
              <a:t>ISO 31000 Enterprise Risk Management</a:t>
            </a:r>
            <a:endParaRPr lang="en-NZ" dirty="0"/>
          </a:p>
        </p:txBody>
      </p:sp>
      <p:sp>
        <p:nvSpPr>
          <p:cNvPr id="3" name="Content Placeholder 2">
            <a:extLst>
              <a:ext uri="{FF2B5EF4-FFF2-40B4-BE49-F238E27FC236}">
                <a16:creationId xmlns:a16="http://schemas.microsoft.com/office/drawing/2014/main" id="{87958ED6-3B53-DFA9-98A9-79167D56F9F9}"/>
              </a:ext>
            </a:extLst>
          </p:cNvPr>
          <p:cNvSpPr>
            <a:spLocks noGrp="1"/>
          </p:cNvSpPr>
          <p:nvPr>
            <p:ph idx="1"/>
          </p:nvPr>
        </p:nvSpPr>
        <p:spPr/>
        <p:txBody>
          <a:bodyPr/>
          <a:lstStyle/>
          <a:p>
            <a:pPr marL="342900" lvl="0" indent="-342900">
              <a:lnSpc>
                <a:spcPct val="107000"/>
              </a:lnSpc>
              <a:buFont typeface="+mj-lt"/>
              <a:buAutoNum type="arabicPeriod"/>
            </a:pPr>
            <a:r>
              <a:rPr lang="en-NZ" sz="2400" kern="100" dirty="0">
                <a:effectLst/>
                <a:latin typeface="Calibri" panose="020F0502020204030204" pitchFamily="34" charset="0"/>
                <a:ea typeface="Calibri" panose="020F0502020204030204" pitchFamily="34" charset="0"/>
                <a:cs typeface="Times New Roman" panose="02020603050405020304" pitchFamily="18" charset="0"/>
              </a:rPr>
              <a:t>Risk identification – identifying potential sources of risk, areas of impact, events and causes, and their consequences.</a:t>
            </a:r>
          </a:p>
          <a:p>
            <a:pPr marL="342900" lvl="0" indent="-342900">
              <a:lnSpc>
                <a:spcPct val="107000"/>
              </a:lnSpc>
              <a:buFont typeface="+mj-lt"/>
              <a:buAutoNum type="arabicPeriod"/>
            </a:pPr>
            <a:r>
              <a:rPr lang="en-NZ" sz="2400" kern="100" dirty="0">
                <a:effectLst/>
                <a:latin typeface="Calibri" panose="020F0502020204030204" pitchFamily="34" charset="0"/>
                <a:ea typeface="Calibri" panose="020F0502020204030204" pitchFamily="34" charset="0"/>
                <a:cs typeface="Times New Roman" panose="02020603050405020304" pitchFamily="18" charset="0"/>
              </a:rPr>
              <a:t>Risk analysis - developing an understanding of the risk, including likelihood and potential outcomes.</a:t>
            </a:r>
          </a:p>
          <a:p>
            <a:pPr marL="342900" lvl="0" indent="-342900">
              <a:lnSpc>
                <a:spcPct val="107000"/>
              </a:lnSpc>
              <a:buFont typeface="+mj-lt"/>
              <a:buAutoNum type="arabicPeriod"/>
            </a:pPr>
            <a:r>
              <a:rPr lang="en-NZ" sz="2400" kern="100" dirty="0">
                <a:effectLst/>
                <a:latin typeface="Calibri" panose="020F0502020204030204" pitchFamily="34" charset="0"/>
                <a:ea typeface="Calibri" panose="020F0502020204030204" pitchFamily="34" charset="0"/>
                <a:cs typeface="Times New Roman" panose="02020603050405020304" pitchFamily="18" charset="0"/>
              </a:rPr>
              <a:t>Risk evaluation – comparing the magnitude of risks to determine which ones need treatment, and the priority.</a:t>
            </a:r>
          </a:p>
          <a:p>
            <a:pPr marL="342900" lvl="0" indent="-342900">
              <a:lnSpc>
                <a:spcPct val="107000"/>
              </a:lnSpc>
              <a:buFont typeface="+mj-lt"/>
              <a:buAutoNum type="arabicPeriod"/>
            </a:pPr>
            <a:r>
              <a:rPr lang="en-NZ" sz="2400" kern="100" dirty="0">
                <a:effectLst/>
                <a:latin typeface="Calibri" panose="020F0502020204030204" pitchFamily="34" charset="0"/>
                <a:ea typeface="Calibri" panose="020F0502020204030204" pitchFamily="34" charset="0"/>
                <a:cs typeface="Times New Roman" panose="02020603050405020304" pitchFamily="18" charset="0"/>
              </a:rPr>
              <a:t>Risk treatment – planning and implementing methods to modify the risk, such as avoidance, sharing, transfer, reduction and acceptance.</a:t>
            </a:r>
          </a:p>
          <a:p>
            <a:pPr marL="342900" lvl="0" indent="-342900">
              <a:lnSpc>
                <a:spcPct val="107000"/>
              </a:lnSpc>
              <a:spcAft>
                <a:spcPts val="800"/>
              </a:spcAft>
              <a:buFont typeface="+mj-lt"/>
              <a:buAutoNum type="arabicPeriod"/>
            </a:pPr>
            <a:r>
              <a:rPr lang="en-NZ" sz="2400" kern="100" dirty="0">
                <a:effectLst/>
                <a:latin typeface="Calibri" panose="020F0502020204030204" pitchFamily="34" charset="0"/>
                <a:ea typeface="Calibri" panose="020F0502020204030204" pitchFamily="34" charset="0"/>
                <a:cs typeface="Times New Roman" panose="02020603050405020304" pitchFamily="18" charset="0"/>
              </a:rPr>
              <a:t>Monitoring and review – continuously tracking the risk landscape and the effectiveness of risk management efforts. </a:t>
            </a:r>
          </a:p>
          <a:p>
            <a:endParaRPr lang="en-NZ" dirty="0"/>
          </a:p>
        </p:txBody>
      </p:sp>
      <p:sp>
        <p:nvSpPr>
          <p:cNvPr id="4" name="Slide Number Placeholder 3">
            <a:extLst>
              <a:ext uri="{FF2B5EF4-FFF2-40B4-BE49-F238E27FC236}">
                <a16:creationId xmlns:a16="http://schemas.microsoft.com/office/drawing/2014/main" id="{631A38D9-58CF-56B6-1EDC-F1F4C4C02F01}"/>
              </a:ext>
            </a:extLst>
          </p:cNvPr>
          <p:cNvSpPr>
            <a:spLocks noGrp="1"/>
          </p:cNvSpPr>
          <p:nvPr>
            <p:ph type="sldNum" sz="quarter" idx="12"/>
          </p:nvPr>
        </p:nvSpPr>
        <p:spPr/>
        <p:txBody>
          <a:bodyPr/>
          <a:lstStyle/>
          <a:p>
            <a:pPr>
              <a:defRPr/>
            </a:pPr>
            <a:fld id="{A6A33877-5CB6-44C2-9F8B-563999208E89}" type="slidenum">
              <a:rPr lang="en-NZ" altLang="en-US" smtClean="0"/>
              <a:pPr>
                <a:defRPr/>
              </a:pPr>
              <a:t>22</a:t>
            </a:fld>
            <a:endParaRPr lang="en-NZ" altLang="en-US" dirty="0"/>
          </a:p>
        </p:txBody>
      </p:sp>
    </p:spTree>
    <p:extLst>
      <p:ext uri="{BB962C8B-B14F-4D97-AF65-F5344CB8AC3E}">
        <p14:creationId xmlns:p14="http://schemas.microsoft.com/office/powerpoint/2010/main" val="2924489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469A-7BDD-2972-D5C8-7070C61190FF}"/>
              </a:ext>
            </a:extLst>
          </p:cNvPr>
          <p:cNvSpPr>
            <a:spLocks noGrp="1"/>
          </p:cNvSpPr>
          <p:nvPr>
            <p:ph type="title"/>
          </p:nvPr>
        </p:nvSpPr>
        <p:spPr/>
        <p:txBody>
          <a:bodyPr/>
          <a:lstStyle/>
          <a:p>
            <a:r>
              <a:rPr lang="en-NZ" dirty="0"/>
              <a:t>Examples</a:t>
            </a:r>
          </a:p>
        </p:txBody>
      </p:sp>
      <p:sp>
        <p:nvSpPr>
          <p:cNvPr id="3" name="Content Placeholder 2">
            <a:extLst>
              <a:ext uri="{FF2B5EF4-FFF2-40B4-BE49-F238E27FC236}">
                <a16:creationId xmlns:a16="http://schemas.microsoft.com/office/drawing/2014/main" id="{0A830656-9929-81D8-7CDB-87C44F142C1C}"/>
              </a:ext>
            </a:extLst>
          </p:cNvPr>
          <p:cNvSpPr>
            <a:spLocks noGrp="1"/>
          </p:cNvSpPr>
          <p:nvPr>
            <p:ph idx="1"/>
          </p:nvPr>
        </p:nvSpPr>
        <p:spPr/>
        <p:txBody>
          <a:bodyPr/>
          <a:lstStyle/>
          <a:p>
            <a:r>
              <a:rPr lang="en-NZ" dirty="0"/>
              <a:t>Toy safety</a:t>
            </a:r>
          </a:p>
          <a:p>
            <a:r>
              <a:rPr lang="en-NZ" dirty="0"/>
              <a:t>Food quality assurance</a:t>
            </a:r>
          </a:p>
          <a:p>
            <a:r>
              <a:rPr lang="en-NZ" dirty="0"/>
              <a:t>Drug development</a:t>
            </a:r>
          </a:p>
          <a:p>
            <a:r>
              <a:rPr lang="en-NZ" dirty="0"/>
              <a:t>Exposure to (potentially) toxic chemicals</a:t>
            </a:r>
          </a:p>
          <a:p>
            <a:endParaRPr lang="en-NZ" dirty="0"/>
          </a:p>
          <a:p>
            <a:r>
              <a:rPr lang="en-NZ" dirty="0"/>
              <a:t>Increases in scientific knowledge directly applicable to relaxing (or increasing) regulatory restrictions</a:t>
            </a:r>
          </a:p>
        </p:txBody>
      </p:sp>
      <p:sp>
        <p:nvSpPr>
          <p:cNvPr id="4" name="Slide Number Placeholder 3">
            <a:extLst>
              <a:ext uri="{FF2B5EF4-FFF2-40B4-BE49-F238E27FC236}">
                <a16:creationId xmlns:a16="http://schemas.microsoft.com/office/drawing/2014/main" id="{6936BEB0-BE56-60DE-F5EE-47053006B393}"/>
              </a:ext>
            </a:extLst>
          </p:cNvPr>
          <p:cNvSpPr>
            <a:spLocks noGrp="1"/>
          </p:cNvSpPr>
          <p:nvPr>
            <p:ph type="sldNum" sz="quarter" idx="12"/>
          </p:nvPr>
        </p:nvSpPr>
        <p:spPr/>
        <p:txBody>
          <a:bodyPr/>
          <a:lstStyle/>
          <a:p>
            <a:pPr>
              <a:defRPr/>
            </a:pPr>
            <a:fld id="{A6A33877-5CB6-44C2-9F8B-563999208E89}" type="slidenum">
              <a:rPr lang="en-NZ" altLang="en-US" smtClean="0"/>
              <a:pPr>
                <a:defRPr/>
              </a:pPr>
              <a:t>23</a:t>
            </a:fld>
            <a:endParaRPr lang="en-NZ" altLang="en-US" dirty="0"/>
          </a:p>
        </p:txBody>
      </p:sp>
    </p:spTree>
    <p:extLst>
      <p:ext uri="{BB962C8B-B14F-4D97-AF65-F5344CB8AC3E}">
        <p14:creationId xmlns:p14="http://schemas.microsoft.com/office/powerpoint/2010/main" val="342638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04103C-DC09-45DC-9E91-02DC3A8E5248}"/>
              </a:ext>
            </a:extLst>
          </p:cNvPr>
          <p:cNvSpPr>
            <a:spLocks noGrp="1"/>
          </p:cNvSpPr>
          <p:nvPr>
            <p:ph type="sldNum" sz="quarter" idx="12"/>
          </p:nvPr>
        </p:nvSpPr>
        <p:spPr/>
        <p:txBody>
          <a:bodyPr/>
          <a:lstStyle/>
          <a:p>
            <a:pPr>
              <a:defRPr/>
            </a:pPr>
            <a:fld id="{A6A33877-5CB6-44C2-9F8B-563999208E89}" type="slidenum">
              <a:rPr lang="en-NZ" altLang="en-US" smtClean="0"/>
              <a:pPr>
                <a:defRPr/>
              </a:pPr>
              <a:t>24</a:t>
            </a:fld>
            <a:endParaRPr lang="en-NZ" altLang="en-US" dirty="0"/>
          </a:p>
        </p:txBody>
      </p:sp>
      <p:sp>
        <p:nvSpPr>
          <p:cNvPr id="5" name="TextBox 4">
            <a:extLst>
              <a:ext uri="{FF2B5EF4-FFF2-40B4-BE49-F238E27FC236}">
                <a16:creationId xmlns:a16="http://schemas.microsoft.com/office/drawing/2014/main" id="{CE39E428-08C8-458B-A011-541425461124}"/>
              </a:ext>
            </a:extLst>
          </p:cNvPr>
          <p:cNvSpPr txBox="1"/>
          <p:nvPr/>
        </p:nvSpPr>
        <p:spPr>
          <a:xfrm>
            <a:off x="2339752" y="2852936"/>
            <a:ext cx="4032448" cy="1200329"/>
          </a:xfrm>
          <a:prstGeom prst="rect">
            <a:avLst/>
          </a:prstGeom>
          <a:noFill/>
        </p:spPr>
        <p:txBody>
          <a:bodyPr wrap="square" rtlCol="0">
            <a:spAutoFit/>
          </a:bodyPr>
          <a:lstStyle/>
          <a:p>
            <a:pPr algn="ctr"/>
            <a:r>
              <a:rPr lang="en-NZ" sz="3600" dirty="0">
                <a:latin typeface="Google Sans"/>
              </a:rPr>
              <a:t>The Elephant </a:t>
            </a:r>
          </a:p>
          <a:p>
            <a:pPr algn="ctr"/>
            <a:r>
              <a:rPr lang="en-NZ" sz="3600" dirty="0">
                <a:latin typeface="Google Sans"/>
              </a:rPr>
              <a:t>in the Room</a:t>
            </a:r>
            <a:endParaRPr lang="en-NZ" sz="3200" dirty="0">
              <a:latin typeface="Google Sans"/>
            </a:endParaRPr>
          </a:p>
        </p:txBody>
      </p:sp>
    </p:spTree>
    <p:extLst>
      <p:ext uri="{BB962C8B-B14F-4D97-AF65-F5344CB8AC3E}">
        <p14:creationId xmlns:p14="http://schemas.microsoft.com/office/powerpoint/2010/main" val="1174437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0A42B-DAE1-111A-1317-1A8D8A34649E}"/>
              </a:ext>
            </a:extLst>
          </p:cNvPr>
          <p:cNvSpPr>
            <a:spLocks noGrp="1"/>
          </p:cNvSpPr>
          <p:nvPr>
            <p:ph type="title"/>
          </p:nvPr>
        </p:nvSpPr>
        <p:spPr/>
        <p:txBody>
          <a:bodyPr/>
          <a:lstStyle/>
          <a:p>
            <a:r>
              <a:rPr lang="en-NZ" dirty="0"/>
              <a:t>“Risk Management” is not </a:t>
            </a:r>
            <a:br>
              <a:rPr lang="en-NZ" dirty="0"/>
            </a:br>
            <a:r>
              <a:rPr lang="en-NZ" dirty="0"/>
              <a:t>“Decision-making in a state of Uncertainty”</a:t>
            </a:r>
          </a:p>
        </p:txBody>
      </p:sp>
      <p:sp>
        <p:nvSpPr>
          <p:cNvPr id="4" name="Content Placeholder 3">
            <a:extLst>
              <a:ext uri="{FF2B5EF4-FFF2-40B4-BE49-F238E27FC236}">
                <a16:creationId xmlns:a16="http://schemas.microsoft.com/office/drawing/2014/main" id="{D3EDB10E-3DAB-4CCE-2DD4-A5D74B457DF7}"/>
              </a:ext>
            </a:extLst>
          </p:cNvPr>
          <p:cNvSpPr>
            <a:spLocks noGrp="1"/>
          </p:cNvSpPr>
          <p:nvPr>
            <p:ph idx="1"/>
          </p:nvPr>
        </p:nvSpPr>
        <p:spPr/>
        <p:txBody>
          <a:bodyPr/>
          <a:lstStyle/>
          <a:p>
            <a:r>
              <a:rPr lang="en-NZ" dirty="0"/>
              <a:t>Risk management assumes outcomes </a:t>
            </a:r>
          </a:p>
          <a:p>
            <a:pPr lvl="1"/>
            <a:r>
              <a:rPr lang="en-NZ" dirty="0"/>
              <a:t>are known or at least definable ex ante</a:t>
            </a:r>
          </a:p>
          <a:p>
            <a:pPr lvl="1"/>
            <a:r>
              <a:rPr lang="en-NZ" dirty="0"/>
              <a:t>have reasonably assessable probabilities</a:t>
            </a:r>
          </a:p>
          <a:p>
            <a:pPr lvl="1"/>
            <a:r>
              <a:rPr lang="en-NZ" dirty="0"/>
              <a:t>are perfectly observable when they occur</a:t>
            </a:r>
          </a:p>
          <a:p>
            <a:r>
              <a:rPr lang="en-NZ" dirty="0"/>
              <a:t>The liable parties can control (or at least reliably observe and understand) the circumstances in which the technology is deployed</a:t>
            </a:r>
          </a:p>
          <a:p>
            <a:pPr lvl="1"/>
            <a:r>
              <a:rPr lang="en-NZ" dirty="0"/>
              <a:t>scientific/engineering/technological precision</a:t>
            </a:r>
          </a:p>
          <a:p>
            <a:pPr lvl="1"/>
            <a:r>
              <a:rPr lang="en-NZ" dirty="0"/>
              <a:t>definable, observable, controllable, known (and limited)  use contexts </a:t>
            </a:r>
          </a:p>
          <a:p>
            <a:pPr lvl="1"/>
            <a:r>
              <a:rPr lang="en-NZ" dirty="0"/>
              <a:t>every time it is used</a:t>
            </a:r>
          </a:p>
          <a:p>
            <a:pPr marL="457200" lvl="1" indent="0">
              <a:buNone/>
            </a:pPr>
            <a:endParaRPr lang="en-NZ" dirty="0"/>
          </a:p>
        </p:txBody>
      </p:sp>
      <p:sp>
        <p:nvSpPr>
          <p:cNvPr id="2" name="Slide Number Placeholder 1">
            <a:extLst>
              <a:ext uri="{FF2B5EF4-FFF2-40B4-BE49-F238E27FC236}">
                <a16:creationId xmlns:a16="http://schemas.microsoft.com/office/drawing/2014/main" id="{90C0B840-87CE-9658-FDDD-03648F45B51D}"/>
              </a:ext>
            </a:extLst>
          </p:cNvPr>
          <p:cNvSpPr>
            <a:spLocks noGrp="1"/>
          </p:cNvSpPr>
          <p:nvPr>
            <p:ph type="sldNum" sz="quarter" idx="12"/>
          </p:nvPr>
        </p:nvSpPr>
        <p:spPr/>
        <p:txBody>
          <a:bodyPr/>
          <a:lstStyle/>
          <a:p>
            <a:pPr>
              <a:defRPr/>
            </a:pPr>
            <a:fld id="{737D2987-6BC8-4AD4-80BD-B891B5650F08}" type="slidenum">
              <a:rPr lang="en-NZ" altLang="en-US" smtClean="0"/>
              <a:pPr>
                <a:defRPr/>
              </a:pPr>
              <a:t>25</a:t>
            </a:fld>
            <a:endParaRPr lang="en-NZ" altLang="en-US" dirty="0"/>
          </a:p>
        </p:txBody>
      </p:sp>
    </p:spTree>
    <p:extLst>
      <p:ext uri="{BB962C8B-B14F-4D97-AF65-F5344CB8AC3E}">
        <p14:creationId xmlns:p14="http://schemas.microsoft.com/office/powerpoint/2010/main" val="148186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4151-30E4-5B93-E210-0906AA489AE8}"/>
              </a:ext>
            </a:extLst>
          </p:cNvPr>
          <p:cNvSpPr>
            <a:spLocks noGrp="1"/>
          </p:cNvSpPr>
          <p:nvPr>
            <p:ph type="title"/>
          </p:nvPr>
        </p:nvSpPr>
        <p:spPr/>
        <p:txBody>
          <a:bodyPr/>
          <a:lstStyle/>
          <a:p>
            <a:r>
              <a:rPr lang="en-NZ" dirty="0"/>
              <a:t>ERM, ICTs and AI</a:t>
            </a:r>
          </a:p>
        </p:txBody>
      </p:sp>
      <p:sp>
        <p:nvSpPr>
          <p:cNvPr id="3" name="Content Placeholder 2">
            <a:extLst>
              <a:ext uri="{FF2B5EF4-FFF2-40B4-BE49-F238E27FC236}">
                <a16:creationId xmlns:a16="http://schemas.microsoft.com/office/drawing/2014/main" id="{653C7E97-FC5B-AE79-F132-BF9F0E0E1CFA}"/>
              </a:ext>
            </a:extLst>
          </p:cNvPr>
          <p:cNvSpPr>
            <a:spLocks noGrp="1"/>
          </p:cNvSpPr>
          <p:nvPr>
            <p:ph idx="1"/>
          </p:nvPr>
        </p:nvSpPr>
        <p:spPr>
          <a:xfrm>
            <a:off x="457200" y="1340768"/>
            <a:ext cx="8229600" cy="4525963"/>
          </a:xfrm>
        </p:spPr>
        <p:txBody>
          <a:bodyPr/>
          <a:lstStyle/>
          <a:p>
            <a:r>
              <a:rPr lang="en-NZ" dirty="0"/>
              <a:t>Quite appropriate for “traditional” computer engineering applications</a:t>
            </a:r>
          </a:p>
          <a:p>
            <a:pPr lvl="1"/>
            <a:r>
              <a:rPr lang="en-NZ" dirty="0"/>
              <a:t>symbolic algorithms pursuing increasing accuracy, reproducibility etc. </a:t>
            </a:r>
          </a:p>
          <a:p>
            <a:pPr lvl="1"/>
            <a:r>
              <a:rPr lang="en-NZ" dirty="0"/>
              <a:t>e.g. “big data” AI models</a:t>
            </a:r>
          </a:p>
          <a:p>
            <a:r>
              <a:rPr lang="en-NZ" dirty="0"/>
              <a:t>But not for GPTs</a:t>
            </a:r>
          </a:p>
          <a:p>
            <a:pPr lvl="1"/>
            <a:r>
              <a:rPr lang="en-NZ" dirty="0"/>
              <a:t>infinite variety and novelty, not precise reproducibility and explainability</a:t>
            </a:r>
          </a:p>
          <a:p>
            <a:pPr lvl="1"/>
            <a:r>
              <a:rPr lang="en-NZ" dirty="0"/>
              <a:t>where even the developers and the AIs themselves don’t know/can’t explain the outcomes, even ex post </a:t>
            </a:r>
          </a:p>
          <a:p>
            <a:pPr lvl="1"/>
            <a:r>
              <a:rPr lang="en-NZ" dirty="0"/>
              <a:t>if not logic-based, is meaningful ex post evaluation even possible? </a:t>
            </a:r>
            <a:r>
              <a:rPr lang="en-NZ" sz="1800" dirty="0"/>
              <a:t>(what “science” or formal understanding can be enhanced?)</a:t>
            </a:r>
            <a:endParaRPr lang="en-NZ" dirty="0"/>
          </a:p>
          <a:p>
            <a:pPr marL="457200" lvl="1" indent="0">
              <a:buNone/>
            </a:pPr>
            <a:endParaRPr lang="en-NZ" dirty="0"/>
          </a:p>
        </p:txBody>
      </p:sp>
      <p:sp>
        <p:nvSpPr>
          <p:cNvPr id="4" name="Slide Number Placeholder 3">
            <a:extLst>
              <a:ext uri="{FF2B5EF4-FFF2-40B4-BE49-F238E27FC236}">
                <a16:creationId xmlns:a16="http://schemas.microsoft.com/office/drawing/2014/main" id="{BCEED42D-A375-5EAA-D0BF-75DF8C59CDBD}"/>
              </a:ext>
            </a:extLst>
          </p:cNvPr>
          <p:cNvSpPr>
            <a:spLocks noGrp="1"/>
          </p:cNvSpPr>
          <p:nvPr>
            <p:ph type="sldNum" sz="quarter" idx="12"/>
          </p:nvPr>
        </p:nvSpPr>
        <p:spPr/>
        <p:txBody>
          <a:bodyPr/>
          <a:lstStyle/>
          <a:p>
            <a:pPr>
              <a:defRPr/>
            </a:pPr>
            <a:fld id="{A6A33877-5CB6-44C2-9F8B-563999208E89}" type="slidenum">
              <a:rPr lang="en-NZ" altLang="en-US" smtClean="0"/>
              <a:pPr>
                <a:defRPr/>
              </a:pPr>
              <a:t>26</a:t>
            </a:fld>
            <a:endParaRPr lang="en-NZ" altLang="en-US" dirty="0"/>
          </a:p>
        </p:txBody>
      </p:sp>
    </p:spTree>
    <p:extLst>
      <p:ext uri="{BB962C8B-B14F-4D97-AF65-F5344CB8AC3E}">
        <p14:creationId xmlns:p14="http://schemas.microsoft.com/office/powerpoint/2010/main" val="772727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07BAE-C8BF-A737-E11E-0A439B29FD42}"/>
              </a:ext>
            </a:extLst>
          </p:cNvPr>
          <p:cNvSpPr>
            <a:spLocks noGrp="1"/>
          </p:cNvSpPr>
          <p:nvPr>
            <p:ph type="title"/>
          </p:nvPr>
        </p:nvSpPr>
        <p:spPr/>
        <p:txBody>
          <a:bodyPr/>
          <a:lstStyle/>
          <a:p>
            <a:r>
              <a:rPr lang="en-NZ" dirty="0"/>
              <a:t>Existing AI Risk Management Processes</a:t>
            </a:r>
          </a:p>
        </p:txBody>
      </p:sp>
      <p:sp>
        <p:nvSpPr>
          <p:cNvPr id="3" name="Content Placeholder 2">
            <a:extLst>
              <a:ext uri="{FF2B5EF4-FFF2-40B4-BE49-F238E27FC236}">
                <a16:creationId xmlns:a16="http://schemas.microsoft.com/office/drawing/2014/main" id="{C196B151-9712-082F-669B-8A1C4B6170A8}"/>
              </a:ext>
            </a:extLst>
          </p:cNvPr>
          <p:cNvSpPr>
            <a:spLocks noGrp="1"/>
          </p:cNvSpPr>
          <p:nvPr>
            <p:ph idx="1"/>
          </p:nvPr>
        </p:nvSpPr>
        <p:spPr/>
        <p:txBody>
          <a:bodyPr/>
          <a:lstStyle/>
          <a:p>
            <a:r>
              <a:rPr lang="en-NZ" sz="2400" dirty="0"/>
              <a:t>Confined to known or anticipatable scenarios </a:t>
            </a:r>
            <a:r>
              <a:rPr lang="en-NZ" sz="1600" dirty="0">
                <a:hlinkClick r:id="rId2"/>
              </a:rPr>
              <a:t>HAI (2024) AI Index Report </a:t>
            </a:r>
            <a:endParaRPr lang="en-NZ" sz="1600" dirty="0"/>
          </a:p>
          <a:p>
            <a:pPr lvl="1"/>
            <a:r>
              <a:rPr lang="en-NZ" sz="2000" dirty="0"/>
              <a:t>cybersecurity</a:t>
            </a:r>
          </a:p>
          <a:p>
            <a:pPr lvl="1"/>
            <a:r>
              <a:rPr lang="en-NZ" sz="2000" dirty="0"/>
              <a:t>accuracy and reproducibility of human processes</a:t>
            </a:r>
          </a:p>
          <a:p>
            <a:pPr lvl="1"/>
            <a:r>
              <a:rPr lang="en-NZ" sz="2000" dirty="0"/>
              <a:t>statistical biases etc. </a:t>
            </a:r>
          </a:p>
          <a:p>
            <a:pPr indent="-285750"/>
            <a:r>
              <a:rPr lang="en-NZ" sz="2400" dirty="0"/>
              <a:t>Multiple, unclear objectives</a:t>
            </a:r>
          </a:p>
          <a:p>
            <a:pPr lvl="1"/>
            <a:r>
              <a:rPr lang="en-NZ" sz="2000" dirty="0"/>
              <a:t>“safety” – but whose, and when/why does it matter?</a:t>
            </a:r>
          </a:p>
          <a:p>
            <a:pPr indent="-285750"/>
            <a:r>
              <a:rPr lang="en-NZ" sz="2400" dirty="0"/>
              <a:t>Focus on avoiding current (limited perspectives of) Western-centric normative social biases</a:t>
            </a:r>
          </a:p>
          <a:p>
            <a:pPr lvl="1"/>
            <a:r>
              <a:rPr lang="en-NZ" sz="2000" dirty="0"/>
              <a:t>shaping future beliefs, not scientifically reporting current observations</a:t>
            </a:r>
          </a:p>
          <a:p>
            <a:pPr lvl="1"/>
            <a:r>
              <a:rPr lang="en-NZ" sz="2000" dirty="0"/>
              <a:t>processes biased against allowing the objectives to change</a:t>
            </a:r>
          </a:p>
          <a:p>
            <a:pPr lvl="2"/>
            <a:r>
              <a:rPr lang="en-NZ" sz="1800" dirty="0"/>
              <a:t>in scientific inquiries, objectives are the one thing that must remain constant</a:t>
            </a:r>
          </a:p>
          <a:p>
            <a:pPr lvl="1"/>
            <a:endParaRPr lang="en-NZ" dirty="0"/>
          </a:p>
        </p:txBody>
      </p:sp>
      <p:sp>
        <p:nvSpPr>
          <p:cNvPr id="4" name="Slide Number Placeholder 3">
            <a:extLst>
              <a:ext uri="{FF2B5EF4-FFF2-40B4-BE49-F238E27FC236}">
                <a16:creationId xmlns:a16="http://schemas.microsoft.com/office/drawing/2014/main" id="{06A41631-FD09-1336-89D0-E410BCE797B9}"/>
              </a:ext>
            </a:extLst>
          </p:cNvPr>
          <p:cNvSpPr>
            <a:spLocks noGrp="1"/>
          </p:cNvSpPr>
          <p:nvPr>
            <p:ph type="sldNum" sz="quarter" idx="12"/>
          </p:nvPr>
        </p:nvSpPr>
        <p:spPr/>
        <p:txBody>
          <a:bodyPr/>
          <a:lstStyle/>
          <a:p>
            <a:pPr>
              <a:defRPr/>
            </a:pPr>
            <a:fld id="{A6A33877-5CB6-44C2-9F8B-563999208E89}" type="slidenum">
              <a:rPr lang="en-NZ" altLang="en-US" smtClean="0"/>
              <a:pPr>
                <a:defRPr/>
              </a:pPr>
              <a:t>27</a:t>
            </a:fld>
            <a:endParaRPr lang="en-NZ" altLang="en-US" dirty="0"/>
          </a:p>
        </p:txBody>
      </p:sp>
    </p:spTree>
    <p:extLst>
      <p:ext uri="{BB962C8B-B14F-4D97-AF65-F5344CB8AC3E}">
        <p14:creationId xmlns:p14="http://schemas.microsoft.com/office/powerpoint/2010/main" val="2101823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73E8-B175-2C8C-9B14-7AD2F4333349}"/>
              </a:ext>
            </a:extLst>
          </p:cNvPr>
          <p:cNvSpPr>
            <a:spLocks noGrp="1"/>
          </p:cNvSpPr>
          <p:nvPr>
            <p:ph type="title"/>
          </p:nvPr>
        </p:nvSpPr>
        <p:spPr/>
        <p:txBody>
          <a:bodyPr/>
          <a:lstStyle/>
          <a:p>
            <a:r>
              <a:rPr lang="en-NZ" dirty="0"/>
              <a:t>Special GPT Considerations</a:t>
            </a:r>
          </a:p>
        </p:txBody>
      </p:sp>
      <p:sp>
        <p:nvSpPr>
          <p:cNvPr id="3" name="Content Placeholder 2">
            <a:extLst>
              <a:ext uri="{FF2B5EF4-FFF2-40B4-BE49-F238E27FC236}">
                <a16:creationId xmlns:a16="http://schemas.microsoft.com/office/drawing/2014/main" id="{60DEDF22-C847-35D3-6B94-C972516A6887}"/>
              </a:ext>
            </a:extLst>
          </p:cNvPr>
          <p:cNvSpPr>
            <a:spLocks noGrp="1"/>
          </p:cNvSpPr>
          <p:nvPr>
            <p:ph idx="1"/>
          </p:nvPr>
        </p:nvSpPr>
        <p:spPr>
          <a:xfrm>
            <a:off x="488179" y="1268760"/>
            <a:ext cx="8229600" cy="4525963"/>
          </a:xfrm>
        </p:spPr>
        <p:txBody>
          <a:bodyPr/>
          <a:lstStyle/>
          <a:p>
            <a:r>
              <a:rPr lang="en-NZ" dirty="0"/>
              <a:t>Initial developer does not control the GPT value chain</a:t>
            </a:r>
          </a:p>
          <a:p>
            <a:pPr lvl="1"/>
            <a:r>
              <a:rPr lang="en-NZ" dirty="0"/>
              <a:t>subsequent </a:t>
            </a:r>
            <a:r>
              <a:rPr lang="en-NZ" dirty="0" err="1"/>
              <a:t>unanticipatable</a:t>
            </a:r>
            <a:r>
              <a:rPr lang="en-NZ" dirty="0"/>
              <a:t> developments by </a:t>
            </a:r>
            <a:r>
              <a:rPr lang="en-NZ" dirty="0" err="1"/>
              <a:t>unanticipatable</a:t>
            </a:r>
            <a:r>
              <a:rPr lang="en-NZ" dirty="0"/>
              <a:t> and </a:t>
            </a:r>
            <a:r>
              <a:rPr lang="en-NZ" dirty="0" err="1"/>
              <a:t>uncontractable</a:t>
            </a:r>
            <a:r>
              <a:rPr lang="en-NZ" dirty="0"/>
              <a:t> end users</a:t>
            </a:r>
          </a:p>
          <a:p>
            <a:r>
              <a:rPr lang="en-NZ" dirty="0"/>
              <a:t>Limits to human cognition</a:t>
            </a:r>
          </a:p>
          <a:p>
            <a:pPr lvl="1"/>
            <a:r>
              <a:rPr lang="en-NZ" dirty="0"/>
              <a:t>uses not even contemplated yet</a:t>
            </a:r>
          </a:p>
          <a:p>
            <a:pPr lvl="1"/>
            <a:r>
              <a:rPr lang="en-NZ" dirty="0" err="1"/>
              <a:t>unanticipatable</a:t>
            </a:r>
            <a:r>
              <a:rPr lang="en-NZ" dirty="0"/>
              <a:t> interactions with other not-well-understood systems </a:t>
            </a:r>
            <a:r>
              <a:rPr lang="en-NZ" sz="1800" dirty="0"/>
              <a:t>(most human-mediated complex systems, e.g. </a:t>
            </a:r>
            <a:r>
              <a:rPr lang="en-NZ" sz="1800" dirty="0" err="1"/>
              <a:t>biologies</a:t>
            </a:r>
            <a:r>
              <a:rPr lang="en-NZ" sz="1800" dirty="0"/>
              <a:t>, economies. ecosystems) </a:t>
            </a:r>
            <a:endParaRPr lang="en-NZ" sz="1600" dirty="0"/>
          </a:p>
          <a:p>
            <a:r>
              <a:rPr lang="en-NZ" dirty="0"/>
              <a:t>Limits to control, but need to set the applications free</a:t>
            </a:r>
          </a:p>
          <a:p>
            <a:pPr lvl="1"/>
            <a:r>
              <a:rPr lang="en-NZ" dirty="0"/>
              <a:t>benefits of “innovation GPTs” (General Purpose Technologies, which “AI GPTs” surely are) come over time as new users find new, unanticipated uses for them</a:t>
            </a:r>
          </a:p>
        </p:txBody>
      </p:sp>
      <p:sp>
        <p:nvSpPr>
          <p:cNvPr id="4" name="Slide Number Placeholder 3">
            <a:extLst>
              <a:ext uri="{FF2B5EF4-FFF2-40B4-BE49-F238E27FC236}">
                <a16:creationId xmlns:a16="http://schemas.microsoft.com/office/drawing/2014/main" id="{BB823FDD-9CE0-BDF5-8812-D31FA7E4AB60}"/>
              </a:ext>
            </a:extLst>
          </p:cNvPr>
          <p:cNvSpPr>
            <a:spLocks noGrp="1"/>
          </p:cNvSpPr>
          <p:nvPr>
            <p:ph type="sldNum" sz="quarter" idx="12"/>
          </p:nvPr>
        </p:nvSpPr>
        <p:spPr/>
        <p:txBody>
          <a:bodyPr/>
          <a:lstStyle/>
          <a:p>
            <a:pPr>
              <a:defRPr/>
            </a:pPr>
            <a:fld id="{A6A33877-5CB6-44C2-9F8B-563999208E89}" type="slidenum">
              <a:rPr lang="en-NZ" altLang="en-US" smtClean="0"/>
              <a:pPr>
                <a:defRPr/>
              </a:pPr>
              <a:t>28</a:t>
            </a:fld>
            <a:endParaRPr lang="en-NZ" altLang="en-US" dirty="0"/>
          </a:p>
        </p:txBody>
      </p:sp>
    </p:spTree>
    <p:extLst>
      <p:ext uri="{BB962C8B-B14F-4D97-AF65-F5344CB8AC3E}">
        <p14:creationId xmlns:p14="http://schemas.microsoft.com/office/powerpoint/2010/main" val="2965404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542AA-58AB-BF14-823D-016728F827F3}"/>
              </a:ext>
            </a:extLst>
          </p:cNvPr>
          <p:cNvSpPr>
            <a:spLocks noGrp="1"/>
          </p:cNvSpPr>
          <p:nvPr>
            <p:ph type="title"/>
          </p:nvPr>
        </p:nvSpPr>
        <p:spPr/>
        <p:txBody>
          <a:bodyPr/>
          <a:lstStyle/>
          <a:p>
            <a:r>
              <a:rPr lang="en-NZ" dirty="0"/>
              <a:t>Regulations create risk</a:t>
            </a:r>
          </a:p>
        </p:txBody>
      </p:sp>
      <p:sp>
        <p:nvSpPr>
          <p:cNvPr id="3" name="Content Placeholder 2">
            <a:extLst>
              <a:ext uri="{FF2B5EF4-FFF2-40B4-BE49-F238E27FC236}">
                <a16:creationId xmlns:a16="http://schemas.microsoft.com/office/drawing/2014/main" id="{9FB951F2-5E1A-1AE1-8950-CEFCABE9B53B}"/>
              </a:ext>
            </a:extLst>
          </p:cNvPr>
          <p:cNvSpPr>
            <a:spLocks noGrp="1"/>
          </p:cNvSpPr>
          <p:nvPr>
            <p:ph idx="1"/>
          </p:nvPr>
        </p:nvSpPr>
        <p:spPr>
          <a:xfrm>
            <a:off x="465838" y="1268760"/>
            <a:ext cx="8229600" cy="4525963"/>
          </a:xfrm>
        </p:spPr>
        <p:txBody>
          <a:bodyPr/>
          <a:lstStyle/>
          <a:p>
            <a:r>
              <a:rPr lang="en-NZ" dirty="0"/>
              <a:t>Regulating to ensure the “Safe, Secure and Trustworthy Development and Use of AI” using a generic (backward-looking, human-constrained) risk management-based framework</a:t>
            </a:r>
          </a:p>
          <a:p>
            <a:pPr lvl="1"/>
            <a:r>
              <a:rPr lang="en-NZ" dirty="0"/>
              <a:t>is an impossible fool’s errand? </a:t>
            </a:r>
          </a:p>
          <a:p>
            <a:pPr lvl="1"/>
            <a:r>
              <a:rPr lang="en-NZ" dirty="0"/>
              <a:t>gives false assurance as it promises something it can’t deliver</a:t>
            </a:r>
          </a:p>
          <a:p>
            <a:pPr lvl="1"/>
            <a:r>
              <a:rPr lang="en-NZ" dirty="0"/>
              <a:t>is extremely transaction-cost intensive</a:t>
            </a:r>
          </a:p>
          <a:p>
            <a:pPr lvl="2"/>
            <a:r>
              <a:rPr lang="en-NZ" dirty="0"/>
              <a:t>watching and documenting everything intensively just in case something goes wrong</a:t>
            </a:r>
          </a:p>
          <a:p>
            <a:pPr lvl="1"/>
            <a:r>
              <a:rPr lang="en-NZ" dirty="0"/>
              <a:t>has a chilling effect on innovation/constrains its direction</a:t>
            </a:r>
          </a:p>
          <a:p>
            <a:pPr lvl="1"/>
            <a:r>
              <a:rPr lang="en-NZ" dirty="0"/>
              <a:t>won’t prevent </a:t>
            </a:r>
            <a:r>
              <a:rPr lang="en-NZ" dirty="0" err="1"/>
              <a:t>unanticipatable</a:t>
            </a:r>
            <a:r>
              <a:rPr lang="en-NZ" dirty="0"/>
              <a:t> harms from occurring anyway</a:t>
            </a:r>
          </a:p>
          <a:p>
            <a:pPr marL="457200" lvl="1" indent="0">
              <a:buNone/>
            </a:pPr>
            <a:endParaRPr lang="en-NZ" dirty="0"/>
          </a:p>
        </p:txBody>
      </p:sp>
      <p:sp>
        <p:nvSpPr>
          <p:cNvPr id="4" name="Slide Number Placeholder 3">
            <a:extLst>
              <a:ext uri="{FF2B5EF4-FFF2-40B4-BE49-F238E27FC236}">
                <a16:creationId xmlns:a16="http://schemas.microsoft.com/office/drawing/2014/main" id="{F63364C7-DDF7-8CFC-4B74-D15AC8E55438}"/>
              </a:ext>
            </a:extLst>
          </p:cNvPr>
          <p:cNvSpPr>
            <a:spLocks noGrp="1"/>
          </p:cNvSpPr>
          <p:nvPr>
            <p:ph type="sldNum" sz="quarter" idx="12"/>
          </p:nvPr>
        </p:nvSpPr>
        <p:spPr/>
        <p:txBody>
          <a:bodyPr/>
          <a:lstStyle/>
          <a:p>
            <a:pPr>
              <a:defRPr/>
            </a:pPr>
            <a:fld id="{A6A33877-5CB6-44C2-9F8B-563999208E89}" type="slidenum">
              <a:rPr lang="en-NZ" altLang="en-US" smtClean="0"/>
              <a:pPr>
                <a:defRPr/>
              </a:pPr>
              <a:t>29</a:t>
            </a:fld>
            <a:endParaRPr lang="en-NZ" altLang="en-US" dirty="0"/>
          </a:p>
        </p:txBody>
      </p:sp>
    </p:spTree>
    <p:extLst>
      <p:ext uri="{BB962C8B-B14F-4D97-AF65-F5344CB8AC3E}">
        <p14:creationId xmlns:p14="http://schemas.microsoft.com/office/powerpoint/2010/main" val="906603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04103C-DC09-45DC-9E91-02DC3A8E5248}"/>
              </a:ext>
            </a:extLst>
          </p:cNvPr>
          <p:cNvSpPr>
            <a:spLocks noGrp="1"/>
          </p:cNvSpPr>
          <p:nvPr>
            <p:ph type="sldNum" sz="quarter" idx="12"/>
          </p:nvPr>
        </p:nvSpPr>
        <p:spPr/>
        <p:txBody>
          <a:bodyPr/>
          <a:lstStyle/>
          <a:p>
            <a:pPr>
              <a:defRPr/>
            </a:pPr>
            <a:fld id="{A6A33877-5CB6-44C2-9F8B-563999208E89}" type="slidenum">
              <a:rPr lang="en-NZ" altLang="en-US" smtClean="0"/>
              <a:pPr>
                <a:defRPr/>
              </a:pPr>
              <a:t>3</a:t>
            </a:fld>
            <a:endParaRPr lang="en-NZ" altLang="en-US" dirty="0"/>
          </a:p>
        </p:txBody>
      </p:sp>
      <p:sp>
        <p:nvSpPr>
          <p:cNvPr id="5" name="TextBox 4">
            <a:extLst>
              <a:ext uri="{FF2B5EF4-FFF2-40B4-BE49-F238E27FC236}">
                <a16:creationId xmlns:a16="http://schemas.microsoft.com/office/drawing/2014/main" id="{CE39E428-08C8-458B-A011-541425461124}"/>
              </a:ext>
            </a:extLst>
          </p:cNvPr>
          <p:cNvSpPr txBox="1"/>
          <p:nvPr/>
        </p:nvSpPr>
        <p:spPr>
          <a:xfrm>
            <a:off x="2339752" y="2852936"/>
            <a:ext cx="4032448" cy="646331"/>
          </a:xfrm>
          <a:prstGeom prst="rect">
            <a:avLst/>
          </a:prstGeom>
          <a:noFill/>
        </p:spPr>
        <p:txBody>
          <a:bodyPr wrap="square" rtlCol="0">
            <a:spAutoFit/>
          </a:bodyPr>
          <a:lstStyle/>
          <a:p>
            <a:pPr algn="ctr"/>
            <a:r>
              <a:rPr lang="en-NZ" sz="3600" dirty="0">
                <a:latin typeface="Google Sans"/>
              </a:rPr>
              <a:t>Risk and Uncertainty</a:t>
            </a:r>
            <a:endParaRPr lang="en-NZ" sz="3200" dirty="0">
              <a:latin typeface="Google Sans"/>
            </a:endParaRPr>
          </a:p>
        </p:txBody>
      </p:sp>
    </p:spTree>
    <p:extLst>
      <p:ext uri="{BB962C8B-B14F-4D97-AF65-F5344CB8AC3E}">
        <p14:creationId xmlns:p14="http://schemas.microsoft.com/office/powerpoint/2010/main" val="2588762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743C3-437E-2E29-603B-DDC7B0F6FE8D}"/>
              </a:ext>
            </a:extLst>
          </p:cNvPr>
          <p:cNvSpPr>
            <a:spLocks noGrp="1"/>
          </p:cNvSpPr>
          <p:nvPr>
            <p:ph type="title"/>
          </p:nvPr>
        </p:nvSpPr>
        <p:spPr/>
        <p:txBody>
          <a:bodyPr/>
          <a:lstStyle/>
          <a:p>
            <a:r>
              <a:rPr lang="en-NZ" dirty="0">
                <a:latin typeface="Google Sans"/>
              </a:rPr>
              <a:t>Are Legislative Regulations Even Practical? </a:t>
            </a:r>
          </a:p>
        </p:txBody>
      </p:sp>
      <p:sp>
        <p:nvSpPr>
          <p:cNvPr id="3" name="Content Placeholder 2">
            <a:extLst>
              <a:ext uri="{FF2B5EF4-FFF2-40B4-BE49-F238E27FC236}">
                <a16:creationId xmlns:a16="http://schemas.microsoft.com/office/drawing/2014/main" id="{96F7EDD6-1C39-9BB8-D84D-39838AC087C2}"/>
              </a:ext>
            </a:extLst>
          </p:cNvPr>
          <p:cNvSpPr>
            <a:spLocks noGrp="1"/>
          </p:cNvSpPr>
          <p:nvPr>
            <p:ph idx="1"/>
          </p:nvPr>
        </p:nvSpPr>
        <p:spPr>
          <a:xfrm>
            <a:off x="457200" y="1451102"/>
            <a:ext cx="8229600" cy="4525963"/>
          </a:xfrm>
        </p:spPr>
        <p:txBody>
          <a:bodyPr/>
          <a:lstStyle/>
          <a:p>
            <a:r>
              <a:rPr lang="en-NZ" sz="2400" dirty="0"/>
              <a:t>Global technologies, constrained by local laws</a:t>
            </a:r>
          </a:p>
          <a:p>
            <a:pPr lvl="1"/>
            <a:r>
              <a:rPr lang="en-NZ" sz="2000" dirty="0"/>
              <a:t>developers might want consistent international standards  (reduces costs of bringing new products to market)</a:t>
            </a:r>
          </a:p>
          <a:p>
            <a:pPr lvl="1"/>
            <a:r>
              <a:rPr lang="en-NZ" sz="2000" dirty="0"/>
              <a:t>but this may not be helpful when there is still so much we don’t know</a:t>
            </a:r>
          </a:p>
          <a:p>
            <a:pPr lvl="2"/>
            <a:r>
              <a:rPr lang="en-NZ" sz="1600" dirty="0"/>
              <a:t>competition between different standards is preferable in chaotic/complex contexts</a:t>
            </a:r>
          </a:p>
          <a:p>
            <a:r>
              <a:rPr lang="en-NZ" sz="2400" dirty="0"/>
              <a:t>The value chain is different</a:t>
            </a:r>
          </a:p>
          <a:p>
            <a:pPr lvl="1"/>
            <a:r>
              <a:rPr lang="en-NZ" sz="2000" dirty="0"/>
              <a:t>can/should AI developers be held liable for downstream user app development, use by non-contracted parties?</a:t>
            </a:r>
          </a:p>
          <a:p>
            <a:pPr lvl="2"/>
            <a:r>
              <a:rPr lang="en-NZ" sz="1600" dirty="0"/>
              <a:t>c.f. the freedom from liability given to internet service providers for end-users actions  (e.g. US section 230 provisions)</a:t>
            </a:r>
          </a:p>
          <a:p>
            <a:r>
              <a:rPr lang="en-NZ" sz="2400" dirty="0"/>
              <a:t>Malicious use and accidental harm are inevitable (and unable to be fully prevented ex ante)</a:t>
            </a:r>
          </a:p>
          <a:p>
            <a:pPr lvl="1"/>
            <a:r>
              <a:rPr lang="en-NZ" sz="2000" dirty="0"/>
              <a:t>how to deal with harm ex post?</a:t>
            </a:r>
          </a:p>
        </p:txBody>
      </p:sp>
      <p:sp>
        <p:nvSpPr>
          <p:cNvPr id="4" name="Slide Number Placeholder 3">
            <a:extLst>
              <a:ext uri="{FF2B5EF4-FFF2-40B4-BE49-F238E27FC236}">
                <a16:creationId xmlns:a16="http://schemas.microsoft.com/office/drawing/2014/main" id="{60EA5D02-612A-958C-AD59-0B00F6C2D29B}"/>
              </a:ext>
            </a:extLst>
          </p:cNvPr>
          <p:cNvSpPr>
            <a:spLocks noGrp="1"/>
          </p:cNvSpPr>
          <p:nvPr>
            <p:ph type="sldNum" sz="quarter" idx="12"/>
          </p:nvPr>
        </p:nvSpPr>
        <p:spPr/>
        <p:txBody>
          <a:bodyPr/>
          <a:lstStyle/>
          <a:p>
            <a:pPr>
              <a:defRPr/>
            </a:pPr>
            <a:fld id="{A6A33877-5CB6-44C2-9F8B-563999208E89}" type="slidenum">
              <a:rPr lang="en-NZ" altLang="en-US" smtClean="0"/>
              <a:pPr>
                <a:defRPr/>
              </a:pPr>
              <a:t>30</a:t>
            </a:fld>
            <a:endParaRPr lang="en-NZ" altLang="en-US" dirty="0"/>
          </a:p>
        </p:txBody>
      </p:sp>
    </p:spTree>
    <p:extLst>
      <p:ext uri="{BB962C8B-B14F-4D97-AF65-F5344CB8AC3E}">
        <p14:creationId xmlns:p14="http://schemas.microsoft.com/office/powerpoint/2010/main" val="1531082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2CC45-1FCB-00E2-B95D-AD574564F72E}"/>
              </a:ext>
            </a:extLst>
          </p:cNvPr>
          <p:cNvSpPr>
            <a:spLocks noGrp="1"/>
          </p:cNvSpPr>
          <p:nvPr>
            <p:ph type="title"/>
          </p:nvPr>
        </p:nvSpPr>
        <p:spPr/>
        <p:txBody>
          <a:bodyPr/>
          <a:lstStyle/>
          <a:p>
            <a:r>
              <a:rPr lang="en-NZ" dirty="0"/>
              <a:t>Are LLMs Actually Very Dangerous?</a:t>
            </a:r>
          </a:p>
        </p:txBody>
      </p:sp>
      <p:sp>
        <p:nvSpPr>
          <p:cNvPr id="3" name="Content Placeholder 2">
            <a:extLst>
              <a:ext uri="{FF2B5EF4-FFF2-40B4-BE49-F238E27FC236}">
                <a16:creationId xmlns:a16="http://schemas.microsoft.com/office/drawing/2014/main" id="{5D2C56E8-B601-8B06-2BD4-71EF36DC2CF9}"/>
              </a:ext>
            </a:extLst>
          </p:cNvPr>
          <p:cNvSpPr>
            <a:spLocks noGrp="1"/>
          </p:cNvSpPr>
          <p:nvPr>
            <p:ph idx="1"/>
          </p:nvPr>
        </p:nvSpPr>
        <p:spPr/>
        <p:txBody>
          <a:bodyPr/>
          <a:lstStyle/>
          <a:p>
            <a:r>
              <a:rPr lang="en-NZ" dirty="0"/>
              <a:t>AI Incident Database  2023 </a:t>
            </a:r>
          </a:p>
          <a:p>
            <a:pPr lvl="1"/>
            <a:r>
              <a:rPr lang="en-NZ" dirty="0"/>
              <a:t>123 unique incidents recorded (only 68% more than 2022)</a:t>
            </a:r>
          </a:p>
          <a:p>
            <a:pPr lvl="1"/>
            <a:r>
              <a:rPr lang="en-NZ" dirty="0"/>
              <a:t>despite exponential uptake and usage of LLMs </a:t>
            </a:r>
          </a:p>
          <a:p>
            <a:pPr indent="-285750"/>
            <a:endParaRPr lang="en-NZ" dirty="0"/>
          </a:p>
          <a:p>
            <a:pPr indent="-285750"/>
            <a:r>
              <a:rPr lang="en-NZ" dirty="0"/>
              <a:t>Is regulation primarily to assuage anxious consumers?</a:t>
            </a:r>
          </a:p>
          <a:p>
            <a:pPr lvl="1"/>
            <a:r>
              <a:rPr lang="en-NZ" dirty="0"/>
              <a:t>WEIRD paper</a:t>
            </a:r>
          </a:p>
          <a:p>
            <a:endParaRPr lang="en-NZ" dirty="0"/>
          </a:p>
          <a:p>
            <a:r>
              <a:rPr lang="en-NZ" dirty="0"/>
              <a:t>If so, this is a poor use of inappropriate regulation</a:t>
            </a:r>
          </a:p>
          <a:p>
            <a:pPr lvl="1"/>
            <a:r>
              <a:rPr lang="en-NZ" dirty="0"/>
              <a:t>education is a better policy</a:t>
            </a:r>
          </a:p>
          <a:p>
            <a:endParaRPr lang="en-NZ" dirty="0"/>
          </a:p>
        </p:txBody>
      </p:sp>
      <p:sp>
        <p:nvSpPr>
          <p:cNvPr id="4" name="Slide Number Placeholder 3">
            <a:extLst>
              <a:ext uri="{FF2B5EF4-FFF2-40B4-BE49-F238E27FC236}">
                <a16:creationId xmlns:a16="http://schemas.microsoft.com/office/drawing/2014/main" id="{2A165C6E-2AC1-0B25-F1B3-41C87704FBA2}"/>
              </a:ext>
            </a:extLst>
          </p:cNvPr>
          <p:cNvSpPr>
            <a:spLocks noGrp="1"/>
          </p:cNvSpPr>
          <p:nvPr>
            <p:ph type="sldNum" sz="quarter" idx="12"/>
          </p:nvPr>
        </p:nvSpPr>
        <p:spPr/>
        <p:txBody>
          <a:bodyPr/>
          <a:lstStyle/>
          <a:p>
            <a:pPr>
              <a:defRPr/>
            </a:pPr>
            <a:fld id="{A6A33877-5CB6-44C2-9F8B-563999208E89}" type="slidenum">
              <a:rPr lang="en-NZ" altLang="en-US" smtClean="0"/>
              <a:pPr>
                <a:defRPr/>
              </a:pPr>
              <a:t>31</a:t>
            </a:fld>
            <a:endParaRPr lang="en-NZ" altLang="en-US" dirty="0"/>
          </a:p>
        </p:txBody>
      </p:sp>
    </p:spTree>
    <p:extLst>
      <p:ext uri="{BB962C8B-B14F-4D97-AF65-F5344CB8AC3E}">
        <p14:creationId xmlns:p14="http://schemas.microsoft.com/office/powerpoint/2010/main" val="2397068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36D0-055C-7CC5-9C29-D3C70D6D8C34}"/>
              </a:ext>
            </a:extLst>
          </p:cNvPr>
          <p:cNvSpPr>
            <a:spLocks noGrp="1"/>
          </p:cNvSpPr>
          <p:nvPr>
            <p:ph type="title"/>
          </p:nvPr>
        </p:nvSpPr>
        <p:spPr/>
        <p:txBody>
          <a:bodyPr/>
          <a:lstStyle/>
          <a:p>
            <a:r>
              <a:rPr lang="en-NZ" dirty="0"/>
              <a:t>A solution?</a:t>
            </a:r>
          </a:p>
        </p:txBody>
      </p:sp>
      <p:sp>
        <p:nvSpPr>
          <p:cNvPr id="3" name="Content Placeholder 2">
            <a:extLst>
              <a:ext uri="{FF2B5EF4-FFF2-40B4-BE49-F238E27FC236}">
                <a16:creationId xmlns:a16="http://schemas.microsoft.com/office/drawing/2014/main" id="{4DC6BF4C-B61E-F8CC-B234-C975B69F945E}"/>
              </a:ext>
            </a:extLst>
          </p:cNvPr>
          <p:cNvSpPr>
            <a:spLocks noGrp="1"/>
          </p:cNvSpPr>
          <p:nvPr>
            <p:ph idx="1"/>
          </p:nvPr>
        </p:nvSpPr>
        <p:spPr>
          <a:xfrm>
            <a:off x="457200" y="1268760"/>
            <a:ext cx="8229600" cy="4525963"/>
          </a:xfrm>
        </p:spPr>
        <p:txBody>
          <a:bodyPr/>
          <a:lstStyle/>
          <a:p>
            <a:r>
              <a:rPr lang="en-NZ" dirty="0"/>
              <a:t>Focus regulatory activity on specific use cases or industries, not the technology</a:t>
            </a:r>
          </a:p>
          <a:p>
            <a:pPr lvl="1"/>
            <a:r>
              <a:rPr lang="en-NZ" dirty="0"/>
              <a:t>e.g. medical uses governed by medical regulation; education uses governed by education regulation; employment uses governed by employment regulation; financial uses governed by financial regulation</a:t>
            </a:r>
          </a:p>
          <a:p>
            <a:r>
              <a:rPr lang="en-NZ" dirty="0"/>
              <a:t>Embrace uncertainty</a:t>
            </a:r>
          </a:p>
          <a:p>
            <a:pPr lvl="1"/>
            <a:r>
              <a:rPr lang="en-NZ" dirty="0"/>
              <a:t>explore “insurance” remedies</a:t>
            </a:r>
          </a:p>
          <a:p>
            <a:pPr lvl="2"/>
            <a:r>
              <a:rPr lang="en-NZ" dirty="0"/>
              <a:t>compensate harms arising </a:t>
            </a:r>
          </a:p>
          <a:p>
            <a:pPr lvl="2"/>
            <a:r>
              <a:rPr lang="en-NZ" dirty="0"/>
              <a:t>no-fault coverage for developers provided state-of-the-art precautions undertaken (prudent management of known risks but no liability of truly unexpected event occurs) – reduces the chilling effect of existing regulation</a:t>
            </a:r>
          </a:p>
          <a:p>
            <a:pPr marL="914400" lvl="2" indent="0">
              <a:buNone/>
            </a:pPr>
            <a:endParaRPr lang="en-NZ" dirty="0"/>
          </a:p>
        </p:txBody>
      </p:sp>
      <p:sp>
        <p:nvSpPr>
          <p:cNvPr id="4" name="Slide Number Placeholder 3">
            <a:extLst>
              <a:ext uri="{FF2B5EF4-FFF2-40B4-BE49-F238E27FC236}">
                <a16:creationId xmlns:a16="http://schemas.microsoft.com/office/drawing/2014/main" id="{455F43EB-62A9-F605-3C97-5C00C9B29C66}"/>
              </a:ext>
            </a:extLst>
          </p:cNvPr>
          <p:cNvSpPr>
            <a:spLocks noGrp="1"/>
          </p:cNvSpPr>
          <p:nvPr>
            <p:ph type="sldNum" sz="quarter" idx="12"/>
          </p:nvPr>
        </p:nvSpPr>
        <p:spPr/>
        <p:txBody>
          <a:bodyPr/>
          <a:lstStyle/>
          <a:p>
            <a:pPr>
              <a:defRPr/>
            </a:pPr>
            <a:fld id="{A6A33877-5CB6-44C2-9F8B-563999208E89}" type="slidenum">
              <a:rPr lang="en-NZ" altLang="en-US" smtClean="0"/>
              <a:pPr>
                <a:defRPr/>
              </a:pPr>
              <a:t>32</a:t>
            </a:fld>
            <a:endParaRPr lang="en-NZ" altLang="en-US" dirty="0"/>
          </a:p>
        </p:txBody>
      </p:sp>
    </p:spTree>
    <p:extLst>
      <p:ext uri="{BB962C8B-B14F-4D97-AF65-F5344CB8AC3E}">
        <p14:creationId xmlns:p14="http://schemas.microsoft.com/office/powerpoint/2010/main" val="3023052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04103C-DC09-45DC-9E91-02DC3A8E5248}"/>
              </a:ext>
            </a:extLst>
          </p:cNvPr>
          <p:cNvSpPr>
            <a:spLocks noGrp="1"/>
          </p:cNvSpPr>
          <p:nvPr>
            <p:ph type="sldNum" sz="quarter" idx="12"/>
          </p:nvPr>
        </p:nvSpPr>
        <p:spPr/>
        <p:txBody>
          <a:bodyPr/>
          <a:lstStyle/>
          <a:p>
            <a:pPr>
              <a:defRPr/>
            </a:pPr>
            <a:fld id="{A6A33877-5CB6-44C2-9F8B-563999208E89}" type="slidenum">
              <a:rPr lang="en-NZ" altLang="en-US" smtClean="0"/>
              <a:pPr>
                <a:defRPr/>
              </a:pPr>
              <a:t>33</a:t>
            </a:fld>
            <a:endParaRPr lang="en-NZ" altLang="en-US" dirty="0"/>
          </a:p>
        </p:txBody>
      </p:sp>
      <p:sp>
        <p:nvSpPr>
          <p:cNvPr id="5" name="TextBox 4">
            <a:extLst>
              <a:ext uri="{FF2B5EF4-FFF2-40B4-BE49-F238E27FC236}">
                <a16:creationId xmlns:a16="http://schemas.microsoft.com/office/drawing/2014/main" id="{CE39E428-08C8-458B-A011-541425461124}"/>
              </a:ext>
            </a:extLst>
          </p:cNvPr>
          <p:cNvSpPr txBox="1"/>
          <p:nvPr/>
        </p:nvSpPr>
        <p:spPr>
          <a:xfrm>
            <a:off x="2339752" y="2852936"/>
            <a:ext cx="4032448" cy="1200329"/>
          </a:xfrm>
          <a:prstGeom prst="rect">
            <a:avLst/>
          </a:prstGeom>
          <a:noFill/>
        </p:spPr>
        <p:txBody>
          <a:bodyPr wrap="square" rtlCol="0">
            <a:spAutoFit/>
          </a:bodyPr>
          <a:lstStyle/>
          <a:p>
            <a:pPr algn="ctr"/>
            <a:r>
              <a:rPr lang="en-NZ" sz="3600" dirty="0">
                <a:latin typeface="Google Sans"/>
              </a:rPr>
              <a:t>AI Regulation: </a:t>
            </a:r>
          </a:p>
          <a:p>
            <a:pPr algn="ctr"/>
            <a:r>
              <a:rPr lang="en-NZ" sz="3600" dirty="0">
                <a:latin typeface="Google Sans"/>
              </a:rPr>
              <a:t>the EU and the US</a:t>
            </a:r>
            <a:endParaRPr lang="en-NZ" sz="3200" dirty="0">
              <a:latin typeface="Google Sans"/>
            </a:endParaRPr>
          </a:p>
        </p:txBody>
      </p:sp>
    </p:spTree>
    <p:extLst>
      <p:ext uri="{BB962C8B-B14F-4D97-AF65-F5344CB8AC3E}">
        <p14:creationId xmlns:p14="http://schemas.microsoft.com/office/powerpoint/2010/main" val="889800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Title 1">
            <a:extLst>
              <a:ext uri="{FF2B5EF4-FFF2-40B4-BE49-F238E27FC236}">
                <a16:creationId xmlns:a16="http://schemas.microsoft.com/office/drawing/2014/main" id="{3A4CCFDF-42FF-85B6-9A91-D6987082B28A}"/>
              </a:ext>
            </a:extLst>
          </p:cNvPr>
          <p:cNvSpPr>
            <a:spLocks noGrp="1"/>
          </p:cNvSpPr>
          <p:nvPr>
            <p:ph type="title"/>
          </p:nvPr>
        </p:nvSpPr>
        <p:spPr>
          <a:xfrm>
            <a:off x="457200" y="274638"/>
            <a:ext cx="8229600" cy="1143000"/>
          </a:xfrm>
        </p:spPr>
        <p:txBody>
          <a:bodyPr/>
          <a:lstStyle/>
          <a:p>
            <a:r>
              <a:rPr lang="en-US" dirty="0"/>
              <a:t>Its not an unregulated “wild west”</a:t>
            </a:r>
          </a:p>
        </p:txBody>
      </p:sp>
      <p:pic>
        <p:nvPicPr>
          <p:cNvPr id="11266" name="Picture 2" descr="The A.I. Wild West is Over: There is a New Law in Town, The EU AI Act – GRC  20/20 Research, LLC">
            <a:extLst>
              <a:ext uri="{FF2B5EF4-FFF2-40B4-BE49-F238E27FC236}">
                <a16:creationId xmlns:a16="http://schemas.microsoft.com/office/drawing/2014/main" id="{C9498638-7D21-9132-0212-8BA5432B2C6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8438" y="1600200"/>
            <a:ext cx="7907123" cy="4525963"/>
          </a:xfrm>
          <a:prstGeom prst="rect">
            <a:avLst/>
          </a:prstGeom>
          <a:solidFill>
            <a:srgbClr val="FFFFFF"/>
          </a:solidFill>
        </p:spPr>
      </p:pic>
      <p:sp>
        <p:nvSpPr>
          <p:cNvPr id="4" name="Slide Number Placeholder 3">
            <a:extLst>
              <a:ext uri="{FF2B5EF4-FFF2-40B4-BE49-F238E27FC236}">
                <a16:creationId xmlns:a16="http://schemas.microsoft.com/office/drawing/2014/main" id="{0720445C-CFA3-56EE-E2AC-708AB6FD6137}"/>
              </a:ext>
            </a:extLst>
          </p:cNvPr>
          <p:cNvSpPr>
            <a:spLocks noGrp="1"/>
          </p:cNvSpPr>
          <p:nvPr>
            <p:ph type="sldNum" sz="quarter" idx="12"/>
          </p:nvPr>
        </p:nvSpPr>
        <p:spPr>
          <a:xfrm>
            <a:off x="6553200" y="6356350"/>
            <a:ext cx="2133600" cy="365125"/>
          </a:xfrm>
        </p:spPr>
        <p:txBody>
          <a:bodyPr wrap="square" anchor="ctr">
            <a:normAutofit/>
          </a:bodyPr>
          <a:lstStyle/>
          <a:p>
            <a:pPr>
              <a:spcAft>
                <a:spcPts val="600"/>
              </a:spcAft>
              <a:defRPr/>
            </a:pPr>
            <a:fld id="{A6A33877-5CB6-44C2-9F8B-563999208E89}" type="slidenum">
              <a:rPr lang="en-NZ" altLang="en-US" smtClean="0"/>
              <a:pPr>
                <a:spcAft>
                  <a:spcPts val="600"/>
                </a:spcAft>
                <a:defRPr/>
              </a:pPr>
              <a:t>34</a:t>
            </a:fld>
            <a:endParaRPr lang="en-NZ" altLang="en-US"/>
          </a:p>
        </p:txBody>
      </p:sp>
    </p:spTree>
    <p:extLst>
      <p:ext uri="{BB962C8B-B14F-4D97-AF65-F5344CB8AC3E}">
        <p14:creationId xmlns:p14="http://schemas.microsoft.com/office/powerpoint/2010/main" val="1011938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9B81E8-CD86-CA00-D429-B30234949D68}"/>
              </a:ext>
            </a:extLst>
          </p:cNvPr>
          <p:cNvSpPr>
            <a:spLocks noGrp="1"/>
          </p:cNvSpPr>
          <p:nvPr>
            <p:ph type="title"/>
          </p:nvPr>
        </p:nvSpPr>
        <p:spPr/>
        <p:txBody>
          <a:bodyPr/>
          <a:lstStyle/>
          <a:p>
            <a:r>
              <a:rPr lang="en-NZ" sz="3600" dirty="0">
                <a:latin typeface="Google Sans"/>
              </a:rPr>
              <a:t>Not an “unregulated wild west”</a:t>
            </a:r>
          </a:p>
        </p:txBody>
      </p:sp>
      <p:sp>
        <p:nvSpPr>
          <p:cNvPr id="4" name="Content Placeholder 3">
            <a:extLst>
              <a:ext uri="{FF2B5EF4-FFF2-40B4-BE49-F238E27FC236}">
                <a16:creationId xmlns:a16="http://schemas.microsoft.com/office/drawing/2014/main" id="{F80AF05C-BF87-0030-643B-8A0846385D6D}"/>
              </a:ext>
            </a:extLst>
          </p:cNvPr>
          <p:cNvSpPr>
            <a:spLocks noGrp="1"/>
          </p:cNvSpPr>
          <p:nvPr>
            <p:ph idx="1"/>
          </p:nvPr>
        </p:nvSpPr>
        <p:spPr/>
        <p:txBody>
          <a:bodyPr/>
          <a:lstStyle/>
          <a:p>
            <a:pPr marL="0" indent="0">
              <a:buNone/>
            </a:pPr>
            <a:r>
              <a:rPr lang="en-NZ" sz="2400" dirty="0"/>
              <a:t>All countries have laws governing competition, fair trading, consumer, protection, content censorship, copyright protection etc. to protect citizens</a:t>
            </a:r>
          </a:p>
          <a:p>
            <a:pPr lvl="1" indent="-342900"/>
            <a:r>
              <a:rPr lang="en-NZ" sz="2000" dirty="0"/>
              <a:t>AI firms, applications are all covered by these</a:t>
            </a:r>
          </a:p>
          <a:p>
            <a:pPr marL="0" indent="0">
              <a:buNone/>
            </a:pPr>
            <a:r>
              <a:rPr lang="en-NZ" sz="2400" dirty="0"/>
              <a:t>Industry self-regulation</a:t>
            </a:r>
          </a:p>
          <a:p>
            <a:pPr lvl="1" indent="-342900"/>
            <a:r>
              <a:rPr lang="en-NZ" sz="2000" dirty="0"/>
              <a:t>voluntary (international) alliances of developer firms and other stakeholders to develop and share standards, best practices, other learnings, e.g.</a:t>
            </a:r>
          </a:p>
          <a:p>
            <a:pPr lvl="2" indent="-342900"/>
            <a:r>
              <a:rPr lang="en-NZ" sz="1600" dirty="0"/>
              <a:t>AI Alliance (includes IBM, Meta, Dell, Oracle and many universities)</a:t>
            </a:r>
          </a:p>
          <a:p>
            <a:pPr lvl="2" indent="-342900"/>
            <a:r>
              <a:rPr lang="en-NZ" sz="1600" dirty="0"/>
              <a:t>AI Governance Alliance (includes OpenAI, Google, Amazon, </a:t>
            </a:r>
            <a:r>
              <a:rPr lang="en-NZ" sz="1600" dirty="0" err="1"/>
              <a:t>ByteDance</a:t>
            </a:r>
            <a:r>
              <a:rPr lang="en-NZ" sz="1600" dirty="0"/>
              <a:t>, Microsoft, Meta, Cisco) </a:t>
            </a:r>
          </a:p>
          <a:p>
            <a:pPr lvl="1" indent="-342900"/>
            <a:r>
              <a:rPr lang="en-NZ" sz="2000" dirty="0"/>
              <a:t>interests of end users mostly aligned with deployers (in a commercial sense) – what is good for consumers is profitable for deployers</a:t>
            </a:r>
          </a:p>
        </p:txBody>
      </p:sp>
      <p:sp>
        <p:nvSpPr>
          <p:cNvPr id="2" name="Slide Number Placeholder 1">
            <a:extLst>
              <a:ext uri="{FF2B5EF4-FFF2-40B4-BE49-F238E27FC236}">
                <a16:creationId xmlns:a16="http://schemas.microsoft.com/office/drawing/2014/main" id="{54988131-9461-5FFD-4824-9F4BB96CAA39}"/>
              </a:ext>
            </a:extLst>
          </p:cNvPr>
          <p:cNvSpPr>
            <a:spLocks noGrp="1"/>
          </p:cNvSpPr>
          <p:nvPr>
            <p:ph type="sldNum" sz="quarter" idx="4294967295"/>
          </p:nvPr>
        </p:nvSpPr>
        <p:spPr>
          <a:xfrm>
            <a:off x="7010400" y="6356350"/>
            <a:ext cx="2133600" cy="365125"/>
          </a:xfrm>
        </p:spPr>
        <p:txBody>
          <a:bodyPr/>
          <a:lstStyle/>
          <a:p>
            <a:pPr>
              <a:defRPr/>
            </a:pPr>
            <a:fld id="{737D2987-6BC8-4AD4-80BD-B891B5650F08}" type="slidenum">
              <a:rPr lang="en-NZ" altLang="en-US" smtClean="0"/>
              <a:pPr>
                <a:defRPr/>
              </a:pPr>
              <a:t>35</a:t>
            </a:fld>
            <a:endParaRPr lang="en-NZ" altLang="en-US" dirty="0"/>
          </a:p>
        </p:txBody>
      </p:sp>
    </p:spTree>
    <p:extLst>
      <p:ext uri="{BB962C8B-B14F-4D97-AF65-F5344CB8AC3E}">
        <p14:creationId xmlns:p14="http://schemas.microsoft.com/office/powerpoint/2010/main" val="496473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CA5155-B999-4C48-92DC-CC31D6CFEFCC}"/>
              </a:ext>
            </a:extLst>
          </p:cNvPr>
          <p:cNvSpPr>
            <a:spLocks noGrp="1"/>
          </p:cNvSpPr>
          <p:nvPr>
            <p:ph type="title"/>
          </p:nvPr>
        </p:nvSpPr>
        <p:spPr>
          <a:xfrm>
            <a:off x="457200" y="274638"/>
            <a:ext cx="8229600" cy="1143000"/>
          </a:xfrm>
        </p:spPr>
        <p:txBody>
          <a:bodyPr wrap="square" anchor="ctr">
            <a:normAutofit/>
          </a:bodyPr>
          <a:lstStyle/>
          <a:p>
            <a:r>
              <a:rPr lang="en-NZ" dirty="0">
                <a:latin typeface="Google Sans"/>
              </a:rPr>
              <a:t>European Union</a:t>
            </a:r>
          </a:p>
        </p:txBody>
      </p:sp>
      <p:sp>
        <p:nvSpPr>
          <p:cNvPr id="4" name="Content Placeholder 3">
            <a:extLst>
              <a:ext uri="{FF2B5EF4-FFF2-40B4-BE49-F238E27FC236}">
                <a16:creationId xmlns:a16="http://schemas.microsoft.com/office/drawing/2014/main" id="{4ABE4EDB-EBFA-478C-AC50-7169C79286B2}"/>
              </a:ext>
            </a:extLst>
          </p:cNvPr>
          <p:cNvSpPr>
            <a:spLocks noGrp="1"/>
          </p:cNvSpPr>
          <p:nvPr>
            <p:ph sz="half" idx="1"/>
          </p:nvPr>
        </p:nvSpPr>
        <p:spPr>
          <a:xfrm>
            <a:off x="457200" y="1600200"/>
            <a:ext cx="4038600" cy="4525963"/>
          </a:xfrm>
        </p:spPr>
        <p:txBody>
          <a:bodyPr wrap="square" anchor="t">
            <a:normAutofit fontScale="92500" lnSpcReduction="10000"/>
          </a:bodyPr>
          <a:lstStyle/>
          <a:p>
            <a:pPr marL="342900" indent="-342900"/>
            <a:r>
              <a:rPr lang="en-NZ" sz="2400" dirty="0">
                <a:latin typeface="Google Sans"/>
                <a:hlinkClick r:id="rId3"/>
              </a:rPr>
              <a:t>EU AI Act </a:t>
            </a:r>
            <a:r>
              <a:rPr lang="en-NZ" sz="2400" dirty="0">
                <a:latin typeface="Google Sans"/>
              </a:rPr>
              <a:t>and </a:t>
            </a:r>
            <a:r>
              <a:rPr lang="en-NZ" sz="2400" dirty="0">
                <a:latin typeface="Google Sans"/>
                <a:hlinkClick r:id="rId4"/>
              </a:rPr>
              <a:t>EU AI Liability Directive</a:t>
            </a:r>
            <a:endParaRPr lang="en-NZ" sz="2400" dirty="0">
              <a:latin typeface="Google Sans"/>
            </a:endParaRPr>
          </a:p>
          <a:p>
            <a:pPr marL="342900" indent="-342900"/>
            <a:r>
              <a:rPr lang="en-NZ" sz="2400" dirty="0">
                <a:latin typeface="Google Sans"/>
              </a:rPr>
              <a:t>Draws extensively on product safety regulation, which underpin the </a:t>
            </a:r>
            <a:r>
              <a:rPr lang="en-NZ" sz="2400" dirty="0">
                <a:latin typeface="Google Sans"/>
                <a:hlinkClick r:id="rId5"/>
              </a:rPr>
              <a:t>GDPR</a:t>
            </a:r>
            <a:r>
              <a:rPr lang="en-NZ" sz="2400" dirty="0">
                <a:latin typeface="Google Sans"/>
              </a:rPr>
              <a:t> and </a:t>
            </a:r>
            <a:r>
              <a:rPr lang="en-NZ" sz="2400" dirty="0">
                <a:latin typeface="Google Sans"/>
                <a:hlinkClick r:id="rId6"/>
              </a:rPr>
              <a:t>EU Digital Markets Act</a:t>
            </a:r>
            <a:endParaRPr lang="en-NZ" sz="2400" dirty="0">
              <a:latin typeface="Google Sans"/>
            </a:endParaRPr>
          </a:p>
          <a:p>
            <a:pPr marL="342900" indent="-342900"/>
            <a:r>
              <a:rPr lang="en-NZ" sz="2400" dirty="0">
                <a:latin typeface="Google Sans"/>
              </a:rPr>
              <a:t>Binds developers, deployers, importers, distributors, operators of AI apps</a:t>
            </a:r>
          </a:p>
          <a:p>
            <a:pPr lvl="1" indent="-342900"/>
            <a:r>
              <a:rPr lang="en-NZ" sz="2000" dirty="0">
                <a:latin typeface="Google Sans"/>
              </a:rPr>
              <a:t>for any app used in the EU (regardless of where developed, hosted etc.)</a:t>
            </a:r>
          </a:p>
          <a:p>
            <a:r>
              <a:rPr lang="en-NZ" sz="2400" dirty="0">
                <a:latin typeface="Google Sans"/>
              </a:rPr>
              <a:t>Implemented 2 years after signed (not yet occurred)</a:t>
            </a:r>
          </a:p>
          <a:p>
            <a:pPr marL="342900" indent="-342900"/>
            <a:endParaRPr lang="en-NZ" dirty="0"/>
          </a:p>
          <a:p>
            <a:endParaRPr lang="en-NZ" dirty="0"/>
          </a:p>
        </p:txBody>
      </p:sp>
      <p:pic>
        <p:nvPicPr>
          <p:cNvPr id="6" name="Picture 5">
            <a:extLst>
              <a:ext uri="{FF2B5EF4-FFF2-40B4-BE49-F238E27FC236}">
                <a16:creationId xmlns:a16="http://schemas.microsoft.com/office/drawing/2014/main" id="{102A6F8A-ED3E-C6AA-4E17-8A91928A4CA7}"/>
              </a:ext>
            </a:extLst>
          </p:cNvPr>
          <p:cNvPicPr>
            <a:picLocks noChangeAspect="1"/>
          </p:cNvPicPr>
          <p:nvPr/>
        </p:nvPicPr>
        <p:blipFill>
          <a:blip r:embed="rId7"/>
          <a:stretch>
            <a:fillRect/>
          </a:stretch>
        </p:blipFill>
        <p:spPr>
          <a:xfrm>
            <a:off x="4648200" y="2303272"/>
            <a:ext cx="4038600" cy="3119818"/>
          </a:xfrm>
          <a:prstGeom prst="rect">
            <a:avLst/>
          </a:prstGeom>
          <a:noFill/>
        </p:spPr>
      </p:pic>
      <p:sp>
        <p:nvSpPr>
          <p:cNvPr id="2" name="Slide Number Placeholder 1">
            <a:extLst>
              <a:ext uri="{FF2B5EF4-FFF2-40B4-BE49-F238E27FC236}">
                <a16:creationId xmlns:a16="http://schemas.microsoft.com/office/drawing/2014/main" id="{CA44BBD2-39A0-4556-871D-D92E90835248}"/>
              </a:ext>
            </a:extLst>
          </p:cNvPr>
          <p:cNvSpPr>
            <a:spLocks noGrp="1"/>
          </p:cNvSpPr>
          <p:nvPr>
            <p:ph type="sldNum" sz="quarter" idx="12"/>
          </p:nvPr>
        </p:nvSpPr>
        <p:spPr>
          <a:xfrm>
            <a:off x="6553200" y="6356350"/>
            <a:ext cx="2133600" cy="365125"/>
          </a:xfrm>
        </p:spPr>
        <p:txBody>
          <a:bodyPr wrap="square" anchor="ctr">
            <a:normAutofit/>
          </a:bodyPr>
          <a:lstStyle/>
          <a:p>
            <a:pPr>
              <a:spcAft>
                <a:spcPts val="600"/>
              </a:spcAft>
              <a:defRPr/>
            </a:pPr>
            <a:fld id="{737D2987-6BC8-4AD4-80BD-B891B5650F08}" type="slidenum">
              <a:rPr lang="en-NZ" altLang="en-US" smtClean="0"/>
              <a:pPr>
                <a:spcAft>
                  <a:spcPts val="600"/>
                </a:spcAft>
                <a:defRPr/>
              </a:pPr>
              <a:t>36</a:t>
            </a:fld>
            <a:endParaRPr lang="en-NZ" altLang="en-US"/>
          </a:p>
        </p:txBody>
      </p:sp>
    </p:spTree>
    <p:extLst>
      <p:ext uri="{BB962C8B-B14F-4D97-AF65-F5344CB8AC3E}">
        <p14:creationId xmlns:p14="http://schemas.microsoft.com/office/powerpoint/2010/main" val="2809503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83D031-6874-3D39-6F65-50C0928EB4E1}"/>
              </a:ext>
            </a:extLst>
          </p:cNvPr>
          <p:cNvSpPr>
            <a:spLocks noGrp="1"/>
          </p:cNvSpPr>
          <p:nvPr>
            <p:ph type="title"/>
          </p:nvPr>
        </p:nvSpPr>
        <p:spPr/>
        <p:txBody>
          <a:bodyPr/>
          <a:lstStyle/>
          <a:p>
            <a:r>
              <a:rPr lang="en-NZ" dirty="0">
                <a:latin typeface="Google Sans"/>
              </a:rPr>
              <a:t>And not classic risk management either</a:t>
            </a:r>
          </a:p>
        </p:txBody>
      </p:sp>
      <p:sp>
        <p:nvSpPr>
          <p:cNvPr id="7" name="Content Placeholder 6">
            <a:extLst>
              <a:ext uri="{FF2B5EF4-FFF2-40B4-BE49-F238E27FC236}">
                <a16:creationId xmlns:a16="http://schemas.microsoft.com/office/drawing/2014/main" id="{EE3C67CB-EE37-BA82-6566-08560C66778E}"/>
              </a:ext>
            </a:extLst>
          </p:cNvPr>
          <p:cNvSpPr>
            <a:spLocks noGrp="1"/>
          </p:cNvSpPr>
          <p:nvPr>
            <p:ph idx="1"/>
          </p:nvPr>
        </p:nvSpPr>
        <p:spPr>
          <a:xfrm>
            <a:off x="467661" y="1628800"/>
            <a:ext cx="8229600" cy="4525963"/>
          </a:xfrm>
        </p:spPr>
        <p:txBody>
          <a:bodyPr/>
          <a:lstStyle/>
          <a:p>
            <a:r>
              <a:rPr lang="en-NZ" sz="2400" dirty="0">
                <a:latin typeface="Google Sans"/>
              </a:rPr>
              <a:t>EU Risk classification not based on ISO 31000 principles</a:t>
            </a:r>
          </a:p>
          <a:p>
            <a:pPr lvl="1"/>
            <a:r>
              <a:rPr lang="en-NZ" sz="2000" dirty="0">
                <a:latin typeface="Google Sans"/>
              </a:rPr>
              <a:t>Unacceptable apps: subliminal techniques to impair decision making; exploiting vulnerabilities to cause user to harm others; social scoring; predicting criminal behaviour; facial recognition from internet scraping; inferring emotions in workplace or educational setting; real-time biometric identification in public places</a:t>
            </a:r>
          </a:p>
          <a:p>
            <a:pPr lvl="1"/>
            <a:r>
              <a:rPr lang="en-NZ" sz="2000" dirty="0">
                <a:latin typeface="Google Sans"/>
              </a:rPr>
              <a:t>High-risk apps: biometrics; critical infrastructure; education admission, assessment monitoring, directing toward level of participation; employment recruitment and retention decisions; access to or enjoyment of services – eligibility, creditworthiness, pricing life and health insurance; law enforcement; migration and asylum; justice and democracy (plus a list in Annex 1 including things such as AI in children’s toys, based on historic harmonisation principles)</a:t>
            </a:r>
          </a:p>
        </p:txBody>
      </p:sp>
      <p:sp>
        <p:nvSpPr>
          <p:cNvPr id="5" name="Slide Number Placeholder 4">
            <a:extLst>
              <a:ext uri="{FF2B5EF4-FFF2-40B4-BE49-F238E27FC236}">
                <a16:creationId xmlns:a16="http://schemas.microsoft.com/office/drawing/2014/main" id="{90D3065C-FCD5-0191-F873-C87DCA79E7F9}"/>
              </a:ext>
            </a:extLst>
          </p:cNvPr>
          <p:cNvSpPr>
            <a:spLocks noGrp="1"/>
          </p:cNvSpPr>
          <p:nvPr>
            <p:ph type="sldNum" sz="quarter" idx="12"/>
          </p:nvPr>
        </p:nvSpPr>
        <p:spPr/>
        <p:txBody>
          <a:bodyPr/>
          <a:lstStyle/>
          <a:p>
            <a:pPr>
              <a:defRPr/>
            </a:pPr>
            <a:fld id="{445B01C6-6996-4BC7-B1DB-6A739C492C32}" type="slidenum">
              <a:rPr lang="en-NZ" altLang="en-US" smtClean="0"/>
              <a:pPr>
                <a:defRPr/>
              </a:pPr>
              <a:t>37</a:t>
            </a:fld>
            <a:endParaRPr lang="en-NZ" altLang="en-US" dirty="0"/>
          </a:p>
        </p:txBody>
      </p:sp>
    </p:spTree>
    <p:extLst>
      <p:ext uri="{BB962C8B-B14F-4D97-AF65-F5344CB8AC3E}">
        <p14:creationId xmlns:p14="http://schemas.microsoft.com/office/powerpoint/2010/main" val="2464696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AC8FC-1C36-61FD-BE2F-E1B87152FF6C}"/>
              </a:ext>
            </a:extLst>
          </p:cNvPr>
          <p:cNvSpPr>
            <a:spLocks noGrp="1"/>
          </p:cNvSpPr>
          <p:nvPr>
            <p:ph type="title"/>
          </p:nvPr>
        </p:nvSpPr>
        <p:spPr/>
        <p:txBody>
          <a:bodyPr/>
          <a:lstStyle/>
          <a:p>
            <a:r>
              <a:rPr lang="en-NZ" dirty="0"/>
              <a:t>EU continued</a:t>
            </a:r>
          </a:p>
        </p:txBody>
      </p:sp>
      <p:sp>
        <p:nvSpPr>
          <p:cNvPr id="3" name="Content Placeholder 2">
            <a:extLst>
              <a:ext uri="{FF2B5EF4-FFF2-40B4-BE49-F238E27FC236}">
                <a16:creationId xmlns:a16="http://schemas.microsoft.com/office/drawing/2014/main" id="{2ACF6082-DFD2-DC0E-2887-964E9D7EE5AC}"/>
              </a:ext>
            </a:extLst>
          </p:cNvPr>
          <p:cNvSpPr>
            <a:spLocks noGrp="1"/>
          </p:cNvSpPr>
          <p:nvPr>
            <p:ph idx="1"/>
          </p:nvPr>
        </p:nvSpPr>
        <p:spPr>
          <a:xfrm>
            <a:off x="457200" y="1417638"/>
            <a:ext cx="8229600" cy="4525963"/>
          </a:xfrm>
        </p:spPr>
        <p:txBody>
          <a:bodyPr/>
          <a:lstStyle/>
          <a:p>
            <a:r>
              <a:rPr lang="en-NZ" sz="2400" dirty="0"/>
              <a:t>Compliance for High-Risk systems</a:t>
            </a:r>
          </a:p>
          <a:p>
            <a:pPr lvl="1"/>
            <a:r>
              <a:rPr lang="en-NZ" sz="2000" dirty="0"/>
              <a:t>Authorized person to be registered</a:t>
            </a:r>
          </a:p>
          <a:p>
            <a:pPr lvl="1"/>
            <a:r>
              <a:rPr lang="en-NZ" sz="2000" dirty="0"/>
              <a:t>Documentation required for risk management as per ISO 31000</a:t>
            </a:r>
          </a:p>
          <a:p>
            <a:pPr lvl="1"/>
            <a:r>
              <a:rPr lang="en-NZ" sz="2000" dirty="0"/>
              <a:t>Strict technical documentation and record-keeping requirements</a:t>
            </a:r>
          </a:p>
          <a:p>
            <a:pPr lvl="1"/>
            <a:r>
              <a:rPr lang="en-NZ" sz="2000" dirty="0"/>
              <a:t>High level of transparency – “sufficient to enable interpretation of output and use it appropriately” including data sources, tests</a:t>
            </a:r>
          </a:p>
          <a:p>
            <a:pPr lvl="1"/>
            <a:r>
              <a:rPr lang="en-NZ" sz="2000" dirty="0"/>
              <a:t>Human oversight</a:t>
            </a:r>
          </a:p>
          <a:p>
            <a:pPr lvl="1"/>
            <a:r>
              <a:rPr lang="en-NZ" sz="2000" dirty="0"/>
              <a:t>Ex ante certification of compliance required before offered</a:t>
            </a:r>
          </a:p>
          <a:p>
            <a:pPr lvl="2"/>
            <a:r>
              <a:rPr lang="en-NZ" sz="1600" dirty="0"/>
              <a:t>Member states issue; all to have sandboxes prioritising new entrants</a:t>
            </a:r>
          </a:p>
          <a:p>
            <a:r>
              <a:rPr lang="en-NZ" sz="2400" dirty="0"/>
              <a:t>Other apps have minimal requirements (mainly just disclosing where an AI has been used)</a:t>
            </a:r>
          </a:p>
          <a:p>
            <a:r>
              <a:rPr lang="en-NZ" sz="2400" dirty="0"/>
              <a:t>Strict liability for failure to comply with regulations in the event of harm occurring</a:t>
            </a:r>
          </a:p>
        </p:txBody>
      </p:sp>
      <p:sp>
        <p:nvSpPr>
          <p:cNvPr id="4" name="Slide Number Placeholder 3">
            <a:extLst>
              <a:ext uri="{FF2B5EF4-FFF2-40B4-BE49-F238E27FC236}">
                <a16:creationId xmlns:a16="http://schemas.microsoft.com/office/drawing/2014/main" id="{4222B6F0-47C9-C41A-1683-052E53824516}"/>
              </a:ext>
            </a:extLst>
          </p:cNvPr>
          <p:cNvSpPr>
            <a:spLocks noGrp="1"/>
          </p:cNvSpPr>
          <p:nvPr>
            <p:ph type="sldNum" sz="quarter" idx="12"/>
          </p:nvPr>
        </p:nvSpPr>
        <p:spPr/>
        <p:txBody>
          <a:bodyPr/>
          <a:lstStyle/>
          <a:p>
            <a:pPr>
              <a:defRPr/>
            </a:pPr>
            <a:fld id="{A6A33877-5CB6-44C2-9F8B-563999208E89}" type="slidenum">
              <a:rPr lang="en-NZ" altLang="en-US" smtClean="0"/>
              <a:pPr>
                <a:defRPr/>
              </a:pPr>
              <a:t>38</a:t>
            </a:fld>
            <a:endParaRPr lang="en-NZ" altLang="en-US" dirty="0"/>
          </a:p>
        </p:txBody>
      </p:sp>
    </p:spTree>
    <p:extLst>
      <p:ext uri="{BB962C8B-B14F-4D97-AF65-F5344CB8AC3E}">
        <p14:creationId xmlns:p14="http://schemas.microsoft.com/office/powerpoint/2010/main" val="2634685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74EDB-CD1B-CDFC-B9BF-699A388B1F45}"/>
              </a:ext>
            </a:extLst>
          </p:cNvPr>
          <p:cNvSpPr>
            <a:spLocks noGrp="1"/>
          </p:cNvSpPr>
          <p:nvPr>
            <p:ph type="title"/>
          </p:nvPr>
        </p:nvSpPr>
        <p:spPr/>
        <p:txBody>
          <a:bodyPr/>
          <a:lstStyle/>
          <a:p>
            <a:r>
              <a:rPr lang="en-NZ" dirty="0">
                <a:latin typeface="Google Sans"/>
              </a:rPr>
              <a:t>EU continued</a:t>
            </a:r>
          </a:p>
        </p:txBody>
      </p:sp>
      <p:sp>
        <p:nvSpPr>
          <p:cNvPr id="3" name="Content Placeholder 2">
            <a:extLst>
              <a:ext uri="{FF2B5EF4-FFF2-40B4-BE49-F238E27FC236}">
                <a16:creationId xmlns:a16="http://schemas.microsoft.com/office/drawing/2014/main" id="{5AD94B17-F656-3AB9-813B-92D8A5A59142}"/>
              </a:ext>
            </a:extLst>
          </p:cNvPr>
          <p:cNvSpPr>
            <a:spLocks noGrp="1"/>
          </p:cNvSpPr>
          <p:nvPr>
            <p:ph idx="1"/>
          </p:nvPr>
        </p:nvSpPr>
        <p:spPr/>
        <p:txBody>
          <a:bodyPr/>
          <a:lstStyle/>
          <a:p>
            <a:r>
              <a:rPr lang="en-NZ" sz="2400" dirty="0">
                <a:latin typeface="Google Sans"/>
              </a:rPr>
              <a:t>Separate provisions for General Purpose AI models</a:t>
            </a:r>
          </a:p>
          <a:p>
            <a:pPr lvl="1"/>
            <a:r>
              <a:rPr lang="en-NZ" sz="2000" dirty="0">
                <a:latin typeface="Google Sans"/>
              </a:rPr>
              <a:t>Definition based on compute power (greater than 10^(25))</a:t>
            </a:r>
          </a:p>
          <a:p>
            <a:pPr lvl="1"/>
            <a:r>
              <a:rPr lang="en-NZ" sz="2000" dirty="0">
                <a:latin typeface="Google Sans"/>
              </a:rPr>
              <a:t>Or has high impact capabilities on yet-to-be-determined indicators and benchmarks</a:t>
            </a:r>
          </a:p>
          <a:p>
            <a:pPr lvl="1"/>
            <a:r>
              <a:rPr lang="en-NZ" sz="2000" dirty="0">
                <a:latin typeface="Google Sans"/>
              </a:rPr>
              <a:t>Additional model training documentation required</a:t>
            </a:r>
          </a:p>
          <a:p>
            <a:pPr lvl="2"/>
            <a:r>
              <a:rPr lang="en-NZ" sz="1800" dirty="0">
                <a:latin typeface="Google Sans"/>
              </a:rPr>
              <a:t>Except for Open Source model carve-out</a:t>
            </a:r>
          </a:p>
        </p:txBody>
      </p:sp>
      <p:sp>
        <p:nvSpPr>
          <p:cNvPr id="4" name="Slide Number Placeholder 3">
            <a:extLst>
              <a:ext uri="{FF2B5EF4-FFF2-40B4-BE49-F238E27FC236}">
                <a16:creationId xmlns:a16="http://schemas.microsoft.com/office/drawing/2014/main" id="{ED2FACE6-78AE-12CC-A231-E579E5132F4D}"/>
              </a:ext>
            </a:extLst>
          </p:cNvPr>
          <p:cNvSpPr>
            <a:spLocks noGrp="1"/>
          </p:cNvSpPr>
          <p:nvPr>
            <p:ph type="sldNum" sz="quarter" idx="12"/>
          </p:nvPr>
        </p:nvSpPr>
        <p:spPr/>
        <p:txBody>
          <a:bodyPr/>
          <a:lstStyle/>
          <a:p>
            <a:pPr>
              <a:defRPr/>
            </a:pPr>
            <a:fld id="{A6A33877-5CB6-44C2-9F8B-563999208E89}" type="slidenum">
              <a:rPr lang="en-NZ" altLang="en-US" smtClean="0"/>
              <a:pPr>
                <a:defRPr/>
              </a:pPr>
              <a:t>39</a:t>
            </a:fld>
            <a:endParaRPr lang="en-NZ" altLang="en-US" dirty="0"/>
          </a:p>
        </p:txBody>
      </p:sp>
    </p:spTree>
    <p:extLst>
      <p:ext uri="{BB962C8B-B14F-4D97-AF65-F5344CB8AC3E}">
        <p14:creationId xmlns:p14="http://schemas.microsoft.com/office/powerpoint/2010/main" val="2909600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a:extLst>
              <a:ext uri="{FF2B5EF4-FFF2-40B4-BE49-F238E27FC236}">
                <a16:creationId xmlns:a16="http://schemas.microsoft.com/office/drawing/2014/main" id="{EC73DB9F-E159-4549-8CB2-7D1B8995ED71}"/>
              </a:ext>
            </a:extLst>
          </p:cNvPr>
          <p:cNvSpPr>
            <a:spLocks noGrp="1"/>
          </p:cNvSpPr>
          <p:nvPr>
            <p:ph type="sldNum" sz="quarter" idx="12"/>
          </p:nvPr>
        </p:nvSpPr>
        <p:spPr>
          <a:xfrm>
            <a:off x="6553200" y="6356350"/>
            <a:ext cx="2133600" cy="365125"/>
          </a:xfrm>
        </p:spPr>
        <p:txBody>
          <a:bodyPr wrap="square" anchor="ctr">
            <a:normAutofit/>
          </a:bodyPr>
          <a:lstStyle/>
          <a:p>
            <a:pPr>
              <a:spcAft>
                <a:spcPts val="600"/>
              </a:spcAft>
              <a:defRPr/>
            </a:pPr>
            <a:fld id="{A6A33877-5CB6-44C2-9F8B-563999208E89}" type="slidenum">
              <a:rPr lang="en-NZ" altLang="en-US" smtClean="0"/>
              <a:pPr>
                <a:spcAft>
                  <a:spcPts val="600"/>
                </a:spcAft>
                <a:defRPr/>
              </a:pPr>
              <a:t>4</a:t>
            </a:fld>
            <a:endParaRPr lang="en-NZ" altLang="en-US"/>
          </a:p>
        </p:txBody>
      </p:sp>
      <p:pic>
        <p:nvPicPr>
          <p:cNvPr id="1026" name="Picture 2" descr="It ain't what you don't know that gets you into trouble ...">
            <a:extLst>
              <a:ext uri="{FF2B5EF4-FFF2-40B4-BE49-F238E27FC236}">
                <a16:creationId xmlns:a16="http://schemas.microsoft.com/office/drawing/2014/main" id="{BF8FFD37-A263-A650-4A7B-15A6A4DA0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9144000" cy="557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47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67443-FD40-1E6B-2CD7-29EA346A189A}"/>
              </a:ext>
            </a:extLst>
          </p:cNvPr>
          <p:cNvSpPr>
            <a:spLocks noGrp="1"/>
          </p:cNvSpPr>
          <p:nvPr>
            <p:ph type="title"/>
          </p:nvPr>
        </p:nvSpPr>
        <p:spPr/>
        <p:txBody>
          <a:bodyPr/>
          <a:lstStyle/>
          <a:p>
            <a:r>
              <a:rPr lang="en-NZ" dirty="0">
                <a:latin typeface="Google Sans"/>
              </a:rPr>
              <a:t>EU implications</a:t>
            </a:r>
          </a:p>
        </p:txBody>
      </p:sp>
      <p:sp>
        <p:nvSpPr>
          <p:cNvPr id="3" name="Content Placeholder 2">
            <a:extLst>
              <a:ext uri="{FF2B5EF4-FFF2-40B4-BE49-F238E27FC236}">
                <a16:creationId xmlns:a16="http://schemas.microsoft.com/office/drawing/2014/main" id="{4A7E0A8C-B474-C737-0A16-CF61139239A0}"/>
              </a:ext>
            </a:extLst>
          </p:cNvPr>
          <p:cNvSpPr>
            <a:spLocks noGrp="1"/>
          </p:cNvSpPr>
          <p:nvPr>
            <p:ph idx="1"/>
          </p:nvPr>
        </p:nvSpPr>
        <p:spPr>
          <a:xfrm>
            <a:off x="457200" y="1441374"/>
            <a:ext cx="8229600" cy="4525963"/>
          </a:xfrm>
        </p:spPr>
        <p:txBody>
          <a:bodyPr/>
          <a:lstStyle/>
          <a:p>
            <a:r>
              <a:rPr lang="en-NZ" sz="2400" dirty="0">
                <a:latin typeface="Google Sans"/>
              </a:rPr>
              <a:t>Most AI apps won’t be subject to any rigorous obligations (including Open Source)</a:t>
            </a:r>
          </a:p>
          <a:p>
            <a:pPr lvl="1"/>
            <a:r>
              <a:rPr lang="en-NZ" sz="2000" dirty="0">
                <a:latin typeface="Google Sans"/>
              </a:rPr>
              <a:t>so will inevitably generate some unexpected harms </a:t>
            </a:r>
          </a:p>
          <a:p>
            <a:r>
              <a:rPr lang="en-NZ" sz="2400" dirty="0">
                <a:latin typeface="Google Sans"/>
              </a:rPr>
              <a:t>“High-risk” apps have very high administrative overheads</a:t>
            </a:r>
          </a:p>
          <a:p>
            <a:pPr lvl="1"/>
            <a:r>
              <a:rPr lang="en-NZ" sz="2000" dirty="0">
                <a:latin typeface="Google Sans"/>
              </a:rPr>
              <a:t>not because of inherent model risks specifically, but because they are applied in sectors/areas where harm will not be tolerated</a:t>
            </a:r>
          </a:p>
          <a:p>
            <a:pPr lvl="2"/>
            <a:r>
              <a:rPr lang="en-NZ" sz="1800" dirty="0">
                <a:latin typeface="Google Sans"/>
              </a:rPr>
              <a:t>greater obligations than “human apps” in the same sectors?</a:t>
            </a:r>
          </a:p>
          <a:p>
            <a:pPr lvl="1"/>
            <a:r>
              <a:rPr lang="en-NZ" sz="2200" dirty="0">
                <a:latin typeface="Google Sans"/>
              </a:rPr>
              <a:t>high costs, penalties for unexpected outcomes borne by developers and deployers</a:t>
            </a:r>
          </a:p>
          <a:p>
            <a:pPr lvl="2"/>
            <a:r>
              <a:rPr lang="en-NZ" sz="1800" dirty="0">
                <a:latin typeface="Google Sans"/>
              </a:rPr>
              <a:t>even though harmful outcome could not have been reasonably foreseen</a:t>
            </a:r>
          </a:p>
          <a:p>
            <a:pPr lvl="2"/>
            <a:r>
              <a:rPr lang="en-NZ" sz="1800" dirty="0">
                <a:latin typeface="Google Sans"/>
              </a:rPr>
              <a:t>inevitable chilling effect on innovation and deployment </a:t>
            </a:r>
          </a:p>
          <a:p>
            <a:r>
              <a:rPr lang="en-NZ" sz="2400" dirty="0">
                <a:latin typeface="Google Sans"/>
              </a:rPr>
              <a:t>“Sandboxes”, “red-teaming” also limited by current knowledge</a:t>
            </a:r>
          </a:p>
          <a:p>
            <a:pPr lvl="1"/>
            <a:r>
              <a:rPr lang="en-NZ" sz="2000" dirty="0">
                <a:latin typeface="Google Sans"/>
              </a:rPr>
              <a:t>human biases in setting benchmarks, developing scenarios</a:t>
            </a:r>
          </a:p>
          <a:p>
            <a:endParaRPr lang="en-NZ" sz="2400" dirty="0">
              <a:latin typeface="Google Sans"/>
            </a:endParaRPr>
          </a:p>
        </p:txBody>
      </p:sp>
      <p:sp>
        <p:nvSpPr>
          <p:cNvPr id="4" name="Slide Number Placeholder 3">
            <a:extLst>
              <a:ext uri="{FF2B5EF4-FFF2-40B4-BE49-F238E27FC236}">
                <a16:creationId xmlns:a16="http://schemas.microsoft.com/office/drawing/2014/main" id="{9E603D16-A112-31F4-C9E2-564E11F56FF2}"/>
              </a:ext>
            </a:extLst>
          </p:cNvPr>
          <p:cNvSpPr>
            <a:spLocks noGrp="1"/>
          </p:cNvSpPr>
          <p:nvPr>
            <p:ph type="sldNum" sz="quarter" idx="12"/>
          </p:nvPr>
        </p:nvSpPr>
        <p:spPr/>
        <p:txBody>
          <a:bodyPr/>
          <a:lstStyle/>
          <a:p>
            <a:pPr>
              <a:defRPr/>
            </a:pPr>
            <a:fld id="{A6A33877-5CB6-44C2-9F8B-563999208E89}" type="slidenum">
              <a:rPr lang="en-NZ" altLang="en-US" smtClean="0"/>
              <a:pPr>
                <a:defRPr/>
              </a:pPr>
              <a:t>40</a:t>
            </a:fld>
            <a:endParaRPr lang="en-NZ" altLang="en-US" dirty="0"/>
          </a:p>
        </p:txBody>
      </p:sp>
    </p:spTree>
    <p:extLst>
      <p:ext uri="{BB962C8B-B14F-4D97-AF65-F5344CB8AC3E}">
        <p14:creationId xmlns:p14="http://schemas.microsoft.com/office/powerpoint/2010/main" val="2091742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674DF-0448-26AB-B527-A2A475EAB9E6}"/>
              </a:ext>
            </a:extLst>
          </p:cNvPr>
          <p:cNvSpPr>
            <a:spLocks noGrp="1"/>
          </p:cNvSpPr>
          <p:nvPr>
            <p:ph type="title"/>
          </p:nvPr>
        </p:nvSpPr>
        <p:spPr/>
        <p:txBody>
          <a:bodyPr/>
          <a:lstStyle/>
          <a:p>
            <a:r>
              <a:rPr lang="en-NZ" dirty="0"/>
              <a:t>United States</a:t>
            </a:r>
          </a:p>
        </p:txBody>
      </p:sp>
      <p:sp>
        <p:nvSpPr>
          <p:cNvPr id="3" name="Content Placeholder 2">
            <a:extLst>
              <a:ext uri="{FF2B5EF4-FFF2-40B4-BE49-F238E27FC236}">
                <a16:creationId xmlns:a16="http://schemas.microsoft.com/office/drawing/2014/main" id="{2E207451-05F1-6EC4-8AB9-16CEFD39803A}"/>
              </a:ext>
            </a:extLst>
          </p:cNvPr>
          <p:cNvSpPr>
            <a:spLocks noGrp="1"/>
          </p:cNvSpPr>
          <p:nvPr>
            <p:ph idx="1"/>
          </p:nvPr>
        </p:nvSpPr>
        <p:spPr/>
        <p:txBody>
          <a:bodyPr/>
          <a:lstStyle/>
          <a:p>
            <a:r>
              <a:rPr lang="en-NZ" sz="2400" dirty="0"/>
              <a:t>No explicit Federal legislation (so far), but</a:t>
            </a:r>
          </a:p>
          <a:p>
            <a:pPr lvl="1"/>
            <a:r>
              <a:rPr lang="en-NZ" sz="2000" dirty="0"/>
              <a:t>White House Executive Order on the Safe, Secure and Trustworthy Development and Use of AI</a:t>
            </a:r>
          </a:p>
          <a:p>
            <a:pPr lvl="1"/>
            <a:r>
              <a:rPr lang="en-NZ" sz="2000" dirty="0"/>
              <a:t>individual states are moving (e.g. California, SB 896)</a:t>
            </a:r>
          </a:p>
          <a:p>
            <a:pPr lvl="1"/>
            <a:r>
              <a:rPr lang="en-NZ" sz="2000" dirty="0"/>
              <a:t>focus on apps developed by, used in Government</a:t>
            </a:r>
          </a:p>
          <a:p>
            <a:r>
              <a:rPr lang="en-NZ" sz="2400" dirty="0"/>
              <a:t>National Institute of Standards and Technology</a:t>
            </a:r>
          </a:p>
          <a:p>
            <a:pPr lvl="1"/>
            <a:r>
              <a:rPr lang="en-NZ" sz="2000" dirty="0"/>
              <a:t>principled framework for </a:t>
            </a:r>
            <a:r>
              <a:rPr lang="en-NZ" sz="2000" dirty="0">
                <a:hlinkClick r:id="rId2"/>
              </a:rPr>
              <a:t>AI Risk Management</a:t>
            </a:r>
            <a:endParaRPr lang="en-NZ" sz="2000" dirty="0"/>
          </a:p>
          <a:p>
            <a:pPr lvl="1"/>
            <a:r>
              <a:rPr lang="en-NZ" sz="2000" dirty="0"/>
              <a:t>further developments for </a:t>
            </a:r>
            <a:r>
              <a:rPr lang="en-NZ" sz="2000" dirty="0">
                <a:hlinkClick r:id="rId3"/>
              </a:rPr>
              <a:t>Generative AI</a:t>
            </a:r>
            <a:endParaRPr lang="en-NZ" sz="2000" dirty="0"/>
          </a:p>
          <a:p>
            <a:r>
              <a:rPr lang="en-NZ" sz="2400" dirty="0"/>
              <a:t>National Telecommunications and Information Administration</a:t>
            </a:r>
          </a:p>
          <a:p>
            <a:pPr lvl="1"/>
            <a:r>
              <a:rPr lang="en-NZ" sz="2000" dirty="0">
                <a:hlinkClick r:id="rId4"/>
              </a:rPr>
              <a:t>Accountability Policy guidelines</a:t>
            </a:r>
            <a:endParaRPr lang="en-NZ" sz="2000" dirty="0"/>
          </a:p>
          <a:p>
            <a:r>
              <a:rPr lang="en-NZ" sz="2400" dirty="0"/>
              <a:t>Office of Management and Budget</a:t>
            </a:r>
          </a:p>
          <a:p>
            <a:pPr lvl="1"/>
            <a:r>
              <a:rPr lang="en-NZ" sz="2000" dirty="0">
                <a:hlinkClick r:id="rId5"/>
              </a:rPr>
              <a:t>rules for government departments and agencies</a:t>
            </a:r>
            <a:endParaRPr lang="en-NZ" sz="2000" dirty="0"/>
          </a:p>
        </p:txBody>
      </p:sp>
      <p:sp>
        <p:nvSpPr>
          <p:cNvPr id="4" name="Slide Number Placeholder 3">
            <a:extLst>
              <a:ext uri="{FF2B5EF4-FFF2-40B4-BE49-F238E27FC236}">
                <a16:creationId xmlns:a16="http://schemas.microsoft.com/office/drawing/2014/main" id="{50C7C472-D5AF-0FE7-B35D-88C5855D76FC}"/>
              </a:ext>
            </a:extLst>
          </p:cNvPr>
          <p:cNvSpPr>
            <a:spLocks noGrp="1"/>
          </p:cNvSpPr>
          <p:nvPr>
            <p:ph type="sldNum" sz="quarter" idx="12"/>
          </p:nvPr>
        </p:nvSpPr>
        <p:spPr/>
        <p:txBody>
          <a:bodyPr/>
          <a:lstStyle/>
          <a:p>
            <a:pPr>
              <a:defRPr/>
            </a:pPr>
            <a:fld id="{A6A33877-5CB6-44C2-9F8B-563999208E89}" type="slidenum">
              <a:rPr lang="en-NZ" altLang="en-US" smtClean="0"/>
              <a:pPr>
                <a:defRPr/>
              </a:pPr>
              <a:t>41</a:t>
            </a:fld>
            <a:endParaRPr lang="en-NZ" altLang="en-US" dirty="0"/>
          </a:p>
        </p:txBody>
      </p:sp>
    </p:spTree>
    <p:extLst>
      <p:ext uri="{BB962C8B-B14F-4D97-AF65-F5344CB8AC3E}">
        <p14:creationId xmlns:p14="http://schemas.microsoft.com/office/powerpoint/2010/main" val="29697481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95207-0FC3-A8A1-05EF-6D10E261E0EB}"/>
              </a:ext>
            </a:extLst>
          </p:cNvPr>
          <p:cNvSpPr>
            <a:spLocks noGrp="1"/>
          </p:cNvSpPr>
          <p:nvPr>
            <p:ph type="title"/>
          </p:nvPr>
        </p:nvSpPr>
        <p:spPr>
          <a:xfrm>
            <a:off x="457200" y="274638"/>
            <a:ext cx="8229600" cy="1143000"/>
          </a:xfrm>
        </p:spPr>
        <p:txBody>
          <a:bodyPr wrap="square" anchor="ctr">
            <a:normAutofit/>
          </a:bodyPr>
          <a:lstStyle/>
          <a:p>
            <a:r>
              <a:rPr lang="en-NZ" sz="3600" dirty="0">
                <a:latin typeface="Google Sans"/>
              </a:rPr>
              <a:t>The NIST (US) Approach</a:t>
            </a:r>
          </a:p>
        </p:txBody>
      </p:sp>
      <p:pic>
        <p:nvPicPr>
          <p:cNvPr id="5" name="Picture 4">
            <a:extLst>
              <a:ext uri="{FF2B5EF4-FFF2-40B4-BE49-F238E27FC236}">
                <a16:creationId xmlns:a16="http://schemas.microsoft.com/office/drawing/2014/main" id="{B03A4B8A-C4AA-E52D-EC06-2DABCCCCE9CF}"/>
              </a:ext>
            </a:extLst>
          </p:cNvPr>
          <p:cNvPicPr>
            <a:picLocks noChangeAspect="1"/>
          </p:cNvPicPr>
          <p:nvPr/>
        </p:nvPicPr>
        <p:blipFill>
          <a:blip r:embed="rId3"/>
          <a:stretch>
            <a:fillRect/>
          </a:stretch>
        </p:blipFill>
        <p:spPr>
          <a:xfrm>
            <a:off x="173360" y="1186220"/>
            <a:ext cx="4038600" cy="3311651"/>
          </a:xfrm>
          <a:prstGeom prst="rect">
            <a:avLst/>
          </a:prstGeom>
          <a:noFill/>
        </p:spPr>
      </p:pic>
      <p:sp>
        <p:nvSpPr>
          <p:cNvPr id="3" name="Content Placeholder 2">
            <a:extLst>
              <a:ext uri="{FF2B5EF4-FFF2-40B4-BE49-F238E27FC236}">
                <a16:creationId xmlns:a16="http://schemas.microsoft.com/office/drawing/2014/main" id="{BB7D5011-4777-527A-317D-44F654F58A8D}"/>
              </a:ext>
            </a:extLst>
          </p:cNvPr>
          <p:cNvSpPr>
            <a:spLocks noGrp="1"/>
          </p:cNvSpPr>
          <p:nvPr>
            <p:ph sz="half" idx="2"/>
          </p:nvPr>
        </p:nvSpPr>
        <p:spPr>
          <a:xfrm>
            <a:off x="4648201" y="1169365"/>
            <a:ext cx="4038600" cy="4525963"/>
          </a:xfrm>
        </p:spPr>
        <p:txBody>
          <a:bodyPr wrap="square" anchor="t">
            <a:normAutofit/>
          </a:bodyPr>
          <a:lstStyle/>
          <a:p>
            <a:r>
              <a:rPr lang="en-NZ" sz="2400" dirty="0">
                <a:latin typeface="Google Sans"/>
              </a:rPr>
              <a:t>Based closely on ISO 31000</a:t>
            </a:r>
          </a:p>
          <a:p>
            <a:r>
              <a:rPr lang="en-NZ" sz="2400" dirty="0">
                <a:latin typeface="Google Sans"/>
              </a:rPr>
              <a:t>Broad focus</a:t>
            </a:r>
          </a:p>
        </p:txBody>
      </p:sp>
      <p:sp>
        <p:nvSpPr>
          <p:cNvPr id="4" name="Slide Number Placeholder 3">
            <a:extLst>
              <a:ext uri="{FF2B5EF4-FFF2-40B4-BE49-F238E27FC236}">
                <a16:creationId xmlns:a16="http://schemas.microsoft.com/office/drawing/2014/main" id="{B7902FCF-162A-822E-913F-80884BC70BE6}"/>
              </a:ext>
            </a:extLst>
          </p:cNvPr>
          <p:cNvSpPr>
            <a:spLocks noGrp="1"/>
          </p:cNvSpPr>
          <p:nvPr>
            <p:ph type="sldNum" sz="quarter" idx="12"/>
          </p:nvPr>
        </p:nvSpPr>
        <p:spPr>
          <a:xfrm>
            <a:off x="6553200" y="6356350"/>
            <a:ext cx="2133600" cy="365125"/>
          </a:xfrm>
        </p:spPr>
        <p:txBody>
          <a:bodyPr wrap="square" anchor="ctr">
            <a:normAutofit/>
          </a:bodyPr>
          <a:lstStyle/>
          <a:p>
            <a:pPr>
              <a:spcAft>
                <a:spcPts val="600"/>
              </a:spcAft>
              <a:defRPr/>
            </a:pPr>
            <a:fld id="{A6A33877-5CB6-44C2-9F8B-563999208E89}" type="slidenum">
              <a:rPr lang="en-NZ" altLang="en-US" smtClean="0"/>
              <a:pPr>
                <a:spcAft>
                  <a:spcPts val="600"/>
                </a:spcAft>
                <a:defRPr/>
              </a:pPr>
              <a:t>42</a:t>
            </a:fld>
            <a:endParaRPr lang="en-NZ" altLang="en-US"/>
          </a:p>
        </p:txBody>
      </p:sp>
      <p:pic>
        <p:nvPicPr>
          <p:cNvPr id="6" name="Picture 5">
            <a:extLst>
              <a:ext uri="{FF2B5EF4-FFF2-40B4-BE49-F238E27FC236}">
                <a16:creationId xmlns:a16="http://schemas.microsoft.com/office/drawing/2014/main" id="{8E34A7B3-36D5-9806-772D-0A797469000E}"/>
              </a:ext>
            </a:extLst>
          </p:cNvPr>
          <p:cNvPicPr>
            <a:picLocks noChangeAspect="1"/>
          </p:cNvPicPr>
          <p:nvPr/>
        </p:nvPicPr>
        <p:blipFill>
          <a:blip r:embed="rId4"/>
          <a:stretch>
            <a:fillRect/>
          </a:stretch>
        </p:blipFill>
        <p:spPr>
          <a:xfrm>
            <a:off x="251520" y="4830058"/>
            <a:ext cx="5731510" cy="1794510"/>
          </a:xfrm>
          <a:prstGeom prst="rect">
            <a:avLst/>
          </a:prstGeom>
        </p:spPr>
      </p:pic>
      <p:pic>
        <p:nvPicPr>
          <p:cNvPr id="8" name="Picture 7">
            <a:extLst>
              <a:ext uri="{FF2B5EF4-FFF2-40B4-BE49-F238E27FC236}">
                <a16:creationId xmlns:a16="http://schemas.microsoft.com/office/drawing/2014/main" id="{3EF60BC9-6A3B-C912-80CA-39A93FCE3D20}"/>
              </a:ext>
            </a:extLst>
          </p:cNvPr>
          <p:cNvPicPr>
            <a:picLocks noChangeAspect="1"/>
          </p:cNvPicPr>
          <p:nvPr/>
        </p:nvPicPr>
        <p:blipFill>
          <a:blip r:embed="rId5"/>
          <a:stretch>
            <a:fillRect/>
          </a:stretch>
        </p:blipFill>
        <p:spPr>
          <a:xfrm>
            <a:off x="4059033" y="2306567"/>
            <a:ext cx="4902696" cy="2228850"/>
          </a:xfrm>
          <a:prstGeom prst="rect">
            <a:avLst/>
          </a:prstGeom>
        </p:spPr>
      </p:pic>
    </p:spTree>
    <p:extLst>
      <p:ext uri="{BB962C8B-B14F-4D97-AF65-F5344CB8AC3E}">
        <p14:creationId xmlns:p14="http://schemas.microsoft.com/office/powerpoint/2010/main" val="905009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3DE7613-5C94-43D0-DCCF-CF6DDFCDBADF}"/>
              </a:ext>
            </a:extLst>
          </p:cNvPr>
          <p:cNvSpPr>
            <a:spLocks noGrp="1"/>
          </p:cNvSpPr>
          <p:nvPr>
            <p:ph type="sldNum" sz="quarter" idx="12"/>
          </p:nvPr>
        </p:nvSpPr>
        <p:spPr/>
        <p:txBody>
          <a:bodyPr/>
          <a:lstStyle/>
          <a:p>
            <a:pPr>
              <a:defRPr/>
            </a:pPr>
            <a:fld id="{445B01C6-6996-4BC7-B1DB-6A739C492C32}" type="slidenum">
              <a:rPr lang="en-NZ" altLang="en-US" smtClean="0"/>
              <a:pPr>
                <a:defRPr/>
              </a:pPr>
              <a:t>43</a:t>
            </a:fld>
            <a:endParaRPr lang="en-NZ" altLang="en-US" dirty="0"/>
          </a:p>
        </p:txBody>
      </p:sp>
      <p:pic>
        <p:nvPicPr>
          <p:cNvPr id="7" name="Picture 6">
            <a:extLst>
              <a:ext uri="{FF2B5EF4-FFF2-40B4-BE49-F238E27FC236}">
                <a16:creationId xmlns:a16="http://schemas.microsoft.com/office/drawing/2014/main" id="{02503B4C-94D0-69CE-44E6-5F15A62A77CC}"/>
              </a:ext>
            </a:extLst>
          </p:cNvPr>
          <p:cNvPicPr>
            <a:picLocks noChangeAspect="1"/>
          </p:cNvPicPr>
          <p:nvPr/>
        </p:nvPicPr>
        <p:blipFill>
          <a:blip r:embed="rId2"/>
          <a:stretch>
            <a:fillRect/>
          </a:stretch>
        </p:blipFill>
        <p:spPr>
          <a:xfrm>
            <a:off x="1504950" y="1062037"/>
            <a:ext cx="6134100" cy="4733925"/>
          </a:xfrm>
          <a:prstGeom prst="rect">
            <a:avLst/>
          </a:prstGeom>
        </p:spPr>
      </p:pic>
    </p:spTree>
    <p:extLst>
      <p:ext uri="{BB962C8B-B14F-4D97-AF65-F5344CB8AC3E}">
        <p14:creationId xmlns:p14="http://schemas.microsoft.com/office/powerpoint/2010/main" val="3252154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74EFCA1-F16E-8BBA-CCA6-6D370AEE76FD}"/>
              </a:ext>
            </a:extLst>
          </p:cNvPr>
          <p:cNvSpPr>
            <a:spLocks noGrp="1"/>
          </p:cNvSpPr>
          <p:nvPr>
            <p:ph type="sldNum" sz="quarter" idx="12"/>
          </p:nvPr>
        </p:nvSpPr>
        <p:spPr/>
        <p:txBody>
          <a:bodyPr/>
          <a:lstStyle/>
          <a:p>
            <a:pPr>
              <a:defRPr/>
            </a:pPr>
            <a:fld id="{445B01C6-6996-4BC7-B1DB-6A739C492C32}" type="slidenum">
              <a:rPr lang="en-NZ" altLang="en-US" smtClean="0"/>
              <a:pPr>
                <a:defRPr/>
              </a:pPr>
              <a:t>44</a:t>
            </a:fld>
            <a:endParaRPr lang="en-NZ" altLang="en-US" dirty="0"/>
          </a:p>
        </p:txBody>
      </p:sp>
      <p:pic>
        <p:nvPicPr>
          <p:cNvPr id="6" name="Picture 5">
            <a:extLst>
              <a:ext uri="{FF2B5EF4-FFF2-40B4-BE49-F238E27FC236}">
                <a16:creationId xmlns:a16="http://schemas.microsoft.com/office/drawing/2014/main" id="{44A7207F-DAC6-7480-E0D1-2730AA0BEA38}"/>
              </a:ext>
            </a:extLst>
          </p:cNvPr>
          <p:cNvPicPr>
            <a:picLocks noChangeAspect="1"/>
          </p:cNvPicPr>
          <p:nvPr/>
        </p:nvPicPr>
        <p:blipFill>
          <a:blip r:embed="rId2"/>
          <a:stretch>
            <a:fillRect/>
          </a:stretch>
        </p:blipFill>
        <p:spPr>
          <a:xfrm rot="5400000">
            <a:off x="1626049" y="-465809"/>
            <a:ext cx="5735415" cy="7332345"/>
          </a:xfrm>
          <a:prstGeom prst="rect">
            <a:avLst/>
          </a:prstGeom>
        </p:spPr>
      </p:pic>
    </p:spTree>
    <p:extLst>
      <p:ext uri="{BB962C8B-B14F-4D97-AF65-F5344CB8AC3E}">
        <p14:creationId xmlns:p14="http://schemas.microsoft.com/office/powerpoint/2010/main" val="36597090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9096E0-DCAA-2447-5D83-5BA4C782ECB5}"/>
              </a:ext>
            </a:extLst>
          </p:cNvPr>
          <p:cNvSpPr>
            <a:spLocks noGrp="1"/>
          </p:cNvSpPr>
          <p:nvPr>
            <p:ph type="title"/>
          </p:nvPr>
        </p:nvSpPr>
        <p:spPr/>
        <p:txBody>
          <a:bodyPr/>
          <a:lstStyle/>
          <a:p>
            <a:r>
              <a:rPr lang="en-NZ" dirty="0">
                <a:latin typeface="Google Sans"/>
              </a:rPr>
              <a:t>Voluntary Adoption Strongly Encouraged</a:t>
            </a:r>
          </a:p>
        </p:txBody>
      </p:sp>
      <p:sp>
        <p:nvSpPr>
          <p:cNvPr id="4" name="Content Placeholder 3">
            <a:extLst>
              <a:ext uri="{FF2B5EF4-FFF2-40B4-BE49-F238E27FC236}">
                <a16:creationId xmlns:a16="http://schemas.microsoft.com/office/drawing/2014/main" id="{6786AE89-E678-4ADC-16E7-76FCDF989984}"/>
              </a:ext>
            </a:extLst>
          </p:cNvPr>
          <p:cNvSpPr>
            <a:spLocks noGrp="1"/>
          </p:cNvSpPr>
          <p:nvPr>
            <p:ph idx="1"/>
          </p:nvPr>
        </p:nvSpPr>
        <p:spPr/>
        <p:txBody>
          <a:bodyPr/>
          <a:lstStyle/>
          <a:p>
            <a:r>
              <a:rPr lang="en-NZ" sz="2400" dirty="0">
                <a:latin typeface="Google Sans"/>
              </a:rPr>
              <a:t>Documentation, transparency etc</a:t>
            </a:r>
          </a:p>
          <a:p>
            <a:pPr lvl="1"/>
            <a:r>
              <a:rPr lang="en-NZ" sz="2000" dirty="0">
                <a:latin typeface="Google Sans"/>
                <a:hlinkClick r:id="rId2"/>
              </a:rPr>
              <a:t>Playbook </a:t>
            </a:r>
            <a:r>
              <a:rPr lang="en-NZ" sz="2000" dirty="0">
                <a:latin typeface="Google Sans"/>
              </a:rPr>
              <a:t>facilitates compliance </a:t>
            </a:r>
          </a:p>
          <a:p>
            <a:pPr lvl="2"/>
            <a:r>
              <a:rPr lang="en-NZ" sz="1800" dirty="0">
                <a:latin typeface="Google Sans"/>
              </a:rPr>
              <a:t>72 areas (19 Govern; 13 Manage; 18 Map; 22 Measure)</a:t>
            </a:r>
          </a:p>
          <a:p>
            <a:pPr lvl="1"/>
            <a:r>
              <a:rPr lang="en-NZ" sz="2000" dirty="0">
                <a:latin typeface="Google Sans"/>
              </a:rPr>
              <a:t>impact assessment and risk management</a:t>
            </a:r>
          </a:p>
          <a:p>
            <a:pPr lvl="2"/>
            <a:r>
              <a:rPr lang="en-NZ" sz="1800" dirty="0">
                <a:latin typeface="Google Sans"/>
              </a:rPr>
              <a:t>measurement where feasible</a:t>
            </a:r>
          </a:p>
          <a:p>
            <a:pPr lvl="1"/>
            <a:r>
              <a:rPr lang="en-NZ" sz="2000" dirty="0">
                <a:latin typeface="Google Sans"/>
              </a:rPr>
              <a:t>specifically addresses adversarial testing, risky emergent behaviour, privacy, bias, fairness, constant improvement</a:t>
            </a:r>
          </a:p>
          <a:p>
            <a:r>
              <a:rPr lang="en-NZ" sz="2400" dirty="0"/>
              <a:t>Well-supported within government and industry</a:t>
            </a:r>
          </a:p>
          <a:p>
            <a:pPr lvl="1"/>
            <a:r>
              <a:rPr lang="en-NZ" sz="2000" dirty="0"/>
              <a:t>reflected in firms’ internal policies (e.g. </a:t>
            </a:r>
            <a:r>
              <a:rPr lang="en-NZ" sz="2000" dirty="0">
                <a:hlinkClick r:id="rId3"/>
              </a:rPr>
              <a:t>Microsoft</a:t>
            </a:r>
            <a:r>
              <a:rPr lang="en-NZ" sz="2000" dirty="0"/>
              <a:t> Responsible AI Standard)</a:t>
            </a:r>
          </a:p>
          <a:p>
            <a:pPr lvl="1"/>
            <a:r>
              <a:rPr lang="en-NZ" sz="2000" dirty="0"/>
              <a:t>likely formulated with strong input from them</a:t>
            </a:r>
          </a:p>
          <a:p>
            <a:r>
              <a:rPr lang="en-NZ" sz="2400" dirty="0"/>
              <a:t>But GPTs go into completely new territory</a:t>
            </a:r>
          </a:p>
          <a:p>
            <a:pPr lvl="1"/>
            <a:r>
              <a:rPr lang="en-NZ" sz="2000" dirty="0"/>
              <a:t>472 action areas in the </a:t>
            </a:r>
            <a:r>
              <a:rPr lang="en-NZ" sz="2000" dirty="0">
                <a:hlinkClick r:id="rId4"/>
              </a:rPr>
              <a:t>NIST Draft Generative Artificial Intelligence Profile</a:t>
            </a:r>
            <a:endParaRPr lang="en-NZ" sz="2000" dirty="0"/>
          </a:p>
        </p:txBody>
      </p:sp>
      <p:sp>
        <p:nvSpPr>
          <p:cNvPr id="2" name="Slide Number Placeholder 1">
            <a:extLst>
              <a:ext uri="{FF2B5EF4-FFF2-40B4-BE49-F238E27FC236}">
                <a16:creationId xmlns:a16="http://schemas.microsoft.com/office/drawing/2014/main" id="{E5EA5D28-3FAA-2CFB-2C73-7D94B3825A62}"/>
              </a:ext>
            </a:extLst>
          </p:cNvPr>
          <p:cNvSpPr>
            <a:spLocks noGrp="1"/>
          </p:cNvSpPr>
          <p:nvPr>
            <p:ph type="sldNum" sz="quarter" idx="12"/>
          </p:nvPr>
        </p:nvSpPr>
        <p:spPr/>
        <p:txBody>
          <a:bodyPr/>
          <a:lstStyle/>
          <a:p>
            <a:pPr>
              <a:defRPr/>
            </a:pPr>
            <a:fld id="{737D2987-6BC8-4AD4-80BD-B891B5650F08}" type="slidenum">
              <a:rPr lang="en-NZ" altLang="en-US" smtClean="0"/>
              <a:pPr>
                <a:defRPr/>
              </a:pPr>
              <a:t>45</a:t>
            </a:fld>
            <a:endParaRPr lang="en-NZ" altLang="en-US" dirty="0"/>
          </a:p>
        </p:txBody>
      </p:sp>
    </p:spTree>
    <p:extLst>
      <p:ext uri="{BB962C8B-B14F-4D97-AF65-F5344CB8AC3E}">
        <p14:creationId xmlns:p14="http://schemas.microsoft.com/office/powerpoint/2010/main" val="3929011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8D1FB-BB3D-6EB1-A37A-AB9C93E7BF80}"/>
              </a:ext>
            </a:extLst>
          </p:cNvPr>
          <p:cNvSpPr>
            <a:spLocks noGrp="1"/>
          </p:cNvSpPr>
          <p:nvPr>
            <p:ph type="title"/>
          </p:nvPr>
        </p:nvSpPr>
        <p:spPr/>
        <p:txBody>
          <a:bodyPr/>
          <a:lstStyle/>
          <a:p>
            <a:r>
              <a:rPr lang="en-NZ" dirty="0">
                <a:latin typeface="Google Sans"/>
              </a:rPr>
              <a:t>US Implications</a:t>
            </a:r>
          </a:p>
        </p:txBody>
      </p:sp>
      <p:sp>
        <p:nvSpPr>
          <p:cNvPr id="3" name="Content Placeholder 2">
            <a:extLst>
              <a:ext uri="{FF2B5EF4-FFF2-40B4-BE49-F238E27FC236}">
                <a16:creationId xmlns:a16="http://schemas.microsoft.com/office/drawing/2014/main" id="{2D4CCEE9-BDF8-4476-5722-F0AA4E84A24B}"/>
              </a:ext>
            </a:extLst>
          </p:cNvPr>
          <p:cNvSpPr>
            <a:spLocks noGrp="1"/>
          </p:cNvSpPr>
          <p:nvPr>
            <p:ph idx="1"/>
          </p:nvPr>
        </p:nvSpPr>
        <p:spPr/>
        <p:txBody>
          <a:bodyPr/>
          <a:lstStyle/>
          <a:p>
            <a:r>
              <a:rPr lang="en-NZ" sz="2400" dirty="0">
                <a:latin typeface="Google Sans"/>
              </a:rPr>
              <a:t>No single set of rules, standards</a:t>
            </a:r>
          </a:p>
          <a:p>
            <a:pPr lvl="1"/>
            <a:r>
              <a:rPr lang="en-NZ" sz="2000" dirty="0">
                <a:latin typeface="Google Sans"/>
              </a:rPr>
              <a:t>competition in standard-setting good when we don’t have good sector understanding</a:t>
            </a:r>
          </a:p>
          <a:p>
            <a:pPr lvl="2"/>
            <a:r>
              <a:rPr lang="en-NZ" sz="1800" dirty="0">
                <a:latin typeface="Google Sans"/>
              </a:rPr>
              <a:t>the “best” rules will reveal themselves over time</a:t>
            </a:r>
          </a:p>
          <a:p>
            <a:pPr lvl="1"/>
            <a:r>
              <a:rPr lang="en-NZ" sz="2000" dirty="0">
                <a:latin typeface="Google Sans"/>
              </a:rPr>
              <a:t>firms must choose which set of standards to adopt</a:t>
            </a:r>
          </a:p>
          <a:p>
            <a:pPr lvl="2"/>
            <a:r>
              <a:rPr lang="en-NZ" sz="1800" dirty="0">
                <a:latin typeface="Google Sans"/>
              </a:rPr>
              <a:t>meantime incur high costs complying with all or only most stringent</a:t>
            </a:r>
          </a:p>
          <a:p>
            <a:pPr lvl="2"/>
            <a:r>
              <a:rPr lang="en-NZ" sz="1800" dirty="0">
                <a:latin typeface="Google Sans"/>
              </a:rPr>
              <a:t>all app providers must make conscious choices over compliance, disclosure (no “free pass” as for low-risk </a:t>
            </a:r>
            <a:r>
              <a:rPr lang="en-NZ" sz="1800">
                <a:latin typeface="Google Sans"/>
              </a:rPr>
              <a:t>EU apps) </a:t>
            </a:r>
            <a:endParaRPr lang="en-NZ" sz="1800" dirty="0">
              <a:latin typeface="Google Sans"/>
            </a:endParaRPr>
          </a:p>
          <a:p>
            <a:r>
              <a:rPr lang="en-NZ" sz="2400" dirty="0">
                <a:latin typeface="Google Sans"/>
              </a:rPr>
              <a:t>Consumers, users, must play their part too</a:t>
            </a:r>
          </a:p>
          <a:p>
            <a:pPr lvl="1"/>
            <a:r>
              <a:rPr lang="en-NZ" sz="2000" dirty="0">
                <a:latin typeface="Google Sans"/>
              </a:rPr>
              <a:t>share some of the risks, but will get earlier access to benefits</a:t>
            </a:r>
          </a:p>
          <a:p>
            <a:pPr lvl="1"/>
            <a:r>
              <a:rPr lang="en-NZ" sz="2000" dirty="0">
                <a:latin typeface="Google Sans"/>
              </a:rPr>
              <a:t>need to ensure good information is available to facilitate checking relevant disclosures</a:t>
            </a:r>
          </a:p>
        </p:txBody>
      </p:sp>
      <p:sp>
        <p:nvSpPr>
          <p:cNvPr id="4" name="Slide Number Placeholder 3">
            <a:extLst>
              <a:ext uri="{FF2B5EF4-FFF2-40B4-BE49-F238E27FC236}">
                <a16:creationId xmlns:a16="http://schemas.microsoft.com/office/drawing/2014/main" id="{8327363E-E3B5-A703-68A4-3341FC846BBF}"/>
              </a:ext>
            </a:extLst>
          </p:cNvPr>
          <p:cNvSpPr>
            <a:spLocks noGrp="1"/>
          </p:cNvSpPr>
          <p:nvPr>
            <p:ph type="sldNum" sz="quarter" idx="12"/>
          </p:nvPr>
        </p:nvSpPr>
        <p:spPr/>
        <p:txBody>
          <a:bodyPr/>
          <a:lstStyle/>
          <a:p>
            <a:pPr>
              <a:defRPr/>
            </a:pPr>
            <a:fld id="{A6A33877-5CB6-44C2-9F8B-563999208E89}" type="slidenum">
              <a:rPr lang="en-NZ" altLang="en-US" smtClean="0"/>
              <a:pPr>
                <a:defRPr/>
              </a:pPr>
              <a:t>46</a:t>
            </a:fld>
            <a:endParaRPr lang="en-NZ" altLang="en-US" dirty="0"/>
          </a:p>
        </p:txBody>
      </p:sp>
    </p:spTree>
    <p:extLst>
      <p:ext uri="{BB962C8B-B14F-4D97-AF65-F5344CB8AC3E}">
        <p14:creationId xmlns:p14="http://schemas.microsoft.com/office/powerpoint/2010/main" val="16492958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19B506-1DC7-A317-AADE-599FE7BCB6EC}"/>
              </a:ext>
            </a:extLst>
          </p:cNvPr>
          <p:cNvSpPr>
            <a:spLocks noGrp="1"/>
          </p:cNvSpPr>
          <p:nvPr>
            <p:ph type="sldNum" sz="quarter" idx="12"/>
          </p:nvPr>
        </p:nvSpPr>
        <p:spPr/>
        <p:txBody>
          <a:bodyPr/>
          <a:lstStyle/>
          <a:p>
            <a:pPr>
              <a:defRPr/>
            </a:pPr>
            <a:fld id="{737D2987-6BC8-4AD4-80BD-B891B5650F08}" type="slidenum">
              <a:rPr lang="en-NZ" altLang="en-US" smtClean="0"/>
              <a:pPr>
                <a:defRPr/>
              </a:pPr>
              <a:t>47</a:t>
            </a:fld>
            <a:endParaRPr lang="en-NZ" altLang="en-US" dirty="0"/>
          </a:p>
        </p:txBody>
      </p:sp>
      <p:pic>
        <p:nvPicPr>
          <p:cNvPr id="1028" name="Picture 4" descr="Jobs lost due to Robots &amp; Technology">
            <a:extLst>
              <a:ext uri="{FF2B5EF4-FFF2-40B4-BE49-F238E27FC236}">
                <a16:creationId xmlns:a16="http://schemas.microsoft.com/office/drawing/2014/main" id="{27C40EDD-6386-EC73-56E3-C1CCC5D08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4175"/>
            <a:ext cx="9144000" cy="608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760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55C58-1FD7-D65E-6B74-BD9CAD79F780}"/>
              </a:ext>
            </a:extLst>
          </p:cNvPr>
          <p:cNvSpPr>
            <a:spLocks noGrp="1"/>
          </p:cNvSpPr>
          <p:nvPr>
            <p:ph type="title"/>
          </p:nvPr>
        </p:nvSpPr>
        <p:spPr>
          <a:xfrm>
            <a:off x="457200" y="2996952"/>
            <a:ext cx="8229600" cy="1143000"/>
          </a:xfrm>
        </p:spPr>
        <p:txBody>
          <a:bodyPr/>
          <a:lstStyle/>
          <a:p>
            <a:r>
              <a:rPr lang="en-NZ" sz="3600" dirty="0"/>
              <a:t>If we make AIs that act like humans, then should we govern and manage them more like we govern and manage humans (not as we govern and manage machines operating under human control)? </a:t>
            </a:r>
            <a:br>
              <a:rPr lang="en-NZ" sz="3600" dirty="0"/>
            </a:br>
            <a:endParaRPr lang="en-NZ" dirty="0"/>
          </a:p>
        </p:txBody>
      </p:sp>
      <p:sp>
        <p:nvSpPr>
          <p:cNvPr id="4" name="Slide Number Placeholder 3">
            <a:extLst>
              <a:ext uri="{FF2B5EF4-FFF2-40B4-BE49-F238E27FC236}">
                <a16:creationId xmlns:a16="http://schemas.microsoft.com/office/drawing/2014/main" id="{2996F061-80F9-3BD9-FC73-55FA68943B96}"/>
              </a:ext>
            </a:extLst>
          </p:cNvPr>
          <p:cNvSpPr>
            <a:spLocks noGrp="1"/>
          </p:cNvSpPr>
          <p:nvPr>
            <p:ph type="sldNum" sz="quarter" idx="12"/>
          </p:nvPr>
        </p:nvSpPr>
        <p:spPr/>
        <p:txBody>
          <a:bodyPr/>
          <a:lstStyle/>
          <a:p>
            <a:pPr>
              <a:defRPr/>
            </a:pPr>
            <a:fld id="{A6A33877-5CB6-44C2-9F8B-563999208E89}" type="slidenum">
              <a:rPr lang="en-NZ" altLang="en-US" smtClean="0"/>
              <a:pPr>
                <a:defRPr/>
              </a:pPr>
              <a:t>48</a:t>
            </a:fld>
            <a:endParaRPr lang="en-NZ" altLang="en-US" dirty="0"/>
          </a:p>
        </p:txBody>
      </p:sp>
    </p:spTree>
    <p:extLst>
      <p:ext uri="{BB962C8B-B14F-4D97-AF65-F5344CB8AC3E}">
        <p14:creationId xmlns:p14="http://schemas.microsoft.com/office/powerpoint/2010/main" val="3369895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66F9-F7D6-2650-5E34-4A7A30F0CC51}"/>
              </a:ext>
            </a:extLst>
          </p:cNvPr>
          <p:cNvSpPr>
            <a:spLocks noGrp="1"/>
          </p:cNvSpPr>
          <p:nvPr>
            <p:ph type="title"/>
          </p:nvPr>
        </p:nvSpPr>
        <p:spPr/>
        <p:txBody>
          <a:bodyPr/>
          <a:lstStyle/>
          <a:p>
            <a:r>
              <a:rPr lang="en-NZ" dirty="0"/>
              <a:t>Risk vs Uncertainty</a:t>
            </a:r>
          </a:p>
        </p:txBody>
      </p:sp>
      <p:sp>
        <p:nvSpPr>
          <p:cNvPr id="3" name="Content Placeholder 2">
            <a:extLst>
              <a:ext uri="{FF2B5EF4-FFF2-40B4-BE49-F238E27FC236}">
                <a16:creationId xmlns:a16="http://schemas.microsoft.com/office/drawing/2014/main" id="{2C9D13A1-8505-B1AA-80D4-CFFA21FDDFD0}"/>
              </a:ext>
            </a:extLst>
          </p:cNvPr>
          <p:cNvSpPr>
            <a:spLocks noGrp="1"/>
          </p:cNvSpPr>
          <p:nvPr>
            <p:ph idx="1"/>
          </p:nvPr>
        </p:nvSpPr>
        <p:spPr/>
        <p:txBody>
          <a:bodyPr/>
          <a:lstStyle/>
          <a:p>
            <a:r>
              <a:rPr lang="en-NZ" sz="2800" b="0" i="0" dirty="0">
                <a:solidFill>
                  <a:srgbClr val="040C28"/>
                </a:solidFill>
                <a:effectLst/>
                <a:latin typeface="Google Sans"/>
              </a:rPr>
              <a:t>Uncertainty must be taken in a sense radically distinct from the familiar notion of Risk, from which it has never been properly separated</a:t>
            </a:r>
            <a:r>
              <a:rPr lang="en-NZ" sz="2800" b="0" i="0" dirty="0">
                <a:solidFill>
                  <a:srgbClr val="202124"/>
                </a:solidFill>
                <a:effectLst/>
                <a:latin typeface="Google Sans"/>
              </a:rPr>
              <a:t>..... It will appear that a measurable uncertainty, or "risk" proper.... is so far different from an unmeasurable one that it is not in effect an uncertainty at all. 					</a:t>
            </a:r>
            <a:r>
              <a:rPr lang="en-NZ" sz="2000" dirty="0"/>
              <a:t>Frank Knight, 1921, Risk, Uncertainty and Profit. </a:t>
            </a:r>
          </a:p>
          <a:p>
            <a:endParaRPr lang="en-NZ" dirty="0"/>
          </a:p>
        </p:txBody>
      </p:sp>
      <p:sp>
        <p:nvSpPr>
          <p:cNvPr id="4" name="Slide Number Placeholder 3">
            <a:extLst>
              <a:ext uri="{FF2B5EF4-FFF2-40B4-BE49-F238E27FC236}">
                <a16:creationId xmlns:a16="http://schemas.microsoft.com/office/drawing/2014/main" id="{0992A1F2-4239-E76E-9364-1CDDCA204461}"/>
              </a:ext>
            </a:extLst>
          </p:cNvPr>
          <p:cNvSpPr>
            <a:spLocks noGrp="1"/>
          </p:cNvSpPr>
          <p:nvPr>
            <p:ph type="sldNum" sz="quarter" idx="12"/>
          </p:nvPr>
        </p:nvSpPr>
        <p:spPr/>
        <p:txBody>
          <a:bodyPr/>
          <a:lstStyle/>
          <a:p>
            <a:pPr>
              <a:defRPr/>
            </a:pPr>
            <a:fld id="{A6A33877-5CB6-44C2-9F8B-563999208E89}" type="slidenum">
              <a:rPr lang="en-NZ" altLang="en-US" smtClean="0"/>
              <a:pPr>
                <a:defRPr/>
              </a:pPr>
              <a:t>5</a:t>
            </a:fld>
            <a:endParaRPr lang="en-NZ" altLang="en-US" dirty="0"/>
          </a:p>
        </p:txBody>
      </p:sp>
    </p:spTree>
    <p:extLst>
      <p:ext uri="{BB962C8B-B14F-4D97-AF65-F5344CB8AC3E}">
        <p14:creationId xmlns:p14="http://schemas.microsoft.com/office/powerpoint/2010/main" val="2665338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F4F1A-16D9-74D5-58B3-E2332336AEF1}"/>
              </a:ext>
            </a:extLst>
          </p:cNvPr>
          <p:cNvSpPr>
            <a:spLocks noGrp="1"/>
          </p:cNvSpPr>
          <p:nvPr>
            <p:ph type="title"/>
          </p:nvPr>
        </p:nvSpPr>
        <p:spPr/>
        <p:txBody>
          <a:bodyPr/>
          <a:lstStyle/>
          <a:p>
            <a:r>
              <a:rPr lang="en-NZ" dirty="0">
                <a:latin typeface="Google Sans"/>
              </a:rPr>
              <a:t>What is risk?</a:t>
            </a:r>
          </a:p>
        </p:txBody>
      </p:sp>
      <p:sp>
        <p:nvSpPr>
          <p:cNvPr id="3" name="Content Placeholder 2">
            <a:extLst>
              <a:ext uri="{FF2B5EF4-FFF2-40B4-BE49-F238E27FC236}">
                <a16:creationId xmlns:a16="http://schemas.microsoft.com/office/drawing/2014/main" id="{2CF17EC8-DDB9-86D0-CF04-4D27690561B9}"/>
              </a:ext>
            </a:extLst>
          </p:cNvPr>
          <p:cNvSpPr>
            <a:spLocks noGrp="1"/>
          </p:cNvSpPr>
          <p:nvPr>
            <p:ph idx="1"/>
          </p:nvPr>
        </p:nvSpPr>
        <p:spPr/>
        <p:txBody>
          <a:bodyPr/>
          <a:lstStyle/>
          <a:p>
            <a:r>
              <a:rPr lang="en-NZ" dirty="0"/>
              <a:t>Knightian Uncertainty = “unknown unknowns”: we don’t know and we know that we don’t know</a:t>
            </a:r>
          </a:p>
          <a:p>
            <a:endParaRPr lang="en-NZ" dirty="0"/>
          </a:p>
          <a:p>
            <a:r>
              <a:rPr lang="en-NZ" dirty="0"/>
              <a:t>Knightian Risk =&gt; we know, or can estimate, the probability and magnitude of an outcome (even if only to rank magnitudes and preferences for outcomes) 					</a:t>
            </a:r>
            <a:r>
              <a:rPr lang="en-NZ" sz="1600" dirty="0">
                <a:hlinkClick r:id="rId2"/>
              </a:rPr>
              <a:t>Sunstein (2023), Knightian </a:t>
            </a:r>
            <a:r>
              <a:rPr lang="en-NZ" sz="1600" dirty="0" err="1">
                <a:hlinkClick r:id="rId2"/>
              </a:rPr>
              <a:t>Uncertainy</a:t>
            </a:r>
            <a:endParaRPr lang="en-NZ" dirty="0"/>
          </a:p>
          <a:p>
            <a:r>
              <a:rPr lang="en-NZ" dirty="0">
                <a:hlinkClick r:id="rId3"/>
              </a:rPr>
              <a:t>EU AI Act</a:t>
            </a:r>
            <a:r>
              <a:rPr lang="en-NZ" dirty="0"/>
              <a:t>: </a:t>
            </a:r>
            <a:r>
              <a:rPr lang="en-NZ" sz="2400" dirty="0">
                <a:effectLst/>
                <a:ea typeface="Calibri" panose="020F0502020204030204" pitchFamily="34" charset="0"/>
              </a:rPr>
              <a:t>‘risk’ means the combination of the probability of an occurrence of harm and the severity of that harm (</a:t>
            </a:r>
            <a:r>
              <a:rPr lang="en-NZ" sz="2400" dirty="0">
                <a:effectLst/>
                <a:ea typeface="Calibri" panose="020F0502020204030204" pitchFamily="34" charset="0"/>
                <a:hlinkClick r:id="rId4"/>
              </a:rPr>
              <a:t>Chapter 1, Article 3</a:t>
            </a:r>
            <a:r>
              <a:rPr lang="en-NZ" sz="2400" dirty="0">
                <a:effectLst/>
                <a:ea typeface="Calibri" panose="020F0502020204030204" pitchFamily="34" charset="0"/>
              </a:rPr>
              <a:t>)</a:t>
            </a:r>
            <a:endParaRPr lang="en-NZ" sz="4400" dirty="0"/>
          </a:p>
        </p:txBody>
      </p:sp>
      <p:sp>
        <p:nvSpPr>
          <p:cNvPr id="4" name="Slide Number Placeholder 3">
            <a:extLst>
              <a:ext uri="{FF2B5EF4-FFF2-40B4-BE49-F238E27FC236}">
                <a16:creationId xmlns:a16="http://schemas.microsoft.com/office/drawing/2014/main" id="{E3E445AB-F120-8A91-2CC4-9BD4EF1FFFE3}"/>
              </a:ext>
            </a:extLst>
          </p:cNvPr>
          <p:cNvSpPr>
            <a:spLocks noGrp="1"/>
          </p:cNvSpPr>
          <p:nvPr>
            <p:ph type="sldNum" sz="quarter" idx="12"/>
          </p:nvPr>
        </p:nvSpPr>
        <p:spPr/>
        <p:txBody>
          <a:bodyPr/>
          <a:lstStyle/>
          <a:p>
            <a:pPr>
              <a:defRPr/>
            </a:pPr>
            <a:fld id="{A6A33877-5CB6-44C2-9F8B-563999208E89}" type="slidenum">
              <a:rPr lang="en-NZ" altLang="en-US" smtClean="0"/>
              <a:pPr>
                <a:defRPr/>
              </a:pPr>
              <a:t>6</a:t>
            </a:fld>
            <a:endParaRPr lang="en-NZ" altLang="en-US" dirty="0"/>
          </a:p>
        </p:txBody>
      </p:sp>
    </p:spTree>
    <p:extLst>
      <p:ext uri="{BB962C8B-B14F-4D97-AF65-F5344CB8AC3E}">
        <p14:creationId xmlns:p14="http://schemas.microsoft.com/office/powerpoint/2010/main" val="3437078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5C186-7F6A-3382-1817-8648410DEC2B}"/>
              </a:ext>
            </a:extLst>
          </p:cNvPr>
          <p:cNvSpPr>
            <a:spLocks noGrp="1"/>
          </p:cNvSpPr>
          <p:nvPr>
            <p:ph type="title"/>
          </p:nvPr>
        </p:nvSpPr>
        <p:spPr>
          <a:xfrm>
            <a:off x="107504" y="274638"/>
            <a:ext cx="9036496" cy="1143000"/>
          </a:xfrm>
        </p:spPr>
        <p:txBody>
          <a:bodyPr/>
          <a:lstStyle/>
          <a:p>
            <a:r>
              <a:rPr lang="en-NZ" dirty="0"/>
              <a:t>Managing in risky and uncertain environments</a:t>
            </a:r>
          </a:p>
        </p:txBody>
      </p:sp>
      <p:sp>
        <p:nvSpPr>
          <p:cNvPr id="4" name="Slide Number Placeholder 3">
            <a:extLst>
              <a:ext uri="{FF2B5EF4-FFF2-40B4-BE49-F238E27FC236}">
                <a16:creationId xmlns:a16="http://schemas.microsoft.com/office/drawing/2014/main" id="{50A9255F-C4CA-278F-1E3B-4D0322DA59CC}"/>
              </a:ext>
            </a:extLst>
          </p:cNvPr>
          <p:cNvSpPr>
            <a:spLocks noGrp="1"/>
          </p:cNvSpPr>
          <p:nvPr>
            <p:ph type="sldNum" sz="quarter" idx="12"/>
          </p:nvPr>
        </p:nvSpPr>
        <p:spPr/>
        <p:txBody>
          <a:bodyPr/>
          <a:lstStyle/>
          <a:p>
            <a:pPr>
              <a:defRPr/>
            </a:pPr>
            <a:fld id="{A6A33877-5CB6-44C2-9F8B-563999208E89}" type="slidenum">
              <a:rPr lang="en-NZ" altLang="en-US" smtClean="0"/>
              <a:pPr>
                <a:defRPr/>
              </a:pPr>
              <a:t>7</a:t>
            </a:fld>
            <a:endParaRPr lang="en-NZ" altLang="en-US" dirty="0"/>
          </a:p>
        </p:txBody>
      </p:sp>
      <p:pic>
        <p:nvPicPr>
          <p:cNvPr id="5" name="Content Placeholder 4">
            <a:extLst>
              <a:ext uri="{FF2B5EF4-FFF2-40B4-BE49-F238E27FC236}">
                <a16:creationId xmlns:a16="http://schemas.microsoft.com/office/drawing/2014/main" id="{22E043CF-44FB-18AD-D3B2-33742A323768}"/>
              </a:ext>
            </a:extLst>
          </p:cNvPr>
          <p:cNvPicPr>
            <a:picLocks noGrp="1" noChangeAspect="1"/>
          </p:cNvPicPr>
          <p:nvPr>
            <p:ph idx="1"/>
          </p:nvPr>
        </p:nvPicPr>
        <p:blipFill>
          <a:blip r:embed="rId3"/>
          <a:stretch>
            <a:fillRect/>
          </a:stretch>
        </p:blipFill>
        <p:spPr>
          <a:xfrm>
            <a:off x="457200" y="2205975"/>
            <a:ext cx="4274005" cy="2700987"/>
          </a:xfrm>
          <a:prstGeom prst="rect">
            <a:avLst/>
          </a:prstGeom>
          <a:noFill/>
        </p:spPr>
      </p:pic>
      <p:sp>
        <p:nvSpPr>
          <p:cNvPr id="3" name="TextBox 2">
            <a:extLst>
              <a:ext uri="{FF2B5EF4-FFF2-40B4-BE49-F238E27FC236}">
                <a16:creationId xmlns:a16="http://schemas.microsoft.com/office/drawing/2014/main" id="{6C6EA76F-404E-904B-A5EC-921C97D233E4}"/>
              </a:ext>
            </a:extLst>
          </p:cNvPr>
          <p:cNvSpPr txBox="1"/>
          <p:nvPr/>
        </p:nvSpPr>
        <p:spPr>
          <a:xfrm>
            <a:off x="2987824" y="6008799"/>
            <a:ext cx="7200800" cy="369332"/>
          </a:xfrm>
          <a:prstGeom prst="rect">
            <a:avLst/>
          </a:prstGeom>
          <a:noFill/>
        </p:spPr>
        <p:txBody>
          <a:bodyPr wrap="square" rtlCol="0">
            <a:spAutoFit/>
          </a:bodyPr>
          <a:lstStyle/>
          <a:p>
            <a:r>
              <a:rPr lang="en-NZ" dirty="0"/>
              <a:t>The evolving </a:t>
            </a:r>
            <a:r>
              <a:rPr lang="en-NZ" dirty="0" err="1">
                <a:hlinkClick r:id="rId4"/>
              </a:rPr>
              <a:t>Cynefin</a:t>
            </a:r>
            <a:r>
              <a:rPr lang="en-NZ" dirty="0"/>
              <a:t> Framework</a:t>
            </a:r>
          </a:p>
        </p:txBody>
      </p:sp>
      <p:sp>
        <p:nvSpPr>
          <p:cNvPr id="7" name="TextBox 6">
            <a:extLst>
              <a:ext uri="{FF2B5EF4-FFF2-40B4-BE49-F238E27FC236}">
                <a16:creationId xmlns:a16="http://schemas.microsoft.com/office/drawing/2014/main" id="{D54A7CBB-6224-97E3-BA43-68F6D7A909C2}"/>
              </a:ext>
            </a:extLst>
          </p:cNvPr>
          <p:cNvSpPr txBox="1"/>
          <p:nvPr/>
        </p:nvSpPr>
        <p:spPr>
          <a:xfrm>
            <a:off x="899592" y="5376034"/>
            <a:ext cx="3024336" cy="276999"/>
          </a:xfrm>
          <a:prstGeom prst="rect">
            <a:avLst/>
          </a:prstGeom>
          <a:noFill/>
        </p:spPr>
        <p:txBody>
          <a:bodyPr wrap="square" rtlCol="0">
            <a:spAutoFit/>
          </a:bodyPr>
          <a:lstStyle/>
          <a:p>
            <a:r>
              <a:rPr lang="en-NZ" sz="1200" dirty="0"/>
              <a:t>Dave Snowden (1999) at IBM Global Services</a:t>
            </a:r>
          </a:p>
        </p:txBody>
      </p:sp>
      <p:sp>
        <p:nvSpPr>
          <p:cNvPr id="8" name="TextBox 7">
            <a:extLst>
              <a:ext uri="{FF2B5EF4-FFF2-40B4-BE49-F238E27FC236}">
                <a16:creationId xmlns:a16="http://schemas.microsoft.com/office/drawing/2014/main" id="{7D0EA3DD-F4E2-67DF-64DB-E6ED9A4FBF2D}"/>
              </a:ext>
            </a:extLst>
          </p:cNvPr>
          <p:cNvSpPr txBox="1"/>
          <p:nvPr/>
        </p:nvSpPr>
        <p:spPr>
          <a:xfrm>
            <a:off x="6156176" y="5362270"/>
            <a:ext cx="1800200" cy="276999"/>
          </a:xfrm>
          <a:prstGeom prst="rect">
            <a:avLst/>
          </a:prstGeom>
          <a:noFill/>
        </p:spPr>
        <p:txBody>
          <a:bodyPr wrap="square" rtlCol="0">
            <a:spAutoFit/>
          </a:bodyPr>
          <a:lstStyle/>
          <a:p>
            <a:r>
              <a:rPr lang="en-NZ" sz="1200" dirty="0"/>
              <a:t>From 2014</a:t>
            </a:r>
          </a:p>
        </p:txBody>
      </p:sp>
      <p:pic>
        <p:nvPicPr>
          <p:cNvPr id="10" name="Picture 9">
            <a:extLst>
              <a:ext uri="{FF2B5EF4-FFF2-40B4-BE49-F238E27FC236}">
                <a16:creationId xmlns:a16="http://schemas.microsoft.com/office/drawing/2014/main" id="{EA3F70B9-B138-508F-791E-3CA019A7D6E1}"/>
              </a:ext>
            </a:extLst>
          </p:cNvPr>
          <p:cNvPicPr>
            <a:picLocks noChangeAspect="1"/>
          </p:cNvPicPr>
          <p:nvPr/>
        </p:nvPicPr>
        <p:blipFill>
          <a:blip r:embed="rId5"/>
          <a:stretch>
            <a:fillRect/>
          </a:stretch>
        </p:blipFill>
        <p:spPr>
          <a:xfrm>
            <a:off x="5004048" y="1794135"/>
            <a:ext cx="3578503" cy="3191638"/>
          </a:xfrm>
          <a:prstGeom prst="rect">
            <a:avLst/>
          </a:prstGeom>
        </p:spPr>
      </p:pic>
    </p:spTree>
    <p:extLst>
      <p:ext uri="{BB962C8B-B14F-4D97-AF65-F5344CB8AC3E}">
        <p14:creationId xmlns:p14="http://schemas.microsoft.com/office/powerpoint/2010/main" val="1739033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75061F-B2B8-3825-B4B1-4F697D75EEA4}"/>
              </a:ext>
            </a:extLst>
          </p:cNvPr>
          <p:cNvSpPr>
            <a:spLocks noGrp="1"/>
          </p:cNvSpPr>
          <p:nvPr>
            <p:ph type="title"/>
          </p:nvPr>
        </p:nvSpPr>
        <p:spPr>
          <a:xfrm>
            <a:off x="457200" y="274638"/>
            <a:ext cx="8229600" cy="1143000"/>
          </a:xfrm>
        </p:spPr>
        <p:txBody>
          <a:bodyPr wrap="square" anchor="ctr">
            <a:normAutofit/>
          </a:bodyPr>
          <a:lstStyle/>
          <a:p>
            <a:r>
              <a:rPr lang="en-NZ" dirty="0">
                <a:hlinkClick r:id="rId2"/>
              </a:rPr>
              <a:t>Edwin Stoop (n.d.) </a:t>
            </a:r>
            <a:endParaRPr lang="en-NZ" dirty="0"/>
          </a:p>
        </p:txBody>
      </p:sp>
      <p:pic>
        <p:nvPicPr>
          <p:cNvPr id="6" name="Picture 5" descr="A diagram of a mental disorder&#10;&#10;Description automatically generated with medium confidence">
            <a:extLst>
              <a:ext uri="{FF2B5EF4-FFF2-40B4-BE49-F238E27FC236}">
                <a16:creationId xmlns:a16="http://schemas.microsoft.com/office/drawing/2014/main" id="{06FB9048-A295-D5D9-3334-EDA531E81469}"/>
              </a:ext>
            </a:extLst>
          </p:cNvPr>
          <p:cNvPicPr>
            <a:picLocks noChangeAspect="1"/>
          </p:cNvPicPr>
          <p:nvPr/>
        </p:nvPicPr>
        <p:blipFill>
          <a:blip r:embed="rId3"/>
          <a:srcRect l="19671" r="9416" b="1"/>
          <a:stretch/>
        </p:blipFill>
        <p:spPr>
          <a:xfrm>
            <a:off x="457200" y="1600200"/>
            <a:ext cx="8229600" cy="4525963"/>
          </a:xfrm>
          <a:prstGeom prst="rect">
            <a:avLst/>
          </a:prstGeom>
          <a:noFill/>
        </p:spPr>
      </p:pic>
      <p:sp>
        <p:nvSpPr>
          <p:cNvPr id="4" name="Slide Number Placeholder 3">
            <a:extLst>
              <a:ext uri="{FF2B5EF4-FFF2-40B4-BE49-F238E27FC236}">
                <a16:creationId xmlns:a16="http://schemas.microsoft.com/office/drawing/2014/main" id="{521E8E0E-316C-BE30-93BB-9608E390A009}"/>
              </a:ext>
            </a:extLst>
          </p:cNvPr>
          <p:cNvSpPr>
            <a:spLocks noGrp="1"/>
          </p:cNvSpPr>
          <p:nvPr>
            <p:ph type="sldNum" sz="quarter" idx="12"/>
          </p:nvPr>
        </p:nvSpPr>
        <p:spPr>
          <a:xfrm>
            <a:off x="6553200" y="6356350"/>
            <a:ext cx="2133600" cy="365125"/>
          </a:xfrm>
        </p:spPr>
        <p:txBody>
          <a:bodyPr wrap="square" anchor="ctr">
            <a:normAutofit/>
          </a:bodyPr>
          <a:lstStyle/>
          <a:p>
            <a:pPr>
              <a:spcAft>
                <a:spcPts val="600"/>
              </a:spcAft>
              <a:defRPr/>
            </a:pPr>
            <a:fld id="{A6A33877-5CB6-44C2-9F8B-563999208E89}" type="slidenum">
              <a:rPr lang="en-NZ" altLang="en-US" smtClean="0"/>
              <a:pPr>
                <a:spcAft>
                  <a:spcPts val="600"/>
                </a:spcAft>
                <a:defRPr/>
              </a:pPr>
              <a:t>8</a:t>
            </a:fld>
            <a:endParaRPr lang="en-NZ" altLang="en-US"/>
          </a:p>
        </p:txBody>
      </p:sp>
    </p:spTree>
    <p:extLst>
      <p:ext uri="{BB962C8B-B14F-4D97-AF65-F5344CB8AC3E}">
        <p14:creationId xmlns:p14="http://schemas.microsoft.com/office/powerpoint/2010/main" val="1294621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7CFE-9437-804F-F68E-468C9A2D2BDE}"/>
              </a:ext>
            </a:extLst>
          </p:cNvPr>
          <p:cNvSpPr>
            <a:spLocks noGrp="1"/>
          </p:cNvSpPr>
          <p:nvPr>
            <p:ph type="title"/>
          </p:nvPr>
        </p:nvSpPr>
        <p:spPr/>
        <p:txBody>
          <a:bodyPr/>
          <a:lstStyle/>
          <a:p>
            <a:r>
              <a:rPr lang="en-NZ" dirty="0"/>
              <a:t>(Biased) Human responses to uncertainty</a:t>
            </a:r>
          </a:p>
        </p:txBody>
      </p:sp>
      <p:sp>
        <p:nvSpPr>
          <p:cNvPr id="3" name="Content Placeholder 2">
            <a:extLst>
              <a:ext uri="{FF2B5EF4-FFF2-40B4-BE49-F238E27FC236}">
                <a16:creationId xmlns:a16="http://schemas.microsoft.com/office/drawing/2014/main" id="{5AD3CC2E-344C-CEAE-2AA9-E7B08487505E}"/>
              </a:ext>
            </a:extLst>
          </p:cNvPr>
          <p:cNvSpPr>
            <a:spLocks noGrp="1"/>
          </p:cNvSpPr>
          <p:nvPr>
            <p:ph idx="1"/>
          </p:nvPr>
        </p:nvSpPr>
        <p:spPr>
          <a:xfrm>
            <a:off x="323528" y="-99392"/>
            <a:ext cx="6840760" cy="1298150"/>
          </a:xfrm>
        </p:spPr>
        <p:txBody>
          <a:bodyPr/>
          <a:lstStyle/>
          <a:p>
            <a:endParaRPr lang="en-NZ" dirty="0">
              <a:latin typeface="Google Sans"/>
            </a:endParaRPr>
          </a:p>
          <a:p>
            <a:endParaRPr lang="en-NZ" dirty="0">
              <a:latin typeface="Google Sans"/>
            </a:endParaRPr>
          </a:p>
          <a:p>
            <a:endParaRPr lang="en-NZ" dirty="0">
              <a:latin typeface="Google Sans"/>
            </a:endParaRPr>
          </a:p>
          <a:p>
            <a:pPr algn="ctr"/>
            <a:r>
              <a:rPr lang="en-NZ" dirty="0">
                <a:latin typeface="Google Sans"/>
              </a:rPr>
              <a:t>“if it looks like a lion, then </a:t>
            </a:r>
            <a:r>
              <a:rPr lang="en-NZ" i="1" dirty="0">
                <a:latin typeface="Google Sans"/>
              </a:rPr>
              <a:t>run for your life</a:t>
            </a:r>
            <a:r>
              <a:rPr lang="en-NZ" dirty="0">
                <a:latin typeface="Google Sans"/>
              </a:rPr>
              <a:t>”</a:t>
            </a:r>
          </a:p>
          <a:p>
            <a:endParaRPr lang="en-NZ" dirty="0"/>
          </a:p>
        </p:txBody>
      </p:sp>
      <p:sp>
        <p:nvSpPr>
          <p:cNvPr id="4" name="Slide Number Placeholder 3">
            <a:extLst>
              <a:ext uri="{FF2B5EF4-FFF2-40B4-BE49-F238E27FC236}">
                <a16:creationId xmlns:a16="http://schemas.microsoft.com/office/drawing/2014/main" id="{D3682FFE-133F-E523-6A8B-842FB0932BAC}"/>
              </a:ext>
            </a:extLst>
          </p:cNvPr>
          <p:cNvSpPr>
            <a:spLocks noGrp="1"/>
          </p:cNvSpPr>
          <p:nvPr>
            <p:ph type="sldNum" sz="quarter" idx="12"/>
          </p:nvPr>
        </p:nvSpPr>
        <p:spPr/>
        <p:txBody>
          <a:bodyPr/>
          <a:lstStyle/>
          <a:p>
            <a:pPr>
              <a:defRPr/>
            </a:pPr>
            <a:fld id="{A6A33877-5CB6-44C2-9F8B-563999208E89}" type="slidenum">
              <a:rPr lang="en-NZ" altLang="en-US" smtClean="0"/>
              <a:pPr>
                <a:defRPr/>
              </a:pPr>
              <a:t>9</a:t>
            </a:fld>
            <a:endParaRPr lang="en-NZ" altLang="en-US" dirty="0"/>
          </a:p>
        </p:txBody>
      </p:sp>
      <p:pic>
        <p:nvPicPr>
          <p:cNvPr id="4098" name="Picture 2" descr="Lion | Characteristics, Habitat, &amp; Facts | Britannica">
            <a:extLst>
              <a:ext uri="{FF2B5EF4-FFF2-40B4-BE49-F238E27FC236}">
                <a16:creationId xmlns:a16="http://schemas.microsoft.com/office/drawing/2014/main" id="{CD06EACC-593D-57CD-960C-EE216BCEB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370" y="2190388"/>
            <a:ext cx="6265259" cy="416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8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15219</TotalTime>
  <Words>2778</Words>
  <Application>Microsoft Office PowerPoint</Application>
  <PresentationFormat>On-screen Show (4:3)</PresentationFormat>
  <Paragraphs>319</Paragraphs>
  <Slides>48</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Arial</vt:lpstr>
      <vt:lpstr>Calibri</vt:lpstr>
      <vt:lpstr>Courier New</vt:lpstr>
      <vt:lpstr>Google Sans</vt:lpstr>
      <vt:lpstr>Symbol</vt:lpstr>
      <vt:lpstr>Office Theme</vt:lpstr>
      <vt:lpstr>Custom Design</vt:lpstr>
      <vt:lpstr> </vt:lpstr>
      <vt:lpstr>Agenda</vt:lpstr>
      <vt:lpstr>PowerPoint Presentation</vt:lpstr>
      <vt:lpstr>PowerPoint Presentation</vt:lpstr>
      <vt:lpstr>Risk vs Uncertainty</vt:lpstr>
      <vt:lpstr>What is risk?</vt:lpstr>
      <vt:lpstr>Managing in risky and uncertain environments</vt:lpstr>
      <vt:lpstr>Edwin Stoop (n.d.) </vt:lpstr>
      <vt:lpstr>(Biased) Human responses to uncertainty</vt:lpstr>
      <vt:lpstr>Humans Faced with Uncertainty</vt:lpstr>
      <vt:lpstr>PowerPoint Presentation</vt:lpstr>
      <vt:lpstr>PowerPoint Presentation</vt:lpstr>
      <vt:lpstr>PowerPoint Presentation</vt:lpstr>
      <vt:lpstr>Safety Regulation:  the Precautionary Principle</vt:lpstr>
      <vt:lpstr>PowerPoint Presentation</vt:lpstr>
      <vt:lpstr>Three levels of precaution</vt:lpstr>
      <vt:lpstr>EU Procedural Interpretation European Parliament (2015) The precautionary principle: definitions, applications </vt:lpstr>
      <vt:lpstr>Principles</vt:lpstr>
      <vt:lpstr>Governance</vt:lpstr>
      <vt:lpstr>Methods to determine appropriate measures</vt:lpstr>
      <vt:lpstr>PowerPoint Presentation</vt:lpstr>
      <vt:lpstr>ISO 31000 Enterprise Risk Management</vt:lpstr>
      <vt:lpstr>Examples</vt:lpstr>
      <vt:lpstr>PowerPoint Presentation</vt:lpstr>
      <vt:lpstr>“Risk Management” is not  “Decision-making in a state of Uncertainty”</vt:lpstr>
      <vt:lpstr>ERM, ICTs and AI</vt:lpstr>
      <vt:lpstr>Existing AI Risk Management Processes</vt:lpstr>
      <vt:lpstr>Special GPT Considerations</vt:lpstr>
      <vt:lpstr>Regulations create risk</vt:lpstr>
      <vt:lpstr>Are Legislative Regulations Even Practical? </vt:lpstr>
      <vt:lpstr>Are LLMs Actually Very Dangerous?</vt:lpstr>
      <vt:lpstr>A solution?</vt:lpstr>
      <vt:lpstr>PowerPoint Presentation</vt:lpstr>
      <vt:lpstr>Its not an unregulated “wild west”</vt:lpstr>
      <vt:lpstr>Not an “unregulated wild west”</vt:lpstr>
      <vt:lpstr>European Union</vt:lpstr>
      <vt:lpstr>And not classic risk management either</vt:lpstr>
      <vt:lpstr>EU continued</vt:lpstr>
      <vt:lpstr>EU continued</vt:lpstr>
      <vt:lpstr>EU implications</vt:lpstr>
      <vt:lpstr>United States</vt:lpstr>
      <vt:lpstr>The NIST (US) Approach</vt:lpstr>
      <vt:lpstr>PowerPoint Presentation</vt:lpstr>
      <vt:lpstr>PowerPoint Presentation</vt:lpstr>
      <vt:lpstr>Voluntary Adoption Strongly Encouraged</vt:lpstr>
      <vt:lpstr>US Implications</vt:lpstr>
      <vt:lpstr>PowerPoint Presentation</vt:lpstr>
      <vt:lpstr>If we make AIs that act like humans, then should we govern and manage them more like we govern and manage humans (not as we govern and manage machines operating under human control)?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Bronwyn Howell</dc:creator>
  <cp:lastModifiedBy>Bronwyn Howell</cp:lastModifiedBy>
  <cp:revision>254</cp:revision>
  <dcterms:created xsi:type="dcterms:W3CDTF">2020-08-27T04:46:00Z</dcterms:created>
  <dcterms:modified xsi:type="dcterms:W3CDTF">2024-07-31T22:33:10Z</dcterms:modified>
</cp:coreProperties>
</file>