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56"/>
  </p:notesMasterIdLst>
  <p:sldIdLst>
    <p:sldId id="304" r:id="rId2"/>
    <p:sldId id="256" r:id="rId3"/>
    <p:sldId id="260" r:id="rId4"/>
    <p:sldId id="269" r:id="rId5"/>
    <p:sldId id="270" r:id="rId6"/>
    <p:sldId id="274" r:id="rId7"/>
    <p:sldId id="276" r:id="rId8"/>
    <p:sldId id="277" r:id="rId9"/>
    <p:sldId id="278" r:id="rId10"/>
    <p:sldId id="297" r:id="rId11"/>
    <p:sldId id="279" r:id="rId12"/>
    <p:sldId id="295" r:id="rId13"/>
    <p:sldId id="298" r:id="rId14"/>
    <p:sldId id="296" r:id="rId15"/>
    <p:sldId id="299" r:id="rId16"/>
    <p:sldId id="280" r:id="rId17"/>
    <p:sldId id="281" r:id="rId18"/>
    <p:sldId id="282" r:id="rId19"/>
    <p:sldId id="300" r:id="rId20"/>
    <p:sldId id="301" r:id="rId21"/>
    <p:sldId id="303" r:id="rId22"/>
    <p:sldId id="302" r:id="rId23"/>
    <p:sldId id="294" r:id="rId24"/>
    <p:sldId id="283" r:id="rId25"/>
    <p:sldId id="284" r:id="rId26"/>
    <p:sldId id="285" r:id="rId27"/>
    <p:sldId id="305" r:id="rId28"/>
    <p:sldId id="333" r:id="rId29"/>
    <p:sldId id="306" r:id="rId30"/>
    <p:sldId id="307" r:id="rId31"/>
    <p:sldId id="332" r:id="rId32"/>
    <p:sldId id="308" r:id="rId33"/>
    <p:sldId id="309" r:id="rId34"/>
    <p:sldId id="310" r:id="rId35"/>
    <p:sldId id="311" r:id="rId36"/>
    <p:sldId id="312" r:id="rId37"/>
    <p:sldId id="314" r:id="rId38"/>
    <p:sldId id="313" r:id="rId39"/>
    <p:sldId id="315" r:id="rId40"/>
    <p:sldId id="317" r:id="rId41"/>
    <p:sldId id="321" r:id="rId42"/>
    <p:sldId id="318" r:id="rId43"/>
    <p:sldId id="319" r:id="rId44"/>
    <p:sldId id="320" r:id="rId45"/>
    <p:sldId id="322" r:id="rId46"/>
    <p:sldId id="323" r:id="rId47"/>
    <p:sldId id="325" r:id="rId48"/>
    <p:sldId id="326" r:id="rId49"/>
    <p:sldId id="327" r:id="rId50"/>
    <p:sldId id="328" r:id="rId51"/>
    <p:sldId id="334" r:id="rId52"/>
    <p:sldId id="329" r:id="rId53"/>
    <p:sldId id="330" r:id="rId54"/>
    <p:sldId id="33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821BD-0A54-420A-9BDA-77D6C1E24BD8}" v="420" dt="2022-11-03T03:48:22.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Guppy" userId="8c4f905d-cffe-48de-a73b-3bc2c6bca516" providerId="ADAL" clId="{D10821BD-0A54-420A-9BDA-77D6C1E24BD8}"/>
    <pc:docChg chg="undo redo custSel addSld delSld modSld sldOrd modMainMaster">
      <pc:chgData name="Daniel Guppy" userId="8c4f905d-cffe-48de-a73b-3bc2c6bca516" providerId="ADAL" clId="{D10821BD-0A54-420A-9BDA-77D6C1E24BD8}" dt="2022-11-03T23:02:31.755" v="15680" actId="20577"/>
      <pc:docMkLst>
        <pc:docMk/>
      </pc:docMkLst>
      <pc:sldChg chg="addSp modSp mod modNotesTx">
        <pc:chgData name="Daniel Guppy" userId="8c4f905d-cffe-48de-a73b-3bc2c6bca516" providerId="ADAL" clId="{D10821BD-0A54-420A-9BDA-77D6C1E24BD8}" dt="2022-11-03T21:47:04.765" v="15412" actId="20577"/>
        <pc:sldMkLst>
          <pc:docMk/>
          <pc:sldMk cId="1024479630" sldId="256"/>
        </pc:sldMkLst>
        <pc:spChg chg="mod">
          <ac:chgData name="Daniel Guppy" userId="8c4f905d-cffe-48de-a73b-3bc2c6bca516" providerId="ADAL" clId="{D10821BD-0A54-420A-9BDA-77D6C1E24BD8}" dt="2022-10-17T20:57:33.624" v="10641" actId="1036"/>
          <ac:spMkLst>
            <pc:docMk/>
            <pc:sldMk cId="1024479630" sldId="256"/>
            <ac:spMk id="3" creationId="{435F1DC3-57FC-F693-69BA-49CBB18E63DB}"/>
          </ac:spMkLst>
        </pc:spChg>
        <pc:spChg chg="add mod">
          <ac:chgData name="Daniel Guppy" userId="8c4f905d-cffe-48de-a73b-3bc2c6bca516" providerId="ADAL" clId="{D10821BD-0A54-420A-9BDA-77D6C1E24BD8}" dt="2022-11-03T21:47:04.765" v="15412" actId="20577"/>
          <ac:spMkLst>
            <pc:docMk/>
            <pc:sldMk cId="1024479630" sldId="256"/>
            <ac:spMk id="5" creationId="{25165D88-8DD4-BB03-2230-48B9A9F4ADA9}"/>
          </ac:spMkLst>
        </pc:spChg>
      </pc:sldChg>
      <pc:sldChg chg="modSp mod">
        <pc:chgData name="Daniel Guppy" userId="8c4f905d-cffe-48de-a73b-3bc2c6bca516" providerId="ADAL" clId="{D10821BD-0A54-420A-9BDA-77D6C1E24BD8}" dt="2022-11-03T21:47:32.300" v="15434" actId="20577"/>
        <pc:sldMkLst>
          <pc:docMk/>
          <pc:sldMk cId="1384396959" sldId="257"/>
        </pc:sldMkLst>
        <pc:spChg chg="mod">
          <ac:chgData name="Daniel Guppy" userId="8c4f905d-cffe-48de-a73b-3bc2c6bca516" providerId="ADAL" clId="{D10821BD-0A54-420A-9BDA-77D6C1E24BD8}" dt="2022-11-03T21:47:32.300" v="15434" actId="20577"/>
          <ac:spMkLst>
            <pc:docMk/>
            <pc:sldMk cId="1384396959" sldId="257"/>
            <ac:spMk id="3" creationId="{696009D8-D235-E7FC-F52B-EFB893C78255}"/>
          </ac:spMkLst>
        </pc:spChg>
      </pc:sldChg>
      <pc:sldChg chg="modSp mod">
        <pc:chgData name="Daniel Guppy" userId="8c4f905d-cffe-48de-a73b-3bc2c6bca516" providerId="ADAL" clId="{D10821BD-0A54-420A-9BDA-77D6C1E24BD8}" dt="2022-11-03T21:48:10.581" v="15456" actId="20577"/>
        <pc:sldMkLst>
          <pc:docMk/>
          <pc:sldMk cId="1212279120" sldId="259"/>
        </pc:sldMkLst>
        <pc:spChg chg="mod">
          <ac:chgData name="Daniel Guppy" userId="8c4f905d-cffe-48de-a73b-3bc2c6bca516" providerId="ADAL" clId="{D10821BD-0A54-420A-9BDA-77D6C1E24BD8}" dt="2022-11-03T21:48:10.581" v="15456" actId="20577"/>
          <ac:spMkLst>
            <pc:docMk/>
            <pc:sldMk cId="1212279120" sldId="259"/>
            <ac:spMk id="3" creationId="{696009D8-D235-E7FC-F52B-EFB893C78255}"/>
          </ac:spMkLst>
        </pc:spChg>
      </pc:sldChg>
      <pc:sldChg chg="modSp mod">
        <pc:chgData name="Daniel Guppy" userId="8c4f905d-cffe-48de-a73b-3bc2c6bca516" providerId="ADAL" clId="{D10821BD-0A54-420A-9BDA-77D6C1E24BD8}" dt="2022-11-03T23:02:31.755" v="15680" actId="20577"/>
        <pc:sldMkLst>
          <pc:docMk/>
          <pc:sldMk cId="256688507" sldId="260"/>
        </pc:sldMkLst>
        <pc:spChg chg="mod">
          <ac:chgData name="Daniel Guppy" userId="8c4f905d-cffe-48de-a73b-3bc2c6bca516" providerId="ADAL" clId="{D10821BD-0A54-420A-9BDA-77D6C1E24BD8}" dt="2022-11-03T23:02:31.755" v="15680" actId="20577"/>
          <ac:spMkLst>
            <pc:docMk/>
            <pc:sldMk cId="256688507" sldId="260"/>
            <ac:spMk id="3" creationId="{6F5FB079-7C15-D177-DD2C-B325FA62CBEE}"/>
          </ac:spMkLst>
        </pc:spChg>
      </pc:sldChg>
      <pc:sldChg chg="delSp mod">
        <pc:chgData name="Daniel Guppy" userId="8c4f905d-cffe-48de-a73b-3bc2c6bca516" providerId="ADAL" clId="{D10821BD-0A54-420A-9BDA-77D6C1E24BD8}" dt="2022-10-17T01:10:04.377" v="1593" actId="478"/>
        <pc:sldMkLst>
          <pc:docMk/>
          <pc:sldMk cId="173404929" sldId="261"/>
        </pc:sldMkLst>
        <pc:spChg chg="del">
          <ac:chgData name="Daniel Guppy" userId="8c4f905d-cffe-48de-a73b-3bc2c6bca516" providerId="ADAL" clId="{D10821BD-0A54-420A-9BDA-77D6C1E24BD8}" dt="2022-10-17T01:10:04.377" v="1593" actId="478"/>
          <ac:spMkLst>
            <pc:docMk/>
            <pc:sldMk cId="173404929" sldId="261"/>
            <ac:spMk id="6" creationId="{B85C76ED-22E7-BF0C-C982-D4E324808AA8}"/>
          </ac:spMkLst>
        </pc:spChg>
        <pc:picChg chg="del">
          <ac:chgData name="Daniel Guppy" userId="8c4f905d-cffe-48de-a73b-3bc2c6bca516" providerId="ADAL" clId="{D10821BD-0A54-420A-9BDA-77D6C1E24BD8}" dt="2022-10-17T01:10:00.969" v="1592" actId="478"/>
          <ac:picMkLst>
            <pc:docMk/>
            <pc:sldMk cId="173404929" sldId="261"/>
            <ac:picMk id="2054" creationId="{267E7BC7-2CEE-1ED4-AA48-A242B7F2984F}"/>
          </ac:picMkLst>
        </pc:picChg>
      </pc:sldChg>
      <pc:sldChg chg="del">
        <pc:chgData name="Daniel Guppy" userId="8c4f905d-cffe-48de-a73b-3bc2c6bca516" providerId="ADAL" clId="{D10821BD-0A54-420A-9BDA-77D6C1E24BD8}" dt="2022-10-16T23:06:07.320" v="382" actId="47"/>
        <pc:sldMkLst>
          <pc:docMk/>
          <pc:sldMk cId="145052828" sldId="262"/>
        </pc:sldMkLst>
      </pc:sldChg>
      <pc:sldChg chg="addSp modSp">
        <pc:chgData name="Daniel Guppy" userId="8c4f905d-cffe-48de-a73b-3bc2c6bca516" providerId="ADAL" clId="{D10821BD-0A54-420A-9BDA-77D6C1E24BD8}" dt="2022-10-17T20:49:38.511" v="10378"/>
        <pc:sldMkLst>
          <pc:docMk/>
          <pc:sldMk cId="190243735" sldId="263"/>
        </pc:sldMkLst>
        <pc:spChg chg="add mod">
          <ac:chgData name="Daniel Guppy" userId="8c4f905d-cffe-48de-a73b-3bc2c6bca516" providerId="ADAL" clId="{D10821BD-0A54-420A-9BDA-77D6C1E24BD8}" dt="2022-10-17T20:49:38.511" v="10378"/>
          <ac:spMkLst>
            <pc:docMk/>
            <pc:sldMk cId="190243735" sldId="263"/>
            <ac:spMk id="4" creationId="{CB2791E3-DDC0-64D6-6711-6CAE3E408E30}"/>
          </ac:spMkLst>
        </pc:spChg>
      </pc:sldChg>
      <pc:sldChg chg="del ord">
        <pc:chgData name="Daniel Guppy" userId="8c4f905d-cffe-48de-a73b-3bc2c6bca516" providerId="ADAL" clId="{D10821BD-0A54-420A-9BDA-77D6C1E24BD8}" dt="2022-10-16T22:58:12.985" v="4" actId="47"/>
        <pc:sldMkLst>
          <pc:docMk/>
          <pc:sldMk cId="1247793108" sldId="264"/>
        </pc:sldMkLst>
      </pc:sldChg>
      <pc:sldChg chg="addSp modSp">
        <pc:chgData name="Daniel Guppy" userId="8c4f905d-cffe-48de-a73b-3bc2c6bca516" providerId="ADAL" clId="{D10821BD-0A54-420A-9BDA-77D6C1E24BD8}" dt="2022-10-17T20:49:40.296" v="10379"/>
        <pc:sldMkLst>
          <pc:docMk/>
          <pc:sldMk cId="3578938721" sldId="265"/>
        </pc:sldMkLst>
        <pc:spChg chg="add mod">
          <ac:chgData name="Daniel Guppy" userId="8c4f905d-cffe-48de-a73b-3bc2c6bca516" providerId="ADAL" clId="{D10821BD-0A54-420A-9BDA-77D6C1E24BD8}" dt="2022-10-17T20:49:40.296" v="10379"/>
          <ac:spMkLst>
            <pc:docMk/>
            <pc:sldMk cId="3578938721" sldId="265"/>
            <ac:spMk id="4" creationId="{D0BC183F-9A63-17CE-2694-2C50A7A1EB98}"/>
          </ac:spMkLst>
        </pc:spChg>
      </pc:sldChg>
      <pc:sldChg chg="addSp modSp mod">
        <pc:chgData name="Daniel Guppy" userId="8c4f905d-cffe-48de-a73b-3bc2c6bca516" providerId="ADAL" clId="{D10821BD-0A54-420A-9BDA-77D6C1E24BD8}" dt="2022-10-17T20:49:17.443" v="10374" actId="20577"/>
        <pc:sldMkLst>
          <pc:docMk/>
          <pc:sldMk cId="584581159" sldId="266"/>
        </pc:sldMkLst>
        <pc:spChg chg="add mod">
          <ac:chgData name="Daniel Guppy" userId="8c4f905d-cffe-48de-a73b-3bc2c6bca516" providerId="ADAL" clId="{D10821BD-0A54-420A-9BDA-77D6C1E24BD8}" dt="2022-10-17T20:49:17.443" v="10374" actId="20577"/>
          <ac:spMkLst>
            <pc:docMk/>
            <pc:sldMk cId="584581159" sldId="266"/>
            <ac:spMk id="4" creationId="{76E75281-FB28-E69B-2C74-A85D1F5AE30D}"/>
          </ac:spMkLst>
        </pc:spChg>
      </pc:sldChg>
      <pc:sldChg chg="addSp modSp del mod">
        <pc:chgData name="Daniel Guppy" userId="8c4f905d-cffe-48de-a73b-3bc2c6bca516" providerId="ADAL" clId="{D10821BD-0A54-420A-9BDA-77D6C1E24BD8}" dt="2022-11-03T03:03:17.842" v="14058" actId="47"/>
        <pc:sldMkLst>
          <pc:docMk/>
          <pc:sldMk cId="141176291" sldId="267"/>
        </pc:sldMkLst>
        <pc:spChg chg="add mod">
          <ac:chgData name="Daniel Guppy" userId="8c4f905d-cffe-48de-a73b-3bc2c6bca516" providerId="ADAL" clId="{D10821BD-0A54-420A-9BDA-77D6C1E24BD8}" dt="2022-10-17T20:49:23.611" v="10377" actId="1035"/>
          <ac:spMkLst>
            <pc:docMk/>
            <pc:sldMk cId="141176291" sldId="267"/>
            <ac:spMk id="4" creationId="{CA0ED244-10E1-D54D-695E-AAD42019A6E4}"/>
          </ac:spMkLst>
        </pc:spChg>
      </pc:sldChg>
      <pc:sldChg chg="addSp modSp mod ord">
        <pc:chgData name="Daniel Guppy" userId="8c4f905d-cffe-48de-a73b-3bc2c6bca516" providerId="ADAL" clId="{D10821BD-0A54-420A-9BDA-77D6C1E24BD8}" dt="2022-10-26T01:06:19.406" v="12156"/>
        <pc:sldMkLst>
          <pc:docMk/>
          <pc:sldMk cId="934511368" sldId="268"/>
        </pc:sldMkLst>
        <pc:spChg chg="mod">
          <ac:chgData name="Daniel Guppy" userId="8c4f905d-cffe-48de-a73b-3bc2c6bca516" providerId="ADAL" clId="{D10821BD-0A54-420A-9BDA-77D6C1E24BD8}" dt="2022-10-16T22:57:37.824" v="1" actId="20577"/>
          <ac:spMkLst>
            <pc:docMk/>
            <pc:sldMk cId="934511368" sldId="268"/>
            <ac:spMk id="2" creationId="{61F813B7-A84E-C752-D00D-2605C128892F}"/>
          </ac:spMkLst>
        </pc:spChg>
        <pc:spChg chg="add mod">
          <ac:chgData name="Daniel Guppy" userId="8c4f905d-cffe-48de-a73b-3bc2c6bca516" providerId="ADAL" clId="{D10821BD-0A54-420A-9BDA-77D6C1E24BD8}" dt="2022-10-17T20:49:45.476" v="10381" actId="1076"/>
          <ac:spMkLst>
            <pc:docMk/>
            <pc:sldMk cId="934511368" sldId="268"/>
            <ac:spMk id="3" creationId="{A263A7DE-EC1B-A555-FC3E-4B30EC49DF9F}"/>
          </ac:spMkLst>
        </pc:spChg>
      </pc:sldChg>
      <pc:sldChg chg="modSp add mod modNotesTx">
        <pc:chgData name="Daniel Guppy" userId="8c4f905d-cffe-48de-a73b-3bc2c6bca516" providerId="ADAL" clId="{D10821BD-0A54-420A-9BDA-77D6C1E24BD8}" dt="2022-11-03T21:49:12.070" v="15472" actId="20577"/>
        <pc:sldMkLst>
          <pc:docMk/>
          <pc:sldMk cId="1583302439" sldId="269"/>
        </pc:sldMkLst>
        <pc:spChg chg="mod">
          <ac:chgData name="Daniel Guppy" userId="8c4f905d-cffe-48de-a73b-3bc2c6bca516" providerId="ADAL" clId="{D10821BD-0A54-420A-9BDA-77D6C1E24BD8}" dt="2022-10-21T00:47:37.112" v="10811" actId="20577"/>
          <ac:spMkLst>
            <pc:docMk/>
            <pc:sldMk cId="1583302439" sldId="269"/>
            <ac:spMk id="2" creationId="{61F813B7-A84E-C752-D00D-2605C128892F}"/>
          </ac:spMkLst>
        </pc:spChg>
        <pc:spChg chg="mod">
          <ac:chgData name="Daniel Guppy" userId="8c4f905d-cffe-48de-a73b-3bc2c6bca516" providerId="ADAL" clId="{D10821BD-0A54-420A-9BDA-77D6C1E24BD8}" dt="2022-11-03T21:49:12.070" v="15472" actId="20577"/>
          <ac:spMkLst>
            <pc:docMk/>
            <pc:sldMk cId="1583302439" sldId="269"/>
            <ac:spMk id="3" creationId="{6F5FB079-7C15-D177-DD2C-B325FA62CBEE}"/>
          </ac:spMkLst>
        </pc:spChg>
      </pc:sldChg>
      <pc:sldChg chg="modSp new mod">
        <pc:chgData name="Daniel Guppy" userId="8c4f905d-cffe-48de-a73b-3bc2c6bca516" providerId="ADAL" clId="{D10821BD-0A54-420A-9BDA-77D6C1E24BD8}" dt="2022-11-03T04:00:00.627" v="15353" actId="20577"/>
        <pc:sldMkLst>
          <pc:docMk/>
          <pc:sldMk cId="684426085" sldId="270"/>
        </pc:sldMkLst>
        <pc:spChg chg="mod">
          <ac:chgData name="Daniel Guppy" userId="8c4f905d-cffe-48de-a73b-3bc2c6bca516" providerId="ADAL" clId="{D10821BD-0A54-420A-9BDA-77D6C1E24BD8}" dt="2022-11-03T03:05:38.216" v="14063" actId="20577"/>
          <ac:spMkLst>
            <pc:docMk/>
            <pc:sldMk cId="684426085" sldId="270"/>
            <ac:spMk id="2" creationId="{E51A2750-3D69-DC63-669F-32C8C2F1926A}"/>
          </ac:spMkLst>
        </pc:spChg>
        <pc:spChg chg="mod">
          <ac:chgData name="Daniel Guppy" userId="8c4f905d-cffe-48de-a73b-3bc2c6bca516" providerId="ADAL" clId="{D10821BD-0A54-420A-9BDA-77D6C1E24BD8}" dt="2022-11-03T04:00:00.627" v="15353" actId="20577"/>
          <ac:spMkLst>
            <pc:docMk/>
            <pc:sldMk cId="684426085" sldId="270"/>
            <ac:spMk id="3" creationId="{B762A810-4914-D73A-2CE7-EDBEEE2F7F54}"/>
          </ac:spMkLst>
        </pc:spChg>
      </pc:sldChg>
      <pc:sldChg chg="modSp new mod">
        <pc:chgData name="Daniel Guppy" userId="8c4f905d-cffe-48de-a73b-3bc2c6bca516" providerId="ADAL" clId="{D10821BD-0A54-420A-9BDA-77D6C1E24BD8}" dt="2022-11-03T03:07:31.038" v="14080" actId="20577"/>
        <pc:sldMkLst>
          <pc:docMk/>
          <pc:sldMk cId="4101975593" sldId="271"/>
        </pc:sldMkLst>
        <pc:spChg chg="mod">
          <ac:chgData name="Daniel Guppy" userId="8c4f905d-cffe-48de-a73b-3bc2c6bca516" providerId="ADAL" clId="{D10821BD-0A54-420A-9BDA-77D6C1E24BD8}" dt="2022-11-03T03:07:31.038" v="14080" actId="20577"/>
          <ac:spMkLst>
            <pc:docMk/>
            <pc:sldMk cId="4101975593" sldId="271"/>
            <ac:spMk id="2" creationId="{0414C03E-DD07-8C71-0988-E93ACC4F6B0D}"/>
          </ac:spMkLst>
        </pc:spChg>
        <pc:spChg chg="mod">
          <ac:chgData name="Daniel Guppy" userId="8c4f905d-cffe-48de-a73b-3bc2c6bca516" providerId="ADAL" clId="{D10821BD-0A54-420A-9BDA-77D6C1E24BD8}" dt="2022-10-17T01:05:01.144" v="1590" actId="20577"/>
          <ac:spMkLst>
            <pc:docMk/>
            <pc:sldMk cId="4101975593" sldId="271"/>
            <ac:spMk id="3" creationId="{FD187C8E-E17A-1896-0C73-2191B1FC0703}"/>
          </ac:spMkLst>
        </pc:spChg>
      </pc:sldChg>
      <pc:sldChg chg="add">
        <pc:chgData name="Daniel Guppy" userId="8c4f905d-cffe-48de-a73b-3bc2c6bca516" providerId="ADAL" clId="{D10821BD-0A54-420A-9BDA-77D6C1E24BD8}" dt="2022-10-17T01:09:57.976" v="1591"/>
        <pc:sldMkLst>
          <pc:docMk/>
          <pc:sldMk cId="2766267640" sldId="272"/>
        </pc:sldMkLst>
      </pc:sldChg>
      <pc:sldChg chg="addSp delSp modSp new mod ord modAnim">
        <pc:chgData name="Daniel Guppy" userId="8c4f905d-cffe-48de-a73b-3bc2c6bca516" providerId="ADAL" clId="{D10821BD-0A54-420A-9BDA-77D6C1E24BD8}" dt="2022-10-26T01:57:59.542" v="13385"/>
        <pc:sldMkLst>
          <pc:docMk/>
          <pc:sldMk cId="1950293604" sldId="273"/>
        </pc:sldMkLst>
        <pc:spChg chg="mod">
          <ac:chgData name="Daniel Guppy" userId="8c4f905d-cffe-48de-a73b-3bc2c6bca516" providerId="ADAL" clId="{D10821BD-0A54-420A-9BDA-77D6C1E24BD8}" dt="2022-10-17T01:24:39.042" v="1897" actId="404"/>
          <ac:spMkLst>
            <pc:docMk/>
            <pc:sldMk cId="1950293604" sldId="273"/>
            <ac:spMk id="2" creationId="{76931D19-0306-1BFD-AD14-713286712B2E}"/>
          </ac:spMkLst>
        </pc:spChg>
        <pc:spChg chg="mod">
          <ac:chgData name="Daniel Guppy" userId="8c4f905d-cffe-48de-a73b-3bc2c6bca516" providerId="ADAL" clId="{D10821BD-0A54-420A-9BDA-77D6C1E24BD8}" dt="2022-10-17T01:23:55.652" v="1875" actId="1035"/>
          <ac:spMkLst>
            <pc:docMk/>
            <pc:sldMk cId="1950293604" sldId="273"/>
            <ac:spMk id="3" creationId="{46CC52A7-7CE1-EBFD-20BC-EEFD0AE18F5D}"/>
          </ac:spMkLst>
        </pc:spChg>
        <pc:picChg chg="add mod">
          <ac:chgData name="Daniel Guppy" userId="8c4f905d-cffe-48de-a73b-3bc2c6bca516" providerId="ADAL" clId="{D10821BD-0A54-420A-9BDA-77D6C1E24BD8}" dt="2022-10-17T01:23:49.087" v="1866" actId="1038"/>
          <ac:picMkLst>
            <pc:docMk/>
            <pc:sldMk cId="1950293604" sldId="273"/>
            <ac:picMk id="5" creationId="{A3266542-EF82-70CF-8290-C73533779C8E}"/>
          </ac:picMkLst>
        </pc:picChg>
        <pc:picChg chg="add del mod">
          <ac:chgData name="Daniel Guppy" userId="8c4f905d-cffe-48de-a73b-3bc2c6bca516" providerId="ADAL" clId="{D10821BD-0A54-420A-9BDA-77D6C1E24BD8}" dt="2022-10-17T01:23:36.404" v="1854" actId="1076"/>
          <ac:picMkLst>
            <pc:docMk/>
            <pc:sldMk cId="1950293604" sldId="273"/>
            <ac:picMk id="7" creationId="{5C2ED812-372C-82AE-D482-936686F5A799}"/>
          </ac:picMkLst>
        </pc:picChg>
      </pc:sldChg>
      <pc:sldChg chg="modSp new mod ord modAnim">
        <pc:chgData name="Daniel Guppy" userId="8c4f905d-cffe-48de-a73b-3bc2c6bca516" providerId="ADAL" clId="{D10821BD-0A54-420A-9BDA-77D6C1E24BD8}" dt="2022-11-03T03:22:55.177" v="14862" actId="20577"/>
        <pc:sldMkLst>
          <pc:docMk/>
          <pc:sldMk cId="2091389537" sldId="274"/>
        </pc:sldMkLst>
        <pc:spChg chg="mod">
          <ac:chgData name="Daniel Guppy" userId="8c4f905d-cffe-48de-a73b-3bc2c6bca516" providerId="ADAL" clId="{D10821BD-0A54-420A-9BDA-77D6C1E24BD8}" dt="2022-10-17T01:28:25.941" v="1965" actId="20577"/>
          <ac:spMkLst>
            <pc:docMk/>
            <pc:sldMk cId="2091389537" sldId="274"/>
            <ac:spMk id="2" creationId="{24A669BA-B2FB-CCA8-580F-72BB090B551E}"/>
          </ac:spMkLst>
        </pc:spChg>
        <pc:spChg chg="mod">
          <ac:chgData name="Daniel Guppy" userId="8c4f905d-cffe-48de-a73b-3bc2c6bca516" providerId="ADAL" clId="{D10821BD-0A54-420A-9BDA-77D6C1E24BD8}" dt="2022-11-03T03:22:55.177" v="14862" actId="20577"/>
          <ac:spMkLst>
            <pc:docMk/>
            <pc:sldMk cId="2091389537" sldId="274"/>
            <ac:spMk id="3" creationId="{FEEF0125-0FF7-9B86-3A0C-5ABA4A6D73C1}"/>
          </ac:spMkLst>
        </pc:spChg>
      </pc:sldChg>
      <pc:sldChg chg="modSp add mod">
        <pc:chgData name="Daniel Guppy" userId="8c4f905d-cffe-48de-a73b-3bc2c6bca516" providerId="ADAL" clId="{D10821BD-0A54-420A-9BDA-77D6C1E24BD8}" dt="2022-11-03T03:24:19.859" v="14920" actId="20577"/>
        <pc:sldMkLst>
          <pc:docMk/>
          <pc:sldMk cId="1075451798" sldId="275"/>
        </pc:sldMkLst>
        <pc:spChg chg="mod">
          <ac:chgData name="Daniel Guppy" userId="8c4f905d-cffe-48de-a73b-3bc2c6bca516" providerId="ADAL" clId="{D10821BD-0A54-420A-9BDA-77D6C1E24BD8}" dt="2022-11-03T03:24:19.859" v="14920" actId="20577"/>
          <ac:spMkLst>
            <pc:docMk/>
            <pc:sldMk cId="1075451798" sldId="275"/>
            <ac:spMk id="3" creationId="{FEEF0125-0FF7-9B86-3A0C-5ABA4A6D73C1}"/>
          </ac:spMkLst>
        </pc:spChg>
      </pc:sldChg>
      <pc:sldChg chg="modSp add mod">
        <pc:chgData name="Daniel Guppy" userId="8c4f905d-cffe-48de-a73b-3bc2c6bca516" providerId="ADAL" clId="{D10821BD-0A54-420A-9BDA-77D6C1E24BD8}" dt="2022-11-03T03:24:41.333" v="14925" actId="1035"/>
        <pc:sldMkLst>
          <pc:docMk/>
          <pc:sldMk cId="573549696" sldId="276"/>
        </pc:sldMkLst>
        <pc:spChg chg="mod">
          <ac:chgData name="Daniel Guppy" userId="8c4f905d-cffe-48de-a73b-3bc2c6bca516" providerId="ADAL" clId="{D10821BD-0A54-420A-9BDA-77D6C1E24BD8}" dt="2022-11-03T03:24:38.199" v="14921" actId="1076"/>
          <ac:spMkLst>
            <pc:docMk/>
            <pc:sldMk cId="573549696" sldId="276"/>
            <ac:spMk id="2" creationId="{24A669BA-B2FB-CCA8-580F-72BB090B551E}"/>
          </ac:spMkLst>
        </pc:spChg>
        <pc:spChg chg="mod">
          <ac:chgData name="Daniel Guppy" userId="8c4f905d-cffe-48de-a73b-3bc2c6bca516" providerId="ADAL" clId="{D10821BD-0A54-420A-9BDA-77D6C1E24BD8}" dt="2022-11-03T03:24:41.333" v="14925" actId="1035"/>
          <ac:spMkLst>
            <pc:docMk/>
            <pc:sldMk cId="573549696" sldId="276"/>
            <ac:spMk id="3" creationId="{FEEF0125-0FF7-9B86-3A0C-5ABA4A6D73C1}"/>
          </ac:spMkLst>
        </pc:spChg>
      </pc:sldChg>
      <pc:sldChg chg="modSp new mod">
        <pc:chgData name="Daniel Guppy" userId="8c4f905d-cffe-48de-a73b-3bc2c6bca516" providerId="ADAL" clId="{D10821BD-0A54-420A-9BDA-77D6C1E24BD8}" dt="2022-11-03T03:25:13.473" v="14932" actId="20577"/>
        <pc:sldMkLst>
          <pc:docMk/>
          <pc:sldMk cId="3007520484" sldId="277"/>
        </pc:sldMkLst>
        <pc:spChg chg="mod">
          <ac:chgData name="Daniel Guppy" userId="8c4f905d-cffe-48de-a73b-3bc2c6bca516" providerId="ADAL" clId="{D10821BD-0A54-420A-9BDA-77D6C1E24BD8}" dt="2022-10-17T01:50:12.267" v="3633" actId="20577"/>
          <ac:spMkLst>
            <pc:docMk/>
            <pc:sldMk cId="3007520484" sldId="277"/>
            <ac:spMk id="2" creationId="{DE7A8DCD-F691-0638-172E-99BB61680C1A}"/>
          </ac:spMkLst>
        </pc:spChg>
        <pc:spChg chg="mod">
          <ac:chgData name="Daniel Guppy" userId="8c4f905d-cffe-48de-a73b-3bc2c6bca516" providerId="ADAL" clId="{D10821BD-0A54-420A-9BDA-77D6C1E24BD8}" dt="2022-11-03T03:25:13.473" v="14932" actId="20577"/>
          <ac:spMkLst>
            <pc:docMk/>
            <pc:sldMk cId="3007520484" sldId="277"/>
            <ac:spMk id="3" creationId="{172541B9-F247-FBE6-42EF-C7DAEE056468}"/>
          </ac:spMkLst>
        </pc:spChg>
      </pc:sldChg>
      <pc:sldChg chg="modSp new mod modAnim">
        <pc:chgData name="Daniel Guppy" userId="8c4f905d-cffe-48de-a73b-3bc2c6bca516" providerId="ADAL" clId="{D10821BD-0A54-420A-9BDA-77D6C1E24BD8}" dt="2022-11-03T03:28:01.454" v="14946"/>
        <pc:sldMkLst>
          <pc:docMk/>
          <pc:sldMk cId="1106784733" sldId="278"/>
        </pc:sldMkLst>
        <pc:spChg chg="mod">
          <ac:chgData name="Daniel Guppy" userId="8c4f905d-cffe-48de-a73b-3bc2c6bca516" providerId="ADAL" clId="{D10821BD-0A54-420A-9BDA-77D6C1E24BD8}" dt="2022-10-17T01:53:01.407" v="3916" actId="20577"/>
          <ac:spMkLst>
            <pc:docMk/>
            <pc:sldMk cId="1106784733" sldId="278"/>
            <ac:spMk id="2" creationId="{FA8826AE-0AA9-E1FD-D9DB-FDF67E76B786}"/>
          </ac:spMkLst>
        </pc:spChg>
        <pc:spChg chg="mod">
          <ac:chgData name="Daniel Guppy" userId="8c4f905d-cffe-48de-a73b-3bc2c6bca516" providerId="ADAL" clId="{D10821BD-0A54-420A-9BDA-77D6C1E24BD8}" dt="2022-11-03T03:25:56.195" v="14944" actId="20577"/>
          <ac:spMkLst>
            <pc:docMk/>
            <pc:sldMk cId="1106784733" sldId="278"/>
            <ac:spMk id="3" creationId="{F790CBF0-28F1-5EF6-A43C-CB1D4172C97A}"/>
          </ac:spMkLst>
        </pc:spChg>
      </pc:sldChg>
      <pc:sldChg chg="modSp add mod modAnim">
        <pc:chgData name="Daniel Guppy" userId="8c4f905d-cffe-48de-a73b-3bc2c6bca516" providerId="ADAL" clId="{D10821BD-0A54-420A-9BDA-77D6C1E24BD8}" dt="2022-11-03T03:28:07.136" v="14947"/>
        <pc:sldMkLst>
          <pc:docMk/>
          <pc:sldMk cId="3104391241" sldId="279"/>
        </pc:sldMkLst>
        <pc:spChg chg="mod">
          <ac:chgData name="Daniel Guppy" userId="8c4f905d-cffe-48de-a73b-3bc2c6bca516" providerId="ADAL" clId="{D10821BD-0A54-420A-9BDA-77D6C1E24BD8}" dt="2022-10-17T01:59:01.154" v="4549" actId="20577"/>
          <ac:spMkLst>
            <pc:docMk/>
            <pc:sldMk cId="3104391241" sldId="279"/>
            <ac:spMk id="2" creationId="{FA8826AE-0AA9-E1FD-D9DB-FDF67E76B786}"/>
          </ac:spMkLst>
        </pc:spChg>
        <pc:spChg chg="mod">
          <ac:chgData name="Daniel Guppy" userId="8c4f905d-cffe-48de-a73b-3bc2c6bca516" providerId="ADAL" clId="{D10821BD-0A54-420A-9BDA-77D6C1E24BD8}" dt="2022-10-21T01:04:01.787" v="10935"/>
          <ac:spMkLst>
            <pc:docMk/>
            <pc:sldMk cId="3104391241" sldId="279"/>
            <ac:spMk id="3" creationId="{F790CBF0-28F1-5EF6-A43C-CB1D4172C97A}"/>
          </ac:spMkLst>
        </pc:spChg>
      </pc:sldChg>
      <pc:sldChg chg="modSp add del mod">
        <pc:chgData name="Daniel Guppy" userId="8c4f905d-cffe-48de-a73b-3bc2c6bca516" providerId="ADAL" clId="{D10821BD-0A54-420A-9BDA-77D6C1E24BD8}" dt="2022-10-17T01:58:45.468" v="4524" actId="47"/>
        <pc:sldMkLst>
          <pc:docMk/>
          <pc:sldMk cId="3970841125" sldId="279"/>
        </pc:sldMkLst>
        <pc:spChg chg="mod">
          <ac:chgData name="Daniel Guppy" userId="8c4f905d-cffe-48de-a73b-3bc2c6bca516" providerId="ADAL" clId="{D10821BD-0A54-420A-9BDA-77D6C1E24BD8}" dt="2022-10-17T01:56:38.490" v="4302" actId="20577"/>
          <ac:spMkLst>
            <pc:docMk/>
            <pc:sldMk cId="3970841125" sldId="279"/>
            <ac:spMk id="2" creationId="{FA8826AE-0AA9-E1FD-D9DB-FDF67E76B786}"/>
          </ac:spMkLst>
        </pc:spChg>
        <pc:spChg chg="mod">
          <ac:chgData name="Daniel Guppy" userId="8c4f905d-cffe-48de-a73b-3bc2c6bca516" providerId="ADAL" clId="{D10821BD-0A54-420A-9BDA-77D6C1E24BD8}" dt="2022-10-17T01:58:22.603" v="4523" actId="20577"/>
          <ac:spMkLst>
            <pc:docMk/>
            <pc:sldMk cId="3970841125" sldId="279"/>
            <ac:spMk id="3" creationId="{F790CBF0-28F1-5EF6-A43C-CB1D4172C97A}"/>
          </ac:spMkLst>
        </pc:spChg>
      </pc:sldChg>
      <pc:sldChg chg="modSp new del mod">
        <pc:chgData name="Daniel Guppy" userId="8c4f905d-cffe-48de-a73b-3bc2c6bca516" providerId="ADAL" clId="{D10821BD-0A54-420A-9BDA-77D6C1E24BD8}" dt="2022-10-17T02:25:30.868" v="5259" actId="47"/>
        <pc:sldMkLst>
          <pc:docMk/>
          <pc:sldMk cId="1735076979" sldId="280"/>
        </pc:sldMkLst>
        <pc:spChg chg="mod">
          <ac:chgData name="Daniel Guppy" userId="8c4f905d-cffe-48de-a73b-3bc2c6bca516" providerId="ADAL" clId="{D10821BD-0A54-420A-9BDA-77D6C1E24BD8}" dt="2022-10-17T02:04:53.754" v="5146" actId="20577"/>
          <ac:spMkLst>
            <pc:docMk/>
            <pc:sldMk cId="1735076979" sldId="280"/>
            <ac:spMk id="2" creationId="{BD14F26F-B3A0-BFDA-2B56-5FA30592960C}"/>
          </ac:spMkLst>
        </pc:spChg>
        <pc:spChg chg="mod">
          <ac:chgData name="Daniel Guppy" userId="8c4f905d-cffe-48de-a73b-3bc2c6bca516" providerId="ADAL" clId="{D10821BD-0A54-420A-9BDA-77D6C1E24BD8}" dt="2022-10-17T02:04:58.446" v="5163" actId="20577"/>
          <ac:spMkLst>
            <pc:docMk/>
            <pc:sldMk cId="1735076979" sldId="280"/>
            <ac:spMk id="3" creationId="{D65339A3-782A-CE47-CA51-468170C0E233}"/>
          </ac:spMkLst>
        </pc:spChg>
      </pc:sldChg>
      <pc:sldChg chg="modSp new mod modAnim">
        <pc:chgData name="Daniel Guppy" userId="8c4f905d-cffe-48de-a73b-3bc2c6bca516" providerId="ADAL" clId="{D10821BD-0A54-420A-9BDA-77D6C1E24BD8}" dt="2022-11-03T03:28:10.643" v="14948"/>
        <pc:sldMkLst>
          <pc:docMk/>
          <pc:sldMk cId="1842923714" sldId="280"/>
        </pc:sldMkLst>
        <pc:spChg chg="mod">
          <ac:chgData name="Daniel Guppy" userId="8c4f905d-cffe-48de-a73b-3bc2c6bca516" providerId="ADAL" clId="{D10821BD-0A54-420A-9BDA-77D6C1E24BD8}" dt="2022-10-17T02:27:14.385" v="5268" actId="20577"/>
          <ac:spMkLst>
            <pc:docMk/>
            <pc:sldMk cId="1842923714" sldId="280"/>
            <ac:spMk id="2" creationId="{0C32EA3A-3E72-3B25-27C3-10662DDD7453}"/>
          </ac:spMkLst>
        </pc:spChg>
        <pc:spChg chg="mod">
          <ac:chgData name="Daniel Guppy" userId="8c4f905d-cffe-48de-a73b-3bc2c6bca516" providerId="ADAL" clId="{D10821BD-0A54-420A-9BDA-77D6C1E24BD8}" dt="2022-11-03T03:26:27.193" v="14945" actId="114"/>
          <ac:spMkLst>
            <pc:docMk/>
            <pc:sldMk cId="1842923714" sldId="280"/>
            <ac:spMk id="3" creationId="{72EA43D0-72BB-D6D3-4630-4024E087ABD4}"/>
          </ac:spMkLst>
        </pc:spChg>
      </pc:sldChg>
      <pc:sldChg chg="modSp new mod modAnim">
        <pc:chgData name="Daniel Guppy" userId="8c4f905d-cffe-48de-a73b-3bc2c6bca516" providerId="ADAL" clId="{D10821BD-0A54-420A-9BDA-77D6C1E24BD8}" dt="2022-11-03T03:28:17.227" v="14949"/>
        <pc:sldMkLst>
          <pc:docMk/>
          <pc:sldMk cId="694908430" sldId="281"/>
        </pc:sldMkLst>
        <pc:spChg chg="mod">
          <ac:chgData name="Daniel Guppy" userId="8c4f905d-cffe-48de-a73b-3bc2c6bca516" providerId="ADAL" clId="{D10821BD-0A54-420A-9BDA-77D6C1E24BD8}" dt="2022-10-17T02:30:28.445" v="5634" actId="20577"/>
          <ac:spMkLst>
            <pc:docMk/>
            <pc:sldMk cId="694908430" sldId="281"/>
            <ac:spMk id="2" creationId="{79FF699E-B8C9-C5D6-F6B0-610FE5369713}"/>
          </ac:spMkLst>
        </pc:spChg>
        <pc:spChg chg="mod">
          <ac:chgData name="Daniel Guppy" userId="8c4f905d-cffe-48de-a73b-3bc2c6bca516" providerId="ADAL" clId="{D10821BD-0A54-420A-9BDA-77D6C1E24BD8}" dt="2022-10-17T03:29:28.002" v="9063" actId="20577"/>
          <ac:spMkLst>
            <pc:docMk/>
            <pc:sldMk cId="694908430" sldId="281"/>
            <ac:spMk id="3" creationId="{06DEAEA8-E351-A3E7-E0C8-B66EFAC69CC1}"/>
          </ac:spMkLst>
        </pc:spChg>
      </pc:sldChg>
      <pc:sldChg chg="modSp new mod modAnim">
        <pc:chgData name="Daniel Guppy" userId="8c4f905d-cffe-48de-a73b-3bc2c6bca516" providerId="ADAL" clId="{D10821BD-0A54-420A-9BDA-77D6C1E24BD8}" dt="2022-11-03T03:28:21.906" v="14950"/>
        <pc:sldMkLst>
          <pc:docMk/>
          <pc:sldMk cId="884211726" sldId="282"/>
        </pc:sldMkLst>
        <pc:spChg chg="mod">
          <ac:chgData name="Daniel Guppy" userId="8c4f905d-cffe-48de-a73b-3bc2c6bca516" providerId="ADAL" clId="{D10821BD-0A54-420A-9BDA-77D6C1E24BD8}" dt="2022-10-17T02:34:42.758" v="5798" actId="20577"/>
          <ac:spMkLst>
            <pc:docMk/>
            <pc:sldMk cId="884211726" sldId="282"/>
            <ac:spMk id="2" creationId="{C74F3DC3-D65A-900B-40DB-14F6BC146A44}"/>
          </ac:spMkLst>
        </pc:spChg>
        <pc:spChg chg="mod">
          <ac:chgData name="Daniel Guppy" userId="8c4f905d-cffe-48de-a73b-3bc2c6bca516" providerId="ADAL" clId="{D10821BD-0A54-420A-9BDA-77D6C1E24BD8}" dt="2022-10-17T03:30:44.669" v="9167" actId="20577"/>
          <ac:spMkLst>
            <pc:docMk/>
            <pc:sldMk cId="884211726" sldId="282"/>
            <ac:spMk id="3" creationId="{593B19BE-42E8-9960-9C1D-BC0AA5673CA7}"/>
          </ac:spMkLst>
        </pc:spChg>
      </pc:sldChg>
      <pc:sldChg chg="modSp new mod">
        <pc:chgData name="Daniel Guppy" userId="8c4f905d-cffe-48de-a73b-3bc2c6bca516" providerId="ADAL" clId="{D10821BD-0A54-420A-9BDA-77D6C1E24BD8}" dt="2022-11-03T22:04:36.488" v="15541" actId="20577"/>
        <pc:sldMkLst>
          <pc:docMk/>
          <pc:sldMk cId="3058595829" sldId="283"/>
        </pc:sldMkLst>
        <pc:spChg chg="mod">
          <ac:chgData name="Daniel Guppy" userId="8c4f905d-cffe-48de-a73b-3bc2c6bca516" providerId="ADAL" clId="{D10821BD-0A54-420A-9BDA-77D6C1E24BD8}" dt="2022-10-17T02:36:24.092" v="6159" actId="20577"/>
          <ac:spMkLst>
            <pc:docMk/>
            <pc:sldMk cId="3058595829" sldId="283"/>
            <ac:spMk id="2" creationId="{FA556B2A-21BD-F53B-D86C-3E10BF017F9B}"/>
          </ac:spMkLst>
        </pc:spChg>
        <pc:spChg chg="mod">
          <ac:chgData name="Daniel Guppy" userId="8c4f905d-cffe-48de-a73b-3bc2c6bca516" providerId="ADAL" clId="{D10821BD-0A54-420A-9BDA-77D6C1E24BD8}" dt="2022-11-03T22:04:36.488" v="15541" actId="20577"/>
          <ac:spMkLst>
            <pc:docMk/>
            <pc:sldMk cId="3058595829" sldId="283"/>
            <ac:spMk id="3" creationId="{9AFC5961-762E-B4DD-D5DB-437A7988DC3E}"/>
          </ac:spMkLst>
        </pc:spChg>
      </pc:sldChg>
      <pc:sldChg chg="modSp add mod">
        <pc:chgData name="Daniel Guppy" userId="8c4f905d-cffe-48de-a73b-3bc2c6bca516" providerId="ADAL" clId="{D10821BD-0A54-420A-9BDA-77D6C1E24BD8}" dt="2022-10-17T02:43:41.538" v="7430" actId="20577"/>
        <pc:sldMkLst>
          <pc:docMk/>
          <pc:sldMk cId="97189706" sldId="284"/>
        </pc:sldMkLst>
        <pc:spChg chg="mod">
          <ac:chgData name="Daniel Guppy" userId="8c4f905d-cffe-48de-a73b-3bc2c6bca516" providerId="ADAL" clId="{D10821BD-0A54-420A-9BDA-77D6C1E24BD8}" dt="2022-10-17T02:39:06.881" v="6815" actId="20577"/>
          <ac:spMkLst>
            <pc:docMk/>
            <pc:sldMk cId="97189706" sldId="284"/>
            <ac:spMk id="2" creationId="{FA556B2A-21BD-F53B-D86C-3E10BF017F9B}"/>
          </ac:spMkLst>
        </pc:spChg>
        <pc:spChg chg="mod">
          <ac:chgData name="Daniel Guppy" userId="8c4f905d-cffe-48de-a73b-3bc2c6bca516" providerId="ADAL" clId="{D10821BD-0A54-420A-9BDA-77D6C1E24BD8}" dt="2022-10-17T02:43:41.538" v="7430" actId="20577"/>
          <ac:spMkLst>
            <pc:docMk/>
            <pc:sldMk cId="97189706" sldId="284"/>
            <ac:spMk id="3" creationId="{9AFC5961-762E-B4DD-D5DB-437A7988DC3E}"/>
          </ac:spMkLst>
        </pc:spChg>
      </pc:sldChg>
      <pc:sldChg chg="modSp new mod modNotesTx">
        <pc:chgData name="Daniel Guppy" userId="8c4f905d-cffe-48de-a73b-3bc2c6bca516" providerId="ADAL" clId="{D10821BD-0A54-420A-9BDA-77D6C1E24BD8}" dt="2022-11-03T22:09:12.888" v="15555" actId="20577"/>
        <pc:sldMkLst>
          <pc:docMk/>
          <pc:sldMk cId="3190350471" sldId="285"/>
        </pc:sldMkLst>
        <pc:spChg chg="mod">
          <ac:chgData name="Daniel Guppy" userId="8c4f905d-cffe-48de-a73b-3bc2c6bca516" providerId="ADAL" clId="{D10821BD-0A54-420A-9BDA-77D6C1E24BD8}" dt="2022-10-17T02:47:13.242" v="7470" actId="20577"/>
          <ac:spMkLst>
            <pc:docMk/>
            <pc:sldMk cId="3190350471" sldId="285"/>
            <ac:spMk id="2" creationId="{64A4AD6C-8582-AE6B-7A20-4666290E24E9}"/>
          </ac:spMkLst>
        </pc:spChg>
        <pc:spChg chg="mod">
          <ac:chgData name="Daniel Guppy" userId="8c4f905d-cffe-48de-a73b-3bc2c6bca516" providerId="ADAL" clId="{D10821BD-0A54-420A-9BDA-77D6C1E24BD8}" dt="2022-11-03T22:09:12.888" v="15555" actId="20577"/>
          <ac:spMkLst>
            <pc:docMk/>
            <pc:sldMk cId="3190350471" sldId="285"/>
            <ac:spMk id="3" creationId="{5E78CE02-0FCD-621C-4A8B-3224D0D7BFAC}"/>
          </ac:spMkLst>
        </pc:spChg>
      </pc:sldChg>
      <pc:sldChg chg="modSp new mod">
        <pc:chgData name="Daniel Guppy" userId="8c4f905d-cffe-48de-a73b-3bc2c6bca516" providerId="ADAL" clId="{D10821BD-0A54-420A-9BDA-77D6C1E24BD8}" dt="2022-11-03T22:14:18.239" v="15578" actId="20577"/>
        <pc:sldMkLst>
          <pc:docMk/>
          <pc:sldMk cId="1108939208" sldId="286"/>
        </pc:sldMkLst>
        <pc:spChg chg="mod">
          <ac:chgData name="Daniel Guppy" userId="8c4f905d-cffe-48de-a73b-3bc2c6bca516" providerId="ADAL" clId="{D10821BD-0A54-420A-9BDA-77D6C1E24BD8}" dt="2022-10-17T02:52:08.679" v="7743" actId="20577"/>
          <ac:spMkLst>
            <pc:docMk/>
            <pc:sldMk cId="1108939208" sldId="286"/>
            <ac:spMk id="2" creationId="{65AA03CE-7BCB-C734-56D0-AB0EE9013819}"/>
          </ac:spMkLst>
        </pc:spChg>
        <pc:spChg chg="mod">
          <ac:chgData name="Daniel Guppy" userId="8c4f905d-cffe-48de-a73b-3bc2c6bca516" providerId="ADAL" clId="{D10821BD-0A54-420A-9BDA-77D6C1E24BD8}" dt="2022-11-03T22:14:18.239" v="15578" actId="20577"/>
          <ac:spMkLst>
            <pc:docMk/>
            <pc:sldMk cId="1108939208" sldId="286"/>
            <ac:spMk id="3" creationId="{29B6D745-93B8-1F74-5EAC-6129D4DD2B5E}"/>
          </ac:spMkLst>
        </pc:spChg>
      </pc:sldChg>
      <pc:sldChg chg="addSp delSp modSp new mod">
        <pc:chgData name="Daniel Guppy" userId="8c4f905d-cffe-48de-a73b-3bc2c6bca516" providerId="ADAL" clId="{D10821BD-0A54-420A-9BDA-77D6C1E24BD8}" dt="2022-11-03T03:55:15.559" v="15196" actId="1038"/>
        <pc:sldMkLst>
          <pc:docMk/>
          <pc:sldMk cId="4197588024" sldId="287"/>
        </pc:sldMkLst>
        <pc:spChg chg="mod">
          <ac:chgData name="Daniel Guppy" userId="8c4f905d-cffe-48de-a73b-3bc2c6bca516" providerId="ADAL" clId="{D10821BD-0A54-420A-9BDA-77D6C1E24BD8}" dt="2022-10-17T02:56:31.744" v="8452" actId="20577"/>
          <ac:spMkLst>
            <pc:docMk/>
            <pc:sldMk cId="4197588024" sldId="287"/>
            <ac:spMk id="2" creationId="{A8BE0F3D-68B9-9B80-44DA-7BB81788A0D1}"/>
          </ac:spMkLst>
        </pc:spChg>
        <pc:spChg chg="add del">
          <ac:chgData name="Daniel Guppy" userId="8c4f905d-cffe-48de-a73b-3bc2c6bca516" providerId="ADAL" clId="{D10821BD-0A54-420A-9BDA-77D6C1E24BD8}" dt="2022-11-03T03:45:30.017" v="15100" actId="22"/>
          <ac:spMkLst>
            <pc:docMk/>
            <pc:sldMk cId="4197588024" sldId="287"/>
            <ac:spMk id="3" creationId="{4F0F10AF-D59E-4F4B-B173-F38CD4B675AD}"/>
          </ac:spMkLst>
        </pc:spChg>
        <pc:spChg chg="add del mod">
          <ac:chgData name="Daniel Guppy" userId="8c4f905d-cffe-48de-a73b-3bc2c6bca516" providerId="ADAL" clId="{D10821BD-0A54-420A-9BDA-77D6C1E24BD8}" dt="2022-11-03T03:45:07.017" v="15095"/>
          <ac:spMkLst>
            <pc:docMk/>
            <pc:sldMk cId="4197588024" sldId="287"/>
            <ac:spMk id="9" creationId="{DF05AF76-C30E-1382-F9CE-C7BCBD78AA4F}"/>
          </ac:spMkLst>
        </pc:spChg>
        <pc:spChg chg="add mod">
          <ac:chgData name="Daniel Guppy" userId="8c4f905d-cffe-48de-a73b-3bc2c6bca516" providerId="ADAL" clId="{D10821BD-0A54-420A-9BDA-77D6C1E24BD8}" dt="2022-11-03T03:55:15.559" v="15196" actId="1038"/>
          <ac:spMkLst>
            <pc:docMk/>
            <pc:sldMk cId="4197588024" sldId="287"/>
            <ac:spMk id="20" creationId="{99E30662-E531-3DE3-FCB0-C936E2FF85FA}"/>
          </ac:spMkLst>
        </pc:spChg>
        <pc:picChg chg="add mod ord">
          <ac:chgData name="Daniel Guppy" userId="8c4f905d-cffe-48de-a73b-3bc2c6bca516" providerId="ADAL" clId="{D10821BD-0A54-420A-9BDA-77D6C1E24BD8}" dt="2022-11-03T03:49:11.897" v="15159" actId="166"/>
          <ac:picMkLst>
            <pc:docMk/>
            <pc:sldMk cId="4197588024" sldId="287"/>
            <ac:picMk id="6" creationId="{F9FA01D1-6CAF-302C-D913-5AB7BED61D49}"/>
          </ac:picMkLst>
        </pc:picChg>
        <pc:picChg chg="add del">
          <ac:chgData name="Daniel Guppy" userId="8c4f905d-cffe-48de-a73b-3bc2c6bca516" providerId="ADAL" clId="{D10821BD-0A54-420A-9BDA-77D6C1E24BD8}" dt="2022-11-03T03:45:14.343" v="15098" actId="22"/>
          <ac:picMkLst>
            <pc:docMk/>
            <pc:sldMk cId="4197588024" sldId="287"/>
            <ac:picMk id="8" creationId="{ADDE6508-28F2-1368-1B46-DF168D9EFC5A}"/>
          </ac:picMkLst>
        </pc:picChg>
        <pc:picChg chg="add del mod ord">
          <ac:chgData name="Daniel Guppy" userId="8c4f905d-cffe-48de-a73b-3bc2c6bca516" providerId="ADAL" clId="{D10821BD-0A54-420A-9BDA-77D6C1E24BD8}" dt="2022-11-03T03:45:13.951" v="15097" actId="22"/>
          <ac:picMkLst>
            <pc:docMk/>
            <pc:sldMk cId="4197588024" sldId="287"/>
            <ac:picMk id="11" creationId="{968D0FF4-43C1-AB16-8328-85013091825F}"/>
          </ac:picMkLst>
        </pc:picChg>
        <pc:picChg chg="add mod">
          <ac:chgData name="Daniel Guppy" userId="8c4f905d-cffe-48de-a73b-3bc2c6bca516" providerId="ADAL" clId="{D10821BD-0A54-420A-9BDA-77D6C1E24BD8}" dt="2022-11-03T03:49:16.691" v="15174" actId="1038"/>
          <ac:picMkLst>
            <pc:docMk/>
            <pc:sldMk cId="4197588024" sldId="287"/>
            <ac:picMk id="13" creationId="{94F70C20-2ACB-A6E0-05D0-B441EFAA6DA6}"/>
          </ac:picMkLst>
        </pc:picChg>
        <pc:picChg chg="add mod ord">
          <ac:chgData name="Daniel Guppy" userId="8c4f905d-cffe-48de-a73b-3bc2c6bca516" providerId="ADAL" clId="{D10821BD-0A54-420A-9BDA-77D6C1E24BD8}" dt="2022-11-03T03:48:58.575" v="15157" actId="14100"/>
          <ac:picMkLst>
            <pc:docMk/>
            <pc:sldMk cId="4197588024" sldId="287"/>
            <ac:picMk id="15" creationId="{EDEC2FFD-30B2-E0C3-2FCD-3A7F54CEBDC3}"/>
          </ac:picMkLst>
        </pc:picChg>
        <pc:picChg chg="add mod ord">
          <ac:chgData name="Daniel Guppy" userId="8c4f905d-cffe-48de-a73b-3bc2c6bca516" providerId="ADAL" clId="{D10821BD-0A54-420A-9BDA-77D6C1E24BD8}" dt="2022-11-03T03:48:58.575" v="15157" actId="14100"/>
          <ac:picMkLst>
            <pc:docMk/>
            <pc:sldMk cId="4197588024" sldId="287"/>
            <ac:picMk id="17" creationId="{27D8155A-9842-C8F0-B218-FE76551E7985}"/>
          </ac:picMkLst>
        </pc:picChg>
        <pc:picChg chg="add mod">
          <ac:chgData name="Daniel Guppy" userId="8c4f905d-cffe-48de-a73b-3bc2c6bca516" providerId="ADAL" clId="{D10821BD-0A54-420A-9BDA-77D6C1E24BD8}" dt="2022-11-03T03:48:58.575" v="15157" actId="14100"/>
          <ac:picMkLst>
            <pc:docMk/>
            <pc:sldMk cId="4197588024" sldId="287"/>
            <ac:picMk id="19" creationId="{546879EF-F1DE-78A9-B199-4B0122CD8090}"/>
          </ac:picMkLst>
        </pc:picChg>
      </pc:sldChg>
      <pc:sldChg chg="modSp new mod">
        <pc:chgData name="Daniel Guppy" userId="8c4f905d-cffe-48de-a73b-3bc2c6bca516" providerId="ADAL" clId="{D10821BD-0A54-420A-9BDA-77D6C1E24BD8}" dt="2022-11-03T04:01:24.535" v="15355" actId="20577"/>
        <pc:sldMkLst>
          <pc:docMk/>
          <pc:sldMk cId="2412884185" sldId="288"/>
        </pc:sldMkLst>
        <pc:spChg chg="mod">
          <ac:chgData name="Daniel Guppy" userId="8c4f905d-cffe-48de-a73b-3bc2c6bca516" providerId="ADAL" clId="{D10821BD-0A54-420A-9BDA-77D6C1E24BD8}" dt="2022-10-17T03:16:49.948" v="8494" actId="20577"/>
          <ac:spMkLst>
            <pc:docMk/>
            <pc:sldMk cId="2412884185" sldId="288"/>
            <ac:spMk id="2" creationId="{606844E1-FF0D-DE9A-E4AD-35D09003FA7D}"/>
          </ac:spMkLst>
        </pc:spChg>
        <pc:spChg chg="mod">
          <ac:chgData name="Daniel Guppy" userId="8c4f905d-cffe-48de-a73b-3bc2c6bca516" providerId="ADAL" clId="{D10821BD-0A54-420A-9BDA-77D6C1E24BD8}" dt="2022-11-03T04:01:24.535" v="15355" actId="20577"/>
          <ac:spMkLst>
            <pc:docMk/>
            <pc:sldMk cId="2412884185" sldId="288"/>
            <ac:spMk id="3" creationId="{68C5AAEC-6FE5-8B54-4974-82A2F3F50354}"/>
          </ac:spMkLst>
        </pc:spChg>
      </pc:sldChg>
      <pc:sldChg chg="addSp modSp new mod">
        <pc:chgData name="Daniel Guppy" userId="8c4f905d-cffe-48de-a73b-3bc2c6bca516" providerId="ADAL" clId="{D10821BD-0A54-420A-9BDA-77D6C1E24BD8}" dt="2022-10-17T03:25:00.144" v="8812" actId="20577"/>
        <pc:sldMkLst>
          <pc:docMk/>
          <pc:sldMk cId="2763220145" sldId="289"/>
        </pc:sldMkLst>
        <pc:spChg chg="mod">
          <ac:chgData name="Daniel Guppy" userId="8c4f905d-cffe-48de-a73b-3bc2c6bca516" providerId="ADAL" clId="{D10821BD-0A54-420A-9BDA-77D6C1E24BD8}" dt="2022-10-17T03:25:00.144" v="8812" actId="20577"/>
          <ac:spMkLst>
            <pc:docMk/>
            <pc:sldMk cId="2763220145" sldId="289"/>
            <ac:spMk id="2" creationId="{FE865704-B163-4E5D-7A4D-7D0DBF23173E}"/>
          </ac:spMkLst>
        </pc:spChg>
        <pc:picChg chg="add mod">
          <ac:chgData name="Daniel Guppy" userId="8c4f905d-cffe-48de-a73b-3bc2c6bca516" providerId="ADAL" clId="{D10821BD-0A54-420A-9BDA-77D6C1E24BD8}" dt="2022-10-17T03:24:08.180" v="8785" actId="1076"/>
          <ac:picMkLst>
            <pc:docMk/>
            <pc:sldMk cId="2763220145" sldId="289"/>
            <ac:picMk id="5" creationId="{0A0F3B7A-4085-7A60-29DF-43B6AFEA93D8}"/>
          </ac:picMkLst>
        </pc:picChg>
        <pc:picChg chg="add mod">
          <ac:chgData name="Daniel Guppy" userId="8c4f905d-cffe-48de-a73b-3bc2c6bca516" providerId="ADAL" clId="{D10821BD-0A54-420A-9BDA-77D6C1E24BD8}" dt="2022-10-17T03:24:12.459" v="8804" actId="1035"/>
          <ac:picMkLst>
            <pc:docMk/>
            <pc:sldMk cId="2763220145" sldId="289"/>
            <ac:picMk id="7" creationId="{9F3AE3A3-230E-8860-9AAE-5E22F157FE06}"/>
          </ac:picMkLst>
        </pc:picChg>
        <pc:picChg chg="add mod">
          <ac:chgData name="Daniel Guppy" userId="8c4f905d-cffe-48de-a73b-3bc2c6bca516" providerId="ADAL" clId="{D10821BD-0A54-420A-9BDA-77D6C1E24BD8}" dt="2022-10-17T03:24:17.526" v="8805" actId="1076"/>
          <ac:picMkLst>
            <pc:docMk/>
            <pc:sldMk cId="2763220145" sldId="289"/>
            <ac:picMk id="9" creationId="{1A2472A9-DDCC-0D80-8DC4-A7C9B5D3F3B5}"/>
          </ac:picMkLst>
        </pc:picChg>
      </pc:sldChg>
      <pc:sldChg chg="addSp delSp modSp new mod ord setBg modAnim">
        <pc:chgData name="Daniel Guppy" userId="8c4f905d-cffe-48de-a73b-3bc2c6bca516" providerId="ADAL" clId="{D10821BD-0A54-420A-9BDA-77D6C1E24BD8}" dt="2022-11-03T03:09:48.628" v="14130" actId="1038"/>
        <pc:sldMkLst>
          <pc:docMk/>
          <pc:sldMk cId="3440392304" sldId="290"/>
        </pc:sldMkLst>
        <pc:spChg chg="mod">
          <ac:chgData name="Daniel Guppy" userId="8c4f905d-cffe-48de-a73b-3bc2c6bca516" providerId="ADAL" clId="{D10821BD-0A54-420A-9BDA-77D6C1E24BD8}" dt="2022-10-17T03:41:23.839" v="9440" actId="1076"/>
          <ac:spMkLst>
            <pc:docMk/>
            <pc:sldMk cId="3440392304" sldId="290"/>
            <ac:spMk id="2" creationId="{E57D1952-6698-8BD8-6355-A501EDAA5E64}"/>
          </ac:spMkLst>
        </pc:spChg>
        <pc:spChg chg="mod">
          <ac:chgData name="Daniel Guppy" userId="8c4f905d-cffe-48de-a73b-3bc2c6bca516" providerId="ADAL" clId="{D10821BD-0A54-420A-9BDA-77D6C1E24BD8}" dt="2022-10-17T03:42:47.342" v="9550" actId="1036"/>
          <ac:spMkLst>
            <pc:docMk/>
            <pc:sldMk cId="3440392304" sldId="290"/>
            <ac:spMk id="3" creationId="{3FCD6F47-728D-BC27-5C56-A7C2249A2161}"/>
          </ac:spMkLst>
        </pc:spChg>
        <pc:spChg chg="add mod">
          <ac:chgData name="Daniel Guppy" userId="8c4f905d-cffe-48de-a73b-3bc2c6bca516" providerId="ADAL" clId="{D10821BD-0A54-420A-9BDA-77D6C1E24BD8}" dt="2022-11-03T03:09:48.628" v="14130" actId="1038"/>
          <ac:spMkLst>
            <pc:docMk/>
            <pc:sldMk cId="3440392304" sldId="290"/>
            <ac:spMk id="8" creationId="{EA6C1275-1B06-D191-AFF0-BC875E407F7B}"/>
          </ac:spMkLst>
        </pc:spChg>
        <pc:spChg chg="add del">
          <ac:chgData name="Daniel Guppy" userId="8c4f905d-cffe-48de-a73b-3bc2c6bca516" providerId="ADAL" clId="{D10821BD-0A54-420A-9BDA-77D6C1E24BD8}" dt="2022-10-17T03:40:23.646" v="9425" actId="26606"/>
          <ac:spMkLst>
            <pc:docMk/>
            <pc:sldMk cId="3440392304" sldId="290"/>
            <ac:spMk id="10" creationId="{5E39A796-BE83-48B1-B33F-35C4A32AAB57}"/>
          </ac:spMkLst>
        </pc:spChg>
        <pc:spChg chg="add del">
          <ac:chgData name="Daniel Guppy" userId="8c4f905d-cffe-48de-a73b-3bc2c6bca516" providerId="ADAL" clId="{D10821BD-0A54-420A-9BDA-77D6C1E24BD8}" dt="2022-10-17T03:40:23.646" v="9425" actId="26606"/>
          <ac:spMkLst>
            <pc:docMk/>
            <pc:sldMk cId="3440392304" sldId="290"/>
            <ac:spMk id="12" creationId="{72F84B47-E267-4194-8194-831DB7B5547F}"/>
          </ac:spMkLst>
        </pc:spChg>
        <pc:picChg chg="add mod">
          <ac:chgData name="Daniel Guppy" userId="8c4f905d-cffe-48de-a73b-3bc2c6bca516" providerId="ADAL" clId="{D10821BD-0A54-420A-9BDA-77D6C1E24BD8}" dt="2022-10-17T03:40:27.356" v="9428" actId="26606"/>
          <ac:picMkLst>
            <pc:docMk/>
            <pc:sldMk cId="3440392304" sldId="290"/>
            <ac:picMk id="5" creationId="{94A81976-8014-DBD9-2F3C-467571C36D2F}"/>
          </ac:picMkLst>
        </pc:picChg>
        <pc:picChg chg="add del">
          <ac:chgData name="Daniel Guppy" userId="8c4f905d-cffe-48de-a73b-3bc2c6bca516" providerId="ADAL" clId="{D10821BD-0A54-420A-9BDA-77D6C1E24BD8}" dt="2022-10-17T03:42:14.883" v="9487" actId="22"/>
          <ac:picMkLst>
            <pc:docMk/>
            <pc:sldMk cId="3440392304" sldId="290"/>
            <ac:picMk id="7" creationId="{B43A66DC-4D93-D790-A7F8-9A9CFFCF2CB8}"/>
          </ac:picMkLst>
        </pc:picChg>
      </pc:sldChg>
      <pc:sldChg chg="addSp delSp modSp add mod ord modNotesTx">
        <pc:chgData name="Daniel Guppy" userId="8c4f905d-cffe-48de-a73b-3bc2c6bca516" providerId="ADAL" clId="{D10821BD-0A54-420A-9BDA-77D6C1E24BD8}" dt="2022-11-03T21:53:36.265" v="15479" actId="20577"/>
        <pc:sldMkLst>
          <pc:docMk/>
          <pc:sldMk cId="1731682604" sldId="291"/>
        </pc:sldMkLst>
        <pc:spChg chg="mod">
          <ac:chgData name="Daniel Guppy" userId="8c4f905d-cffe-48de-a73b-3bc2c6bca516" providerId="ADAL" clId="{D10821BD-0A54-420A-9BDA-77D6C1E24BD8}" dt="2022-10-17T03:45:19.107" v="9691" actId="14100"/>
          <ac:spMkLst>
            <pc:docMk/>
            <pc:sldMk cId="1731682604" sldId="291"/>
            <ac:spMk id="2" creationId="{606844E1-FF0D-DE9A-E4AD-35D09003FA7D}"/>
          </ac:spMkLst>
        </pc:spChg>
        <pc:spChg chg="del">
          <ac:chgData name="Daniel Guppy" userId="8c4f905d-cffe-48de-a73b-3bc2c6bca516" providerId="ADAL" clId="{D10821BD-0A54-420A-9BDA-77D6C1E24BD8}" dt="2022-10-17T03:44:52.413" v="9666" actId="478"/>
          <ac:spMkLst>
            <pc:docMk/>
            <pc:sldMk cId="1731682604" sldId="291"/>
            <ac:spMk id="3" creationId="{68C5AAEC-6FE5-8B54-4974-82A2F3F50354}"/>
          </ac:spMkLst>
        </pc:spChg>
        <pc:spChg chg="add mod">
          <ac:chgData name="Daniel Guppy" userId="8c4f905d-cffe-48de-a73b-3bc2c6bca516" providerId="ADAL" clId="{D10821BD-0A54-420A-9BDA-77D6C1E24BD8}" dt="2022-11-03T21:53:36.265" v="15479" actId="20577"/>
          <ac:spMkLst>
            <pc:docMk/>
            <pc:sldMk cId="1731682604" sldId="291"/>
            <ac:spMk id="5" creationId="{B5F6BF32-A8E6-376A-60CB-79C719D3AB69}"/>
          </ac:spMkLst>
        </pc:spChg>
      </pc:sldChg>
      <pc:sldChg chg="addSp delSp modSp new mod setBg modNotesTx">
        <pc:chgData name="Daniel Guppy" userId="8c4f905d-cffe-48de-a73b-3bc2c6bca516" providerId="ADAL" clId="{D10821BD-0A54-420A-9BDA-77D6C1E24BD8}" dt="2022-11-03T22:00:57.767" v="15532" actId="20577"/>
        <pc:sldMkLst>
          <pc:docMk/>
          <pc:sldMk cId="3212129771" sldId="292"/>
        </pc:sldMkLst>
        <pc:spChg chg="mod">
          <ac:chgData name="Daniel Guppy" userId="8c4f905d-cffe-48de-a73b-3bc2c6bca516" providerId="ADAL" clId="{D10821BD-0A54-420A-9BDA-77D6C1E24BD8}" dt="2022-11-03T03:19:47.516" v="14764" actId="26606"/>
          <ac:spMkLst>
            <pc:docMk/>
            <pc:sldMk cId="3212129771" sldId="292"/>
            <ac:spMk id="2" creationId="{411F5502-3DE1-1C0A-E895-C6F28192FADE}"/>
          </ac:spMkLst>
        </pc:spChg>
        <pc:spChg chg="mod">
          <ac:chgData name="Daniel Guppy" userId="8c4f905d-cffe-48de-a73b-3bc2c6bca516" providerId="ADAL" clId="{D10821BD-0A54-420A-9BDA-77D6C1E24BD8}" dt="2022-11-03T04:07:38.275" v="15399" actId="27636"/>
          <ac:spMkLst>
            <pc:docMk/>
            <pc:sldMk cId="3212129771" sldId="292"/>
            <ac:spMk id="3" creationId="{6735D571-8FDC-3D8F-29F7-B7C1B131F8D9}"/>
          </ac:spMkLst>
        </pc:spChg>
        <pc:spChg chg="mod ord">
          <ac:chgData name="Daniel Guppy" userId="8c4f905d-cffe-48de-a73b-3bc2c6bca516" providerId="ADAL" clId="{D10821BD-0A54-420A-9BDA-77D6C1E24BD8}" dt="2022-11-03T03:19:47.516" v="14764" actId="26606"/>
          <ac:spMkLst>
            <pc:docMk/>
            <pc:sldMk cId="3212129771" sldId="292"/>
            <ac:spMk id="4" creationId="{65DD2D80-F3F3-6971-0FED-2A8227B600CC}"/>
          </ac:spMkLst>
        </pc:spChg>
        <pc:spChg chg="add mod">
          <ac:chgData name="Daniel Guppy" userId="8c4f905d-cffe-48de-a73b-3bc2c6bca516" providerId="ADAL" clId="{D10821BD-0A54-420A-9BDA-77D6C1E24BD8}" dt="2022-11-03T03:22:01.115" v="14823" actId="14100"/>
          <ac:spMkLst>
            <pc:docMk/>
            <pc:sldMk cId="3212129771" sldId="292"/>
            <ac:spMk id="7" creationId="{8BA1F9E2-9107-4312-095B-7CAECB76F6BF}"/>
          </ac:spMkLst>
        </pc:spChg>
        <pc:spChg chg="add del">
          <ac:chgData name="Daniel Guppy" userId="8c4f905d-cffe-48de-a73b-3bc2c6bca516" providerId="ADAL" clId="{D10821BD-0A54-420A-9BDA-77D6C1E24BD8}" dt="2022-11-03T03:18:30.178" v="14747" actId="26606"/>
          <ac:spMkLst>
            <pc:docMk/>
            <pc:sldMk cId="3212129771" sldId="292"/>
            <ac:spMk id="11" creationId="{79BB35BC-D5C2-4C8B-A22A-A71E6191913B}"/>
          </ac:spMkLst>
        </pc:spChg>
        <pc:spChg chg="add del">
          <ac:chgData name="Daniel Guppy" userId="8c4f905d-cffe-48de-a73b-3bc2c6bca516" providerId="ADAL" clId="{D10821BD-0A54-420A-9BDA-77D6C1E24BD8}" dt="2022-11-03T03:18:39.732" v="14749" actId="26606"/>
          <ac:spMkLst>
            <pc:docMk/>
            <pc:sldMk cId="3212129771" sldId="292"/>
            <ac:spMk id="13" creationId="{B2DD41CD-8F47-4F56-AD12-4E2FF7696987}"/>
          </ac:spMkLst>
        </pc:spChg>
        <pc:spChg chg="add del">
          <ac:chgData name="Daniel Guppy" userId="8c4f905d-cffe-48de-a73b-3bc2c6bca516" providerId="ADAL" clId="{D10821BD-0A54-420A-9BDA-77D6C1E24BD8}" dt="2022-11-03T03:18:39.732" v="14749" actId="26606"/>
          <ac:spMkLst>
            <pc:docMk/>
            <pc:sldMk cId="3212129771" sldId="292"/>
            <ac:spMk id="14" creationId="{45D37F4E-DDB4-456B-97E0-9937730A039F}"/>
          </ac:spMkLst>
        </pc:spChg>
        <pc:spChg chg="add del">
          <ac:chgData name="Daniel Guppy" userId="8c4f905d-cffe-48de-a73b-3bc2c6bca516" providerId="ADAL" clId="{D10821BD-0A54-420A-9BDA-77D6C1E24BD8}" dt="2022-11-03T03:19:47.516" v="14764" actId="26606"/>
          <ac:spMkLst>
            <pc:docMk/>
            <pc:sldMk cId="3212129771" sldId="292"/>
            <ac:spMk id="15" creationId="{A580F890-B085-4E95-96AA-55AEBEC5CE6E}"/>
          </ac:spMkLst>
        </pc:spChg>
        <pc:spChg chg="add del">
          <ac:chgData name="Daniel Guppy" userId="8c4f905d-cffe-48de-a73b-3bc2c6bca516" providerId="ADAL" clId="{D10821BD-0A54-420A-9BDA-77D6C1E24BD8}" dt="2022-11-03T03:18:54.166" v="14751" actId="26606"/>
          <ac:spMkLst>
            <pc:docMk/>
            <pc:sldMk cId="3212129771" sldId="292"/>
            <ac:spMk id="16" creationId="{A6D37EE4-EA1B-46EE-A54B-5233C63C9695}"/>
          </ac:spMkLst>
        </pc:spChg>
        <pc:spChg chg="add del">
          <ac:chgData name="Daniel Guppy" userId="8c4f905d-cffe-48de-a73b-3bc2c6bca516" providerId="ADAL" clId="{D10821BD-0A54-420A-9BDA-77D6C1E24BD8}" dt="2022-11-03T03:18:54.166" v="14751" actId="26606"/>
          <ac:spMkLst>
            <pc:docMk/>
            <pc:sldMk cId="3212129771" sldId="292"/>
            <ac:spMk id="17" creationId="{927D5270-6648-4CC1-8F78-48BE299CAC25}"/>
          </ac:spMkLst>
        </pc:spChg>
        <pc:spChg chg="add del">
          <ac:chgData name="Daniel Guppy" userId="8c4f905d-cffe-48de-a73b-3bc2c6bca516" providerId="ADAL" clId="{D10821BD-0A54-420A-9BDA-77D6C1E24BD8}" dt="2022-11-03T03:19:47.516" v="14764" actId="26606"/>
          <ac:spMkLst>
            <pc:docMk/>
            <pc:sldMk cId="3212129771" sldId="292"/>
            <ac:spMk id="19" creationId="{1E547BA6-BAE0-43BB-A7CA-60F69CE252F0}"/>
          </ac:spMkLst>
        </pc:spChg>
        <pc:spChg chg="add del">
          <ac:chgData name="Daniel Guppy" userId="8c4f905d-cffe-48de-a73b-3bc2c6bca516" providerId="ADAL" clId="{D10821BD-0A54-420A-9BDA-77D6C1E24BD8}" dt="2022-11-03T03:19:47.516" v="14764" actId="26606"/>
          <ac:spMkLst>
            <pc:docMk/>
            <pc:sldMk cId="3212129771" sldId="292"/>
            <ac:spMk id="20" creationId="{2B566528-1B12-4246-9431-5C2D7D081168}"/>
          </ac:spMkLst>
        </pc:spChg>
        <pc:spChg chg="add del">
          <ac:chgData name="Daniel Guppy" userId="8c4f905d-cffe-48de-a73b-3bc2c6bca516" providerId="ADAL" clId="{D10821BD-0A54-420A-9BDA-77D6C1E24BD8}" dt="2022-11-03T03:19:47.516" v="14764" actId="26606"/>
          <ac:spMkLst>
            <pc:docMk/>
            <pc:sldMk cId="3212129771" sldId="292"/>
            <ac:spMk id="21" creationId="{2E80C965-DB6D-4F81-9E9E-B027384D0BD6}"/>
          </ac:spMkLst>
        </pc:spChg>
        <pc:spChg chg="add del">
          <ac:chgData name="Daniel Guppy" userId="8c4f905d-cffe-48de-a73b-3bc2c6bca516" providerId="ADAL" clId="{D10821BD-0A54-420A-9BDA-77D6C1E24BD8}" dt="2022-11-03T03:19:47.516" v="14764" actId="26606"/>
          <ac:spMkLst>
            <pc:docMk/>
            <pc:sldMk cId="3212129771" sldId="292"/>
            <ac:spMk id="22" creationId="{D3F51FEB-38FB-4F6C-9F7B-2F2AFAB65463}"/>
          </ac:spMkLst>
        </pc:spChg>
        <pc:spChg chg="add">
          <ac:chgData name="Daniel Guppy" userId="8c4f905d-cffe-48de-a73b-3bc2c6bca516" providerId="ADAL" clId="{D10821BD-0A54-420A-9BDA-77D6C1E24BD8}" dt="2022-11-03T03:19:47.516" v="14764" actId="26606"/>
          <ac:spMkLst>
            <pc:docMk/>
            <pc:sldMk cId="3212129771" sldId="292"/>
            <ac:spMk id="27" creationId="{B86AA2DA-281A-4806-8977-D617AEAC830F}"/>
          </ac:spMkLst>
        </pc:spChg>
        <pc:spChg chg="add">
          <ac:chgData name="Daniel Guppy" userId="8c4f905d-cffe-48de-a73b-3bc2c6bca516" providerId="ADAL" clId="{D10821BD-0A54-420A-9BDA-77D6C1E24BD8}" dt="2022-11-03T03:19:47.516" v="14764" actId="26606"/>
          <ac:spMkLst>
            <pc:docMk/>
            <pc:sldMk cId="3212129771" sldId="292"/>
            <ac:spMk id="29" creationId="{64185774-6FC0-4B8D-A8DB-A8854688960B}"/>
          </ac:spMkLst>
        </pc:spChg>
        <pc:spChg chg="add">
          <ac:chgData name="Daniel Guppy" userId="8c4f905d-cffe-48de-a73b-3bc2c6bca516" providerId="ADAL" clId="{D10821BD-0A54-420A-9BDA-77D6C1E24BD8}" dt="2022-11-03T03:19:47.516" v="14764" actId="26606"/>
          <ac:spMkLst>
            <pc:docMk/>
            <pc:sldMk cId="3212129771" sldId="292"/>
            <ac:spMk id="31" creationId="{B7D3B4FC-79F4-47D2-9D79-DA876E6AD813}"/>
          </ac:spMkLst>
        </pc:spChg>
        <pc:spChg chg="add">
          <ac:chgData name="Daniel Guppy" userId="8c4f905d-cffe-48de-a73b-3bc2c6bca516" providerId="ADAL" clId="{D10821BD-0A54-420A-9BDA-77D6C1E24BD8}" dt="2022-11-03T03:19:47.516" v="14764" actId="26606"/>
          <ac:spMkLst>
            <pc:docMk/>
            <pc:sldMk cId="3212129771" sldId="292"/>
            <ac:spMk id="33" creationId="{2775D660-3127-4688-9782-F7C4639B1691}"/>
          </ac:spMkLst>
        </pc:spChg>
        <pc:picChg chg="add mod ord">
          <ac:chgData name="Daniel Guppy" userId="8c4f905d-cffe-48de-a73b-3bc2c6bca516" providerId="ADAL" clId="{D10821BD-0A54-420A-9BDA-77D6C1E24BD8}" dt="2022-11-03T03:19:47.516" v="14764" actId="26606"/>
          <ac:picMkLst>
            <pc:docMk/>
            <pc:sldMk cId="3212129771" sldId="292"/>
            <ac:picMk id="6" creationId="{1E25FDC7-2B4A-6424-B67F-A6E051A28271}"/>
          </ac:picMkLst>
        </pc:picChg>
      </pc:sldChg>
      <pc:sldChg chg="addSp delSp modSp new mod ord">
        <pc:chgData name="Daniel Guppy" userId="8c4f905d-cffe-48de-a73b-3bc2c6bca516" providerId="ADAL" clId="{D10821BD-0A54-420A-9BDA-77D6C1E24BD8}" dt="2022-10-26T00:48:12.475" v="11164"/>
        <pc:sldMkLst>
          <pc:docMk/>
          <pc:sldMk cId="3217620907" sldId="293"/>
        </pc:sldMkLst>
        <pc:picChg chg="add del">
          <ac:chgData name="Daniel Guppy" userId="8c4f905d-cffe-48de-a73b-3bc2c6bca516" providerId="ADAL" clId="{D10821BD-0A54-420A-9BDA-77D6C1E24BD8}" dt="2022-10-20T23:59:54.233" v="10761" actId="478"/>
          <ac:picMkLst>
            <pc:docMk/>
            <pc:sldMk cId="3217620907" sldId="293"/>
            <ac:picMk id="5" creationId="{FFF37D66-8A50-16DE-E5B7-EEAC4C507506}"/>
          </ac:picMkLst>
        </pc:picChg>
        <pc:picChg chg="add mod">
          <ac:chgData name="Daniel Guppy" userId="8c4f905d-cffe-48de-a73b-3bc2c6bca516" providerId="ADAL" clId="{D10821BD-0A54-420A-9BDA-77D6C1E24BD8}" dt="2022-10-21T00:58:40.103" v="10880" actId="14100"/>
          <ac:picMkLst>
            <pc:docMk/>
            <pc:sldMk cId="3217620907" sldId="293"/>
            <ac:picMk id="7" creationId="{56486A23-5674-31CB-8D43-1D6DDAD487F8}"/>
          </ac:picMkLst>
        </pc:picChg>
      </pc:sldChg>
      <pc:sldChg chg="modSp add mod ord">
        <pc:chgData name="Daniel Guppy" userId="8c4f905d-cffe-48de-a73b-3bc2c6bca516" providerId="ADAL" clId="{D10821BD-0A54-420A-9BDA-77D6C1E24BD8}" dt="2022-10-21T01:06:31.225" v="11015" actId="20577"/>
        <pc:sldMkLst>
          <pc:docMk/>
          <pc:sldMk cId="2306666024" sldId="294"/>
        </pc:sldMkLst>
        <pc:spChg chg="mod">
          <ac:chgData name="Daniel Guppy" userId="8c4f905d-cffe-48de-a73b-3bc2c6bca516" providerId="ADAL" clId="{D10821BD-0A54-420A-9BDA-77D6C1E24BD8}" dt="2022-10-21T01:05:52.796" v="10955" actId="20577"/>
          <ac:spMkLst>
            <pc:docMk/>
            <pc:sldMk cId="2306666024" sldId="294"/>
            <ac:spMk id="2" creationId="{FA556B2A-21BD-F53B-D86C-3E10BF017F9B}"/>
          </ac:spMkLst>
        </pc:spChg>
        <pc:spChg chg="mod">
          <ac:chgData name="Daniel Guppy" userId="8c4f905d-cffe-48de-a73b-3bc2c6bca516" providerId="ADAL" clId="{D10821BD-0A54-420A-9BDA-77D6C1E24BD8}" dt="2022-10-21T01:06:31.225" v="11015" actId="20577"/>
          <ac:spMkLst>
            <pc:docMk/>
            <pc:sldMk cId="2306666024" sldId="294"/>
            <ac:spMk id="3" creationId="{9AFC5961-762E-B4DD-D5DB-437A7988DC3E}"/>
          </ac:spMkLst>
        </pc:spChg>
      </pc:sldChg>
      <pc:sldChg chg="modSp new mod modNotesTx">
        <pc:chgData name="Daniel Guppy" userId="8c4f905d-cffe-48de-a73b-3bc2c6bca516" providerId="ADAL" clId="{D10821BD-0A54-420A-9BDA-77D6C1E24BD8}" dt="2022-11-03T03:57:51.797" v="15271" actId="20577"/>
        <pc:sldMkLst>
          <pc:docMk/>
          <pc:sldMk cId="514570736" sldId="295"/>
        </pc:sldMkLst>
        <pc:spChg chg="mod">
          <ac:chgData name="Daniel Guppy" userId="8c4f905d-cffe-48de-a73b-3bc2c6bca516" providerId="ADAL" clId="{D10821BD-0A54-420A-9BDA-77D6C1E24BD8}" dt="2022-10-26T00:52:12.880" v="11259" actId="20577"/>
          <ac:spMkLst>
            <pc:docMk/>
            <pc:sldMk cId="514570736" sldId="295"/>
            <ac:spMk id="2" creationId="{4719BB5C-F97E-5C34-17C0-13B570011350}"/>
          </ac:spMkLst>
        </pc:spChg>
        <pc:spChg chg="mod">
          <ac:chgData name="Daniel Guppy" userId="8c4f905d-cffe-48de-a73b-3bc2c6bca516" providerId="ADAL" clId="{D10821BD-0A54-420A-9BDA-77D6C1E24BD8}" dt="2022-11-03T03:57:51.797" v="15271" actId="20577"/>
          <ac:spMkLst>
            <pc:docMk/>
            <pc:sldMk cId="514570736" sldId="295"/>
            <ac:spMk id="3" creationId="{A2471FBA-5055-FFEB-3F95-F030B64AFB60}"/>
          </ac:spMkLst>
        </pc:spChg>
      </pc:sldChg>
      <pc:sldChg chg="addSp delSp modSp new mod">
        <pc:chgData name="Daniel Guppy" userId="8c4f905d-cffe-48de-a73b-3bc2c6bca516" providerId="ADAL" clId="{D10821BD-0A54-420A-9BDA-77D6C1E24BD8}" dt="2022-10-26T01:05:28.307" v="12154" actId="1038"/>
        <pc:sldMkLst>
          <pc:docMk/>
          <pc:sldMk cId="1787924277" sldId="296"/>
        </pc:sldMkLst>
        <pc:picChg chg="add del mod">
          <ac:chgData name="Daniel Guppy" userId="8c4f905d-cffe-48de-a73b-3bc2c6bca516" providerId="ADAL" clId="{D10821BD-0A54-420A-9BDA-77D6C1E24BD8}" dt="2022-10-26T01:05:13.502" v="12147" actId="478"/>
          <ac:picMkLst>
            <pc:docMk/>
            <pc:sldMk cId="1787924277" sldId="296"/>
            <ac:picMk id="6" creationId="{0977F4D0-B279-F029-1539-BBE8A3525BCC}"/>
          </ac:picMkLst>
        </pc:picChg>
        <pc:picChg chg="add mod">
          <ac:chgData name="Daniel Guppy" userId="8c4f905d-cffe-48de-a73b-3bc2c6bca516" providerId="ADAL" clId="{D10821BD-0A54-420A-9BDA-77D6C1E24BD8}" dt="2022-10-26T01:05:28.307" v="12154" actId="1038"/>
          <ac:picMkLst>
            <pc:docMk/>
            <pc:sldMk cId="1787924277" sldId="296"/>
            <ac:picMk id="8" creationId="{A1077859-A70C-B850-65D8-36E4D44034F1}"/>
          </ac:picMkLst>
        </pc:picChg>
      </pc:sldChg>
      <pc:sldChg chg="modSp add mod ord">
        <pc:chgData name="Daniel Guppy" userId="8c4f905d-cffe-48de-a73b-3bc2c6bca516" providerId="ADAL" clId="{D10821BD-0A54-420A-9BDA-77D6C1E24BD8}" dt="2022-11-03T02:52:46.144" v="13957" actId="20577"/>
        <pc:sldMkLst>
          <pc:docMk/>
          <pc:sldMk cId="3574362100" sldId="297"/>
        </pc:sldMkLst>
        <pc:spChg chg="mod">
          <ac:chgData name="Daniel Guppy" userId="8c4f905d-cffe-48de-a73b-3bc2c6bca516" providerId="ADAL" clId="{D10821BD-0A54-420A-9BDA-77D6C1E24BD8}" dt="2022-11-03T02:52:46.144" v="13957" actId="20577"/>
          <ac:spMkLst>
            <pc:docMk/>
            <pc:sldMk cId="3574362100" sldId="297"/>
            <ac:spMk id="3" creationId="{696009D8-D235-E7FC-F52B-EFB893C78255}"/>
          </ac:spMkLst>
        </pc:spChg>
      </pc:sldChg>
      <pc:sldMasterChg chg="modSldLayout">
        <pc:chgData name="Daniel Guppy" userId="8c4f905d-cffe-48de-a73b-3bc2c6bca516" providerId="ADAL" clId="{D10821BD-0A54-420A-9BDA-77D6C1E24BD8}" dt="2022-10-21T01:13:43.912" v="11093" actId="1037"/>
        <pc:sldMasterMkLst>
          <pc:docMk/>
          <pc:sldMasterMk cId="1104854392" sldId="2147483859"/>
        </pc:sldMasterMkLst>
        <pc:sldLayoutChg chg="modSp mod">
          <pc:chgData name="Daniel Guppy" userId="8c4f905d-cffe-48de-a73b-3bc2c6bca516" providerId="ADAL" clId="{D10821BD-0A54-420A-9BDA-77D6C1E24BD8}" dt="2022-10-21T01:13:43.912" v="11093" actId="1037"/>
          <pc:sldLayoutMkLst>
            <pc:docMk/>
            <pc:sldMasterMk cId="1104854392" sldId="2147483859"/>
            <pc:sldLayoutMk cId="1142960327" sldId="2147483861"/>
          </pc:sldLayoutMkLst>
          <pc:spChg chg="mod">
            <ac:chgData name="Daniel Guppy" userId="8c4f905d-cffe-48de-a73b-3bc2c6bca516" providerId="ADAL" clId="{D10821BD-0A54-420A-9BDA-77D6C1E24BD8}" dt="2022-10-21T01:13:43.912" v="11093" actId="1037"/>
            <ac:spMkLst>
              <pc:docMk/>
              <pc:sldMasterMk cId="1104854392" sldId="2147483859"/>
              <pc:sldLayoutMk cId="1142960327" sldId="2147483861"/>
              <ac:spMk id="6" creationId="{3FE0B27B-B67B-A13F-3838-D137720A1BBE}"/>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5B743-ED59-46CA-8505-A059B6EA9C7E}" type="datetimeFigureOut">
              <a:rPr lang="en-NZ" smtClean="0"/>
              <a:t>24/09/2025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6F013-FB4B-4C54-8A30-36A702745B34}" type="slidenum">
              <a:rPr lang="en-NZ" smtClean="0"/>
              <a:t>‹#›</a:t>
            </a:fld>
            <a:endParaRPr lang="en-NZ"/>
          </a:p>
        </p:txBody>
      </p:sp>
    </p:spTree>
    <p:extLst>
      <p:ext uri="{BB962C8B-B14F-4D97-AF65-F5344CB8AC3E}">
        <p14:creationId xmlns:p14="http://schemas.microsoft.com/office/powerpoint/2010/main" val="17439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686F013-FB4B-4C54-8A30-36A702745B34}" type="slidenum">
              <a:rPr lang="en-NZ" smtClean="0"/>
              <a:t>2</a:t>
            </a:fld>
            <a:endParaRPr lang="en-NZ"/>
          </a:p>
        </p:txBody>
      </p:sp>
    </p:spTree>
    <p:extLst>
      <p:ext uri="{BB962C8B-B14F-4D97-AF65-F5344CB8AC3E}">
        <p14:creationId xmlns:p14="http://schemas.microsoft.com/office/powerpoint/2010/main" val="67787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a:t>AlphaStar</a:t>
            </a:r>
            <a:r>
              <a:rPr lang="en-NZ" dirty="0"/>
              <a:t> beat a pro player 5-0.</a:t>
            </a:r>
          </a:p>
        </p:txBody>
      </p:sp>
      <p:sp>
        <p:nvSpPr>
          <p:cNvPr id="4" name="Slide Number Placeholder 3"/>
          <p:cNvSpPr>
            <a:spLocks noGrp="1"/>
          </p:cNvSpPr>
          <p:nvPr>
            <p:ph type="sldNum" sz="quarter" idx="5"/>
          </p:nvPr>
        </p:nvSpPr>
        <p:spPr/>
        <p:txBody>
          <a:bodyPr/>
          <a:lstStyle/>
          <a:p>
            <a:fld id="{7686F013-FB4B-4C54-8A30-36A702745B34}" type="slidenum">
              <a:rPr lang="en-NZ" smtClean="0"/>
              <a:t>4</a:t>
            </a:fld>
            <a:endParaRPr lang="en-NZ"/>
          </a:p>
        </p:txBody>
      </p:sp>
    </p:spTree>
    <p:extLst>
      <p:ext uri="{BB962C8B-B14F-4D97-AF65-F5344CB8AC3E}">
        <p14:creationId xmlns:p14="http://schemas.microsoft.com/office/powerpoint/2010/main" val="410817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 still refining a few </a:t>
            </a:r>
            <a:r>
              <a:rPr lang="en-NZ"/>
              <a:t>of these</a:t>
            </a:r>
          </a:p>
        </p:txBody>
      </p:sp>
      <p:sp>
        <p:nvSpPr>
          <p:cNvPr id="4" name="Slide Number Placeholder 3"/>
          <p:cNvSpPr>
            <a:spLocks noGrp="1"/>
          </p:cNvSpPr>
          <p:nvPr>
            <p:ph type="sldNum" sz="quarter" idx="5"/>
          </p:nvPr>
        </p:nvSpPr>
        <p:spPr/>
        <p:txBody>
          <a:bodyPr/>
          <a:lstStyle/>
          <a:p>
            <a:fld id="{7686F013-FB4B-4C54-8A30-36A702745B34}" type="slidenum">
              <a:rPr lang="en-NZ" smtClean="0"/>
              <a:t>26</a:t>
            </a:fld>
            <a:endParaRPr lang="en-NZ"/>
          </a:p>
        </p:txBody>
      </p:sp>
    </p:spTree>
    <p:extLst>
      <p:ext uri="{BB962C8B-B14F-4D97-AF65-F5344CB8AC3E}">
        <p14:creationId xmlns:p14="http://schemas.microsoft.com/office/powerpoint/2010/main" val="104355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0C56-10CB-0A82-1DA0-2B63FDBCA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8763C49-0787-B0BC-D074-B968CC4C0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22256E5-E6FB-F5A7-72ED-BA1E3B00AB17}"/>
              </a:ext>
            </a:extLst>
          </p:cNvPr>
          <p:cNvSpPr>
            <a:spLocks noGrp="1"/>
          </p:cNvSpPr>
          <p:nvPr>
            <p:ph type="dt" sz="half" idx="10"/>
          </p:nvPr>
        </p:nvSpPr>
        <p:spPr/>
        <p:txBody>
          <a:bodyPr/>
          <a:lstStyle/>
          <a:p>
            <a:fld id="{61154C69-FD02-492A-A58D-25DA178619AA}" type="datetime1">
              <a:rPr lang="en-US" smtClean="0"/>
              <a:t>9/24/2025</a:t>
            </a:fld>
            <a:endParaRPr lang="en-US"/>
          </a:p>
        </p:txBody>
      </p:sp>
      <p:sp>
        <p:nvSpPr>
          <p:cNvPr id="5" name="Footer Placeholder 4">
            <a:extLst>
              <a:ext uri="{FF2B5EF4-FFF2-40B4-BE49-F238E27FC236}">
                <a16:creationId xmlns:a16="http://schemas.microsoft.com/office/drawing/2014/main" id="{FD4BCE5A-FB15-7010-7111-76A33FC23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73F3C-AD70-92BF-6981-BD76C00F6AC5}"/>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14088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956-6935-3BB8-919D-71653423C5F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6F2E636-B8B6-AE04-3800-A37B308017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6E134D3-8CE5-1100-A6C6-603F2BC4B2CE}"/>
              </a:ext>
            </a:extLst>
          </p:cNvPr>
          <p:cNvSpPr>
            <a:spLocks noGrp="1"/>
          </p:cNvSpPr>
          <p:nvPr>
            <p:ph type="dt" sz="half" idx="10"/>
          </p:nvPr>
        </p:nvSpPr>
        <p:spPr/>
        <p:txBody>
          <a:bodyPr/>
          <a:lstStyle/>
          <a:p>
            <a:fld id="{5D54BDA9-84A3-4019-8AD8-119470BCDBB8}" type="datetime1">
              <a:rPr lang="en-US" smtClean="0"/>
              <a:t>9/24/2025</a:t>
            </a:fld>
            <a:endParaRPr lang="en-US"/>
          </a:p>
        </p:txBody>
      </p:sp>
      <p:sp>
        <p:nvSpPr>
          <p:cNvPr id="5" name="Footer Placeholder 4">
            <a:extLst>
              <a:ext uri="{FF2B5EF4-FFF2-40B4-BE49-F238E27FC236}">
                <a16:creationId xmlns:a16="http://schemas.microsoft.com/office/drawing/2014/main" id="{AD23D614-4CF8-761D-2959-FBAB641D7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1A545-D9C0-B2B1-EAEE-1B36C6263BB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3939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E4EFA-A980-7717-8C60-A8757BB32F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C4A7275-C319-2EC1-078F-33CC14FFC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27B7BBF-8F9E-4701-3FB1-1927BC790D4A}"/>
              </a:ext>
            </a:extLst>
          </p:cNvPr>
          <p:cNvSpPr>
            <a:spLocks noGrp="1"/>
          </p:cNvSpPr>
          <p:nvPr>
            <p:ph type="dt" sz="half" idx="10"/>
          </p:nvPr>
        </p:nvSpPr>
        <p:spPr/>
        <p:txBody>
          <a:bodyPr/>
          <a:lstStyle/>
          <a:p>
            <a:fld id="{69EFD044-30AD-40F4-A39D-9D77524DD439}" type="datetime1">
              <a:rPr lang="en-US" smtClean="0"/>
              <a:t>9/24/2025</a:t>
            </a:fld>
            <a:endParaRPr lang="en-US"/>
          </a:p>
        </p:txBody>
      </p:sp>
      <p:sp>
        <p:nvSpPr>
          <p:cNvPr id="5" name="Footer Placeholder 4">
            <a:extLst>
              <a:ext uri="{FF2B5EF4-FFF2-40B4-BE49-F238E27FC236}">
                <a16:creationId xmlns:a16="http://schemas.microsoft.com/office/drawing/2014/main" id="{3D6AAC11-5606-5A92-5AEE-BBABCCBAA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B9765-5C00-5EC4-D19C-A54D6C5C11E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699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6F27-01E5-8EBE-A611-F1582C5ED19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DFA3510-FEF8-4431-D22F-63ABD23CA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C882EA2-83E9-4FC0-2EC6-8E9E31C7E2A3}"/>
              </a:ext>
            </a:extLst>
          </p:cNvPr>
          <p:cNvSpPr>
            <a:spLocks noGrp="1"/>
          </p:cNvSpPr>
          <p:nvPr>
            <p:ph type="dt" sz="half" idx="10"/>
          </p:nvPr>
        </p:nvSpPr>
        <p:spPr/>
        <p:txBody>
          <a:bodyPr/>
          <a:lstStyle/>
          <a:p>
            <a:fld id="{8675BA0A-D9C8-4536-A345-69600A3D2917}" type="datetime1">
              <a:rPr lang="en-US" smtClean="0"/>
              <a:t>9/24/2025</a:t>
            </a:fld>
            <a:endParaRPr lang="en-US"/>
          </a:p>
        </p:txBody>
      </p:sp>
      <p:sp>
        <p:nvSpPr>
          <p:cNvPr id="5" name="Footer Placeholder 4">
            <a:extLst>
              <a:ext uri="{FF2B5EF4-FFF2-40B4-BE49-F238E27FC236}">
                <a16:creationId xmlns:a16="http://schemas.microsoft.com/office/drawing/2014/main" id="{D43E0436-EC1E-FBBA-EF9B-CED454B56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0B27B-B67B-A13F-3838-D137720A1BBE}"/>
              </a:ext>
            </a:extLst>
          </p:cNvPr>
          <p:cNvSpPr>
            <a:spLocks noGrp="1"/>
          </p:cNvSpPr>
          <p:nvPr>
            <p:ph type="sldNum" sz="quarter" idx="12"/>
          </p:nvPr>
        </p:nvSpPr>
        <p:spPr>
          <a:xfrm>
            <a:off x="9261785" y="6356350"/>
            <a:ext cx="2743200" cy="365125"/>
          </a:xfrm>
        </p:spPr>
        <p:txBody>
          <a:bodyPr/>
          <a:lstStyle>
            <a:lvl1pPr>
              <a:defRPr sz="1800"/>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114296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3407-C0C9-E514-725A-E29286EB3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5F69EF1-F220-6E0C-30A7-C4929E429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97D90-2537-32A3-1A78-A23F47E41BFE}"/>
              </a:ext>
            </a:extLst>
          </p:cNvPr>
          <p:cNvSpPr>
            <a:spLocks noGrp="1"/>
          </p:cNvSpPr>
          <p:nvPr>
            <p:ph type="dt" sz="half" idx="10"/>
          </p:nvPr>
        </p:nvSpPr>
        <p:spPr/>
        <p:txBody>
          <a:bodyPr/>
          <a:lstStyle/>
          <a:p>
            <a:fld id="{5AC90606-C7F4-4D51-9F93-7989F8461B17}" type="datetime1">
              <a:rPr lang="en-US" smtClean="0"/>
              <a:t>9/24/2025</a:t>
            </a:fld>
            <a:endParaRPr lang="en-US"/>
          </a:p>
        </p:txBody>
      </p:sp>
      <p:sp>
        <p:nvSpPr>
          <p:cNvPr id="5" name="Footer Placeholder 4">
            <a:extLst>
              <a:ext uri="{FF2B5EF4-FFF2-40B4-BE49-F238E27FC236}">
                <a16:creationId xmlns:a16="http://schemas.microsoft.com/office/drawing/2014/main" id="{D0718360-F6EB-F7EC-C665-9C09A377D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61067-E6BA-8373-42D9-CD5698224B1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792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E167-E8DA-6D8B-52EE-B1396C109F7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6C21E02-5044-61B8-EC47-85264FD9F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AC2D72F-185F-CB56-3B86-6086EE984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BF6861C-5F0D-7B9E-0721-C60716FF6DCD}"/>
              </a:ext>
            </a:extLst>
          </p:cNvPr>
          <p:cNvSpPr>
            <a:spLocks noGrp="1"/>
          </p:cNvSpPr>
          <p:nvPr>
            <p:ph type="dt" sz="half" idx="10"/>
          </p:nvPr>
        </p:nvSpPr>
        <p:spPr/>
        <p:txBody>
          <a:bodyPr/>
          <a:lstStyle/>
          <a:p>
            <a:fld id="{044CD434-7FD0-447A-AD39-0F7B59BB8B0F}" type="datetime1">
              <a:rPr lang="en-US" smtClean="0"/>
              <a:t>9/24/2025</a:t>
            </a:fld>
            <a:endParaRPr lang="en-US"/>
          </a:p>
        </p:txBody>
      </p:sp>
      <p:sp>
        <p:nvSpPr>
          <p:cNvPr id="6" name="Footer Placeholder 5">
            <a:extLst>
              <a:ext uri="{FF2B5EF4-FFF2-40B4-BE49-F238E27FC236}">
                <a16:creationId xmlns:a16="http://schemas.microsoft.com/office/drawing/2014/main" id="{453F8289-9405-F6D2-0E8A-F5F63E6A11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BFD700-C03D-5E3E-9B25-067D8B4E2AB1}"/>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7061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D1EB-B00E-AEFD-FE14-22DDFE6D554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AC47F9B-E1E8-B91C-E7AF-CDBA76327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99E2F-6BC0-9BC9-A101-999BF854F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182C599-9DCD-80D5-231C-DCA992C69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963E2-CF80-1FA8-4E4A-7D11437A0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747841D-7BA5-C117-01DD-71419D5E4AAF}"/>
              </a:ext>
            </a:extLst>
          </p:cNvPr>
          <p:cNvSpPr>
            <a:spLocks noGrp="1"/>
          </p:cNvSpPr>
          <p:nvPr>
            <p:ph type="dt" sz="half" idx="10"/>
          </p:nvPr>
        </p:nvSpPr>
        <p:spPr/>
        <p:txBody>
          <a:bodyPr/>
          <a:lstStyle/>
          <a:p>
            <a:fld id="{E32F5F1B-61CD-4828-8366-308792993538}" type="datetime1">
              <a:rPr lang="en-US" smtClean="0"/>
              <a:t>9/24/2025</a:t>
            </a:fld>
            <a:endParaRPr lang="en-US"/>
          </a:p>
        </p:txBody>
      </p:sp>
      <p:sp>
        <p:nvSpPr>
          <p:cNvPr id="8" name="Footer Placeholder 7">
            <a:extLst>
              <a:ext uri="{FF2B5EF4-FFF2-40B4-BE49-F238E27FC236}">
                <a16:creationId xmlns:a16="http://schemas.microsoft.com/office/drawing/2014/main" id="{DE08F9DA-FF81-E45B-0285-A2DE932A87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CF9AC6-AFB2-E575-9797-10460D5C93D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28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D4D6-C122-C8EB-6868-A3B14306D59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17F273A-E807-779C-F109-2DB174A46279}"/>
              </a:ext>
            </a:extLst>
          </p:cNvPr>
          <p:cNvSpPr>
            <a:spLocks noGrp="1"/>
          </p:cNvSpPr>
          <p:nvPr>
            <p:ph type="dt" sz="half" idx="10"/>
          </p:nvPr>
        </p:nvSpPr>
        <p:spPr/>
        <p:txBody>
          <a:bodyPr/>
          <a:lstStyle/>
          <a:p>
            <a:fld id="{D47D70CD-2FD0-44FC-9E29-91D1835096E8}" type="datetime1">
              <a:rPr lang="en-US" smtClean="0"/>
              <a:t>9/24/2025</a:t>
            </a:fld>
            <a:endParaRPr lang="en-US"/>
          </a:p>
        </p:txBody>
      </p:sp>
      <p:sp>
        <p:nvSpPr>
          <p:cNvPr id="4" name="Footer Placeholder 3">
            <a:extLst>
              <a:ext uri="{FF2B5EF4-FFF2-40B4-BE49-F238E27FC236}">
                <a16:creationId xmlns:a16="http://schemas.microsoft.com/office/drawing/2014/main" id="{00C6597A-2272-8079-35CF-FD63D25BD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2C9A3-F947-AF53-B2DC-A27C63D91BE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9243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EFBAE-23FA-0A12-9529-A0B85140CE28}"/>
              </a:ext>
            </a:extLst>
          </p:cNvPr>
          <p:cNvSpPr>
            <a:spLocks noGrp="1"/>
          </p:cNvSpPr>
          <p:nvPr>
            <p:ph type="dt" sz="half" idx="10"/>
          </p:nvPr>
        </p:nvSpPr>
        <p:spPr/>
        <p:txBody>
          <a:bodyPr/>
          <a:lstStyle/>
          <a:p>
            <a:fld id="{1107625B-E428-4B02-9439-FD8F8AE39D86}" type="datetime1">
              <a:rPr lang="en-US" smtClean="0"/>
              <a:t>9/24/2025</a:t>
            </a:fld>
            <a:endParaRPr lang="en-US"/>
          </a:p>
        </p:txBody>
      </p:sp>
      <p:sp>
        <p:nvSpPr>
          <p:cNvPr id="3" name="Footer Placeholder 2">
            <a:extLst>
              <a:ext uri="{FF2B5EF4-FFF2-40B4-BE49-F238E27FC236}">
                <a16:creationId xmlns:a16="http://schemas.microsoft.com/office/drawing/2014/main" id="{03FD3F39-D0CD-F651-F0AB-713D94F112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D52586-E7DB-4C0A-65AF-0ABA66AEBBA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0770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08A3-F35F-4333-AA05-44E83A1ED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6BC0390-2AF5-904B-B7D1-BDF6BD4F9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DA39378-7C97-9460-684B-18CA8AB13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DED28-EB31-35B5-4216-0372DCC1C314}"/>
              </a:ext>
            </a:extLst>
          </p:cNvPr>
          <p:cNvSpPr>
            <a:spLocks noGrp="1"/>
          </p:cNvSpPr>
          <p:nvPr>
            <p:ph type="dt" sz="half" idx="10"/>
          </p:nvPr>
        </p:nvSpPr>
        <p:spPr/>
        <p:txBody>
          <a:bodyPr/>
          <a:lstStyle/>
          <a:p>
            <a:fld id="{A943D1E8-AC39-40D1-AD50-0766F829D1A5}" type="datetime1">
              <a:rPr lang="en-US" smtClean="0"/>
              <a:t>9/24/2025</a:t>
            </a:fld>
            <a:endParaRPr lang="en-US"/>
          </a:p>
        </p:txBody>
      </p:sp>
      <p:sp>
        <p:nvSpPr>
          <p:cNvPr id="6" name="Footer Placeholder 5">
            <a:extLst>
              <a:ext uri="{FF2B5EF4-FFF2-40B4-BE49-F238E27FC236}">
                <a16:creationId xmlns:a16="http://schemas.microsoft.com/office/drawing/2014/main" id="{783C6CE2-B99A-2BFA-EED6-5AF0E1E38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549B5-CE3D-9CD3-3216-8BC323E3DB10}"/>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54505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E44C-F729-B3BE-35AC-8063CEE69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FB3C2D5-C3B7-CBF1-FDFC-AE94D8569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9C6C6FC-0AD1-CB3B-11C2-255FA4AD9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7F8C4-0223-8ADC-9514-E8995D63DBB6}"/>
              </a:ext>
            </a:extLst>
          </p:cNvPr>
          <p:cNvSpPr>
            <a:spLocks noGrp="1"/>
          </p:cNvSpPr>
          <p:nvPr>
            <p:ph type="dt" sz="half" idx="10"/>
          </p:nvPr>
        </p:nvSpPr>
        <p:spPr/>
        <p:txBody>
          <a:bodyPr/>
          <a:lstStyle/>
          <a:p>
            <a:fld id="{2B7F3F12-0EDA-4D1C-B103-A3BEE1114534}" type="datetime1">
              <a:rPr lang="en-US" smtClean="0"/>
              <a:t>9/24/2025</a:t>
            </a:fld>
            <a:endParaRPr lang="en-US"/>
          </a:p>
        </p:txBody>
      </p:sp>
      <p:sp>
        <p:nvSpPr>
          <p:cNvPr id="6" name="Footer Placeholder 5">
            <a:extLst>
              <a:ext uri="{FF2B5EF4-FFF2-40B4-BE49-F238E27FC236}">
                <a16:creationId xmlns:a16="http://schemas.microsoft.com/office/drawing/2014/main" id="{E1BF8A68-9900-DB54-AE60-A6EB55055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74E1D-D4C4-6902-31A3-7D7EAAD38E9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349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3">
                <a:lumMod val="5000"/>
                <a:lumOff val="9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3E492-04AA-B6FD-3F25-DFCDD9513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2CCF51C-2434-6A13-B78F-FAD2AA3EF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68488F5-CA61-5417-EC0D-168CD710D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511EF-1660-4FAE-9694-37147927E592}" type="datetime1">
              <a:rPr lang="en-US" smtClean="0"/>
              <a:t>9/24/2025</a:t>
            </a:fld>
            <a:endParaRPr lang="en-US" dirty="0"/>
          </a:p>
        </p:txBody>
      </p:sp>
      <p:sp>
        <p:nvSpPr>
          <p:cNvPr id="5" name="Footer Placeholder 4">
            <a:extLst>
              <a:ext uri="{FF2B5EF4-FFF2-40B4-BE49-F238E27FC236}">
                <a16:creationId xmlns:a16="http://schemas.microsoft.com/office/drawing/2014/main" id="{284549A7-E0EB-A589-2FD3-358FE3B26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31F3CB-49F0-C409-2BF5-2C93A1C1C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10485439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9BA3-4A7F-E381-8B42-AA049A4AB425}"/>
              </a:ext>
            </a:extLst>
          </p:cNvPr>
          <p:cNvSpPr>
            <a:spLocks noGrp="1"/>
          </p:cNvSpPr>
          <p:nvPr>
            <p:ph type="ctrTitle"/>
          </p:nvPr>
        </p:nvSpPr>
        <p:spPr>
          <a:xfrm>
            <a:off x="1524000" y="1122363"/>
            <a:ext cx="9144000" cy="834256"/>
          </a:xfrm>
        </p:spPr>
        <p:txBody>
          <a:bodyPr>
            <a:normAutofit fontScale="90000"/>
          </a:bodyPr>
          <a:lstStyle/>
          <a:p>
            <a:r>
              <a:rPr lang="en-NZ" dirty="0"/>
              <a:t>Overview</a:t>
            </a:r>
          </a:p>
        </p:txBody>
      </p:sp>
      <p:sp>
        <p:nvSpPr>
          <p:cNvPr id="3" name="Subtitle 2">
            <a:extLst>
              <a:ext uri="{FF2B5EF4-FFF2-40B4-BE49-F238E27FC236}">
                <a16:creationId xmlns:a16="http://schemas.microsoft.com/office/drawing/2014/main" id="{7828D02A-9963-C37E-E4C5-D98DE54C2717}"/>
              </a:ext>
            </a:extLst>
          </p:cNvPr>
          <p:cNvSpPr>
            <a:spLocks noGrp="1"/>
          </p:cNvSpPr>
          <p:nvPr>
            <p:ph type="subTitle" idx="1"/>
          </p:nvPr>
        </p:nvSpPr>
        <p:spPr>
          <a:xfrm>
            <a:off x="1524000" y="2045110"/>
            <a:ext cx="9144000" cy="4021393"/>
          </a:xfrm>
        </p:spPr>
        <p:txBody>
          <a:bodyPr>
            <a:normAutofit/>
          </a:bodyPr>
          <a:lstStyle/>
          <a:p>
            <a:r>
              <a:rPr lang="en-NZ" dirty="0"/>
              <a:t>AI is already having significant impacts on work. This talk explores three different but related aspects of the question of AI’s impacts on work. First, the concept of work is explored, examining its philosophical foundations. </a:t>
            </a:r>
            <a:r>
              <a:rPr lang="en-NZ"/>
              <a:t>I argue </a:t>
            </a:r>
            <a:r>
              <a:rPr lang="en-NZ" dirty="0"/>
              <a:t>that work is best thought of as a pluralistic entity – that “work” does not adhere well to any singular definition/characterisation. Next, the likely impacts of AI on economic work are explored, according to recent reports/predictions. And finally, policy options which could deal with AI’s impacts on work, and their impacts on wellbeing, are considered for different possible AI scenarios - such as if progress slows, or if AI reaches beyond human-level capability across most or all work-tasks.</a:t>
            </a:r>
          </a:p>
        </p:txBody>
      </p:sp>
      <p:sp>
        <p:nvSpPr>
          <p:cNvPr id="4" name="Slide Number Placeholder 3">
            <a:extLst>
              <a:ext uri="{FF2B5EF4-FFF2-40B4-BE49-F238E27FC236}">
                <a16:creationId xmlns:a16="http://schemas.microsoft.com/office/drawing/2014/main" id="{AD2BA1DB-058A-59B5-6179-64A4724A912D}"/>
              </a:ext>
            </a:extLst>
          </p:cNvPr>
          <p:cNvSpPr>
            <a:spLocks noGrp="1"/>
          </p:cNvSpPr>
          <p:nvPr>
            <p:ph type="sldNum" sz="quarter" idx="12"/>
          </p:nvPr>
        </p:nvSpPr>
        <p:spPr/>
        <p:txBody>
          <a:bodyPr/>
          <a:lstStyle/>
          <a:p>
            <a:fld id="{D643A852-0206-46AC-B0EB-645612933129}" type="slidenum">
              <a:rPr lang="en-US" smtClean="0"/>
              <a:t>1</a:t>
            </a:fld>
            <a:endParaRPr lang="en-US" dirty="0"/>
          </a:p>
        </p:txBody>
      </p:sp>
    </p:spTree>
    <p:extLst>
      <p:ext uri="{BB962C8B-B14F-4D97-AF65-F5344CB8AC3E}">
        <p14:creationId xmlns:p14="http://schemas.microsoft.com/office/powerpoint/2010/main" val="52256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CF7D-1C59-8729-B319-F3F11B677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93FEF-96A4-896C-2432-371B0F3949B7}"/>
              </a:ext>
            </a:extLst>
          </p:cNvPr>
          <p:cNvSpPr>
            <a:spLocks noGrp="1"/>
          </p:cNvSpPr>
          <p:nvPr>
            <p:ph type="title"/>
          </p:nvPr>
        </p:nvSpPr>
        <p:spPr/>
        <p:txBody>
          <a:bodyPr/>
          <a:lstStyle/>
          <a:p>
            <a:r>
              <a:rPr lang="en-NZ" dirty="0"/>
              <a:t>Locke (1689)</a:t>
            </a:r>
          </a:p>
        </p:txBody>
      </p:sp>
      <p:sp>
        <p:nvSpPr>
          <p:cNvPr id="3" name="Content Placeholder 2">
            <a:extLst>
              <a:ext uri="{FF2B5EF4-FFF2-40B4-BE49-F238E27FC236}">
                <a16:creationId xmlns:a16="http://schemas.microsoft.com/office/drawing/2014/main" id="{3A1D3872-39DE-DB23-4060-D0FB5FBB0247}"/>
              </a:ext>
            </a:extLst>
          </p:cNvPr>
          <p:cNvSpPr>
            <a:spLocks noGrp="1"/>
          </p:cNvSpPr>
          <p:nvPr>
            <p:ph idx="1"/>
          </p:nvPr>
        </p:nvSpPr>
        <p:spPr/>
        <p:txBody>
          <a:bodyPr>
            <a:normAutofit/>
          </a:bodyPr>
          <a:lstStyle/>
          <a:p>
            <a:pPr marL="0" indent="0">
              <a:buNone/>
            </a:pPr>
            <a:r>
              <a:rPr lang="en-NZ" i="1" dirty="0"/>
              <a:t>“…every man has a “property” in his own “person.” This nobody has any right to but himself. The “labour” of his body and the “work” of his hands, we may say, are properly his. </a:t>
            </a:r>
            <a:r>
              <a:rPr lang="en-NZ" b="1" i="1" dirty="0"/>
              <a:t>Whatsoever, then, he removes out of the state that Nature hath provided and left it in, he hath mixed his labour with it, and joined to it something that is his own, and thereby makes it his property</a:t>
            </a:r>
            <a:r>
              <a:rPr lang="en-NZ" i="1" dirty="0"/>
              <a:t>. It being by him removed from the common state Nature placed it in, it hath by this labour something annexed to it that excludes the common right of other men. </a:t>
            </a:r>
            <a:r>
              <a:rPr lang="en-NZ" b="1" i="1" dirty="0"/>
              <a:t>For this “labour” being the unquestionable property of the labourer, no man but he can have a right to what that is once joined to, at least where there is enough, and as good left in common for others.”</a:t>
            </a:r>
          </a:p>
          <a:p>
            <a:pPr marL="0" indent="0">
              <a:buNone/>
            </a:pPr>
            <a:endParaRPr lang="en-NZ" dirty="0"/>
          </a:p>
        </p:txBody>
      </p:sp>
      <p:sp>
        <p:nvSpPr>
          <p:cNvPr id="4" name="Slide Number Placeholder 3">
            <a:extLst>
              <a:ext uri="{FF2B5EF4-FFF2-40B4-BE49-F238E27FC236}">
                <a16:creationId xmlns:a16="http://schemas.microsoft.com/office/drawing/2014/main" id="{A1219698-62C4-510B-EF27-24EC6C95449D}"/>
              </a:ext>
            </a:extLst>
          </p:cNvPr>
          <p:cNvSpPr>
            <a:spLocks noGrp="1"/>
          </p:cNvSpPr>
          <p:nvPr>
            <p:ph type="sldNum" sz="quarter" idx="12"/>
          </p:nvPr>
        </p:nvSpPr>
        <p:spPr/>
        <p:txBody>
          <a:bodyPr/>
          <a:lstStyle/>
          <a:p>
            <a:fld id="{D643A852-0206-46AC-B0EB-645612933129}" type="slidenum">
              <a:rPr lang="en-US" smtClean="0"/>
              <a:t>10</a:t>
            </a:fld>
            <a:endParaRPr lang="en-US"/>
          </a:p>
        </p:txBody>
      </p:sp>
    </p:spTree>
    <p:extLst>
      <p:ext uri="{BB962C8B-B14F-4D97-AF65-F5344CB8AC3E}">
        <p14:creationId xmlns:p14="http://schemas.microsoft.com/office/powerpoint/2010/main" val="370755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26AE-0AA9-E1FD-D9DB-FDF67E76B786}"/>
              </a:ext>
            </a:extLst>
          </p:cNvPr>
          <p:cNvSpPr>
            <a:spLocks noGrp="1"/>
          </p:cNvSpPr>
          <p:nvPr>
            <p:ph type="title"/>
          </p:nvPr>
        </p:nvSpPr>
        <p:spPr/>
        <p:txBody>
          <a:bodyPr/>
          <a:lstStyle/>
          <a:p>
            <a:r>
              <a:rPr lang="en-NZ" dirty="0"/>
              <a:t>Locke</a:t>
            </a:r>
          </a:p>
        </p:txBody>
      </p:sp>
      <p:sp>
        <p:nvSpPr>
          <p:cNvPr id="3" name="Content Placeholder 2">
            <a:extLst>
              <a:ext uri="{FF2B5EF4-FFF2-40B4-BE49-F238E27FC236}">
                <a16:creationId xmlns:a16="http://schemas.microsoft.com/office/drawing/2014/main" id="{F790CBF0-28F1-5EF6-A43C-CB1D4172C97A}"/>
              </a:ext>
            </a:extLst>
          </p:cNvPr>
          <p:cNvSpPr>
            <a:spLocks noGrp="1"/>
          </p:cNvSpPr>
          <p:nvPr>
            <p:ph idx="1"/>
          </p:nvPr>
        </p:nvSpPr>
        <p:spPr/>
        <p:txBody>
          <a:bodyPr>
            <a:normAutofit/>
          </a:bodyPr>
          <a:lstStyle/>
          <a:p>
            <a:r>
              <a:rPr lang="en-NZ" dirty="0"/>
              <a:t>For Locke, work is essentially labour that transforms matter.</a:t>
            </a:r>
          </a:p>
          <a:p>
            <a:r>
              <a:rPr lang="en-NZ" dirty="0"/>
              <a:t>Criticism: not all of what we would call ‘work’ transforms matter. A psychologist helping someone, or a security guard watching a camera are not really doing this.</a:t>
            </a:r>
          </a:p>
          <a:p>
            <a:r>
              <a:rPr lang="en-NZ" dirty="0"/>
              <a:t>In response, Locke could make an exceptionally broad claim about what ‘transforming matter’ is to include changes in brain-states or any material changes whatsoever, but this would then include almost anything we do (e.g. breathing).</a:t>
            </a:r>
          </a:p>
        </p:txBody>
      </p:sp>
      <p:sp>
        <p:nvSpPr>
          <p:cNvPr id="4" name="Slide Number Placeholder 3">
            <a:extLst>
              <a:ext uri="{FF2B5EF4-FFF2-40B4-BE49-F238E27FC236}">
                <a16:creationId xmlns:a16="http://schemas.microsoft.com/office/drawing/2014/main" id="{2499D543-536C-AE85-700F-42837FF2AD19}"/>
              </a:ext>
            </a:extLst>
          </p:cNvPr>
          <p:cNvSpPr>
            <a:spLocks noGrp="1"/>
          </p:cNvSpPr>
          <p:nvPr>
            <p:ph type="sldNum" sz="quarter" idx="12"/>
          </p:nvPr>
        </p:nvSpPr>
        <p:spPr/>
        <p:txBody>
          <a:bodyPr/>
          <a:lstStyle/>
          <a:p>
            <a:fld id="{D643A852-0206-46AC-B0EB-645612933129}" type="slidenum">
              <a:rPr lang="en-US" smtClean="0"/>
              <a:t>11</a:t>
            </a:fld>
            <a:endParaRPr lang="en-US"/>
          </a:p>
        </p:txBody>
      </p:sp>
    </p:spTree>
    <p:extLst>
      <p:ext uri="{BB962C8B-B14F-4D97-AF65-F5344CB8AC3E}">
        <p14:creationId xmlns:p14="http://schemas.microsoft.com/office/powerpoint/2010/main" val="31043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C413-6DCD-FC47-4BA5-D8B1BCAD2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AA78E-778F-2631-CF2B-76AF79B85B20}"/>
              </a:ext>
            </a:extLst>
          </p:cNvPr>
          <p:cNvSpPr>
            <a:spLocks noGrp="1"/>
          </p:cNvSpPr>
          <p:nvPr>
            <p:ph type="title"/>
          </p:nvPr>
        </p:nvSpPr>
        <p:spPr/>
        <p:txBody>
          <a:bodyPr/>
          <a:lstStyle/>
          <a:p>
            <a:r>
              <a:rPr lang="en-NZ" dirty="0"/>
              <a:t>Smith (1776)</a:t>
            </a:r>
          </a:p>
        </p:txBody>
      </p:sp>
      <p:sp>
        <p:nvSpPr>
          <p:cNvPr id="3" name="Content Placeholder 2">
            <a:extLst>
              <a:ext uri="{FF2B5EF4-FFF2-40B4-BE49-F238E27FC236}">
                <a16:creationId xmlns:a16="http://schemas.microsoft.com/office/drawing/2014/main" id="{34589F4B-F5E1-2FD2-4CC7-E8344B8C0E81}"/>
              </a:ext>
            </a:extLst>
          </p:cNvPr>
          <p:cNvSpPr>
            <a:spLocks noGrp="1"/>
          </p:cNvSpPr>
          <p:nvPr>
            <p:ph idx="1"/>
          </p:nvPr>
        </p:nvSpPr>
        <p:spPr/>
        <p:txBody>
          <a:bodyPr>
            <a:normAutofit fontScale="85000" lnSpcReduction="20000"/>
          </a:bodyPr>
          <a:lstStyle/>
          <a:p>
            <a:pPr marL="0" indent="0">
              <a:buNone/>
            </a:pPr>
            <a:r>
              <a:rPr lang="en-NZ" i="1" dirty="0"/>
              <a:t>“But though labour be the real measure of the exchangeable value of all commodities, it is not that by which their value is commonly estimated… </a:t>
            </a:r>
            <a:br>
              <a:rPr lang="en-NZ" i="1" dirty="0"/>
            </a:br>
            <a:r>
              <a:rPr lang="en-NZ" b="1" i="1" dirty="0"/>
              <a:t>There may be more labour in an hour’s hard work than in two hours’ easy business; or in an hour’s application to a trade which it cost ten years’ labour to learn, than in a month’s industry at an ordinary and obvious employment. But it is not easy to find any accurate measure either of hardship or ingenuity</a:t>
            </a:r>
            <a:r>
              <a:rPr lang="en-NZ" i="1" dirty="0"/>
              <a:t>. In exchanging, indeed, the different productions of different sorts of labour for one another, some allowance is commonly made for both.</a:t>
            </a:r>
            <a:r>
              <a:rPr lang="en-NZ" b="1" i="1" dirty="0"/>
              <a:t> It is adjusted, however, not by any accurate measure, but by the haggling and bargaining of the market, according to that sort of rough equality which, though not exact, is sufficient for carrying on the business of common life</a:t>
            </a:r>
            <a:r>
              <a:rPr lang="en-NZ" i="1" dirty="0"/>
              <a:t>.”</a:t>
            </a:r>
          </a:p>
          <a:p>
            <a:pPr marL="0" indent="0">
              <a:buNone/>
            </a:pPr>
            <a:endParaRPr lang="en-NZ" i="1" dirty="0"/>
          </a:p>
          <a:p>
            <a:pPr marL="0" indent="0">
              <a:buNone/>
            </a:pPr>
            <a:r>
              <a:rPr lang="en-NZ" i="1" dirty="0"/>
              <a:t>“</a:t>
            </a:r>
            <a:r>
              <a:rPr lang="en-NZ" b="1" i="1" dirty="0"/>
              <a:t>Labour alone, therefore, never varying in its own value, is alone the ultimate and real standard by which the value of all commodities can at all times and places be estimated and compared. It is their real price; money is their nominal price only.”</a:t>
            </a:r>
          </a:p>
        </p:txBody>
      </p:sp>
      <p:sp>
        <p:nvSpPr>
          <p:cNvPr id="4" name="Slide Number Placeholder 3">
            <a:extLst>
              <a:ext uri="{FF2B5EF4-FFF2-40B4-BE49-F238E27FC236}">
                <a16:creationId xmlns:a16="http://schemas.microsoft.com/office/drawing/2014/main" id="{489AC000-16CF-1F7E-BA87-5AFE4675F9D2}"/>
              </a:ext>
            </a:extLst>
          </p:cNvPr>
          <p:cNvSpPr>
            <a:spLocks noGrp="1"/>
          </p:cNvSpPr>
          <p:nvPr>
            <p:ph type="sldNum" sz="quarter" idx="12"/>
          </p:nvPr>
        </p:nvSpPr>
        <p:spPr/>
        <p:txBody>
          <a:bodyPr/>
          <a:lstStyle/>
          <a:p>
            <a:fld id="{D643A852-0206-46AC-B0EB-645612933129}" type="slidenum">
              <a:rPr lang="en-US" smtClean="0"/>
              <a:t>12</a:t>
            </a:fld>
            <a:endParaRPr lang="en-US"/>
          </a:p>
        </p:txBody>
      </p:sp>
    </p:spTree>
    <p:extLst>
      <p:ext uri="{BB962C8B-B14F-4D97-AF65-F5344CB8AC3E}">
        <p14:creationId xmlns:p14="http://schemas.microsoft.com/office/powerpoint/2010/main" val="11641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AFB2B-67FF-84CC-F17E-09F344303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6B9BE-DEDD-D621-1195-04F18146DA7B}"/>
              </a:ext>
            </a:extLst>
          </p:cNvPr>
          <p:cNvSpPr>
            <a:spLocks noGrp="1"/>
          </p:cNvSpPr>
          <p:nvPr>
            <p:ph type="title"/>
          </p:nvPr>
        </p:nvSpPr>
        <p:spPr/>
        <p:txBody>
          <a:bodyPr/>
          <a:lstStyle/>
          <a:p>
            <a:r>
              <a:rPr lang="en-NZ" dirty="0"/>
              <a:t>Smith</a:t>
            </a:r>
          </a:p>
        </p:txBody>
      </p:sp>
      <p:sp>
        <p:nvSpPr>
          <p:cNvPr id="3" name="Content Placeholder 2">
            <a:extLst>
              <a:ext uri="{FF2B5EF4-FFF2-40B4-BE49-F238E27FC236}">
                <a16:creationId xmlns:a16="http://schemas.microsoft.com/office/drawing/2014/main" id="{E189338B-E0E8-3F70-9ADE-573CF5CBB4D5}"/>
              </a:ext>
            </a:extLst>
          </p:cNvPr>
          <p:cNvSpPr>
            <a:spLocks noGrp="1"/>
          </p:cNvSpPr>
          <p:nvPr>
            <p:ph idx="1"/>
          </p:nvPr>
        </p:nvSpPr>
        <p:spPr/>
        <p:txBody>
          <a:bodyPr>
            <a:normAutofit/>
          </a:bodyPr>
          <a:lstStyle/>
          <a:p>
            <a:r>
              <a:rPr lang="en-NZ" dirty="0"/>
              <a:t>Smith sees </a:t>
            </a:r>
            <a:r>
              <a:rPr lang="en-NZ" i="1" dirty="0"/>
              <a:t>labour input</a:t>
            </a:r>
            <a:r>
              <a:rPr lang="en-NZ" dirty="0"/>
              <a:t> as where the real value of a commodity lies, and its monetary value only its nominal price.</a:t>
            </a:r>
          </a:p>
          <a:p>
            <a:r>
              <a:rPr lang="en-NZ" dirty="0"/>
              <a:t>This is different to how we usually think about value nowadays: basically, as supply and demand.</a:t>
            </a:r>
          </a:p>
          <a:p>
            <a:endParaRPr lang="en-NZ" dirty="0"/>
          </a:p>
          <a:p>
            <a:r>
              <a:rPr lang="en-NZ" dirty="0"/>
              <a:t>Criticism to come after Marx…</a:t>
            </a:r>
          </a:p>
        </p:txBody>
      </p:sp>
      <p:sp>
        <p:nvSpPr>
          <p:cNvPr id="4" name="Slide Number Placeholder 3">
            <a:extLst>
              <a:ext uri="{FF2B5EF4-FFF2-40B4-BE49-F238E27FC236}">
                <a16:creationId xmlns:a16="http://schemas.microsoft.com/office/drawing/2014/main" id="{66404AC4-E2AD-8FE0-9585-306A7F9B8290}"/>
              </a:ext>
            </a:extLst>
          </p:cNvPr>
          <p:cNvSpPr>
            <a:spLocks noGrp="1"/>
          </p:cNvSpPr>
          <p:nvPr>
            <p:ph type="sldNum" sz="quarter" idx="12"/>
          </p:nvPr>
        </p:nvSpPr>
        <p:spPr/>
        <p:txBody>
          <a:bodyPr/>
          <a:lstStyle/>
          <a:p>
            <a:fld id="{D643A852-0206-46AC-B0EB-645612933129}" type="slidenum">
              <a:rPr lang="en-US" smtClean="0"/>
              <a:t>13</a:t>
            </a:fld>
            <a:endParaRPr lang="en-US"/>
          </a:p>
        </p:txBody>
      </p:sp>
    </p:spTree>
    <p:extLst>
      <p:ext uri="{BB962C8B-B14F-4D97-AF65-F5344CB8AC3E}">
        <p14:creationId xmlns:p14="http://schemas.microsoft.com/office/powerpoint/2010/main" val="37104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BFAAE-F0A9-2D9A-11F9-9AD3948B9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27F3F-DB6F-5183-49A2-ADE4F48B3402}"/>
              </a:ext>
            </a:extLst>
          </p:cNvPr>
          <p:cNvSpPr>
            <a:spLocks noGrp="1"/>
          </p:cNvSpPr>
          <p:nvPr>
            <p:ph type="title"/>
          </p:nvPr>
        </p:nvSpPr>
        <p:spPr/>
        <p:txBody>
          <a:bodyPr/>
          <a:lstStyle/>
          <a:p>
            <a:r>
              <a:rPr lang="en-NZ" dirty="0"/>
              <a:t>Marx/Marxists (1867)</a:t>
            </a:r>
          </a:p>
        </p:txBody>
      </p:sp>
      <p:sp>
        <p:nvSpPr>
          <p:cNvPr id="3" name="Content Placeholder 2">
            <a:extLst>
              <a:ext uri="{FF2B5EF4-FFF2-40B4-BE49-F238E27FC236}">
                <a16:creationId xmlns:a16="http://schemas.microsoft.com/office/drawing/2014/main" id="{C33634D3-5F9E-A7B9-E8E4-BCF177AD358C}"/>
              </a:ext>
            </a:extLst>
          </p:cNvPr>
          <p:cNvSpPr>
            <a:spLocks noGrp="1"/>
          </p:cNvSpPr>
          <p:nvPr>
            <p:ph idx="1"/>
          </p:nvPr>
        </p:nvSpPr>
        <p:spPr/>
        <p:txBody>
          <a:bodyPr>
            <a:normAutofit lnSpcReduction="10000"/>
          </a:bodyPr>
          <a:lstStyle/>
          <a:p>
            <a:pPr marL="0" indent="0">
              <a:buNone/>
            </a:pPr>
            <a:r>
              <a:rPr lang="en-NZ" i="1" dirty="0"/>
              <a:t>“A use value, or useful article, therefore, has value only because human labour in the abstract has been embodied or materialised in it. How, then, is the magnitude of this value to be measured? Plainly, by the quantity of the value-creating substance, the labour, contained in the article. The quantity of labour, however, is measured by its duration, and labour time in its turn finds its standard in weeks, days, and hours. Some people might think that if the value of a commodity is determined by the quantity of labour spent on it, the more idle and unskilful the labourer, the more valuable would his commodity be, because more time would be required in its production. The labour, however, that forms the substance of value, is homogeneous human labour, expenditure of </a:t>
            </a:r>
            <a:r>
              <a:rPr lang="en-NZ" b="1" i="1" dirty="0"/>
              <a:t>one</a:t>
            </a:r>
            <a:r>
              <a:rPr lang="en-NZ" i="1" dirty="0"/>
              <a:t> </a:t>
            </a:r>
            <a:r>
              <a:rPr lang="en-NZ" b="1" i="1" dirty="0"/>
              <a:t>uniform labour power</a:t>
            </a:r>
            <a:r>
              <a:rPr lang="en-NZ" i="1" dirty="0"/>
              <a:t>.</a:t>
            </a:r>
          </a:p>
          <a:p>
            <a:pPr marL="0" indent="0">
              <a:buNone/>
            </a:pPr>
            <a:endParaRPr lang="en-NZ" dirty="0"/>
          </a:p>
        </p:txBody>
      </p:sp>
      <p:sp>
        <p:nvSpPr>
          <p:cNvPr id="4" name="Slide Number Placeholder 3">
            <a:extLst>
              <a:ext uri="{FF2B5EF4-FFF2-40B4-BE49-F238E27FC236}">
                <a16:creationId xmlns:a16="http://schemas.microsoft.com/office/drawing/2014/main" id="{4EF24423-FF42-3696-E648-AAA483E5A450}"/>
              </a:ext>
            </a:extLst>
          </p:cNvPr>
          <p:cNvSpPr>
            <a:spLocks noGrp="1"/>
          </p:cNvSpPr>
          <p:nvPr>
            <p:ph type="sldNum" sz="quarter" idx="12"/>
          </p:nvPr>
        </p:nvSpPr>
        <p:spPr/>
        <p:txBody>
          <a:bodyPr/>
          <a:lstStyle/>
          <a:p>
            <a:fld id="{D643A852-0206-46AC-B0EB-645612933129}" type="slidenum">
              <a:rPr lang="en-US" smtClean="0"/>
              <a:t>14</a:t>
            </a:fld>
            <a:endParaRPr lang="en-US"/>
          </a:p>
        </p:txBody>
      </p:sp>
    </p:spTree>
    <p:extLst>
      <p:ext uri="{BB962C8B-B14F-4D97-AF65-F5344CB8AC3E}">
        <p14:creationId xmlns:p14="http://schemas.microsoft.com/office/powerpoint/2010/main" val="24157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0E00-D5C3-98A2-47D4-7D872D420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513A5-1399-4AEE-2945-2BD86E360B22}"/>
              </a:ext>
            </a:extLst>
          </p:cNvPr>
          <p:cNvSpPr>
            <a:spLocks noGrp="1"/>
          </p:cNvSpPr>
          <p:nvPr>
            <p:ph type="title"/>
          </p:nvPr>
        </p:nvSpPr>
        <p:spPr/>
        <p:txBody>
          <a:bodyPr/>
          <a:lstStyle/>
          <a:p>
            <a:r>
              <a:rPr lang="en-NZ" dirty="0"/>
              <a:t>Marx</a:t>
            </a:r>
          </a:p>
        </p:txBody>
      </p:sp>
      <p:sp>
        <p:nvSpPr>
          <p:cNvPr id="3" name="Content Placeholder 2">
            <a:extLst>
              <a:ext uri="{FF2B5EF4-FFF2-40B4-BE49-F238E27FC236}">
                <a16:creationId xmlns:a16="http://schemas.microsoft.com/office/drawing/2014/main" id="{B37BBEC9-462C-2350-FFBC-19872446CCD0}"/>
              </a:ext>
            </a:extLst>
          </p:cNvPr>
          <p:cNvSpPr>
            <a:spLocks noGrp="1"/>
          </p:cNvSpPr>
          <p:nvPr>
            <p:ph idx="1"/>
          </p:nvPr>
        </p:nvSpPr>
        <p:spPr>
          <a:xfrm>
            <a:off x="838200" y="1825624"/>
            <a:ext cx="10515600" cy="4530725"/>
          </a:xfrm>
        </p:spPr>
        <p:txBody>
          <a:bodyPr>
            <a:normAutofit lnSpcReduction="10000"/>
          </a:bodyPr>
          <a:lstStyle/>
          <a:p>
            <a:r>
              <a:rPr lang="en-NZ" dirty="0"/>
              <a:t>Marx and Smith essentially agree. Labour is where the real value of a commodity lies, and its monetary value is only its nominal price.</a:t>
            </a:r>
          </a:p>
          <a:p>
            <a:r>
              <a:rPr lang="en-NZ" dirty="0"/>
              <a:t>However, Marx went further than Smith. Marx had the idea that uniform “</a:t>
            </a:r>
            <a:r>
              <a:rPr lang="en-NZ" b="1" dirty="0"/>
              <a:t>labour power</a:t>
            </a:r>
            <a:r>
              <a:rPr lang="en-NZ" dirty="0"/>
              <a:t>” is the value input which determines the actual final value.</a:t>
            </a:r>
          </a:p>
          <a:p>
            <a:r>
              <a:rPr lang="en-NZ" dirty="0"/>
              <a:t>Criticism: Machines mean less labour is necessary to create a product, meaning labour power input differs for the same products. Marxists could argue that labour power has been put into the machine too, which is a part of the labour power of the final product. But, this principle could extrapolate all of the way back to cavemen creating fire, which seems unreasonable. Perhaps value is determined by the market / supply and demand?</a:t>
            </a:r>
          </a:p>
        </p:txBody>
      </p:sp>
      <p:sp>
        <p:nvSpPr>
          <p:cNvPr id="4" name="Slide Number Placeholder 3">
            <a:extLst>
              <a:ext uri="{FF2B5EF4-FFF2-40B4-BE49-F238E27FC236}">
                <a16:creationId xmlns:a16="http://schemas.microsoft.com/office/drawing/2014/main" id="{362BB0CA-AE51-C6EA-5C6D-F9203F37C43E}"/>
              </a:ext>
            </a:extLst>
          </p:cNvPr>
          <p:cNvSpPr>
            <a:spLocks noGrp="1"/>
          </p:cNvSpPr>
          <p:nvPr>
            <p:ph type="sldNum" sz="quarter" idx="12"/>
          </p:nvPr>
        </p:nvSpPr>
        <p:spPr/>
        <p:txBody>
          <a:bodyPr/>
          <a:lstStyle/>
          <a:p>
            <a:fld id="{D643A852-0206-46AC-B0EB-645612933129}" type="slidenum">
              <a:rPr lang="en-US" smtClean="0"/>
              <a:t>15</a:t>
            </a:fld>
            <a:endParaRPr lang="en-US"/>
          </a:p>
        </p:txBody>
      </p:sp>
    </p:spTree>
    <p:extLst>
      <p:ext uri="{BB962C8B-B14F-4D97-AF65-F5344CB8AC3E}">
        <p14:creationId xmlns:p14="http://schemas.microsoft.com/office/powerpoint/2010/main" val="28806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EA3A-3E72-3B25-27C3-10662DDD7453}"/>
              </a:ext>
            </a:extLst>
          </p:cNvPr>
          <p:cNvSpPr>
            <a:spLocks noGrp="1"/>
          </p:cNvSpPr>
          <p:nvPr>
            <p:ph type="title"/>
          </p:nvPr>
        </p:nvSpPr>
        <p:spPr/>
        <p:txBody>
          <a:bodyPr/>
          <a:lstStyle/>
          <a:p>
            <a:r>
              <a:rPr lang="en-NZ" dirty="0"/>
              <a:t>Arneson (philosophy of work)</a:t>
            </a:r>
          </a:p>
        </p:txBody>
      </p:sp>
      <p:sp>
        <p:nvSpPr>
          <p:cNvPr id="3" name="Content Placeholder 2">
            <a:extLst>
              <a:ext uri="{FF2B5EF4-FFF2-40B4-BE49-F238E27FC236}">
                <a16:creationId xmlns:a16="http://schemas.microsoft.com/office/drawing/2014/main" id="{72EA43D0-72BB-D6D3-4630-4024E087ABD4}"/>
              </a:ext>
            </a:extLst>
          </p:cNvPr>
          <p:cNvSpPr>
            <a:spLocks noGrp="1"/>
          </p:cNvSpPr>
          <p:nvPr>
            <p:ph idx="1"/>
          </p:nvPr>
        </p:nvSpPr>
        <p:spPr>
          <a:xfrm>
            <a:off x="838200" y="1825624"/>
            <a:ext cx="10515600" cy="4667251"/>
          </a:xfrm>
        </p:spPr>
        <p:txBody>
          <a:bodyPr>
            <a:normAutofit fontScale="92500" lnSpcReduction="20000"/>
          </a:bodyPr>
          <a:lstStyle/>
          <a:p>
            <a:r>
              <a:rPr lang="en-US" dirty="0"/>
              <a:t>Richard Arneson (2016), in Routledge’s </a:t>
            </a:r>
            <a:r>
              <a:rPr lang="en-US" i="1" dirty="0"/>
              <a:t>Work, philosophy of</a:t>
            </a:r>
            <a:r>
              <a:rPr lang="en-US" dirty="0"/>
              <a:t>, states that:</a:t>
            </a:r>
            <a:br>
              <a:rPr lang="en-US" dirty="0"/>
            </a:br>
            <a:r>
              <a:rPr lang="en-US" dirty="0"/>
              <a:t>“Work is </a:t>
            </a:r>
            <a:r>
              <a:rPr lang="en-US" b="1" dirty="0"/>
              <a:t>effort directed at some goal other than enjoyment </a:t>
            </a:r>
            <a:r>
              <a:rPr lang="en-US" dirty="0"/>
              <a:t>taken in the experience of putting forth the effort. In contrast, play is effort that is not aimed at any goal beyond the enjoyable experience of that very effort…Tying my shoelaces is not typically work, even though the activity is goal directed, because </a:t>
            </a:r>
            <a:r>
              <a:rPr lang="en-US" b="1" dirty="0"/>
              <a:t>the effort involved is too slight </a:t>
            </a:r>
            <a:r>
              <a:rPr lang="en-US" dirty="0"/>
              <a:t>(p 1).”</a:t>
            </a:r>
            <a:endParaRPr lang="en-NZ" dirty="0"/>
          </a:p>
          <a:p>
            <a:r>
              <a:rPr lang="en-NZ" dirty="0"/>
              <a:t>Criticisms: Some people enjoy their work. Also, this idea of “too slight” effort makes little sense. If I found it very difficult to tie my shoes, Arneson would seemingly have to agree on some sort of </a:t>
            </a:r>
            <a:r>
              <a:rPr lang="en-NZ" i="1" dirty="0"/>
              <a:t>effort threshold</a:t>
            </a:r>
            <a:r>
              <a:rPr lang="en-NZ" dirty="0"/>
              <a:t>, after which my activity very suddenly becomes work with a minimal effort increase.</a:t>
            </a:r>
          </a:p>
          <a:p>
            <a:r>
              <a:rPr lang="en-NZ" dirty="0"/>
              <a:t>Note: this is very different to historical ideas we’ve seen so far. This is about </a:t>
            </a:r>
            <a:r>
              <a:rPr lang="en-NZ" b="1" dirty="0"/>
              <a:t>effort</a:t>
            </a:r>
            <a:r>
              <a:rPr lang="en-NZ" dirty="0"/>
              <a:t> and </a:t>
            </a:r>
            <a:r>
              <a:rPr lang="en-NZ" b="1" dirty="0"/>
              <a:t>goals</a:t>
            </a:r>
            <a:r>
              <a:rPr lang="en-NZ" dirty="0"/>
              <a:t>, and previously work has been about some </a:t>
            </a:r>
            <a:r>
              <a:rPr lang="en-NZ" b="1" dirty="0"/>
              <a:t>labour input creating value</a:t>
            </a:r>
            <a:r>
              <a:rPr lang="en-NZ" dirty="0"/>
              <a:t>.</a:t>
            </a:r>
          </a:p>
        </p:txBody>
      </p:sp>
      <p:sp>
        <p:nvSpPr>
          <p:cNvPr id="4" name="Slide Number Placeholder 3">
            <a:extLst>
              <a:ext uri="{FF2B5EF4-FFF2-40B4-BE49-F238E27FC236}">
                <a16:creationId xmlns:a16="http://schemas.microsoft.com/office/drawing/2014/main" id="{5F07174C-454C-6F11-7EFD-C84E95B1785C}"/>
              </a:ext>
            </a:extLst>
          </p:cNvPr>
          <p:cNvSpPr>
            <a:spLocks noGrp="1"/>
          </p:cNvSpPr>
          <p:nvPr>
            <p:ph type="sldNum" sz="quarter" idx="12"/>
          </p:nvPr>
        </p:nvSpPr>
        <p:spPr/>
        <p:txBody>
          <a:bodyPr/>
          <a:lstStyle/>
          <a:p>
            <a:fld id="{D643A852-0206-46AC-B0EB-645612933129}" type="slidenum">
              <a:rPr lang="en-US" smtClean="0"/>
              <a:t>16</a:t>
            </a:fld>
            <a:endParaRPr lang="en-US"/>
          </a:p>
        </p:txBody>
      </p:sp>
    </p:spTree>
    <p:extLst>
      <p:ext uri="{BB962C8B-B14F-4D97-AF65-F5344CB8AC3E}">
        <p14:creationId xmlns:p14="http://schemas.microsoft.com/office/powerpoint/2010/main" val="168577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699E-B8C9-C5D6-F6B0-610FE5369713}"/>
              </a:ext>
            </a:extLst>
          </p:cNvPr>
          <p:cNvSpPr>
            <a:spLocks noGrp="1"/>
          </p:cNvSpPr>
          <p:nvPr>
            <p:ph type="title"/>
          </p:nvPr>
        </p:nvSpPr>
        <p:spPr/>
        <p:txBody>
          <a:bodyPr/>
          <a:lstStyle/>
          <a:p>
            <a:r>
              <a:rPr lang="en-NZ" dirty="0"/>
              <a:t>Danaher (2017)</a:t>
            </a:r>
          </a:p>
        </p:txBody>
      </p:sp>
      <p:sp>
        <p:nvSpPr>
          <p:cNvPr id="3" name="Content Placeholder 2">
            <a:extLst>
              <a:ext uri="{FF2B5EF4-FFF2-40B4-BE49-F238E27FC236}">
                <a16:creationId xmlns:a16="http://schemas.microsoft.com/office/drawing/2014/main" id="{06DEAEA8-E351-A3E7-E0C8-B66EFAC69CC1}"/>
              </a:ext>
            </a:extLst>
          </p:cNvPr>
          <p:cNvSpPr>
            <a:spLocks noGrp="1"/>
          </p:cNvSpPr>
          <p:nvPr>
            <p:ph idx="1"/>
          </p:nvPr>
        </p:nvSpPr>
        <p:spPr/>
        <p:txBody>
          <a:bodyPr>
            <a:normAutofit lnSpcReduction="10000"/>
          </a:bodyPr>
          <a:lstStyle/>
          <a:p>
            <a:pPr marL="0" indent="0">
              <a:buNone/>
            </a:pPr>
            <a:r>
              <a:rPr lang="en-US" dirty="0"/>
              <a:t>Work is: </a:t>
            </a:r>
            <a:r>
              <a:rPr lang="en-US" i="1" dirty="0"/>
              <a:t>“The performance of some act or skill (cognitive, emotional, physical etc.) in return for economic reward, or in the ultimate hope of receiving some such reward.”</a:t>
            </a:r>
          </a:p>
          <a:p>
            <a:endParaRPr lang="en-US" dirty="0"/>
          </a:p>
          <a:p>
            <a:r>
              <a:rPr lang="en-US" dirty="0"/>
              <a:t>Danaher defines this to only apply to certain contexts, and likely would admit the following criticisms.</a:t>
            </a:r>
          </a:p>
          <a:p>
            <a:r>
              <a:rPr lang="en-US" dirty="0"/>
              <a:t>Criticism: This definition does not include unpaid work such as housework, charity work, etc. It also does not allow for someone to put extra work into a task aside from the rewards which it produces. So, putting energy into something where money is not relevant would not be work.</a:t>
            </a:r>
          </a:p>
          <a:p>
            <a:endParaRPr lang="en-NZ" dirty="0"/>
          </a:p>
        </p:txBody>
      </p:sp>
      <p:sp>
        <p:nvSpPr>
          <p:cNvPr id="4" name="Slide Number Placeholder 3">
            <a:extLst>
              <a:ext uri="{FF2B5EF4-FFF2-40B4-BE49-F238E27FC236}">
                <a16:creationId xmlns:a16="http://schemas.microsoft.com/office/drawing/2014/main" id="{C186E12D-7ECF-C088-078A-6D8CC2E01EE0}"/>
              </a:ext>
            </a:extLst>
          </p:cNvPr>
          <p:cNvSpPr>
            <a:spLocks noGrp="1"/>
          </p:cNvSpPr>
          <p:nvPr>
            <p:ph type="sldNum" sz="quarter" idx="12"/>
          </p:nvPr>
        </p:nvSpPr>
        <p:spPr/>
        <p:txBody>
          <a:bodyPr/>
          <a:lstStyle/>
          <a:p>
            <a:fld id="{D643A852-0206-46AC-B0EB-645612933129}" type="slidenum">
              <a:rPr lang="en-US" smtClean="0"/>
              <a:t>17</a:t>
            </a:fld>
            <a:endParaRPr lang="en-US"/>
          </a:p>
        </p:txBody>
      </p:sp>
    </p:spTree>
    <p:extLst>
      <p:ext uri="{BB962C8B-B14F-4D97-AF65-F5344CB8AC3E}">
        <p14:creationId xmlns:p14="http://schemas.microsoft.com/office/powerpoint/2010/main" val="3826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3DC3-D65A-900B-40DB-14F6BC146A44}"/>
              </a:ext>
            </a:extLst>
          </p:cNvPr>
          <p:cNvSpPr>
            <a:spLocks noGrp="1"/>
          </p:cNvSpPr>
          <p:nvPr>
            <p:ph type="title"/>
          </p:nvPr>
        </p:nvSpPr>
        <p:spPr/>
        <p:txBody>
          <a:bodyPr/>
          <a:lstStyle/>
          <a:p>
            <a:r>
              <a:rPr lang="en-NZ" dirty="0"/>
              <a:t>Cholbi (2022)</a:t>
            </a:r>
          </a:p>
        </p:txBody>
      </p:sp>
      <p:sp>
        <p:nvSpPr>
          <p:cNvPr id="3" name="Content Placeholder 2">
            <a:extLst>
              <a:ext uri="{FF2B5EF4-FFF2-40B4-BE49-F238E27FC236}">
                <a16:creationId xmlns:a16="http://schemas.microsoft.com/office/drawing/2014/main" id="{593B19BE-42E8-9960-9C1D-BC0AA5673CA7}"/>
              </a:ext>
            </a:extLst>
          </p:cNvPr>
          <p:cNvSpPr>
            <a:spLocks noGrp="1"/>
          </p:cNvSpPr>
          <p:nvPr>
            <p:ph idx="1"/>
          </p:nvPr>
        </p:nvSpPr>
        <p:spPr/>
        <p:txBody>
          <a:bodyPr/>
          <a:lstStyle/>
          <a:p>
            <a:pPr marL="0" indent="0">
              <a:buNone/>
            </a:pPr>
            <a:r>
              <a:rPr lang="en-NZ" i="1" dirty="0"/>
              <a:t>“</a:t>
            </a:r>
            <a:r>
              <a:rPr lang="en-US" i="1" dirty="0"/>
              <a:t>Still, work appears to have as one of its essential features that it be </a:t>
            </a:r>
            <a:r>
              <a:rPr lang="en-US" b="1" i="1" dirty="0"/>
              <a:t>an activity that increases the objective (or perhaps intersubjective) value in the world</a:t>
            </a:r>
            <a:r>
              <a:rPr lang="en-US" i="1" dirty="0"/>
              <a:t>. Some human activities are therefore arguably not work because they generate value for the actor instead of for others.”</a:t>
            </a:r>
          </a:p>
          <a:p>
            <a:pPr marL="0" indent="0">
              <a:buNone/>
            </a:pPr>
            <a:endParaRPr lang="en-US" i="1" dirty="0"/>
          </a:p>
          <a:p>
            <a:r>
              <a:rPr lang="en-US" dirty="0"/>
              <a:t>Criticism: this means that any activity that does not increase the objective value in the world (whatever that means) would not count as work. This would mean tobacco salespeople, tax lawyers for the rich, etc. could not be counted as doing work, if these are net-negative. This seems far too constraining a conception of work.</a:t>
            </a:r>
            <a:endParaRPr lang="en-NZ" dirty="0"/>
          </a:p>
        </p:txBody>
      </p:sp>
      <p:sp>
        <p:nvSpPr>
          <p:cNvPr id="4" name="Slide Number Placeholder 3">
            <a:extLst>
              <a:ext uri="{FF2B5EF4-FFF2-40B4-BE49-F238E27FC236}">
                <a16:creationId xmlns:a16="http://schemas.microsoft.com/office/drawing/2014/main" id="{421595D5-F28F-F528-6A9A-BED1F432A950}"/>
              </a:ext>
            </a:extLst>
          </p:cNvPr>
          <p:cNvSpPr>
            <a:spLocks noGrp="1"/>
          </p:cNvSpPr>
          <p:nvPr>
            <p:ph type="sldNum" sz="quarter" idx="12"/>
          </p:nvPr>
        </p:nvSpPr>
        <p:spPr/>
        <p:txBody>
          <a:bodyPr/>
          <a:lstStyle/>
          <a:p>
            <a:fld id="{D643A852-0206-46AC-B0EB-645612933129}" type="slidenum">
              <a:rPr lang="en-US" smtClean="0"/>
              <a:t>18</a:t>
            </a:fld>
            <a:endParaRPr lang="en-US"/>
          </a:p>
        </p:txBody>
      </p:sp>
    </p:spTree>
    <p:extLst>
      <p:ext uri="{BB962C8B-B14F-4D97-AF65-F5344CB8AC3E}">
        <p14:creationId xmlns:p14="http://schemas.microsoft.com/office/powerpoint/2010/main" val="22104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733B-C945-A7A8-9436-D2DBD6DB8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0840D-CDDC-1D97-1ACD-AF80E9C21029}"/>
              </a:ext>
            </a:extLst>
          </p:cNvPr>
          <p:cNvSpPr>
            <a:spLocks noGrp="1"/>
          </p:cNvSpPr>
          <p:nvPr>
            <p:ph type="title"/>
          </p:nvPr>
        </p:nvSpPr>
        <p:spPr/>
        <p:txBody>
          <a:bodyPr/>
          <a:lstStyle/>
          <a:p>
            <a:r>
              <a:rPr lang="en-NZ" dirty="0"/>
              <a:t>Marshall (economics, 1920)</a:t>
            </a:r>
          </a:p>
        </p:txBody>
      </p:sp>
      <p:sp>
        <p:nvSpPr>
          <p:cNvPr id="3" name="Content Placeholder 2">
            <a:extLst>
              <a:ext uri="{FF2B5EF4-FFF2-40B4-BE49-F238E27FC236}">
                <a16:creationId xmlns:a16="http://schemas.microsoft.com/office/drawing/2014/main" id="{05C84A48-67B1-8B74-657A-BCF103A0B879}"/>
              </a:ext>
            </a:extLst>
          </p:cNvPr>
          <p:cNvSpPr>
            <a:spLocks noGrp="1"/>
          </p:cNvSpPr>
          <p:nvPr>
            <p:ph idx="1"/>
          </p:nvPr>
        </p:nvSpPr>
        <p:spPr>
          <a:xfrm>
            <a:off x="838200" y="1825624"/>
            <a:ext cx="10515600" cy="4530725"/>
          </a:xfrm>
        </p:spPr>
        <p:txBody>
          <a:bodyPr>
            <a:normAutofit/>
          </a:bodyPr>
          <a:lstStyle/>
          <a:p>
            <a:pPr marL="0" indent="0">
              <a:buNone/>
            </a:pPr>
            <a:r>
              <a:rPr lang="en-NZ" i="1" dirty="0"/>
              <a:t>“We may define labour as any exertion of mind or body undergone partly or wholly with a view to some good other than the pleasure derived directly from the work”.</a:t>
            </a:r>
          </a:p>
          <a:p>
            <a:endParaRPr lang="en-NZ" dirty="0"/>
          </a:p>
          <a:p>
            <a:r>
              <a:rPr lang="en-NZ" dirty="0"/>
              <a:t>Criticism: this seems to encompass far too much, such as breathing, pushing yourself too hard at sports, or helping grandma around the house [though perhaps this isn’t work??].</a:t>
            </a:r>
          </a:p>
          <a:p>
            <a:r>
              <a:rPr lang="en-NZ" dirty="0"/>
              <a:t>Note: none of the criticisms I’ve made are really knock-down arguments – they depend on the nuances of </a:t>
            </a:r>
            <a:r>
              <a:rPr lang="en-NZ" i="1" dirty="0"/>
              <a:t>how you define work</a:t>
            </a:r>
            <a:r>
              <a:rPr lang="en-NZ" dirty="0"/>
              <a:t>.</a:t>
            </a:r>
          </a:p>
          <a:p>
            <a:r>
              <a:rPr lang="en-NZ" dirty="0"/>
              <a:t>But, we can conclude that </a:t>
            </a:r>
            <a:r>
              <a:rPr lang="en-NZ" i="1" dirty="0"/>
              <a:t>people </a:t>
            </a:r>
            <a:r>
              <a:rPr lang="en-NZ" b="1" i="1" dirty="0"/>
              <a:t>definitely</a:t>
            </a:r>
            <a:r>
              <a:rPr lang="en-NZ" i="1" dirty="0"/>
              <a:t> </a:t>
            </a:r>
            <a:r>
              <a:rPr lang="en-NZ" b="1" i="1" dirty="0"/>
              <a:t>disagree</a:t>
            </a:r>
            <a:r>
              <a:rPr lang="en-NZ" i="1" dirty="0"/>
              <a:t> on what work is</a:t>
            </a:r>
            <a:r>
              <a:rPr lang="en-NZ" dirty="0"/>
              <a:t>.</a:t>
            </a:r>
          </a:p>
          <a:p>
            <a:endParaRPr lang="en-NZ" dirty="0"/>
          </a:p>
          <a:p>
            <a:endParaRPr lang="en-NZ" dirty="0"/>
          </a:p>
        </p:txBody>
      </p:sp>
      <p:sp>
        <p:nvSpPr>
          <p:cNvPr id="4" name="Slide Number Placeholder 3">
            <a:extLst>
              <a:ext uri="{FF2B5EF4-FFF2-40B4-BE49-F238E27FC236}">
                <a16:creationId xmlns:a16="http://schemas.microsoft.com/office/drawing/2014/main" id="{233C04A8-9C15-332D-F713-29FF6BE565D8}"/>
              </a:ext>
            </a:extLst>
          </p:cNvPr>
          <p:cNvSpPr>
            <a:spLocks noGrp="1"/>
          </p:cNvSpPr>
          <p:nvPr>
            <p:ph type="sldNum" sz="quarter" idx="12"/>
          </p:nvPr>
        </p:nvSpPr>
        <p:spPr/>
        <p:txBody>
          <a:bodyPr/>
          <a:lstStyle/>
          <a:p>
            <a:fld id="{D643A852-0206-46AC-B0EB-645612933129}" type="slidenum">
              <a:rPr lang="en-US" smtClean="0"/>
              <a:t>19</a:t>
            </a:fld>
            <a:endParaRPr lang="en-US"/>
          </a:p>
        </p:txBody>
      </p:sp>
    </p:spTree>
    <p:extLst>
      <p:ext uri="{BB962C8B-B14F-4D97-AF65-F5344CB8AC3E}">
        <p14:creationId xmlns:p14="http://schemas.microsoft.com/office/powerpoint/2010/main" val="34217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903A-DF88-17A5-D1BC-79A8FC78CAD9}"/>
              </a:ext>
            </a:extLst>
          </p:cNvPr>
          <p:cNvSpPr>
            <a:spLocks noGrp="1"/>
          </p:cNvSpPr>
          <p:nvPr>
            <p:ph type="ctrTitle"/>
          </p:nvPr>
        </p:nvSpPr>
        <p:spPr>
          <a:xfrm>
            <a:off x="406575" y="988292"/>
            <a:ext cx="3825921" cy="1956843"/>
          </a:xfrm>
        </p:spPr>
        <p:txBody>
          <a:bodyPr>
            <a:noAutofit/>
          </a:bodyPr>
          <a:lstStyle/>
          <a:p>
            <a:r>
              <a:rPr lang="en-NZ" sz="5400" b="1" dirty="0">
                <a:effectLst/>
                <a:latin typeface="Calibri" panose="020F0502020204030204" pitchFamily="34" charset="0"/>
                <a:ea typeface="Calibri" panose="020F0502020204030204" pitchFamily="34" charset="0"/>
                <a:cs typeface="Times New Roman" panose="02020603050405020304" pitchFamily="18" charset="0"/>
              </a:rPr>
              <a:t>“Work” in the age of AI</a:t>
            </a:r>
            <a:endParaRPr lang="en-NZ" sz="5400" dirty="0"/>
          </a:p>
        </p:txBody>
      </p:sp>
      <p:sp>
        <p:nvSpPr>
          <p:cNvPr id="3" name="Subtitle 2">
            <a:extLst>
              <a:ext uri="{FF2B5EF4-FFF2-40B4-BE49-F238E27FC236}">
                <a16:creationId xmlns:a16="http://schemas.microsoft.com/office/drawing/2014/main" id="{435F1DC3-57FC-F693-69BA-49CBB18E63DB}"/>
              </a:ext>
            </a:extLst>
          </p:cNvPr>
          <p:cNvSpPr>
            <a:spLocks noGrp="1"/>
          </p:cNvSpPr>
          <p:nvPr>
            <p:ph type="subTitle" idx="1"/>
          </p:nvPr>
        </p:nvSpPr>
        <p:spPr>
          <a:xfrm>
            <a:off x="406575" y="5771439"/>
            <a:ext cx="2952749" cy="692121"/>
          </a:xfrm>
        </p:spPr>
        <p:txBody>
          <a:bodyPr>
            <a:normAutofit fontScale="85000" lnSpcReduction="10000"/>
          </a:bodyPr>
          <a:lstStyle/>
          <a:p>
            <a:pPr algn="l"/>
            <a:r>
              <a:rPr lang="en-NZ" sz="2000" i="1" dirty="0"/>
              <a:t>Image: Midjourney – “artificial intelligence doing work”, 2022</a:t>
            </a:r>
          </a:p>
        </p:txBody>
      </p:sp>
      <p:pic>
        <p:nvPicPr>
          <p:cNvPr id="1026" name="Picture 2" descr="Image">
            <a:extLst>
              <a:ext uri="{FF2B5EF4-FFF2-40B4-BE49-F238E27FC236}">
                <a16:creationId xmlns:a16="http://schemas.microsoft.com/office/drawing/2014/main" id="{A67E0807-A83B-FC44-D418-C3DAF05F32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44" r="1" b="8296"/>
          <a:stretch/>
        </p:blipFill>
        <p:spPr bwMode="auto">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165D88-8DD4-BB03-2230-48B9A9F4ADA9}"/>
              </a:ext>
            </a:extLst>
          </p:cNvPr>
          <p:cNvSpPr txBox="1"/>
          <p:nvPr/>
        </p:nvSpPr>
        <p:spPr>
          <a:xfrm>
            <a:off x="406575" y="4359456"/>
            <a:ext cx="3034715" cy="1323439"/>
          </a:xfrm>
          <a:prstGeom prst="rect">
            <a:avLst/>
          </a:prstGeom>
          <a:noFill/>
        </p:spPr>
        <p:txBody>
          <a:bodyPr wrap="square">
            <a:spAutoFit/>
          </a:bodyPr>
          <a:lstStyle/>
          <a:p>
            <a:r>
              <a:rPr lang="en-NZ" sz="2000" dirty="0"/>
              <a:t>Daniel Guppy</a:t>
            </a:r>
          </a:p>
          <a:p>
            <a:r>
              <a:rPr lang="en-NZ" sz="2000" dirty="0"/>
              <a:t>19/09/25</a:t>
            </a:r>
          </a:p>
          <a:p>
            <a:r>
              <a:rPr lang="en-NZ" sz="2000" dirty="0"/>
              <a:t>PhD candidate, Philosophy,</a:t>
            </a:r>
          </a:p>
          <a:p>
            <a:r>
              <a:rPr lang="en-NZ" sz="2000" dirty="0"/>
              <a:t>University of Otago</a:t>
            </a:r>
          </a:p>
        </p:txBody>
      </p:sp>
      <p:sp>
        <p:nvSpPr>
          <p:cNvPr id="4" name="Slide Number Placeholder 3">
            <a:extLst>
              <a:ext uri="{FF2B5EF4-FFF2-40B4-BE49-F238E27FC236}">
                <a16:creationId xmlns:a16="http://schemas.microsoft.com/office/drawing/2014/main" id="{999C85B7-3B6E-CDF1-DFAE-5C22490B82EA}"/>
              </a:ext>
            </a:extLst>
          </p:cNvPr>
          <p:cNvSpPr>
            <a:spLocks noGrp="1"/>
          </p:cNvSpPr>
          <p:nvPr>
            <p:ph type="sldNum" sz="quarter" idx="12"/>
          </p:nvPr>
        </p:nvSpPr>
        <p:spPr/>
        <p:txBody>
          <a:bodyPr/>
          <a:lstStyle/>
          <a:p>
            <a:fld id="{D643A852-0206-46AC-B0EB-645612933129}" type="slidenum">
              <a:rPr lang="en-US" smtClean="0"/>
              <a:t>2</a:t>
            </a:fld>
            <a:endParaRPr lang="en-US" dirty="0"/>
          </a:p>
        </p:txBody>
      </p:sp>
    </p:spTree>
    <p:extLst>
      <p:ext uri="{BB962C8B-B14F-4D97-AF65-F5344CB8AC3E}">
        <p14:creationId xmlns:p14="http://schemas.microsoft.com/office/powerpoint/2010/main" val="102447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E79C-2FE5-96DD-705E-1908DF0FC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EFC62-E965-893B-DDD0-F7E58E76CF4B}"/>
              </a:ext>
            </a:extLst>
          </p:cNvPr>
          <p:cNvSpPr>
            <a:spLocks noGrp="1"/>
          </p:cNvSpPr>
          <p:nvPr>
            <p:ph type="title"/>
          </p:nvPr>
        </p:nvSpPr>
        <p:spPr/>
        <p:txBody>
          <a:bodyPr/>
          <a:lstStyle/>
          <a:p>
            <a:r>
              <a:rPr lang="en-NZ" dirty="0"/>
              <a:t>Weiss (2009)</a:t>
            </a:r>
          </a:p>
        </p:txBody>
      </p:sp>
      <p:sp>
        <p:nvSpPr>
          <p:cNvPr id="3" name="Content Placeholder 2">
            <a:extLst>
              <a:ext uri="{FF2B5EF4-FFF2-40B4-BE49-F238E27FC236}">
                <a16:creationId xmlns:a16="http://schemas.microsoft.com/office/drawing/2014/main" id="{DD733D6C-741A-F5E3-6A11-E9B29538B5B0}"/>
              </a:ext>
            </a:extLst>
          </p:cNvPr>
          <p:cNvSpPr>
            <a:spLocks noGrp="1"/>
          </p:cNvSpPr>
          <p:nvPr>
            <p:ph idx="1"/>
          </p:nvPr>
        </p:nvSpPr>
        <p:spPr>
          <a:xfrm>
            <a:off x="838200" y="1825624"/>
            <a:ext cx="10515600" cy="4530725"/>
          </a:xfrm>
        </p:spPr>
        <p:txBody>
          <a:bodyPr>
            <a:normAutofit/>
          </a:bodyPr>
          <a:lstStyle/>
          <a:p>
            <a:pPr marL="0" indent="0">
              <a:buNone/>
            </a:pPr>
            <a:r>
              <a:rPr lang="en-NZ" i="1" dirty="0"/>
              <a:t>“A straightforward “economic” answer is that work is </a:t>
            </a:r>
            <a:r>
              <a:rPr lang="en-NZ" b="1" i="1" dirty="0"/>
              <a:t>any time activity for which we receive a positive wage</a:t>
            </a:r>
            <a:r>
              <a:rPr lang="en-NZ" i="1" dirty="0"/>
              <a:t>.”</a:t>
            </a:r>
          </a:p>
          <a:p>
            <a:pPr marL="0" indent="0">
              <a:buNone/>
            </a:pPr>
            <a:r>
              <a:rPr lang="en-NZ" i="1" dirty="0"/>
              <a:t>“A person stops working only when the marginal disutility of work exceeds the marginal utility of the consumption derived from additional work, which is presumed positive when the wage is positive. Hence, operationally, any time activity that a person sells at a positive wage is </a:t>
            </a:r>
            <a:r>
              <a:rPr lang="en-NZ" i="1" dirty="0" err="1"/>
              <a:t>labor</a:t>
            </a:r>
            <a:r>
              <a:rPr lang="en-NZ" i="1" dirty="0"/>
              <a:t>.”</a:t>
            </a:r>
          </a:p>
          <a:p>
            <a:pPr marL="0" indent="0">
              <a:buNone/>
            </a:pPr>
            <a:r>
              <a:rPr lang="en-NZ" i="1" dirty="0"/>
              <a:t>“…leisure may be defined as the time that is under the control of the individual, irrespective of the way it is used, and work can be defined as time that is </a:t>
            </a:r>
            <a:r>
              <a:rPr lang="en-NZ" b="1" i="1" dirty="0"/>
              <a:t>under the control of others</a:t>
            </a:r>
            <a:r>
              <a:rPr lang="en-NZ" i="1" dirty="0"/>
              <a:t>.”</a:t>
            </a:r>
          </a:p>
          <a:p>
            <a:endParaRPr lang="en-NZ" dirty="0"/>
          </a:p>
        </p:txBody>
      </p:sp>
      <p:sp>
        <p:nvSpPr>
          <p:cNvPr id="4" name="Slide Number Placeholder 3">
            <a:extLst>
              <a:ext uri="{FF2B5EF4-FFF2-40B4-BE49-F238E27FC236}">
                <a16:creationId xmlns:a16="http://schemas.microsoft.com/office/drawing/2014/main" id="{6142B6CA-4A8B-28D2-FFDC-32C2ADEDEFDA}"/>
              </a:ext>
            </a:extLst>
          </p:cNvPr>
          <p:cNvSpPr>
            <a:spLocks noGrp="1"/>
          </p:cNvSpPr>
          <p:nvPr>
            <p:ph type="sldNum" sz="quarter" idx="12"/>
          </p:nvPr>
        </p:nvSpPr>
        <p:spPr/>
        <p:txBody>
          <a:bodyPr/>
          <a:lstStyle/>
          <a:p>
            <a:fld id="{D643A852-0206-46AC-B0EB-645612933129}" type="slidenum">
              <a:rPr lang="en-US" smtClean="0"/>
              <a:t>20</a:t>
            </a:fld>
            <a:endParaRPr lang="en-US"/>
          </a:p>
        </p:txBody>
      </p:sp>
    </p:spTree>
    <p:extLst>
      <p:ext uri="{BB962C8B-B14F-4D97-AF65-F5344CB8AC3E}">
        <p14:creationId xmlns:p14="http://schemas.microsoft.com/office/powerpoint/2010/main" val="10207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BA7F7-780D-5B3E-C506-8E10BD14B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E342B-1044-016C-391A-CE79E8B590B1}"/>
              </a:ext>
            </a:extLst>
          </p:cNvPr>
          <p:cNvSpPr>
            <a:spLocks noGrp="1"/>
          </p:cNvSpPr>
          <p:nvPr>
            <p:ph type="title"/>
          </p:nvPr>
        </p:nvSpPr>
        <p:spPr/>
        <p:txBody>
          <a:bodyPr/>
          <a:lstStyle/>
          <a:p>
            <a:r>
              <a:rPr lang="en-NZ" dirty="0"/>
              <a:t>Weiss</a:t>
            </a:r>
          </a:p>
        </p:txBody>
      </p:sp>
      <p:sp>
        <p:nvSpPr>
          <p:cNvPr id="3" name="Content Placeholder 2">
            <a:extLst>
              <a:ext uri="{FF2B5EF4-FFF2-40B4-BE49-F238E27FC236}">
                <a16:creationId xmlns:a16="http://schemas.microsoft.com/office/drawing/2014/main" id="{7F4DF24A-3307-38F9-A8DD-D7F452624459}"/>
              </a:ext>
            </a:extLst>
          </p:cNvPr>
          <p:cNvSpPr>
            <a:spLocks noGrp="1"/>
          </p:cNvSpPr>
          <p:nvPr>
            <p:ph idx="1"/>
          </p:nvPr>
        </p:nvSpPr>
        <p:spPr>
          <a:xfrm>
            <a:off x="838200" y="1825624"/>
            <a:ext cx="10515600" cy="4530725"/>
          </a:xfrm>
        </p:spPr>
        <p:txBody>
          <a:bodyPr>
            <a:normAutofit fontScale="92500" lnSpcReduction="20000"/>
          </a:bodyPr>
          <a:lstStyle/>
          <a:p>
            <a:r>
              <a:rPr lang="en-NZ" dirty="0"/>
              <a:t>Weiss thinks that work is whatever we do to receive a positive wage.</a:t>
            </a:r>
          </a:p>
          <a:p>
            <a:r>
              <a:rPr lang="en-NZ" dirty="0"/>
              <a:t>Any time sold at a positive wage is labour, and people stop working when the marginal utility of working is lower than the marginal utility of leisure.</a:t>
            </a:r>
          </a:p>
          <a:p>
            <a:r>
              <a:rPr lang="en-NZ" dirty="0"/>
              <a:t>He also thinks that work is time under the control of others, and leisure is time under the control of oneself.</a:t>
            </a:r>
          </a:p>
          <a:p>
            <a:endParaRPr lang="en-NZ" dirty="0"/>
          </a:p>
          <a:p>
            <a:r>
              <a:rPr lang="en-NZ" dirty="0"/>
              <a:t>Criticism: </a:t>
            </a:r>
          </a:p>
          <a:p>
            <a:r>
              <a:rPr lang="en-NZ" dirty="0"/>
              <a:t>1. This doesn’t fit with other ideas of work. It seems we can do work-like things, such as work for free for a charity shop, and Weiss would not consider this to be work due to lack of wages.</a:t>
            </a:r>
          </a:p>
          <a:p>
            <a:r>
              <a:rPr lang="en-NZ" dirty="0"/>
              <a:t>2. Some people work for themselves. Thus, as they are under their own control, they are not working according to Weiss?</a:t>
            </a:r>
          </a:p>
          <a:p>
            <a:endParaRPr lang="en-NZ" dirty="0"/>
          </a:p>
          <a:p>
            <a:endParaRPr lang="en-NZ" dirty="0"/>
          </a:p>
        </p:txBody>
      </p:sp>
      <p:sp>
        <p:nvSpPr>
          <p:cNvPr id="4" name="Slide Number Placeholder 3">
            <a:extLst>
              <a:ext uri="{FF2B5EF4-FFF2-40B4-BE49-F238E27FC236}">
                <a16:creationId xmlns:a16="http://schemas.microsoft.com/office/drawing/2014/main" id="{B4FD5CB6-E893-44D8-0137-600BC7900FE7}"/>
              </a:ext>
            </a:extLst>
          </p:cNvPr>
          <p:cNvSpPr>
            <a:spLocks noGrp="1"/>
          </p:cNvSpPr>
          <p:nvPr>
            <p:ph type="sldNum" sz="quarter" idx="12"/>
          </p:nvPr>
        </p:nvSpPr>
        <p:spPr/>
        <p:txBody>
          <a:bodyPr/>
          <a:lstStyle/>
          <a:p>
            <a:fld id="{D643A852-0206-46AC-B0EB-645612933129}" type="slidenum">
              <a:rPr lang="en-US" smtClean="0"/>
              <a:t>21</a:t>
            </a:fld>
            <a:endParaRPr lang="en-US"/>
          </a:p>
        </p:txBody>
      </p:sp>
    </p:spTree>
    <p:extLst>
      <p:ext uri="{BB962C8B-B14F-4D97-AF65-F5344CB8AC3E}">
        <p14:creationId xmlns:p14="http://schemas.microsoft.com/office/powerpoint/2010/main" val="415719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2D2C6-91F9-9C29-832D-8106D2DD2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241A2-9EA4-2013-69F0-6356616604CC}"/>
              </a:ext>
            </a:extLst>
          </p:cNvPr>
          <p:cNvSpPr>
            <a:spLocks noGrp="1"/>
          </p:cNvSpPr>
          <p:nvPr>
            <p:ph type="title"/>
          </p:nvPr>
        </p:nvSpPr>
        <p:spPr/>
        <p:txBody>
          <a:bodyPr/>
          <a:lstStyle/>
          <a:p>
            <a:r>
              <a:rPr lang="en-NZ" dirty="0"/>
              <a:t>The (simplified) ‘standard’ neoclassical economic view</a:t>
            </a:r>
          </a:p>
        </p:txBody>
      </p:sp>
      <p:sp>
        <p:nvSpPr>
          <p:cNvPr id="3" name="Content Placeholder 2">
            <a:extLst>
              <a:ext uri="{FF2B5EF4-FFF2-40B4-BE49-F238E27FC236}">
                <a16:creationId xmlns:a16="http://schemas.microsoft.com/office/drawing/2014/main" id="{18468991-BCE8-7364-FCD3-4AF4DE1AE54E}"/>
              </a:ext>
            </a:extLst>
          </p:cNvPr>
          <p:cNvSpPr>
            <a:spLocks noGrp="1"/>
          </p:cNvSpPr>
          <p:nvPr>
            <p:ph idx="1"/>
          </p:nvPr>
        </p:nvSpPr>
        <p:spPr>
          <a:xfrm>
            <a:off x="838200" y="1825624"/>
            <a:ext cx="10515600" cy="4820982"/>
          </a:xfrm>
        </p:spPr>
        <p:txBody>
          <a:bodyPr>
            <a:normAutofit lnSpcReduction="10000"/>
          </a:bodyPr>
          <a:lstStyle/>
          <a:p>
            <a:r>
              <a:rPr lang="en-NZ" dirty="0"/>
              <a:t>I’m sure this is contentious but I don’t think it’s worth quibbling over.</a:t>
            </a:r>
          </a:p>
          <a:p>
            <a:r>
              <a:rPr lang="en-NZ" dirty="0"/>
              <a:t>Work is what creates overall monetary value (e.g. to a firm). The </a:t>
            </a:r>
            <a:r>
              <a:rPr lang="en-NZ" i="1" dirty="0"/>
              <a:t>marginal revenue product of labour</a:t>
            </a:r>
            <a:r>
              <a:rPr lang="en-NZ" dirty="0"/>
              <a:t> is the amount a worker is worth to the firm in terms of outputs (after accounting for expenses), and this is supposed to be equal to their </a:t>
            </a:r>
            <a:r>
              <a:rPr lang="en-NZ" i="1" dirty="0"/>
              <a:t>wage</a:t>
            </a:r>
            <a:r>
              <a:rPr lang="en-NZ" dirty="0"/>
              <a:t>.</a:t>
            </a:r>
          </a:p>
          <a:p>
            <a:r>
              <a:rPr lang="en-NZ" dirty="0"/>
              <a:t>Criticism: this has nothing to do with labour </a:t>
            </a:r>
            <a:r>
              <a:rPr lang="en-NZ" i="1" dirty="0"/>
              <a:t>inputs </a:t>
            </a:r>
            <a:r>
              <a:rPr lang="en-NZ" dirty="0"/>
              <a:t>– what I’m </a:t>
            </a:r>
            <a:r>
              <a:rPr lang="en-NZ" i="1" dirty="0"/>
              <a:t>doing</a:t>
            </a:r>
            <a:r>
              <a:rPr lang="en-NZ" dirty="0"/>
              <a:t>. One might think that work is done by </a:t>
            </a:r>
            <a:r>
              <a:rPr lang="en-NZ" i="1" dirty="0"/>
              <a:t>activities</a:t>
            </a:r>
            <a:r>
              <a:rPr lang="en-NZ" dirty="0"/>
              <a:t>, but work here is defined in terms of </a:t>
            </a:r>
            <a:r>
              <a:rPr lang="en-NZ" i="1" dirty="0"/>
              <a:t>outputs</a:t>
            </a:r>
            <a:r>
              <a:rPr lang="en-NZ" dirty="0"/>
              <a:t>. Also, this would mean a </a:t>
            </a:r>
            <a:r>
              <a:rPr lang="en-NZ" i="1" dirty="0"/>
              <a:t>machine</a:t>
            </a:r>
            <a:r>
              <a:rPr lang="en-NZ" dirty="0"/>
              <a:t> can </a:t>
            </a:r>
            <a:r>
              <a:rPr lang="en-NZ" i="1" dirty="0"/>
              <a:t>perform labour </a:t>
            </a:r>
            <a:r>
              <a:rPr lang="en-NZ" dirty="0"/>
              <a:t>when it creates value [and perhaps it can?]. It’s also disputable that people </a:t>
            </a:r>
            <a:r>
              <a:rPr lang="en-NZ" i="1" dirty="0"/>
              <a:t>are</a:t>
            </a:r>
            <a:r>
              <a:rPr lang="en-NZ" dirty="0"/>
              <a:t> actually paid at their marginal value – workers often create more value than they are paid. And, am I working whenever my stocks go up (and thus own more money)?</a:t>
            </a:r>
          </a:p>
          <a:p>
            <a:endParaRPr lang="en-NZ" dirty="0"/>
          </a:p>
          <a:p>
            <a:endParaRPr lang="en-NZ" dirty="0"/>
          </a:p>
        </p:txBody>
      </p:sp>
      <p:sp>
        <p:nvSpPr>
          <p:cNvPr id="4" name="Slide Number Placeholder 3">
            <a:extLst>
              <a:ext uri="{FF2B5EF4-FFF2-40B4-BE49-F238E27FC236}">
                <a16:creationId xmlns:a16="http://schemas.microsoft.com/office/drawing/2014/main" id="{AB0B1C81-FDBA-8A08-E9CF-34058B1A5EB5}"/>
              </a:ext>
            </a:extLst>
          </p:cNvPr>
          <p:cNvSpPr>
            <a:spLocks noGrp="1"/>
          </p:cNvSpPr>
          <p:nvPr>
            <p:ph type="sldNum" sz="quarter" idx="12"/>
          </p:nvPr>
        </p:nvSpPr>
        <p:spPr/>
        <p:txBody>
          <a:bodyPr/>
          <a:lstStyle/>
          <a:p>
            <a:fld id="{D643A852-0206-46AC-B0EB-645612933129}" type="slidenum">
              <a:rPr lang="en-US" smtClean="0"/>
              <a:t>22</a:t>
            </a:fld>
            <a:endParaRPr lang="en-US"/>
          </a:p>
        </p:txBody>
      </p:sp>
    </p:spTree>
    <p:extLst>
      <p:ext uri="{BB962C8B-B14F-4D97-AF65-F5344CB8AC3E}">
        <p14:creationId xmlns:p14="http://schemas.microsoft.com/office/powerpoint/2010/main" val="13072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6B2A-21BD-F53B-D86C-3E10BF017F9B}"/>
              </a:ext>
            </a:extLst>
          </p:cNvPr>
          <p:cNvSpPr>
            <a:spLocks noGrp="1"/>
          </p:cNvSpPr>
          <p:nvPr>
            <p:ph type="title"/>
          </p:nvPr>
        </p:nvSpPr>
        <p:spPr/>
        <p:txBody>
          <a:bodyPr/>
          <a:lstStyle/>
          <a:p>
            <a:r>
              <a:rPr lang="en-NZ" dirty="0"/>
              <a:t>Where to from here?</a:t>
            </a:r>
          </a:p>
        </p:txBody>
      </p:sp>
      <p:sp>
        <p:nvSpPr>
          <p:cNvPr id="3" name="Content Placeholder 2">
            <a:extLst>
              <a:ext uri="{FF2B5EF4-FFF2-40B4-BE49-F238E27FC236}">
                <a16:creationId xmlns:a16="http://schemas.microsoft.com/office/drawing/2014/main" id="{9AFC5961-762E-B4DD-D5DB-437A7988DC3E}"/>
              </a:ext>
            </a:extLst>
          </p:cNvPr>
          <p:cNvSpPr>
            <a:spLocks noGrp="1"/>
          </p:cNvSpPr>
          <p:nvPr>
            <p:ph idx="1"/>
          </p:nvPr>
        </p:nvSpPr>
        <p:spPr/>
        <p:txBody>
          <a:bodyPr>
            <a:normAutofit/>
          </a:bodyPr>
          <a:lstStyle/>
          <a:p>
            <a:r>
              <a:rPr lang="en-NZ" dirty="0"/>
              <a:t>Clearly, this needs more clarity. There are wildly different interpretations of what </a:t>
            </a:r>
            <a:r>
              <a:rPr lang="en-NZ" i="1" dirty="0"/>
              <a:t>‘</a:t>
            </a:r>
            <a:r>
              <a:rPr lang="en-NZ" dirty="0"/>
              <a:t>work’ means. What’s the best approach?</a:t>
            </a:r>
          </a:p>
          <a:p>
            <a:r>
              <a:rPr lang="en-NZ" dirty="0"/>
              <a:t>Questions so far?</a:t>
            </a:r>
          </a:p>
        </p:txBody>
      </p:sp>
      <p:sp>
        <p:nvSpPr>
          <p:cNvPr id="4" name="Slide Number Placeholder 3">
            <a:extLst>
              <a:ext uri="{FF2B5EF4-FFF2-40B4-BE49-F238E27FC236}">
                <a16:creationId xmlns:a16="http://schemas.microsoft.com/office/drawing/2014/main" id="{B1FC0F97-5B05-37F4-CCFB-255E28319CAF}"/>
              </a:ext>
            </a:extLst>
          </p:cNvPr>
          <p:cNvSpPr>
            <a:spLocks noGrp="1"/>
          </p:cNvSpPr>
          <p:nvPr>
            <p:ph type="sldNum" sz="quarter" idx="12"/>
          </p:nvPr>
        </p:nvSpPr>
        <p:spPr/>
        <p:txBody>
          <a:bodyPr/>
          <a:lstStyle/>
          <a:p>
            <a:fld id="{D643A852-0206-46AC-B0EB-645612933129}" type="slidenum">
              <a:rPr lang="en-US" smtClean="0"/>
              <a:t>23</a:t>
            </a:fld>
            <a:endParaRPr lang="en-US"/>
          </a:p>
        </p:txBody>
      </p:sp>
    </p:spTree>
    <p:extLst>
      <p:ext uri="{BB962C8B-B14F-4D97-AF65-F5344CB8AC3E}">
        <p14:creationId xmlns:p14="http://schemas.microsoft.com/office/powerpoint/2010/main" val="23066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6B2A-21BD-F53B-D86C-3E10BF017F9B}"/>
              </a:ext>
            </a:extLst>
          </p:cNvPr>
          <p:cNvSpPr>
            <a:spLocks noGrp="1"/>
          </p:cNvSpPr>
          <p:nvPr>
            <p:ph type="title"/>
          </p:nvPr>
        </p:nvSpPr>
        <p:spPr/>
        <p:txBody>
          <a:bodyPr/>
          <a:lstStyle/>
          <a:p>
            <a:r>
              <a:rPr lang="en-NZ" dirty="0"/>
              <a:t>Pluralism about work</a:t>
            </a:r>
          </a:p>
        </p:txBody>
      </p:sp>
      <p:sp>
        <p:nvSpPr>
          <p:cNvPr id="3" name="Content Placeholder 2">
            <a:extLst>
              <a:ext uri="{FF2B5EF4-FFF2-40B4-BE49-F238E27FC236}">
                <a16:creationId xmlns:a16="http://schemas.microsoft.com/office/drawing/2014/main" id="{9AFC5961-762E-B4DD-D5DB-437A7988DC3E}"/>
              </a:ext>
            </a:extLst>
          </p:cNvPr>
          <p:cNvSpPr>
            <a:spLocks noGrp="1"/>
          </p:cNvSpPr>
          <p:nvPr>
            <p:ph idx="1"/>
          </p:nvPr>
        </p:nvSpPr>
        <p:spPr/>
        <p:txBody>
          <a:bodyPr>
            <a:normAutofit/>
          </a:bodyPr>
          <a:lstStyle/>
          <a:p>
            <a:r>
              <a:rPr lang="en-NZ" dirty="0"/>
              <a:t>People don’t agree on what ‘work’ is.</a:t>
            </a:r>
          </a:p>
          <a:p>
            <a:r>
              <a:rPr lang="en-NZ" dirty="0"/>
              <a:t>I propose that we can think of ‘work’ as having </a:t>
            </a:r>
            <a:r>
              <a:rPr lang="en-NZ" i="1" dirty="0"/>
              <a:t>multiple</a:t>
            </a:r>
            <a:r>
              <a:rPr lang="en-NZ" dirty="0"/>
              <a:t> allowed characterisations or meanings.</a:t>
            </a:r>
          </a:p>
          <a:p>
            <a:r>
              <a:rPr lang="en-NZ" dirty="0"/>
              <a:t>I will make a list of reasonable characterisations of work.</a:t>
            </a:r>
          </a:p>
          <a:p>
            <a:r>
              <a:rPr lang="en-NZ" dirty="0"/>
              <a:t>First, I present conceptions of work that don’t make much sense upon further consideration. For these, I won’t give full reasons as to why I discount them, due to limiting the length of this talk, but I’m happy to discuss later. Then, I present the most promising conceptions.</a:t>
            </a:r>
          </a:p>
        </p:txBody>
      </p:sp>
      <p:sp>
        <p:nvSpPr>
          <p:cNvPr id="4" name="Slide Number Placeholder 3">
            <a:extLst>
              <a:ext uri="{FF2B5EF4-FFF2-40B4-BE49-F238E27FC236}">
                <a16:creationId xmlns:a16="http://schemas.microsoft.com/office/drawing/2014/main" id="{D4780F6B-BFD2-5AB7-60F7-FD2D58936C3C}"/>
              </a:ext>
            </a:extLst>
          </p:cNvPr>
          <p:cNvSpPr>
            <a:spLocks noGrp="1"/>
          </p:cNvSpPr>
          <p:nvPr>
            <p:ph type="sldNum" sz="quarter" idx="12"/>
          </p:nvPr>
        </p:nvSpPr>
        <p:spPr/>
        <p:txBody>
          <a:bodyPr/>
          <a:lstStyle/>
          <a:p>
            <a:fld id="{D643A852-0206-46AC-B0EB-645612933129}" type="slidenum">
              <a:rPr lang="en-US" smtClean="0"/>
              <a:t>24</a:t>
            </a:fld>
            <a:endParaRPr lang="en-US"/>
          </a:p>
        </p:txBody>
      </p:sp>
    </p:spTree>
    <p:extLst>
      <p:ext uri="{BB962C8B-B14F-4D97-AF65-F5344CB8AC3E}">
        <p14:creationId xmlns:p14="http://schemas.microsoft.com/office/powerpoint/2010/main" val="30585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6B2A-21BD-F53B-D86C-3E10BF017F9B}"/>
              </a:ext>
            </a:extLst>
          </p:cNvPr>
          <p:cNvSpPr>
            <a:spLocks noGrp="1"/>
          </p:cNvSpPr>
          <p:nvPr>
            <p:ph type="title"/>
          </p:nvPr>
        </p:nvSpPr>
        <p:spPr/>
        <p:txBody>
          <a:bodyPr/>
          <a:lstStyle/>
          <a:p>
            <a:r>
              <a:rPr lang="en-NZ" dirty="0"/>
              <a:t>Conceptions of work that won’t work</a:t>
            </a:r>
          </a:p>
        </p:txBody>
      </p:sp>
      <p:sp>
        <p:nvSpPr>
          <p:cNvPr id="3" name="Content Placeholder 2">
            <a:extLst>
              <a:ext uri="{FF2B5EF4-FFF2-40B4-BE49-F238E27FC236}">
                <a16:creationId xmlns:a16="http://schemas.microsoft.com/office/drawing/2014/main" id="{9AFC5961-762E-B4DD-D5DB-437A7988DC3E}"/>
              </a:ext>
            </a:extLst>
          </p:cNvPr>
          <p:cNvSpPr>
            <a:spLocks noGrp="1"/>
          </p:cNvSpPr>
          <p:nvPr>
            <p:ph idx="1"/>
          </p:nvPr>
        </p:nvSpPr>
        <p:spPr/>
        <p:txBody>
          <a:bodyPr/>
          <a:lstStyle/>
          <a:p>
            <a:r>
              <a:rPr lang="en-NZ" dirty="0"/>
              <a:t>Work as manual labour</a:t>
            </a:r>
          </a:p>
          <a:p>
            <a:r>
              <a:rPr lang="en-NZ" dirty="0"/>
              <a:t>Work as change of material substance</a:t>
            </a:r>
          </a:p>
          <a:p>
            <a:r>
              <a:rPr lang="en-NZ" dirty="0"/>
              <a:t>Work as non-leisure/non-play</a:t>
            </a:r>
          </a:p>
          <a:p>
            <a:r>
              <a:rPr lang="en-NZ" dirty="0"/>
              <a:t>Work as thinking that one is doing work</a:t>
            </a:r>
          </a:p>
          <a:p>
            <a:r>
              <a:rPr lang="en-NZ" dirty="0"/>
              <a:t>Work as based on feeling towards the work (usually ill-feeling)</a:t>
            </a:r>
          </a:p>
          <a:p>
            <a:r>
              <a:rPr lang="en-NZ" dirty="0"/>
              <a:t>Work as market-valued output</a:t>
            </a:r>
          </a:p>
          <a:p>
            <a:r>
              <a:rPr lang="en-NZ" dirty="0"/>
              <a:t>Work as activity in a workplace</a:t>
            </a:r>
          </a:p>
          <a:p>
            <a:r>
              <a:rPr lang="en-NZ" dirty="0"/>
              <a:t>Work as tasks done from an objective list of tasks</a:t>
            </a:r>
          </a:p>
          <a:p>
            <a:endParaRPr lang="en-NZ" dirty="0"/>
          </a:p>
        </p:txBody>
      </p:sp>
      <p:sp>
        <p:nvSpPr>
          <p:cNvPr id="4" name="Slide Number Placeholder 3">
            <a:extLst>
              <a:ext uri="{FF2B5EF4-FFF2-40B4-BE49-F238E27FC236}">
                <a16:creationId xmlns:a16="http://schemas.microsoft.com/office/drawing/2014/main" id="{7832551A-72C5-E755-3075-23F8ACBD61BE}"/>
              </a:ext>
            </a:extLst>
          </p:cNvPr>
          <p:cNvSpPr>
            <a:spLocks noGrp="1"/>
          </p:cNvSpPr>
          <p:nvPr>
            <p:ph type="sldNum" sz="quarter" idx="12"/>
          </p:nvPr>
        </p:nvSpPr>
        <p:spPr/>
        <p:txBody>
          <a:bodyPr/>
          <a:lstStyle/>
          <a:p>
            <a:fld id="{D643A852-0206-46AC-B0EB-645612933129}" type="slidenum">
              <a:rPr lang="en-US" smtClean="0"/>
              <a:t>25</a:t>
            </a:fld>
            <a:endParaRPr lang="en-US"/>
          </a:p>
        </p:txBody>
      </p:sp>
    </p:spTree>
    <p:extLst>
      <p:ext uri="{BB962C8B-B14F-4D97-AF65-F5344CB8AC3E}">
        <p14:creationId xmlns:p14="http://schemas.microsoft.com/office/powerpoint/2010/main" val="97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AD6C-8582-AE6B-7A20-4666290E24E9}"/>
              </a:ext>
            </a:extLst>
          </p:cNvPr>
          <p:cNvSpPr>
            <a:spLocks noGrp="1"/>
          </p:cNvSpPr>
          <p:nvPr>
            <p:ph type="title"/>
          </p:nvPr>
        </p:nvSpPr>
        <p:spPr/>
        <p:txBody>
          <a:bodyPr/>
          <a:lstStyle/>
          <a:p>
            <a:r>
              <a:rPr lang="en-NZ" dirty="0"/>
              <a:t>Conceptions of work that show promise</a:t>
            </a:r>
          </a:p>
        </p:txBody>
      </p:sp>
      <p:sp>
        <p:nvSpPr>
          <p:cNvPr id="3" name="Content Placeholder 2">
            <a:extLst>
              <a:ext uri="{FF2B5EF4-FFF2-40B4-BE49-F238E27FC236}">
                <a16:creationId xmlns:a16="http://schemas.microsoft.com/office/drawing/2014/main" id="{5E78CE02-0FCD-621C-4A8B-3224D0D7BFAC}"/>
              </a:ext>
            </a:extLst>
          </p:cNvPr>
          <p:cNvSpPr>
            <a:spLocks noGrp="1"/>
          </p:cNvSpPr>
          <p:nvPr>
            <p:ph idx="1"/>
          </p:nvPr>
        </p:nvSpPr>
        <p:spPr>
          <a:xfrm>
            <a:off x="366895" y="1530591"/>
            <a:ext cx="11475333" cy="5167312"/>
          </a:xfrm>
        </p:spPr>
        <p:txBody>
          <a:bodyPr>
            <a:normAutofit fontScale="92500" lnSpcReduction="10000"/>
          </a:bodyPr>
          <a:lstStyle/>
          <a:p>
            <a:pPr marL="514350" lvl="0" indent="-514350">
              <a:lnSpc>
                <a:spcPct val="120000"/>
              </a:lnSpc>
              <a:spcBef>
                <a:spcPts val="600"/>
              </a:spcBef>
              <a:buFont typeface="+mj-lt"/>
              <a:buAutoNum type="arabicPeriod"/>
            </a:pPr>
            <a:r>
              <a:rPr lang="en-NZ" sz="2400" dirty="0"/>
              <a:t>Energy work: work as energy or effort input.</a:t>
            </a:r>
          </a:p>
          <a:p>
            <a:pPr marL="514350" indent="-514350">
              <a:lnSpc>
                <a:spcPct val="120000"/>
              </a:lnSpc>
              <a:spcBef>
                <a:spcPts val="600"/>
              </a:spcBef>
              <a:buFont typeface="+mj-lt"/>
              <a:buAutoNum type="arabicPeriod"/>
            </a:pPr>
            <a:r>
              <a:rPr lang="en-NZ" sz="2400" dirty="0"/>
              <a:t>Agreement work: </a:t>
            </a:r>
            <a:r>
              <a:rPr lang="en-US" sz="2400" dirty="0"/>
              <a:t>work as an understood (or contracted/agreed upon) activity, role, or goal to be undertaken, usually done in exchange for something of economic value.</a:t>
            </a:r>
            <a:endParaRPr lang="en-NZ" sz="2400" dirty="0"/>
          </a:p>
          <a:p>
            <a:pPr marL="514350" indent="-514350">
              <a:lnSpc>
                <a:spcPct val="120000"/>
              </a:lnSpc>
              <a:spcBef>
                <a:spcPts val="600"/>
              </a:spcBef>
              <a:buFont typeface="+mj-lt"/>
              <a:buAutoNum type="arabicPeriod"/>
            </a:pPr>
            <a:r>
              <a:rPr lang="en-NZ" sz="2400" dirty="0"/>
              <a:t>Income work: </a:t>
            </a:r>
            <a:r>
              <a:rPr lang="en-US" sz="2400" dirty="0"/>
              <a:t>Work as activity done, at least one of the purposes of which is to receive something of economic value in return</a:t>
            </a:r>
          </a:p>
          <a:p>
            <a:pPr marL="514350" indent="-514350">
              <a:lnSpc>
                <a:spcPct val="120000"/>
              </a:lnSpc>
              <a:spcBef>
                <a:spcPts val="600"/>
              </a:spcBef>
              <a:buFont typeface="+mj-lt"/>
              <a:buAutoNum type="arabicPeriod"/>
            </a:pPr>
            <a:r>
              <a:rPr lang="en-NZ" sz="2400" dirty="0"/>
              <a:t>Service work: </a:t>
            </a:r>
            <a:r>
              <a:rPr lang="en-US" sz="2400" dirty="0"/>
              <a:t>work as any activity done, at least one purpose of which is to provide value to another.</a:t>
            </a:r>
          </a:p>
          <a:p>
            <a:pPr marL="514350" indent="-514350">
              <a:lnSpc>
                <a:spcPct val="120000"/>
              </a:lnSpc>
              <a:spcBef>
                <a:spcPts val="600"/>
              </a:spcBef>
              <a:buFont typeface="+mj-lt"/>
              <a:buAutoNum type="arabicPeriod"/>
            </a:pPr>
            <a:r>
              <a:rPr lang="en-NZ" sz="2400" dirty="0"/>
              <a:t>Economic work: </a:t>
            </a:r>
            <a:r>
              <a:rPr lang="en-US" sz="2400" dirty="0"/>
              <a:t>work as contributions to marginal revenue product of </a:t>
            </a:r>
            <a:r>
              <a:rPr lang="en-US" sz="2400" dirty="0" err="1"/>
              <a:t>labour</a:t>
            </a:r>
            <a:r>
              <a:rPr lang="en-US" sz="2400" dirty="0"/>
              <a:t>.</a:t>
            </a:r>
          </a:p>
          <a:p>
            <a:pPr marL="514350" indent="-514350">
              <a:lnSpc>
                <a:spcPct val="120000"/>
              </a:lnSpc>
              <a:spcBef>
                <a:spcPts val="600"/>
              </a:spcBef>
              <a:buFont typeface="+mj-lt"/>
              <a:buAutoNum type="arabicPeriod"/>
            </a:pPr>
            <a:r>
              <a:rPr lang="en-NZ" sz="2400" dirty="0"/>
              <a:t>Good work: </a:t>
            </a:r>
            <a:r>
              <a:rPr lang="en-US" sz="2400" dirty="0"/>
              <a:t>work as activity expected to provide net benefit to society.</a:t>
            </a:r>
            <a:endParaRPr lang="en-NZ" sz="2400" dirty="0"/>
          </a:p>
          <a:p>
            <a:pPr marL="514350" indent="-514350">
              <a:lnSpc>
                <a:spcPct val="120000"/>
              </a:lnSpc>
              <a:spcBef>
                <a:spcPts val="600"/>
              </a:spcBef>
              <a:spcAft>
                <a:spcPts val="800"/>
              </a:spcAft>
              <a:buFont typeface="+mj-lt"/>
              <a:buAutoNum type="arabicPeriod"/>
            </a:pPr>
            <a:r>
              <a:rPr lang="en-NZ" sz="2400" dirty="0"/>
              <a:t>Volunteer work: </a:t>
            </a:r>
            <a:r>
              <a:rPr lang="en-US" sz="2400" dirty="0"/>
              <a:t>work as activity done that provides value and where one is not paid. Often someone in similar circumstances would be paid to undertake such an activity.</a:t>
            </a:r>
            <a:endParaRPr lang="en-NZ" sz="2400" dirty="0"/>
          </a:p>
          <a:p>
            <a:pPr marL="514350" indent="-514350">
              <a:lnSpc>
                <a:spcPct val="120000"/>
              </a:lnSpc>
              <a:spcBef>
                <a:spcPts val="600"/>
              </a:spcBef>
              <a:buFont typeface="+mj-lt"/>
              <a:buAutoNum type="arabicPeriod"/>
            </a:pPr>
            <a:r>
              <a:rPr lang="en-NZ" sz="2400" dirty="0"/>
              <a:t>Goal work: work as activity expected to progress a task/goal.</a:t>
            </a:r>
          </a:p>
        </p:txBody>
      </p:sp>
      <p:sp>
        <p:nvSpPr>
          <p:cNvPr id="4" name="Slide Number Placeholder 3">
            <a:extLst>
              <a:ext uri="{FF2B5EF4-FFF2-40B4-BE49-F238E27FC236}">
                <a16:creationId xmlns:a16="http://schemas.microsoft.com/office/drawing/2014/main" id="{B70D7158-7302-65AA-2E11-8746C7AD45C8}"/>
              </a:ext>
            </a:extLst>
          </p:cNvPr>
          <p:cNvSpPr>
            <a:spLocks noGrp="1"/>
          </p:cNvSpPr>
          <p:nvPr>
            <p:ph type="sldNum" sz="quarter" idx="12"/>
          </p:nvPr>
        </p:nvSpPr>
        <p:spPr/>
        <p:txBody>
          <a:bodyPr/>
          <a:lstStyle/>
          <a:p>
            <a:fld id="{D643A852-0206-46AC-B0EB-645612933129}" type="slidenum">
              <a:rPr lang="en-US" smtClean="0"/>
              <a:t>26</a:t>
            </a:fld>
            <a:endParaRPr lang="en-US"/>
          </a:p>
        </p:txBody>
      </p:sp>
    </p:spTree>
    <p:extLst>
      <p:ext uri="{BB962C8B-B14F-4D97-AF65-F5344CB8AC3E}">
        <p14:creationId xmlns:p14="http://schemas.microsoft.com/office/powerpoint/2010/main" val="31903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555D-FD8A-11E5-C055-82D9581F42C8}"/>
              </a:ext>
            </a:extLst>
          </p:cNvPr>
          <p:cNvSpPr>
            <a:spLocks noGrp="1"/>
          </p:cNvSpPr>
          <p:nvPr>
            <p:ph type="title"/>
          </p:nvPr>
        </p:nvSpPr>
        <p:spPr/>
        <p:txBody>
          <a:bodyPr/>
          <a:lstStyle/>
          <a:p>
            <a:r>
              <a:rPr lang="en-NZ" dirty="0"/>
              <a:t>Wellbeing</a:t>
            </a:r>
          </a:p>
        </p:txBody>
      </p:sp>
      <p:sp>
        <p:nvSpPr>
          <p:cNvPr id="3" name="Content Placeholder 2">
            <a:extLst>
              <a:ext uri="{FF2B5EF4-FFF2-40B4-BE49-F238E27FC236}">
                <a16:creationId xmlns:a16="http://schemas.microsoft.com/office/drawing/2014/main" id="{10C97013-7C9A-FB11-5689-24230C804E6A}"/>
              </a:ext>
            </a:extLst>
          </p:cNvPr>
          <p:cNvSpPr>
            <a:spLocks noGrp="1"/>
          </p:cNvSpPr>
          <p:nvPr>
            <p:ph idx="1"/>
          </p:nvPr>
        </p:nvSpPr>
        <p:spPr/>
        <p:txBody>
          <a:bodyPr/>
          <a:lstStyle/>
          <a:p>
            <a:endParaRPr lang="en-NZ" dirty="0"/>
          </a:p>
        </p:txBody>
      </p:sp>
      <p:sp>
        <p:nvSpPr>
          <p:cNvPr id="4" name="Slide Number Placeholder 3">
            <a:extLst>
              <a:ext uri="{FF2B5EF4-FFF2-40B4-BE49-F238E27FC236}">
                <a16:creationId xmlns:a16="http://schemas.microsoft.com/office/drawing/2014/main" id="{E2E6BA62-B54E-618D-46A6-6704119B52DE}"/>
              </a:ext>
            </a:extLst>
          </p:cNvPr>
          <p:cNvSpPr>
            <a:spLocks noGrp="1"/>
          </p:cNvSpPr>
          <p:nvPr>
            <p:ph type="sldNum" sz="quarter" idx="12"/>
          </p:nvPr>
        </p:nvSpPr>
        <p:spPr/>
        <p:txBody>
          <a:bodyPr/>
          <a:lstStyle/>
          <a:p>
            <a:fld id="{D643A852-0206-46AC-B0EB-645612933129}" type="slidenum">
              <a:rPr lang="en-US" smtClean="0"/>
              <a:pPr/>
              <a:t>27</a:t>
            </a:fld>
            <a:endParaRPr lang="en-US"/>
          </a:p>
        </p:txBody>
      </p:sp>
    </p:spTree>
    <p:extLst>
      <p:ext uri="{BB962C8B-B14F-4D97-AF65-F5344CB8AC3E}">
        <p14:creationId xmlns:p14="http://schemas.microsoft.com/office/powerpoint/2010/main" val="161607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4535-50D8-F383-6919-BE62AE9AB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D2425-29F3-8AD4-2EE3-685E7C179E86}"/>
              </a:ext>
            </a:extLst>
          </p:cNvPr>
          <p:cNvSpPr>
            <a:spLocks noGrp="1"/>
          </p:cNvSpPr>
          <p:nvPr>
            <p:ph type="title"/>
          </p:nvPr>
        </p:nvSpPr>
        <p:spPr/>
        <p:txBody>
          <a:bodyPr/>
          <a:lstStyle/>
          <a:p>
            <a:r>
              <a:rPr lang="en-NZ" dirty="0"/>
              <a:t>Considering wellbeing regarding work</a:t>
            </a:r>
          </a:p>
        </p:txBody>
      </p:sp>
      <p:sp>
        <p:nvSpPr>
          <p:cNvPr id="3" name="Content Placeholder 2">
            <a:extLst>
              <a:ext uri="{FF2B5EF4-FFF2-40B4-BE49-F238E27FC236}">
                <a16:creationId xmlns:a16="http://schemas.microsoft.com/office/drawing/2014/main" id="{36FF0B18-CB0D-E412-45CC-572EFC93AAA3}"/>
              </a:ext>
            </a:extLst>
          </p:cNvPr>
          <p:cNvSpPr>
            <a:spLocks noGrp="1"/>
          </p:cNvSpPr>
          <p:nvPr>
            <p:ph idx="1"/>
          </p:nvPr>
        </p:nvSpPr>
        <p:spPr/>
        <p:txBody>
          <a:bodyPr/>
          <a:lstStyle/>
          <a:p>
            <a:r>
              <a:rPr lang="en-NZ" dirty="0"/>
              <a:t>Work is a large part of our lives.</a:t>
            </a:r>
          </a:p>
          <a:p>
            <a:r>
              <a:rPr lang="en-NZ" dirty="0"/>
              <a:t>Is it better for us if we work, or if we don’t work?</a:t>
            </a:r>
          </a:p>
          <a:p>
            <a:r>
              <a:rPr lang="en-NZ" dirty="0"/>
              <a:t>Bertrand Russell (1935) was “In Praise of Idleness”.</a:t>
            </a:r>
          </a:p>
          <a:p>
            <a:r>
              <a:rPr lang="en-NZ" dirty="0"/>
              <a:t>Keynes thought in 1930 that we would soon “solve the economic problem”. He predicted that in 100 years we could all be working a 15-hour work week.</a:t>
            </a:r>
          </a:p>
          <a:p>
            <a:r>
              <a:rPr lang="en-NZ" dirty="0"/>
              <a:t>Others think that work is good for us as it stops boredom, gives us purpose, and helps to us contribute something useful.</a:t>
            </a:r>
          </a:p>
          <a:p>
            <a:r>
              <a:rPr lang="en-NZ" dirty="0"/>
              <a:t>So, is work good for us?</a:t>
            </a:r>
          </a:p>
        </p:txBody>
      </p:sp>
      <p:sp>
        <p:nvSpPr>
          <p:cNvPr id="4" name="Slide Number Placeholder 3">
            <a:extLst>
              <a:ext uri="{FF2B5EF4-FFF2-40B4-BE49-F238E27FC236}">
                <a16:creationId xmlns:a16="http://schemas.microsoft.com/office/drawing/2014/main" id="{F2AA3F96-C267-1D1F-08C1-EC0F7AE00BF3}"/>
              </a:ext>
            </a:extLst>
          </p:cNvPr>
          <p:cNvSpPr>
            <a:spLocks noGrp="1"/>
          </p:cNvSpPr>
          <p:nvPr>
            <p:ph type="sldNum" sz="quarter" idx="12"/>
          </p:nvPr>
        </p:nvSpPr>
        <p:spPr/>
        <p:txBody>
          <a:bodyPr/>
          <a:lstStyle/>
          <a:p>
            <a:fld id="{D643A852-0206-46AC-B0EB-645612933129}" type="slidenum">
              <a:rPr lang="en-US" smtClean="0"/>
              <a:pPr/>
              <a:t>28</a:t>
            </a:fld>
            <a:endParaRPr lang="en-US"/>
          </a:p>
        </p:txBody>
      </p:sp>
    </p:spTree>
    <p:extLst>
      <p:ext uri="{BB962C8B-B14F-4D97-AF65-F5344CB8AC3E}">
        <p14:creationId xmlns:p14="http://schemas.microsoft.com/office/powerpoint/2010/main" val="14170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632A-1CCB-28C8-3D16-FA699D0D4DA2}"/>
              </a:ext>
            </a:extLst>
          </p:cNvPr>
          <p:cNvSpPr>
            <a:spLocks noGrp="1"/>
          </p:cNvSpPr>
          <p:nvPr>
            <p:ph type="title"/>
          </p:nvPr>
        </p:nvSpPr>
        <p:spPr/>
        <p:txBody>
          <a:bodyPr/>
          <a:lstStyle/>
          <a:p>
            <a:r>
              <a:rPr lang="en-NZ" dirty="0"/>
              <a:t>Wellbeing theories (psychology)</a:t>
            </a:r>
          </a:p>
        </p:txBody>
      </p:sp>
      <p:sp>
        <p:nvSpPr>
          <p:cNvPr id="3" name="Content Placeholder 2">
            <a:extLst>
              <a:ext uri="{FF2B5EF4-FFF2-40B4-BE49-F238E27FC236}">
                <a16:creationId xmlns:a16="http://schemas.microsoft.com/office/drawing/2014/main" id="{5F174232-8806-8331-82B2-B8A585A9DDA3}"/>
              </a:ext>
            </a:extLst>
          </p:cNvPr>
          <p:cNvSpPr>
            <a:spLocks noGrp="1"/>
          </p:cNvSpPr>
          <p:nvPr>
            <p:ph idx="1"/>
          </p:nvPr>
        </p:nvSpPr>
        <p:spPr/>
        <p:txBody>
          <a:bodyPr>
            <a:normAutofit/>
          </a:bodyPr>
          <a:lstStyle/>
          <a:p>
            <a:r>
              <a:rPr lang="en-NZ" dirty="0"/>
              <a:t>Psychologists tend to either: </a:t>
            </a:r>
          </a:p>
          <a:p>
            <a:pPr lvl="1"/>
            <a:r>
              <a:rPr lang="en-NZ" dirty="0"/>
              <a:t>1. Have theories about wellbeing, or </a:t>
            </a:r>
          </a:p>
          <a:p>
            <a:pPr lvl="1"/>
            <a:r>
              <a:rPr lang="en-NZ" dirty="0"/>
              <a:t>2. Try to measure it directly (e.g. through experience sampling, or asking questions about quality of life).</a:t>
            </a:r>
          </a:p>
          <a:p>
            <a:r>
              <a:rPr lang="en-NZ" dirty="0"/>
              <a:t>Some of the key </a:t>
            </a:r>
            <a:r>
              <a:rPr lang="en-NZ" i="1" dirty="0"/>
              <a:t>theories</a:t>
            </a:r>
            <a:r>
              <a:rPr lang="en-NZ" dirty="0"/>
              <a:t> are: PERMA and Positive Psychology, Self-Determination Theory, the Capabilities Approach, or specific work-oriented theories such as the Job Characteristics Model.</a:t>
            </a:r>
          </a:p>
          <a:p>
            <a:r>
              <a:rPr lang="en-NZ" dirty="0"/>
              <a:t>Some of the key aspects from these, which make work good for wellbeing, are: autonomy; competence; positive relationships; engagement, meaning, or purpose; and variety.</a:t>
            </a:r>
          </a:p>
        </p:txBody>
      </p:sp>
      <p:sp>
        <p:nvSpPr>
          <p:cNvPr id="4" name="Slide Number Placeholder 3">
            <a:extLst>
              <a:ext uri="{FF2B5EF4-FFF2-40B4-BE49-F238E27FC236}">
                <a16:creationId xmlns:a16="http://schemas.microsoft.com/office/drawing/2014/main" id="{8D1EFD05-DF97-8AFC-8B08-5D993A2842F2}"/>
              </a:ext>
            </a:extLst>
          </p:cNvPr>
          <p:cNvSpPr>
            <a:spLocks noGrp="1"/>
          </p:cNvSpPr>
          <p:nvPr>
            <p:ph type="sldNum" sz="quarter" idx="12"/>
          </p:nvPr>
        </p:nvSpPr>
        <p:spPr/>
        <p:txBody>
          <a:bodyPr/>
          <a:lstStyle/>
          <a:p>
            <a:fld id="{D643A852-0206-46AC-B0EB-645612933129}" type="slidenum">
              <a:rPr lang="en-US" smtClean="0"/>
              <a:pPr/>
              <a:t>29</a:t>
            </a:fld>
            <a:endParaRPr lang="en-US"/>
          </a:p>
        </p:txBody>
      </p:sp>
    </p:spTree>
    <p:extLst>
      <p:ext uri="{BB962C8B-B14F-4D97-AF65-F5344CB8AC3E}">
        <p14:creationId xmlns:p14="http://schemas.microsoft.com/office/powerpoint/2010/main" val="6515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13B7-A84E-C752-D00D-2605C128892F}"/>
              </a:ext>
            </a:extLst>
          </p:cNvPr>
          <p:cNvSpPr>
            <a:spLocks noGrp="1"/>
          </p:cNvSpPr>
          <p:nvPr>
            <p:ph type="title"/>
          </p:nvPr>
        </p:nvSpPr>
        <p:spPr/>
        <p:txBody>
          <a:bodyPr/>
          <a:lstStyle/>
          <a:p>
            <a:r>
              <a:rPr lang="en-US" dirty="0"/>
              <a:t>“Work” in the age of AI</a:t>
            </a:r>
            <a:endParaRPr lang="en-NZ" dirty="0"/>
          </a:p>
        </p:txBody>
      </p:sp>
      <p:sp>
        <p:nvSpPr>
          <p:cNvPr id="3" name="Content Placeholder 2">
            <a:extLst>
              <a:ext uri="{FF2B5EF4-FFF2-40B4-BE49-F238E27FC236}">
                <a16:creationId xmlns:a16="http://schemas.microsoft.com/office/drawing/2014/main" id="{6F5FB079-7C15-D177-DD2C-B325FA62CBEE}"/>
              </a:ext>
            </a:extLst>
          </p:cNvPr>
          <p:cNvSpPr>
            <a:spLocks noGrp="1"/>
          </p:cNvSpPr>
          <p:nvPr>
            <p:ph idx="1"/>
          </p:nvPr>
        </p:nvSpPr>
        <p:spPr>
          <a:xfrm>
            <a:off x="838200" y="1707640"/>
            <a:ext cx="10515600" cy="4895850"/>
          </a:xfrm>
        </p:spPr>
        <p:txBody>
          <a:bodyPr>
            <a:normAutofit fontScale="85000" lnSpcReduction="10000"/>
          </a:bodyPr>
          <a:lstStyle/>
          <a:p>
            <a:pPr marL="0" indent="0">
              <a:buNone/>
            </a:pPr>
            <a:r>
              <a:rPr lang="en-NZ" sz="3200" dirty="0"/>
              <a:t>Background: I recently completed my PhD in philosophy at the University of Otago, focusing on the potential impacts of AI on work.</a:t>
            </a:r>
          </a:p>
          <a:p>
            <a:pPr marL="0" indent="0">
              <a:buNone/>
            </a:pPr>
            <a:r>
              <a:rPr lang="en-NZ" sz="3200" dirty="0"/>
              <a:t>The purpose of the talk is very broad – to consider what we should do, if anything, about AI’s impacts on work. I won’t have all the answers.</a:t>
            </a:r>
          </a:p>
          <a:p>
            <a:pPr marL="0" indent="0">
              <a:buNone/>
            </a:pPr>
            <a:endParaRPr lang="en-NZ" sz="3200" dirty="0"/>
          </a:p>
          <a:p>
            <a:pPr marL="514350" indent="-514350">
              <a:buFont typeface="+mj-lt"/>
              <a:buAutoNum type="arabicPeriod"/>
            </a:pPr>
            <a:r>
              <a:rPr lang="en-NZ" sz="3200" dirty="0"/>
              <a:t>Background</a:t>
            </a:r>
          </a:p>
          <a:p>
            <a:pPr marL="514350" indent="-514350">
              <a:buFont typeface="+mj-lt"/>
              <a:buAutoNum type="arabicPeriod"/>
            </a:pPr>
            <a:r>
              <a:rPr lang="en-NZ" sz="3200" dirty="0"/>
              <a:t>What is work? (Philosophy of work)</a:t>
            </a:r>
          </a:p>
          <a:p>
            <a:pPr marL="514350" indent="-514350">
              <a:buFont typeface="+mj-lt"/>
              <a:buAutoNum type="arabicPeriod"/>
            </a:pPr>
            <a:r>
              <a:rPr lang="en-NZ" sz="3200" dirty="0"/>
              <a:t>If work is done to improve wellbeing, what does the data show about work and wellbeing? </a:t>
            </a:r>
          </a:p>
          <a:p>
            <a:pPr marL="514350" indent="-514350">
              <a:buFont typeface="+mj-lt"/>
              <a:buAutoNum type="arabicPeriod"/>
            </a:pPr>
            <a:r>
              <a:rPr lang="en-NZ" sz="3200" dirty="0"/>
              <a:t>How will AI likely impact on work?</a:t>
            </a:r>
          </a:p>
          <a:p>
            <a:pPr marL="514350" indent="-514350">
              <a:buFont typeface="+mj-lt"/>
              <a:buAutoNum type="arabicPeriod"/>
            </a:pPr>
            <a:r>
              <a:rPr lang="en-NZ" sz="3200" dirty="0"/>
              <a:t>What could be done about this? (Policy)</a:t>
            </a:r>
          </a:p>
          <a:p>
            <a:pPr marL="0" indent="0">
              <a:buNone/>
            </a:pPr>
            <a:endParaRPr lang="en-NZ" sz="3200" dirty="0"/>
          </a:p>
        </p:txBody>
      </p:sp>
      <p:sp>
        <p:nvSpPr>
          <p:cNvPr id="4" name="Slide Number Placeholder 3">
            <a:extLst>
              <a:ext uri="{FF2B5EF4-FFF2-40B4-BE49-F238E27FC236}">
                <a16:creationId xmlns:a16="http://schemas.microsoft.com/office/drawing/2014/main" id="{3981C0BC-26EF-8133-A3EC-190E262E6B46}"/>
              </a:ext>
            </a:extLst>
          </p:cNvPr>
          <p:cNvSpPr>
            <a:spLocks noGrp="1"/>
          </p:cNvSpPr>
          <p:nvPr>
            <p:ph type="sldNum" sz="quarter" idx="12"/>
          </p:nvPr>
        </p:nvSpPr>
        <p:spPr/>
        <p:txBody>
          <a:bodyPr/>
          <a:lstStyle/>
          <a:p>
            <a:fld id="{D643A852-0206-46AC-B0EB-645612933129}" type="slidenum">
              <a:rPr lang="en-US" smtClean="0"/>
              <a:t>3</a:t>
            </a:fld>
            <a:endParaRPr lang="en-US"/>
          </a:p>
        </p:txBody>
      </p:sp>
    </p:spTree>
    <p:extLst>
      <p:ext uri="{BB962C8B-B14F-4D97-AF65-F5344CB8AC3E}">
        <p14:creationId xmlns:p14="http://schemas.microsoft.com/office/powerpoint/2010/main" val="25668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B074-AC37-BE0E-E9DD-7B6D233B8B5D}"/>
              </a:ext>
            </a:extLst>
          </p:cNvPr>
          <p:cNvSpPr>
            <a:spLocks noGrp="1"/>
          </p:cNvSpPr>
          <p:nvPr>
            <p:ph type="title"/>
          </p:nvPr>
        </p:nvSpPr>
        <p:spPr>
          <a:xfrm>
            <a:off x="481781" y="365125"/>
            <a:ext cx="11257935" cy="1325563"/>
          </a:xfrm>
        </p:spPr>
        <p:txBody>
          <a:bodyPr/>
          <a:lstStyle/>
          <a:p>
            <a:r>
              <a:rPr lang="en-NZ" dirty="0"/>
              <a:t>Wellbeing measurements and findings (hedonic)</a:t>
            </a:r>
          </a:p>
        </p:txBody>
      </p:sp>
      <p:sp>
        <p:nvSpPr>
          <p:cNvPr id="3" name="Content Placeholder 2">
            <a:extLst>
              <a:ext uri="{FF2B5EF4-FFF2-40B4-BE49-F238E27FC236}">
                <a16:creationId xmlns:a16="http://schemas.microsoft.com/office/drawing/2014/main" id="{E9390060-862D-3C71-E793-D8207F4C48AF}"/>
              </a:ext>
            </a:extLst>
          </p:cNvPr>
          <p:cNvSpPr>
            <a:spLocks noGrp="1"/>
          </p:cNvSpPr>
          <p:nvPr>
            <p:ph idx="1"/>
          </p:nvPr>
        </p:nvSpPr>
        <p:spPr>
          <a:xfrm>
            <a:off x="838200" y="1825624"/>
            <a:ext cx="10515600" cy="4530725"/>
          </a:xfrm>
        </p:spPr>
        <p:txBody>
          <a:bodyPr>
            <a:normAutofit lnSpcReduction="10000"/>
          </a:bodyPr>
          <a:lstStyle/>
          <a:p>
            <a:r>
              <a:rPr lang="en-NZ" dirty="0"/>
              <a:t>Researchers tend to directly measure wellbeing through questionnaires (e.g. life satisfaction), or experience sampling.</a:t>
            </a:r>
          </a:p>
          <a:p>
            <a:r>
              <a:rPr lang="en-NZ" dirty="0"/>
              <a:t>Some of the findings relevant to work are:</a:t>
            </a:r>
          </a:p>
          <a:p>
            <a:pPr lvl="1"/>
            <a:r>
              <a:rPr lang="en-NZ" dirty="0"/>
              <a:t>In general, doing work correlates with positive wellbeing. Unemployment has worse outcomes for wellbeing, particularly for the previously self-employed.</a:t>
            </a:r>
          </a:p>
          <a:p>
            <a:pPr lvl="1"/>
            <a:r>
              <a:rPr lang="en-NZ" dirty="0"/>
              <a:t>Relationships matter a lot for wellbeing. Relationships with managers are especially important.</a:t>
            </a:r>
          </a:p>
          <a:p>
            <a:pPr lvl="1"/>
            <a:r>
              <a:rPr lang="en-NZ" dirty="0"/>
              <a:t>Income has some small impacts on wellbeing (logarithmic improvement).</a:t>
            </a:r>
          </a:p>
          <a:p>
            <a:pPr lvl="1"/>
            <a:r>
              <a:rPr lang="en-NZ" i="1" dirty="0"/>
              <a:t>Some</a:t>
            </a:r>
            <a:r>
              <a:rPr lang="en-NZ" dirty="0"/>
              <a:t> work might provide all of the wellbeing benefits of work. A couple of studies suggest that a small amount of work (e.g. just 8 hours per week) can suffice.</a:t>
            </a:r>
          </a:p>
          <a:p>
            <a:pPr lvl="1"/>
            <a:r>
              <a:rPr lang="en-NZ" dirty="0"/>
              <a:t>Retirement is roughly neutral-good for wellbeing, but the verdict isn’t out. This suggests the story isn’t as simple as “not working is bad for wellbeing”.</a:t>
            </a:r>
          </a:p>
        </p:txBody>
      </p:sp>
      <p:sp>
        <p:nvSpPr>
          <p:cNvPr id="4" name="Slide Number Placeholder 3">
            <a:extLst>
              <a:ext uri="{FF2B5EF4-FFF2-40B4-BE49-F238E27FC236}">
                <a16:creationId xmlns:a16="http://schemas.microsoft.com/office/drawing/2014/main" id="{15FB37B8-0A47-1ACD-015C-F96EA0C17A41}"/>
              </a:ext>
            </a:extLst>
          </p:cNvPr>
          <p:cNvSpPr>
            <a:spLocks noGrp="1"/>
          </p:cNvSpPr>
          <p:nvPr>
            <p:ph type="sldNum" sz="quarter" idx="12"/>
          </p:nvPr>
        </p:nvSpPr>
        <p:spPr/>
        <p:txBody>
          <a:bodyPr/>
          <a:lstStyle/>
          <a:p>
            <a:fld id="{D643A852-0206-46AC-B0EB-645612933129}" type="slidenum">
              <a:rPr lang="en-US" smtClean="0"/>
              <a:pPr/>
              <a:t>30</a:t>
            </a:fld>
            <a:endParaRPr lang="en-US"/>
          </a:p>
        </p:txBody>
      </p:sp>
    </p:spTree>
    <p:extLst>
      <p:ext uri="{BB962C8B-B14F-4D97-AF65-F5344CB8AC3E}">
        <p14:creationId xmlns:p14="http://schemas.microsoft.com/office/powerpoint/2010/main" val="14907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79D4D-4F62-24E5-A354-B2BF7AA4F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46508-C8AD-41DC-90D6-1D61ABB7D4BF}"/>
              </a:ext>
            </a:extLst>
          </p:cNvPr>
          <p:cNvSpPr>
            <a:spLocks noGrp="1"/>
          </p:cNvSpPr>
          <p:nvPr>
            <p:ph type="title"/>
          </p:nvPr>
        </p:nvSpPr>
        <p:spPr/>
        <p:txBody>
          <a:bodyPr/>
          <a:lstStyle/>
          <a:p>
            <a:r>
              <a:rPr lang="en-NZ" dirty="0"/>
              <a:t>Philosophy of wellbeing</a:t>
            </a:r>
          </a:p>
        </p:txBody>
      </p:sp>
      <p:sp>
        <p:nvSpPr>
          <p:cNvPr id="3" name="Content Placeholder 2">
            <a:extLst>
              <a:ext uri="{FF2B5EF4-FFF2-40B4-BE49-F238E27FC236}">
                <a16:creationId xmlns:a16="http://schemas.microsoft.com/office/drawing/2014/main" id="{C1F574D0-BDAC-75CD-AABB-D576A5D8058F}"/>
              </a:ext>
            </a:extLst>
          </p:cNvPr>
          <p:cNvSpPr>
            <a:spLocks noGrp="1"/>
          </p:cNvSpPr>
          <p:nvPr>
            <p:ph idx="1"/>
          </p:nvPr>
        </p:nvSpPr>
        <p:spPr>
          <a:xfrm>
            <a:off x="838200" y="1825624"/>
            <a:ext cx="10515600" cy="4811150"/>
          </a:xfrm>
        </p:spPr>
        <p:txBody>
          <a:bodyPr>
            <a:normAutofit fontScale="85000" lnSpcReduction="20000"/>
          </a:bodyPr>
          <a:lstStyle/>
          <a:p>
            <a:r>
              <a:rPr lang="en-NZ" dirty="0"/>
              <a:t>A lot of the data on wellbeing is used in this hedonic sense. </a:t>
            </a:r>
          </a:p>
          <a:p>
            <a:r>
              <a:rPr lang="en-NZ" dirty="0"/>
              <a:t>We can establish that </a:t>
            </a:r>
            <a:r>
              <a:rPr lang="en-NZ" b="1" dirty="0"/>
              <a:t>hedonic wellbeing is an essential aspect of wellbeing </a:t>
            </a:r>
            <a:r>
              <a:rPr lang="en-NZ" dirty="0"/>
              <a:t>if it is essential in each individual prominent wellbeing theory in philosophy.</a:t>
            </a:r>
          </a:p>
          <a:p>
            <a:r>
              <a:rPr lang="en-NZ" dirty="0"/>
              <a:t>The main theories of wellbeing in philosophy are:</a:t>
            </a:r>
          </a:p>
          <a:p>
            <a:pPr lvl="1"/>
            <a:r>
              <a:rPr lang="en-NZ" dirty="0"/>
              <a:t>Hedonism (the positive or negative experiences of moral patients matters)</a:t>
            </a:r>
          </a:p>
          <a:p>
            <a:pPr lvl="1"/>
            <a:r>
              <a:rPr lang="en-NZ" dirty="0"/>
              <a:t>Desire theories (you have higher wellbeing if you get what you want)</a:t>
            </a:r>
          </a:p>
          <a:p>
            <a:pPr lvl="1"/>
            <a:r>
              <a:rPr lang="en-NZ" dirty="0"/>
              <a:t>Perfectionism (</a:t>
            </a:r>
            <a:r>
              <a:rPr lang="en-US" dirty="0"/>
              <a:t>to live a good life is to best develop one’s human nature)</a:t>
            </a:r>
            <a:endParaRPr lang="en-NZ" dirty="0"/>
          </a:p>
          <a:p>
            <a:pPr lvl="1"/>
            <a:r>
              <a:rPr lang="en-NZ" dirty="0"/>
              <a:t>Objective list theories (“</a:t>
            </a:r>
            <a:r>
              <a:rPr lang="en-US" dirty="0"/>
              <a:t>certain things are good or bad for people, whether or not these people would want to have the good things, or to avoid the bad things” (Parfit, 1987). Subjective goods are included).</a:t>
            </a:r>
          </a:p>
          <a:p>
            <a:r>
              <a:rPr lang="en-US" dirty="0"/>
              <a:t>I find that all of the above wellbeing theories (except for some styles of perfectionism, which are predominantly not endorsed by perfectionists) endorse a hedonic component of wellbeing.</a:t>
            </a:r>
          </a:p>
          <a:p>
            <a:r>
              <a:rPr lang="en-US" dirty="0"/>
              <a:t>Thus, in using wellbeing </a:t>
            </a:r>
            <a:r>
              <a:rPr lang="en-US" i="1" dirty="0"/>
              <a:t>data</a:t>
            </a:r>
            <a:r>
              <a:rPr lang="en-US" dirty="0"/>
              <a:t> based on hedonism, we can be confident that philosophers of wellbeing also agree that this impacts wellbeing similarly.</a:t>
            </a:r>
            <a:endParaRPr lang="en-NZ" dirty="0"/>
          </a:p>
          <a:p>
            <a:endParaRPr lang="en-NZ" dirty="0"/>
          </a:p>
        </p:txBody>
      </p:sp>
      <p:sp>
        <p:nvSpPr>
          <p:cNvPr id="4" name="Slide Number Placeholder 3">
            <a:extLst>
              <a:ext uri="{FF2B5EF4-FFF2-40B4-BE49-F238E27FC236}">
                <a16:creationId xmlns:a16="http://schemas.microsoft.com/office/drawing/2014/main" id="{04136C26-6FEE-6B67-9BC6-5A71405C1251}"/>
              </a:ext>
            </a:extLst>
          </p:cNvPr>
          <p:cNvSpPr>
            <a:spLocks noGrp="1"/>
          </p:cNvSpPr>
          <p:nvPr>
            <p:ph type="sldNum" sz="quarter" idx="12"/>
          </p:nvPr>
        </p:nvSpPr>
        <p:spPr/>
        <p:txBody>
          <a:bodyPr/>
          <a:lstStyle/>
          <a:p>
            <a:fld id="{D643A852-0206-46AC-B0EB-645612933129}" type="slidenum">
              <a:rPr lang="en-US" smtClean="0"/>
              <a:pPr/>
              <a:t>31</a:t>
            </a:fld>
            <a:endParaRPr lang="en-US"/>
          </a:p>
        </p:txBody>
      </p:sp>
    </p:spTree>
    <p:extLst>
      <p:ext uri="{BB962C8B-B14F-4D97-AF65-F5344CB8AC3E}">
        <p14:creationId xmlns:p14="http://schemas.microsoft.com/office/powerpoint/2010/main" val="144360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C807-2EC8-4257-C943-5B1B185E5570}"/>
              </a:ext>
            </a:extLst>
          </p:cNvPr>
          <p:cNvSpPr>
            <a:spLocks noGrp="1"/>
          </p:cNvSpPr>
          <p:nvPr>
            <p:ph type="title"/>
          </p:nvPr>
        </p:nvSpPr>
        <p:spPr/>
        <p:txBody>
          <a:bodyPr/>
          <a:lstStyle/>
          <a:p>
            <a:r>
              <a:rPr lang="en-NZ" dirty="0"/>
              <a:t>Wellbeing for different jobs</a:t>
            </a:r>
          </a:p>
        </p:txBody>
      </p:sp>
      <p:sp>
        <p:nvSpPr>
          <p:cNvPr id="3" name="Content Placeholder 2">
            <a:extLst>
              <a:ext uri="{FF2B5EF4-FFF2-40B4-BE49-F238E27FC236}">
                <a16:creationId xmlns:a16="http://schemas.microsoft.com/office/drawing/2014/main" id="{EA8A2DB4-A339-D474-24D9-A18B14FCB771}"/>
              </a:ext>
            </a:extLst>
          </p:cNvPr>
          <p:cNvSpPr>
            <a:spLocks noGrp="1"/>
          </p:cNvSpPr>
          <p:nvPr>
            <p:ph idx="1"/>
          </p:nvPr>
        </p:nvSpPr>
        <p:spPr>
          <a:xfrm>
            <a:off x="838200" y="1825624"/>
            <a:ext cx="10515600" cy="4530725"/>
          </a:xfrm>
        </p:spPr>
        <p:txBody>
          <a:bodyPr>
            <a:normAutofit fontScale="92500" lnSpcReduction="10000"/>
          </a:bodyPr>
          <a:lstStyle/>
          <a:p>
            <a:r>
              <a:rPr lang="en-NZ" dirty="0"/>
              <a:t>Most people report being </a:t>
            </a:r>
            <a:r>
              <a:rPr lang="en-NZ" i="1" dirty="0"/>
              <a:t>satisfied</a:t>
            </a:r>
            <a:r>
              <a:rPr lang="en-NZ" dirty="0"/>
              <a:t> with their jobs, but at the same time a lot of people are “quiet quitting” (59%) or “actively disengaged” (18%).</a:t>
            </a:r>
          </a:p>
          <a:p>
            <a:r>
              <a:rPr lang="en-NZ" dirty="0"/>
              <a:t>Stiehl </a:t>
            </a:r>
            <a:r>
              <a:rPr lang="en-NZ" i="1" dirty="0"/>
              <a:t>et al.</a:t>
            </a:r>
            <a:r>
              <a:rPr lang="en-NZ" dirty="0"/>
              <a:t>, 2019: </a:t>
            </a:r>
          </a:p>
          <a:p>
            <a:pPr lvl="1"/>
            <a:r>
              <a:rPr lang="en-NZ" dirty="0"/>
              <a:t>Wellbeing tends to be higher for things like business owners, professionals, managers, and farming/fishing workers. </a:t>
            </a:r>
          </a:p>
          <a:p>
            <a:pPr lvl="1"/>
            <a:r>
              <a:rPr lang="en-NZ" dirty="0"/>
              <a:t>Wellbeing tends to be lower for clerical/office, service, manufacturing/production, and transportation workers.</a:t>
            </a:r>
          </a:p>
          <a:p>
            <a:r>
              <a:rPr lang="en-NZ" dirty="0"/>
              <a:t>PayScale, 2021:</a:t>
            </a:r>
          </a:p>
          <a:p>
            <a:pPr lvl="1"/>
            <a:r>
              <a:rPr lang="en-NZ" dirty="0"/>
              <a:t>Jobs where one is supporting others (doctors, teachers, clergy, etc.) tend to have higher wellbeing. </a:t>
            </a:r>
          </a:p>
          <a:p>
            <a:pPr lvl="1"/>
            <a:r>
              <a:rPr lang="en-NZ" dirty="0"/>
              <a:t>Those focused on more narrow and socially isolating tasks (parking lot attendants, machine operators, dishwashers, etc.) tend to have lower wellbeing. </a:t>
            </a:r>
          </a:p>
          <a:p>
            <a:r>
              <a:rPr lang="en-NZ" dirty="0"/>
              <a:t>Self-employment is generally good for wellbeing.</a:t>
            </a:r>
          </a:p>
          <a:p>
            <a:endParaRPr lang="en-NZ" dirty="0"/>
          </a:p>
        </p:txBody>
      </p:sp>
      <p:sp>
        <p:nvSpPr>
          <p:cNvPr id="4" name="Slide Number Placeholder 3">
            <a:extLst>
              <a:ext uri="{FF2B5EF4-FFF2-40B4-BE49-F238E27FC236}">
                <a16:creationId xmlns:a16="http://schemas.microsoft.com/office/drawing/2014/main" id="{44D85260-AEB3-8051-48CB-F78075AA32EF}"/>
              </a:ext>
            </a:extLst>
          </p:cNvPr>
          <p:cNvSpPr>
            <a:spLocks noGrp="1"/>
          </p:cNvSpPr>
          <p:nvPr>
            <p:ph type="sldNum" sz="quarter" idx="12"/>
          </p:nvPr>
        </p:nvSpPr>
        <p:spPr/>
        <p:txBody>
          <a:bodyPr/>
          <a:lstStyle/>
          <a:p>
            <a:fld id="{D643A852-0206-46AC-B0EB-645612933129}" type="slidenum">
              <a:rPr lang="en-US" smtClean="0"/>
              <a:pPr/>
              <a:t>32</a:t>
            </a:fld>
            <a:endParaRPr lang="en-US"/>
          </a:p>
        </p:txBody>
      </p:sp>
    </p:spTree>
    <p:extLst>
      <p:ext uri="{BB962C8B-B14F-4D97-AF65-F5344CB8AC3E}">
        <p14:creationId xmlns:p14="http://schemas.microsoft.com/office/powerpoint/2010/main" val="19076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F306-73EB-4E17-80F2-BDF5A70AD6B8}"/>
              </a:ext>
            </a:extLst>
          </p:cNvPr>
          <p:cNvSpPr>
            <a:spLocks noGrp="1"/>
          </p:cNvSpPr>
          <p:nvPr>
            <p:ph type="title"/>
          </p:nvPr>
        </p:nvSpPr>
        <p:spPr/>
        <p:txBody>
          <a:bodyPr/>
          <a:lstStyle/>
          <a:p>
            <a:r>
              <a:rPr lang="en-NZ" dirty="0"/>
              <a:t>Wellbeing - summary</a:t>
            </a:r>
          </a:p>
        </p:txBody>
      </p:sp>
      <p:sp>
        <p:nvSpPr>
          <p:cNvPr id="3" name="Content Placeholder 2">
            <a:extLst>
              <a:ext uri="{FF2B5EF4-FFF2-40B4-BE49-F238E27FC236}">
                <a16:creationId xmlns:a16="http://schemas.microsoft.com/office/drawing/2014/main" id="{C49586E2-AA88-05AC-1DDE-4EE45A43BCC1}"/>
              </a:ext>
            </a:extLst>
          </p:cNvPr>
          <p:cNvSpPr>
            <a:spLocks noGrp="1"/>
          </p:cNvSpPr>
          <p:nvPr>
            <p:ph idx="1"/>
          </p:nvPr>
        </p:nvSpPr>
        <p:spPr/>
        <p:txBody>
          <a:bodyPr/>
          <a:lstStyle/>
          <a:p>
            <a:r>
              <a:rPr lang="en-NZ" dirty="0"/>
              <a:t>Wellbeing from work seems to be mainly based on what the job tasks are, and other work factors such as relationships with others and level of autonomy. Income has some impact on wellbeing, but less than other factors.</a:t>
            </a:r>
          </a:p>
          <a:p>
            <a:r>
              <a:rPr lang="en-NZ" dirty="0"/>
              <a:t>A lot of people are disengaged from their work. Perhaps they find it satisfying compared to other work they might do. I personally suspect from what we can see that most people would choose not to work as they do now if they could (controlling for other factors).</a:t>
            </a:r>
          </a:p>
          <a:p>
            <a:endParaRPr lang="en-NZ" dirty="0"/>
          </a:p>
        </p:txBody>
      </p:sp>
      <p:sp>
        <p:nvSpPr>
          <p:cNvPr id="4" name="Slide Number Placeholder 3">
            <a:extLst>
              <a:ext uri="{FF2B5EF4-FFF2-40B4-BE49-F238E27FC236}">
                <a16:creationId xmlns:a16="http://schemas.microsoft.com/office/drawing/2014/main" id="{F309A2D8-BC73-6A84-6733-15368032C58C}"/>
              </a:ext>
            </a:extLst>
          </p:cNvPr>
          <p:cNvSpPr>
            <a:spLocks noGrp="1"/>
          </p:cNvSpPr>
          <p:nvPr>
            <p:ph type="sldNum" sz="quarter" idx="12"/>
          </p:nvPr>
        </p:nvSpPr>
        <p:spPr/>
        <p:txBody>
          <a:bodyPr/>
          <a:lstStyle/>
          <a:p>
            <a:fld id="{D643A852-0206-46AC-B0EB-645612933129}" type="slidenum">
              <a:rPr lang="en-US" smtClean="0"/>
              <a:pPr/>
              <a:t>33</a:t>
            </a:fld>
            <a:endParaRPr lang="en-US"/>
          </a:p>
        </p:txBody>
      </p:sp>
    </p:spTree>
    <p:extLst>
      <p:ext uri="{BB962C8B-B14F-4D97-AF65-F5344CB8AC3E}">
        <p14:creationId xmlns:p14="http://schemas.microsoft.com/office/powerpoint/2010/main" val="22049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8D25-604B-9FCE-9218-2286243BFEBF}"/>
              </a:ext>
            </a:extLst>
          </p:cNvPr>
          <p:cNvSpPr>
            <a:spLocks noGrp="1"/>
          </p:cNvSpPr>
          <p:nvPr>
            <p:ph type="title"/>
          </p:nvPr>
        </p:nvSpPr>
        <p:spPr/>
        <p:txBody>
          <a:bodyPr/>
          <a:lstStyle/>
          <a:p>
            <a:r>
              <a:rPr lang="en-NZ" dirty="0"/>
              <a:t>AI’s impacts on work</a:t>
            </a:r>
          </a:p>
        </p:txBody>
      </p:sp>
      <p:sp>
        <p:nvSpPr>
          <p:cNvPr id="3" name="Content Placeholder 2">
            <a:extLst>
              <a:ext uri="{FF2B5EF4-FFF2-40B4-BE49-F238E27FC236}">
                <a16:creationId xmlns:a16="http://schemas.microsoft.com/office/drawing/2014/main" id="{2E6688FC-CEB3-BBB1-4416-EF2139B005C9}"/>
              </a:ext>
            </a:extLst>
          </p:cNvPr>
          <p:cNvSpPr>
            <a:spLocks noGrp="1"/>
          </p:cNvSpPr>
          <p:nvPr>
            <p:ph idx="1"/>
          </p:nvPr>
        </p:nvSpPr>
        <p:spPr/>
        <p:txBody>
          <a:bodyPr/>
          <a:lstStyle/>
          <a:p>
            <a:r>
              <a:rPr lang="en-NZ" dirty="0"/>
              <a:t>I guess we should talk about…</a:t>
            </a:r>
          </a:p>
          <a:p>
            <a:r>
              <a:rPr lang="en-NZ" dirty="0"/>
              <a:t>The industrial revolution…</a:t>
            </a:r>
          </a:p>
        </p:txBody>
      </p:sp>
      <p:sp>
        <p:nvSpPr>
          <p:cNvPr id="4" name="Slide Number Placeholder 3">
            <a:extLst>
              <a:ext uri="{FF2B5EF4-FFF2-40B4-BE49-F238E27FC236}">
                <a16:creationId xmlns:a16="http://schemas.microsoft.com/office/drawing/2014/main" id="{3AB4BB67-83ED-6459-4CC0-0F8A49E592CE}"/>
              </a:ext>
            </a:extLst>
          </p:cNvPr>
          <p:cNvSpPr>
            <a:spLocks noGrp="1"/>
          </p:cNvSpPr>
          <p:nvPr>
            <p:ph type="sldNum" sz="quarter" idx="12"/>
          </p:nvPr>
        </p:nvSpPr>
        <p:spPr/>
        <p:txBody>
          <a:bodyPr/>
          <a:lstStyle/>
          <a:p>
            <a:fld id="{D643A852-0206-46AC-B0EB-645612933129}" type="slidenum">
              <a:rPr lang="en-US" smtClean="0"/>
              <a:pPr/>
              <a:t>34</a:t>
            </a:fld>
            <a:endParaRPr lang="en-US"/>
          </a:p>
        </p:txBody>
      </p:sp>
    </p:spTree>
    <p:extLst>
      <p:ext uri="{BB962C8B-B14F-4D97-AF65-F5344CB8AC3E}">
        <p14:creationId xmlns:p14="http://schemas.microsoft.com/office/powerpoint/2010/main" val="705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7D796-291D-2707-E9FD-B83408628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3A924-8B3B-3DD1-1618-44ABA389CF09}"/>
              </a:ext>
            </a:extLst>
          </p:cNvPr>
          <p:cNvSpPr>
            <a:spLocks noGrp="1"/>
          </p:cNvSpPr>
          <p:nvPr>
            <p:ph type="title"/>
          </p:nvPr>
        </p:nvSpPr>
        <p:spPr/>
        <p:txBody>
          <a:bodyPr/>
          <a:lstStyle/>
          <a:p>
            <a:r>
              <a:rPr lang="en-NZ" dirty="0"/>
              <a:t>The Industrial Revolution</a:t>
            </a:r>
          </a:p>
        </p:txBody>
      </p:sp>
      <p:sp>
        <p:nvSpPr>
          <p:cNvPr id="3" name="Content Placeholder 2">
            <a:extLst>
              <a:ext uri="{FF2B5EF4-FFF2-40B4-BE49-F238E27FC236}">
                <a16:creationId xmlns:a16="http://schemas.microsoft.com/office/drawing/2014/main" id="{A8F81811-53AF-BA26-7203-ADFBB3A81886}"/>
              </a:ext>
            </a:extLst>
          </p:cNvPr>
          <p:cNvSpPr>
            <a:spLocks noGrp="1"/>
          </p:cNvSpPr>
          <p:nvPr>
            <p:ph idx="1"/>
          </p:nvPr>
        </p:nvSpPr>
        <p:spPr>
          <a:xfrm>
            <a:off x="838200" y="1825625"/>
            <a:ext cx="10515600" cy="4895850"/>
          </a:xfrm>
        </p:spPr>
        <p:txBody>
          <a:bodyPr>
            <a:normAutofit fontScale="92500" lnSpcReduction="20000"/>
          </a:bodyPr>
          <a:lstStyle/>
          <a:p>
            <a:r>
              <a:rPr lang="en-NZ" dirty="0"/>
              <a:t>Very </a:t>
            </a:r>
            <a:r>
              <a:rPr lang="en-NZ" dirty="0" err="1"/>
              <a:t>very</a:t>
            </a:r>
            <a:r>
              <a:rPr lang="en-NZ" dirty="0"/>
              <a:t> broadly (sorry, history buffs)…</a:t>
            </a:r>
          </a:p>
          <a:p>
            <a:r>
              <a:rPr lang="en-NZ" dirty="0"/>
              <a:t>Starting around the 1750s in England, people moved into the city as rural jobs declined.</a:t>
            </a:r>
          </a:p>
          <a:p>
            <a:r>
              <a:rPr lang="en-NZ" dirty="0"/>
              <a:t>Work was hard. Productivity increased, but many also became very poor.</a:t>
            </a:r>
          </a:p>
          <a:p>
            <a:r>
              <a:rPr lang="en-NZ" dirty="0"/>
              <a:t>It was not smooth sailing as machinery technology evolved.</a:t>
            </a:r>
          </a:p>
          <a:p>
            <a:r>
              <a:rPr lang="en-NZ" dirty="0"/>
              <a:t>Energy and resourcing was far more plentiful than it had ever been.</a:t>
            </a:r>
          </a:p>
          <a:p>
            <a:r>
              <a:rPr lang="en-NZ" dirty="0"/>
              <a:t>Enlightenment thought had some influence on the culture of invention and ingenuity. </a:t>
            </a:r>
          </a:p>
          <a:p>
            <a:r>
              <a:rPr lang="en-NZ" dirty="0"/>
              <a:t>At first, laissez faire ran rampant. After awhile, people realised that government really needed to deal with things like child labour, lacking infrastructure, urban design, and public health.</a:t>
            </a:r>
          </a:p>
          <a:p>
            <a:r>
              <a:rPr lang="en-NZ" dirty="0"/>
              <a:t>Jobs changed, and frictions were difficult, but ‘jobs’ (as a whole) did not disappear. Humans still found a comparative advantage in machine creation, operation, and management. Later, services became big.</a:t>
            </a:r>
          </a:p>
        </p:txBody>
      </p:sp>
      <p:sp>
        <p:nvSpPr>
          <p:cNvPr id="4" name="Slide Number Placeholder 3">
            <a:extLst>
              <a:ext uri="{FF2B5EF4-FFF2-40B4-BE49-F238E27FC236}">
                <a16:creationId xmlns:a16="http://schemas.microsoft.com/office/drawing/2014/main" id="{84BAC5F3-486E-3581-76E6-60680A5136EA}"/>
              </a:ext>
            </a:extLst>
          </p:cNvPr>
          <p:cNvSpPr>
            <a:spLocks noGrp="1"/>
          </p:cNvSpPr>
          <p:nvPr>
            <p:ph type="sldNum" sz="quarter" idx="12"/>
          </p:nvPr>
        </p:nvSpPr>
        <p:spPr/>
        <p:txBody>
          <a:bodyPr/>
          <a:lstStyle/>
          <a:p>
            <a:fld id="{D643A852-0206-46AC-B0EB-645612933129}" type="slidenum">
              <a:rPr lang="en-US" smtClean="0"/>
              <a:pPr/>
              <a:t>35</a:t>
            </a:fld>
            <a:endParaRPr lang="en-US"/>
          </a:p>
        </p:txBody>
      </p:sp>
    </p:spTree>
    <p:extLst>
      <p:ext uri="{BB962C8B-B14F-4D97-AF65-F5344CB8AC3E}">
        <p14:creationId xmlns:p14="http://schemas.microsoft.com/office/powerpoint/2010/main" val="13370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CD70-DECD-0A1D-B691-D1E1B6B16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E3A19-A83A-07CF-91E7-264FD42B0C09}"/>
              </a:ext>
            </a:extLst>
          </p:cNvPr>
          <p:cNvSpPr>
            <a:spLocks noGrp="1"/>
          </p:cNvSpPr>
          <p:nvPr>
            <p:ph type="title"/>
          </p:nvPr>
        </p:nvSpPr>
        <p:spPr/>
        <p:txBody>
          <a:bodyPr/>
          <a:lstStyle/>
          <a:p>
            <a:r>
              <a:rPr lang="en-NZ" dirty="0"/>
              <a:t>Will AI be the same?</a:t>
            </a:r>
          </a:p>
        </p:txBody>
      </p:sp>
      <p:sp>
        <p:nvSpPr>
          <p:cNvPr id="3" name="Content Placeholder 2">
            <a:extLst>
              <a:ext uri="{FF2B5EF4-FFF2-40B4-BE49-F238E27FC236}">
                <a16:creationId xmlns:a16="http://schemas.microsoft.com/office/drawing/2014/main" id="{8B086744-81CA-9B43-E510-DA3972381ED6}"/>
              </a:ext>
            </a:extLst>
          </p:cNvPr>
          <p:cNvSpPr>
            <a:spLocks noGrp="1"/>
          </p:cNvSpPr>
          <p:nvPr>
            <p:ph idx="1"/>
          </p:nvPr>
        </p:nvSpPr>
        <p:spPr>
          <a:xfrm>
            <a:off x="838200" y="1825625"/>
            <a:ext cx="10515600" cy="4667250"/>
          </a:xfrm>
        </p:spPr>
        <p:txBody>
          <a:bodyPr>
            <a:normAutofit fontScale="92500" lnSpcReduction="10000"/>
          </a:bodyPr>
          <a:lstStyle/>
          <a:p>
            <a:r>
              <a:rPr lang="en-NZ" dirty="0"/>
              <a:t>The industrial revolution meant that:</a:t>
            </a:r>
          </a:p>
          <a:p>
            <a:pPr lvl="1"/>
            <a:r>
              <a:rPr lang="en-NZ" dirty="0"/>
              <a:t>Energy and resourcing was significantly enhanced</a:t>
            </a:r>
          </a:p>
          <a:p>
            <a:pPr lvl="1"/>
            <a:r>
              <a:rPr lang="en-NZ" dirty="0"/>
              <a:t>Trade boomed</a:t>
            </a:r>
          </a:p>
          <a:p>
            <a:pPr lvl="1"/>
            <a:r>
              <a:rPr lang="en-NZ" dirty="0"/>
              <a:t>Towns/cities became dominant centres of economic activity</a:t>
            </a:r>
          </a:p>
          <a:p>
            <a:pPr lvl="1"/>
            <a:r>
              <a:rPr lang="en-NZ" dirty="0"/>
              <a:t>Mechanical problems were largely solved through machinery</a:t>
            </a:r>
          </a:p>
          <a:p>
            <a:pPr lvl="1"/>
            <a:r>
              <a:rPr lang="en-NZ" dirty="0"/>
              <a:t>Firms streamlined the production process and economic output</a:t>
            </a:r>
          </a:p>
          <a:p>
            <a:pPr lvl="1"/>
            <a:r>
              <a:rPr lang="en-NZ" dirty="0"/>
              <a:t>Government (sometimes) regulated where needed</a:t>
            </a:r>
          </a:p>
          <a:p>
            <a:r>
              <a:rPr lang="en-NZ" dirty="0"/>
              <a:t>Crucially, the question for us is: </a:t>
            </a:r>
            <a:r>
              <a:rPr lang="en-NZ" i="1" dirty="0"/>
              <a:t>what were humans left to do?</a:t>
            </a:r>
          </a:p>
          <a:p>
            <a:r>
              <a:rPr lang="en-NZ" dirty="0"/>
              <a:t>Humans’ comparative advantage changed, including a move to services.</a:t>
            </a:r>
          </a:p>
          <a:p>
            <a:r>
              <a:rPr lang="en-NZ" dirty="0"/>
              <a:t>In the US, in 1850, 60% of jobs were still in agriculture. It is now less than 2%. Jobs can change a lot with new technologies!</a:t>
            </a:r>
          </a:p>
          <a:p>
            <a:r>
              <a:rPr lang="en-NZ" dirty="0"/>
              <a:t>We don’t use horses anymore, and for good reason.</a:t>
            </a:r>
          </a:p>
          <a:p>
            <a:pPr lvl="1"/>
            <a:endParaRPr lang="en-NZ" dirty="0"/>
          </a:p>
        </p:txBody>
      </p:sp>
      <p:sp>
        <p:nvSpPr>
          <p:cNvPr id="4" name="Slide Number Placeholder 3">
            <a:extLst>
              <a:ext uri="{FF2B5EF4-FFF2-40B4-BE49-F238E27FC236}">
                <a16:creationId xmlns:a16="http://schemas.microsoft.com/office/drawing/2014/main" id="{754C6806-3415-7813-0019-A31067A5F46A}"/>
              </a:ext>
            </a:extLst>
          </p:cNvPr>
          <p:cNvSpPr>
            <a:spLocks noGrp="1"/>
          </p:cNvSpPr>
          <p:nvPr>
            <p:ph type="sldNum" sz="quarter" idx="12"/>
          </p:nvPr>
        </p:nvSpPr>
        <p:spPr/>
        <p:txBody>
          <a:bodyPr/>
          <a:lstStyle/>
          <a:p>
            <a:fld id="{D643A852-0206-46AC-B0EB-645612933129}" type="slidenum">
              <a:rPr lang="en-US" smtClean="0"/>
              <a:pPr/>
              <a:t>36</a:t>
            </a:fld>
            <a:endParaRPr lang="en-US"/>
          </a:p>
        </p:txBody>
      </p:sp>
      <p:pic>
        <p:nvPicPr>
          <p:cNvPr id="7" name="Picture 6">
            <a:extLst>
              <a:ext uri="{FF2B5EF4-FFF2-40B4-BE49-F238E27FC236}">
                <a16:creationId xmlns:a16="http://schemas.microsoft.com/office/drawing/2014/main" id="{78DC7133-A570-6429-94FC-DF1F8FCFDD04}"/>
              </a:ext>
            </a:extLst>
          </p:cNvPr>
          <p:cNvPicPr>
            <a:picLocks noChangeAspect="1"/>
          </p:cNvPicPr>
          <p:nvPr/>
        </p:nvPicPr>
        <p:blipFill>
          <a:blip r:embed="rId2"/>
          <a:stretch>
            <a:fillRect/>
          </a:stretch>
        </p:blipFill>
        <p:spPr>
          <a:xfrm>
            <a:off x="8748049" y="927843"/>
            <a:ext cx="3574026" cy="3574026"/>
          </a:xfrm>
          <a:prstGeom prst="rect">
            <a:avLst/>
          </a:prstGeom>
        </p:spPr>
      </p:pic>
      <p:sp>
        <p:nvSpPr>
          <p:cNvPr id="9" name="TextBox 8">
            <a:extLst>
              <a:ext uri="{FF2B5EF4-FFF2-40B4-BE49-F238E27FC236}">
                <a16:creationId xmlns:a16="http://schemas.microsoft.com/office/drawing/2014/main" id="{F1D2E61C-ED47-EE10-F703-BF735ACB3065}"/>
              </a:ext>
            </a:extLst>
          </p:cNvPr>
          <p:cNvSpPr txBox="1"/>
          <p:nvPr/>
        </p:nvSpPr>
        <p:spPr>
          <a:xfrm>
            <a:off x="838200" y="6538912"/>
            <a:ext cx="10763865" cy="246221"/>
          </a:xfrm>
          <a:prstGeom prst="rect">
            <a:avLst/>
          </a:prstGeom>
          <a:noFill/>
        </p:spPr>
        <p:txBody>
          <a:bodyPr wrap="square">
            <a:spAutoFit/>
          </a:bodyPr>
          <a:lstStyle/>
          <a:p>
            <a:r>
              <a:rPr lang="en-NZ" sz="1000" dirty="0"/>
              <a:t>https://png.pngtree.com/png-clipart/20240828/original/pngtree-centaur-man-png-image_15873945.png</a:t>
            </a:r>
          </a:p>
        </p:txBody>
      </p:sp>
    </p:spTree>
    <p:extLst>
      <p:ext uri="{BB962C8B-B14F-4D97-AF65-F5344CB8AC3E}">
        <p14:creationId xmlns:p14="http://schemas.microsoft.com/office/powerpoint/2010/main" val="7862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71EA-412D-6BA9-AA79-AFB28117060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0196D34-DEB2-0EFD-281C-845FB358EF35}"/>
              </a:ext>
            </a:extLst>
          </p:cNvPr>
          <p:cNvPicPr>
            <a:picLocks noChangeAspect="1"/>
          </p:cNvPicPr>
          <p:nvPr/>
        </p:nvPicPr>
        <p:blipFill>
          <a:blip r:embed="rId2"/>
          <a:stretch>
            <a:fillRect/>
          </a:stretch>
        </p:blipFill>
        <p:spPr>
          <a:xfrm>
            <a:off x="486751" y="-9964"/>
            <a:ext cx="4260501" cy="6877928"/>
          </a:xfrm>
          <a:prstGeom prst="rect">
            <a:avLst/>
          </a:prstGeom>
        </p:spPr>
      </p:pic>
      <p:pic>
        <p:nvPicPr>
          <p:cNvPr id="10" name="Picture 9" descr="A graph of a graph&#10;&#10;Description automatically generated with medium confidence">
            <a:extLst>
              <a:ext uri="{FF2B5EF4-FFF2-40B4-BE49-F238E27FC236}">
                <a16:creationId xmlns:a16="http://schemas.microsoft.com/office/drawing/2014/main" id="{7734A6B1-386A-E775-B872-CA5A1EC9CBE4}"/>
              </a:ext>
            </a:extLst>
          </p:cNvPr>
          <p:cNvPicPr>
            <a:picLocks noChangeAspect="1"/>
          </p:cNvPicPr>
          <p:nvPr/>
        </p:nvPicPr>
        <p:blipFill>
          <a:blip r:embed="rId3"/>
          <a:stretch>
            <a:fillRect/>
          </a:stretch>
        </p:blipFill>
        <p:spPr>
          <a:xfrm>
            <a:off x="4747252" y="19928"/>
            <a:ext cx="4257691" cy="6858000"/>
          </a:xfrm>
          <a:prstGeom prst="rect">
            <a:avLst/>
          </a:prstGeom>
        </p:spPr>
      </p:pic>
      <p:sp>
        <p:nvSpPr>
          <p:cNvPr id="11" name="Content Placeholder 2">
            <a:extLst>
              <a:ext uri="{FF2B5EF4-FFF2-40B4-BE49-F238E27FC236}">
                <a16:creationId xmlns:a16="http://schemas.microsoft.com/office/drawing/2014/main" id="{57F05BE2-8617-D8DD-4EE3-E154D0A82F3C}"/>
              </a:ext>
            </a:extLst>
          </p:cNvPr>
          <p:cNvSpPr>
            <a:spLocks noGrp="1"/>
          </p:cNvSpPr>
          <p:nvPr>
            <p:ph idx="1"/>
          </p:nvPr>
        </p:nvSpPr>
        <p:spPr>
          <a:xfrm>
            <a:off x="9264579" y="432080"/>
            <a:ext cx="2411605" cy="5978768"/>
          </a:xfrm>
        </p:spPr>
        <p:txBody>
          <a:bodyPr/>
          <a:lstStyle/>
          <a:p>
            <a:pPr marL="0" indent="0">
              <a:buNone/>
            </a:pPr>
            <a:r>
              <a:rPr lang="en-NZ" dirty="0"/>
              <a:t>Seba, Dorr and Libby, 2024</a:t>
            </a:r>
          </a:p>
          <a:p>
            <a:pPr marL="0" indent="0">
              <a:buNone/>
            </a:pPr>
            <a:r>
              <a:rPr lang="en-NZ" i="1" dirty="0" err="1"/>
              <a:t>RethinkX</a:t>
            </a:r>
            <a:endParaRPr lang="en-NZ" i="1" dirty="0"/>
          </a:p>
        </p:txBody>
      </p:sp>
    </p:spTree>
    <p:extLst>
      <p:ext uri="{BB962C8B-B14F-4D97-AF65-F5344CB8AC3E}">
        <p14:creationId xmlns:p14="http://schemas.microsoft.com/office/powerpoint/2010/main" val="933219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7A02F-3BC9-9728-4665-CCA55239C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30B41-2781-551C-38BE-2B762E07612B}"/>
              </a:ext>
            </a:extLst>
          </p:cNvPr>
          <p:cNvSpPr>
            <a:spLocks noGrp="1"/>
          </p:cNvSpPr>
          <p:nvPr>
            <p:ph type="title"/>
          </p:nvPr>
        </p:nvSpPr>
        <p:spPr/>
        <p:txBody>
          <a:bodyPr/>
          <a:lstStyle/>
          <a:p>
            <a:r>
              <a:rPr lang="en-NZ" dirty="0"/>
              <a:t>Why do tasks get automated?</a:t>
            </a:r>
          </a:p>
        </p:txBody>
      </p:sp>
      <p:sp>
        <p:nvSpPr>
          <p:cNvPr id="3" name="Content Placeholder 2">
            <a:extLst>
              <a:ext uri="{FF2B5EF4-FFF2-40B4-BE49-F238E27FC236}">
                <a16:creationId xmlns:a16="http://schemas.microsoft.com/office/drawing/2014/main" id="{390BA633-8416-2DD5-E086-89651FC384E1}"/>
              </a:ext>
            </a:extLst>
          </p:cNvPr>
          <p:cNvSpPr>
            <a:spLocks noGrp="1"/>
          </p:cNvSpPr>
          <p:nvPr>
            <p:ph idx="1"/>
          </p:nvPr>
        </p:nvSpPr>
        <p:spPr>
          <a:xfrm>
            <a:off x="838199" y="1825624"/>
            <a:ext cx="10626213" cy="4895851"/>
          </a:xfrm>
        </p:spPr>
        <p:txBody>
          <a:bodyPr>
            <a:normAutofit fontScale="92500" lnSpcReduction="10000"/>
          </a:bodyPr>
          <a:lstStyle/>
          <a:p>
            <a:r>
              <a:rPr lang="en-NZ" dirty="0"/>
              <a:t>The question for us moving forward is: </a:t>
            </a:r>
            <a:br>
              <a:rPr lang="en-NZ" dirty="0"/>
            </a:br>
            <a:r>
              <a:rPr lang="en-NZ" b="1" dirty="0"/>
              <a:t>“What will humans be able to do more cheaply than automation can do?”</a:t>
            </a:r>
          </a:p>
          <a:p>
            <a:r>
              <a:rPr lang="en-NZ" dirty="0"/>
              <a:t>If we have no marginal advantage (including but not limited to costs), why would firms hire humans over machines?</a:t>
            </a:r>
          </a:p>
          <a:p>
            <a:r>
              <a:rPr lang="en-NZ" dirty="0"/>
              <a:t>Usual responses:</a:t>
            </a:r>
          </a:p>
          <a:p>
            <a:pPr lvl="1"/>
            <a:r>
              <a:rPr lang="en-NZ" dirty="0"/>
              <a:t>“AI will never be able to _____”</a:t>
            </a:r>
          </a:p>
          <a:p>
            <a:pPr lvl="1"/>
            <a:r>
              <a:rPr lang="en-NZ" dirty="0"/>
              <a:t>“We’ll still want the ‘human touch’”</a:t>
            </a:r>
          </a:p>
          <a:p>
            <a:pPr lvl="1"/>
            <a:r>
              <a:rPr lang="en-NZ" dirty="0"/>
              <a:t>“We will want human oversight over _____”</a:t>
            </a:r>
          </a:p>
          <a:p>
            <a:pPr lvl="1"/>
            <a:r>
              <a:rPr lang="en-NZ" dirty="0"/>
              <a:t>“We can just make AI so it complements jobs rather than substitutes them.</a:t>
            </a:r>
          </a:p>
          <a:p>
            <a:r>
              <a:rPr lang="en-NZ" dirty="0"/>
              <a:t>I don’t find these responses particularly convincing.</a:t>
            </a:r>
          </a:p>
          <a:p>
            <a:r>
              <a:rPr lang="en-NZ" dirty="0"/>
              <a:t>I think if/when AI gets </a:t>
            </a:r>
            <a:r>
              <a:rPr lang="en-NZ" b="1" dirty="0"/>
              <a:t>actually better </a:t>
            </a:r>
            <a:r>
              <a:rPr lang="en-NZ" dirty="0"/>
              <a:t>at everything, we will want to use AI for everything. </a:t>
            </a:r>
            <a:r>
              <a:rPr lang="en-NZ" b="1" dirty="0"/>
              <a:t>The real problem is how we interact with ‘work’</a:t>
            </a:r>
            <a:r>
              <a:rPr lang="en-NZ" dirty="0"/>
              <a:t>, and not with AI.</a:t>
            </a:r>
          </a:p>
        </p:txBody>
      </p:sp>
      <p:sp>
        <p:nvSpPr>
          <p:cNvPr id="4" name="Slide Number Placeholder 3">
            <a:extLst>
              <a:ext uri="{FF2B5EF4-FFF2-40B4-BE49-F238E27FC236}">
                <a16:creationId xmlns:a16="http://schemas.microsoft.com/office/drawing/2014/main" id="{C8C7DB54-B38E-FD2C-7F5E-995C9776BB1A}"/>
              </a:ext>
            </a:extLst>
          </p:cNvPr>
          <p:cNvSpPr>
            <a:spLocks noGrp="1"/>
          </p:cNvSpPr>
          <p:nvPr>
            <p:ph type="sldNum" sz="quarter" idx="12"/>
          </p:nvPr>
        </p:nvSpPr>
        <p:spPr/>
        <p:txBody>
          <a:bodyPr/>
          <a:lstStyle/>
          <a:p>
            <a:fld id="{D643A852-0206-46AC-B0EB-645612933129}" type="slidenum">
              <a:rPr lang="en-US" smtClean="0"/>
              <a:pPr/>
              <a:t>38</a:t>
            </a:fld>
            <a:endParaRPr lang="en-US"/>
          </a:p>
        </p:txBody>
      </p:sp>
    </p:spTree>
    <p:extLst>
      <p:ext uri="{BB962C8B-B14F-4D97-AF65-F5344CB8AC3E}">
        <p14:creationId xmlns:p14="http://schemas.microsoft.com/office/powerpoint/2010/main" val="21589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391E-3E7E-C5FE-33DB-80DDCA7B9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B475E-602C-B080-8EA0-B151907AD2E6}"/>
              </a:ext>
            </a:extLst>
          </p:cNvPr>
          <p:cNvSpPr>
            <a:spLocks noGrp="1"/>
          </p:cNvSpPr>
          <p:nvPr>
            <p:ph type="title"/>
          </p:nvPr>
        </p:nvSpPr>
        <p:spPr/>
        <p:txBody>
          <a:bodyPr/>
          <a:lstStyle/>
          <a:p>
            <a:r>
              <a:rPr lang="en-NZ" dirty="0"/>
              <a:t>Diffusion of technology</a:t>
            </a:r>
          </a:p>
        </p:txBody>
      </p:sp>
      <p:sp>
        <p:nvSpPr>
          <p:cNvPr id="3" name="Content Placeholder 2">
            <a:extLst>
              <a:ext uri="{FF2B5EF4-FFF2-40B4-BE49-F238E27FC236}">
                <a16:creationId xmlns:a16="http://schemas.microsoft.com/office/drawing/2014/main" id="{7D82F94D-E5FA-EBB7-CAC2-8BFAAB4451D7}"/>
              </a:ext>
            </a:extLst>
          </p:cNvPr>
          <p:cNvSpPr>
            <a:spLocks noGrp="1"/>
          </p:cNvSpPr>
          <p:nvPr>
            <p:ph idx="1"/>
          </p:nvPr>
        </p:nvSpPr>
        <p:spPr>
          <a:xfrm>
            <a:off x="838200" y="1668308"/>
            <a:ext cx="10515600" cy="4895850"/>
          </a:xfrm>
        </p:spPr>
        <p:txBody>
          <a:bodyPr>
            <a:normAutofit fontScale="92500" lnSpcReduction="10000"/>
          </a:bodyPr>
          <a:lstStyle/>
          <a:p>
            <a:r>
              <a:rPr lang="en-NZ" dirty="0"/>
              <a:t>We should also consider the diffusion/adoption of technology. This doesn’t happen instantly.</a:t>
            </a:r>
          </a:p>
          <a:p>
            <a:r>
              <a:rPr lang="en-NZ" dirty="0"/>
              <a:t>Considering other general-purpose technologies:</a:t>
            </a:r>
          </a:p>
          <a:p>
            <a:pPr lvl="1"/>
            <a:r>
              <a:rPr lang="en-NZ" dirty="0"/>
              <a:t>Electricity took over three decades to reach a </a:t>
            </a:r>
            <a:r>
              <a:rPr lang="en-US" dirty="0"/>
              <a:t>diffusion level of over 50%.</a:t>
            </a:r>
          </a:p>
          <a:p>
            <a:pPr lvl="1"/>
            <a:r>
              <a:rPr lang="en-US" dirty="0"/>
              <a:t>Microprocessors took decades to be useful for home computers.</a:t>
            </a:r>
          </a:p>
          <a:p>
            <a:pPr lvl="1"/>
            <a:r>
              <a:rPr lang="en-US" dirty="0"/>
              <a:t>The internet was not quite as slow – dial-up could be used through phone cords, but for fast internet it needed better cables to be laid.</a:t>
            </a:r>
          </a:p>
          <a:p>
            <a:pPr lvl="1"/>
            <a:r>
              <a:rPr lang="en-US" dirty="0"/>
              <a:t>Cloud computing adoption happened quite fast.</a:t>
            </a:r>
          </a:p>
          <a:p>
            <a:r>
              <a:rPr lang="en-US" dirty="0"/>
              <a:t>Lessons/considerations:</a:t>
            </a:r>
          </a:p>
          <a:p>
            <a:pPr lvl="1"/>
            <a:r>
              <a:rPr lang="en-US" dirty="0"/>
              <a:t>Technological diffusion takes time</a:t>
            </a:r>
          </a:p>
          <a:p>
            <a:pPr lvl="1"/>
            <a:r>
              <a:rPr lang="en-US" dirty="0"/>
              <a:t>Available infrastructure affects technological uptake</a:t>
            </a:r>
          </a:p>
          <a:p>
            <a:pPr lvl="1"/>
            <a:r>
              <a:rPr lang="en-US" dirty="0"/>
              <a:t>Businesses do not instantly switch to a new technology (especially small businesses)</a:t>
            </a:r>
          </a:p>
          <a:p>
            <a:r>
              <a:rPr lang="en-US" dirty="0"/>
              <a:t>Conclusion: Online AI will/is being adopted quickly. Robots might take time.</a:t>
            </a:r>
            <a:endParaRPr lang="en-NZ" dirty="0"/>
          </a:p>
        </p:txBody>
      </p:sp>
      <p:sp>
        <p:nvSpPr>
          <p:cNvPr id="4" name="Slide Number Placeholder 3">
            <a:extLst>
              <a:ext uri="{FF2B5EF4-FFF2-40B4-BE49-F238E27FC236}">
                <a16:creationId xmlns:a16="http://schemas.microsoft.com/office/drawing/2014/main" id="{DAE6693C-0B23-D5EE-BD55-0B2DF58D3999}"/>
              </a:ext>
            </a:extLst>
          </p:cNvPr>
          <p:cNvSpPr>
            <a:spLocks noGrp="1"/>
          </p:cNvSpPr>
          <p:nvPr>
            <p:ph type="sldNum" sz="quarter" idx="12"/>
          </p:nvPr>
        </p:nvSpPr>
        <p:spPr/>
        <p:txBody>
          <a:bodyPr/>
          <a:lstStyle/>
          <a:p>
            <a:fld id="{D643A852-0206-46AC-B0EB-645612933129}" type="slidenum">
              <a:rPr lang="en-US" smtClean="0"/>
              <a:pPr/>
              <a:t>39</a:t>
            </a:fld>
            <a:endParaRPr lang="en-US"/>
          </a:p>
        </p:txBody>
      </p:sp>
    </p:spTree>
    <p:extLst>
      <p:ext uri="{BB962C8B-B14F-4D97-AF65-F5344CB8AC3E}">
        <p14:creationId xmlns:p14="http://schemas.microsoft.com/office/powerpoint/2010/main" val="29294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13B7-A84E-C752-D00D-2605C128892F}"/>
              </a:ext>
            </a:extLst>
          </p:cNvPr>
          <p:cNvSpPr>
            <a:spLocks noGrp="1"/>
          </p:cNvSpPr>
          <p:nvPr>
            <p:ph type="title"/>
          </p:nvPr>
        </p:nvSpPr>
        <p:spPr/>
        <p:txBody>
          <a:bodyPr/>
          <a:lstStyle/>
          <a:p>
            <a:r>
              <a:rPr lang="en-NZ" dirty="0"/>
              <a:t>AI’s impacts on work</a:t>
            </a:r>
          </a:p>
        </p:txBody>
      </p:sp>
      <p:sp>
        <p:nvSpPr>
          <p:cNvPr id="3" name="Content Placeholder 2">
            <a:extLst>
              <a:ext uri="{FF2B5EF4-FFF2-40B4-BE49-F238E27FC236}">
                <a16:creationId xmlns:a16="http://schemas.microsoft.com/office/drawing/2014/main" id="{6F5FB079-7C15-D177-DD2C-B325FA62CBEE}"/>
              </a:ext>
            </a:extLst>
          </p:cNvPr>
          <p:cNvSpPr>
            <a:spLocks noGrp="1"/>
          </p:cNvSpPr>
          <p:nvPr>
            <p:ph idx="1"/>
          </p:nvPr>
        </p:nvSpPr>
        <p:spPr>
          <a:xfrm>
            <a:off x="838200" y="1654464"/>
            <a:ext cx="10515600" cy="4838411"/>
          </a:xfrm>
        </p:spPr>
        <p:txBody>
          <a:bodyPr>
            <a:normAutofit fontScale="85000" lnSpcReduction="20000"/>
          </a:bodyPr>
          <a:lstStyle/>
          <a:p>
            <a:pPr marL="0" indent="0">
              <a:buNone/>
            </a:pPr>
            <a:r>
              <a:rPr lang="en-NZ" dirty="0"/>
              <a:t>Artificial intelligence can now do a LOT of things:</a:t>
            </a:r>
          </a:p>
          <a:p>
            <a:r>
              <a:rPr lang="en-NZ" dirty="0"/>
              <a:t>Video (Genie3, Sora)</a:t>
            </a:r>
          </a:p>
          <a:p>
            <a:r>
              <a:rPr lang="en-NZ" dirty="0"/>
              <a:t>Agentic AI</a:t>
            </a:r>
          </a:p>
          <a:p>
            <a:r>
              <a:rPr lang="en-NZ" dirty="0"/>
              <a:t>Programming </a:t>
            </a:r>
          </a:p>
          <a:p>
            <a:r>
              <a:rPr lang="en-NZ" dirty="0"/>
              <a:t>Gaming (</a:t>
            </a:r>
            <a:r>
              <a:rPr lang="en-NZ" dirty="0" err="1"/>
              <a:t>MuZero</a:t>
            </a:r>
            <a:r>
              <a:rPr lang="en-NZ" dirty="0"/>
              <a:t> beat Go, Atari games; </a:t>
            </a:r>
            <a:r>
              <a:rPr lang="en-NZ" dirty="0" err="1"/>
              <a:t>AlphaStar</a:t>
            </a:r>
            <a:r>
              <a:rPr lang="en-NZ" dirty="0"/>
              <a:t> can beat </a:t>
            </a:r>
            <a:r>
              <a:rPr lang="en-NZ" dirty="0" err="1"/>
              <a:t>Starcraft</a:t>
            </a:r>
            <a:r>
              <a:rPr lang="en-NZ" dirty="0"/>
              <a:t>)</a:t>
            </a:r>
          </a:p>
          <a:p>
            <a:r>
              <a:rPr lang="en-NZ" dirty="0"/>
              <a:t>Protein folding (AlphaFold basically solved the protein folding problem)</a:t>
            </a:r>
          </a:p>
          <a:p>
            <a:r>
              <a:rPr lang="en-NZ" dirty="0"/>
              <a:t>Solving maths problems</a:t>
            </a:r>
          </a:p>
          <a:p>
            <a:r>
              <a:rPr lang="en-NZ" dirty="0"/>
              <a:t>Diagnosing better than doctors, and being more empathetic</a:t>
            </a:r>
          </a:p>
          <a:p>
            <a:r>
              <a:rPr lang="en-NZ" dirty="0"/>
              <a:t>Large language models (GPT-5, Claude, Meta AI, </a:t>
            </a:r>
            <a:r>
              <a:rPr lang="en-NZ" dirty="0" err="1"/>
              <a:t>Deepseek</a:t>
            </a:r>
            <a:r>
              <a:rPr lang="en-NZ" dirty="0"/>
              <a:t>)</a:t>
            </a:r>
          </a:p>
          <a:p>
            <a:r>
              <a:rPr lang="en-NZ" dirty="0"/>
              <a:t>Speech-to-text/text-to-speech</a:t>
            </a:r>
          </a:p>
          <a:p>
            <a:r>
              <a:rPr lang="en-NZ" dirty="0"/>
              <a:t>Music/art</a:t>
            </a:r>
          </a:p>
          <a:p>
            <a:r>
              <a:rPr lang="en-NZ" dirty="0"/>
              <a:t>Tesla Bot</a:t>
            </a:r>
          </a:p>
          <a:p>
            <a:endParaRPr lang="en-NZ" dirty="0"/>
          </a:p>
        </p:txBody>
      </p:sp>
      <p:sp>
        <p:nvSpPr>
          <p:cNvPr id="4" name="Slide Number Placeholder 3">
            <a:extLst>
              <a:ext uri="{FF2B5EF4-FFF2-40B4-BE49-F238E27FC236}">
                <a16:creationId xmlns:a16="http://schemas.microsoft.com/office/drawing/2014/main" id="{45A3FD19-A77F-E988-35AC-5095059EE737}"/>
              </a:ext>
            </a:extLst>
          </p:cNvPr>
          <p:cNvSpPr>
            <a:spLocks noGrp="1"/>
          </p:cNvSpPr>
          <p:nvPr>
            <p:ph type="sldNum" sz="quarter" idx="12"/>
          </p:nvPr>
        </p:nvSpPr>
        <p:spPr/>
        <p:txBody>
          <a:bodyPr/>
          <a:lstStyle/>
          <a:p>
            <a:fld id="{D643A852-0206-46AC-B0EB-645612933129}" type="slidenum">
              <a:rPr lang="en-US" smtClean="0"/>
              <a:t>4</a:t>
            </a:fld>
            <a:endParaRPr lang="en-US"/>
          </a:p>
        </p:txBody>
      </p:sp>
    </p:spTree>
    <p:extLst>
      <p:ext uri="{BB962C8B-B14F-4D97-AF65-F5344CB8AC3E}">
        <p14:creationId xmlns:p14="http://schemas.microsoft.com/office/powerpoint/2010/main" val="15833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38BE-CC99-37EF-96D6-505B4E8C0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0A252-139A-DF67-3757-D8B3C070E07C}"/>
              </a:ext>
            </a:extLst>
          </p:cNvPr>
          <p:cNvSpPr>
            <a:spLocks noGrp="1"/>
          </p:cNvSpPr>
          <p:nvPr>
            <p:ph type="title"/>
          </p:nvPr>
        </p:nvSpPr>
        <p:spPr/>
        <p:txBody>
          <a:bodyPr/>
          <a:lstStyle/>
          <a:p>
            <a:r>
              <a:rPr lang="en-NZ" dirty="0"/>
              <a:t>How should we think about the likely impacts of AI on work over time?</a:t>
            </a:r>
          </a:p>
        </p:txBody>
      </p:sp>
      <p:sp>
        <p:nvSpPr>
          <p:cNvPr id="3" name="Content Placeholder 2">
            <a:extLst>
              <a:ext uri="{FF2B5EF4-FFF2-40B4-BE49-F238E27FC236}">
                <a16:creationId xmlns:a16="http://schemas.microsoft.com/office/drawing/2014/main" id="{487CB890-23B0-460D-0AFE-22A8E8960841}"/>
              </a:ext>
            </a:extLst>
          </p:cNvPr>
          <p:cNvSpPr>
            <a:spLocks noGrp="1"/>
          </p:cNvSpPr>
          <p:nvPr>
            <p:ph idx="1"/>
          </p:nvPr>
        </p:nvSpPr>
        <p:spPr>
          <a:xfrm>
            <a:off x="838200" y="1668308"/>
            <a:ext cx="10515600" cy="4895850"/>
          </a:xfrm>
        </p:spPr>
        <p:txBody>
          <a:bodyPr>
            <a:normAutofit/>
          </a:bodyPr>
          <a:lstStyle/>
          <a:p>
            <a:r>
              <a:rPr lang="en-NZ" dirty="0"/>
              <a:t>Most contemporary studies look at how AI might affect jobs with </a:t>
            </a:r>
            <a:r>
              <a:rPr lang="en-NZ" i="1" dirty="0"/>
              <a:t>currently available technology</a:t>
            </a:r>
            <a:r>
              <a:rPr lang="en-NZ" dirty="0"/>
              <a:t>. This would be in order to ensure they are not doing too much speculation.</a:t>
            </a:r>
          </a:p>
          <a:p>
            <a:r>
              <a:rPr lang="en-NZ" dirty="0"/>
              <a:t>AI is also very unpredictable. I don’t think many people suspected GPT-3 would be as good at writing as it was, and to start the modern AI revolution. I didn’t predict that GPT-5 would still be pretty terrible at editing images and object recognition and modification.</a:t>
            </a:r>
          </a:p>
          <a:p>
            <a:r>
              <a:rPr lang="en-NZ" dirty="0"/>
              <a:t>AI is also getting very good at coding, among other things. Will the next leap be where AI is able to self-improve? Or will it not be creative or reliable enough?</a:t>
            </a:r>
          </a:p>
          <a:p>
            <a:r>
              <a:rPr lang="en-NZ" dirty="0"/>
              <a:t>For now, what are the likely impacts of currently available AI?</a:t>
            </a:r>
          </a:p>
        </p:txBody>
      </p:sp>
      <p:sp>
        <p:nvSpPr>
          <p:cNvPr id="4" name="Slide Number Placeholder 3">
            <a:extLst>
              <a:ext uri="{FF2B5EF4-FFF2-40B4-BE49-F238E27FC236}">
                <a16:creationId xmlns:a16="http://schemas.microsoft.com/office/drawing/2014/main" id="{0228CEA4-C6AB-DDAA-15D4-BC817E2CE9CD}"/>
              </a:ext>
            </a:extLst>
          </p:cNvPr>
          <p:cNvSpPr>
            <a:spLocks noGrp="1"/>
          </p:cNvSpPr>
          <p:nvPr>
            <p:ph type="sldNum" sz="quarter" idx="12"/>
          </p:nvPr>
        </p:nvSpPr>
        <p:spPr/>
        <p:txBody>
          <a:bodyPr/>
          <a:lstStyle/>
          <a:p>
            <a:fld id="{D643A852-0206-46AC-B0EB-645612933129}" type="slidenum">
              <a:rPr lang="en-US" smtClean="0"/>
              <a:pPr/>
              <a:t>40</a:t>
            </a:fld>
            <a:endParaRPr lang="en-US"/>
          </a:p>
        </p:txBody>
      </p:sp>
    </p:spTree>
    <p:extLst>
      <p:ext uri="{BB962C8B-B14F-4D97-AF65-F5344CB8AC3E}">
        <p14:creationId xmlns:p14="http://schemas.microsoft.com/office/powerpoint/2010/main" val="380747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E59B08-1C4E-C693-BB22-4297305F1C5E}"/>
              </a:ext>
            </a:extLst>
          </p:cNvPr>
          <p:cNvSpPr>
            <a:spLocks noGrp="1"/>
          </p:cNvSpPr>
          <p:nvPr>
            <p:ph type="sldNum" sz="quarter" idx="12"/>
          </p:nvPr>
        </p:nvSpPr>
        <p:spPr/>
        <p:txBody>
          <a:bodyPr/>
          <a:lstStyle/>
          <a:p>
            <a:fld id="{D643A852-0206-46AC-B0EB-645612933129}" type="slidenum">
              <a:rPr lang="en-US" smtClean="0"/>
              <a:pPr/>
              <a:t>41</a:t>
            </a:fld>
            <a:endParaRPr lang="en-US"/>
          </a:p>
        </p:txBody>
      </p:sp>
      <p:pic>
        <p:nvPicPr>
          <p:cNvPr id="6" name="Picture 5">
            <a:extLst>
              <a:ext uri="{FF2B5EF4-FFF2-40B4-BE49-F238E27FC236}">
                <a16:creationId xmlns:a16="http://schemas.microsoft.com/office/drawing/2014/main" id="{96D17300-6E8B-1149-5110-10BA6B951F68}"/>
              </a:ext>
            </a:extLst>
          </p:cNvPr>
          <p:cNvPicPr>
            <a:picLocks noChangeAspect="1"/>
          </p:cNvPicPr>
          <p:nvPr/>
        </p:nvPicPr>
        <p:blipFill>
          <a:blip r:embed="rId2"/>
          <a:stretch>
            <a:fillRect/>
          </a:stretch>
        </p:blipFill>
        <p:spPr>
          <a:xfrm rot="16200000">
            <a:off x="2684905" y="-1575620"/>
            <a:ext cx="6822190" cy="10009238"/>
          </a:xfrm>
          <a:prstGeom prst="rect">
            <a:avLst/>
          </a:prstGeom>
        </p:spPr>
      </p:pic>
    </p:spTree>
    <p:extLst>
      <p:ext uri="{BB962C8B-B14F-4D97-AF65-F5344CB8AC3E}">
        <p14:creationId xmlns:p14="http://schemas.microsoft.com/office/powerpoint/2010/main" val="3120281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9887-E61A-6487-F96C-D03F982B1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8D394-9226-2B31-9EF7-AC8C26BF5BE0}"/>
              </a:ext>
            </a:extLst>
          </p:cNvPr>
          <p:cNvSpPr>
            <a:spLocks noGrp="1"/>
          </p:cNvSpPr>
          <p:nvPr>
            <p:ph type="title"/>
          </p:nvPr>
        </p:nvSpPr>
        <p:spPr/>
        <p:txBody>
          <a:bodyPr/>
          <a:lstStyle/>
          <a:p>
            <a:r>
              <a:rPr lang="en-NZ" dirty="0"/>
              <a:t>Which jobs are most affected right now?</a:t>
            </a:r>
          </a:p>
        </p:txBody>
      </p:sp>
      <p:sp>
        <p:nvSpPr>
          <p:cNvPr id="3" name="Content Placeholder 2">
            <a:extLst>
              <a:ext uri="{FF2B5EF4-FFF2-40B4-BE49-F238E27FC236}">
                <a16:creationId xmlns:a16="http://schemas.microsoft.com/office/drawing/2014/main" id="{BE6B6B41-8E77-5442-FF79-07479E19F9E2}"/>
              </a:ext>
            </a:extLst>
          </p:cNvPr>
          <p:cNvSpPr>
            <a:spLocks noGrp="1"/>
          </p:cNvSpPr>
          <p:nvPr>
            <p:ph idx="1"/>
          </p:nvPr>
        </p:nvSpPr>
        <p:spPr>
          <a:xfrm>
            <a:off x="838200" y="1668308"/>
            <a:ext cx="10515600" cy="4895850"/>
          </a:xfrm>
        </p:spPr>
        <p:txBody>
          <a:bodyPr>
            <a:normAutofit/>
          </a:bodyPr>
          <a:lstStyle/>
          <a:p>
            <a:r>
              <a:rPr lang="en-NZ" dirty="0"/>
              <a:t>According to a couple of sources (</a:t>
            </a:r>
            <a:r>
              <a:rPr lang="en-US" dirty="0"/>
              <a:t>Felten, Raj and Seamans, 2023; Acemoglu et al. 2022; (Di Battista et al., 2023; )</a:t>
            </a:r>
            <a:r>
              <a:rPr lang="en-NZ" dirty="0"/>
              <a:t> that I put some credence in:</a:t>
            </a:r>
          </a:p>
          <a:p>
            <a:pPr lvl="1"/>
            <a:r>
              <a:rPr lang="en-NZ" dirty="0"/>
              <a:t>Trades, sustainability, and digitisation are least exposed.</a:t>
            </a:r>
          </a:p>
          <a:p>
            <a:pPr lvl="1"/>
            <a:r>
              <a:rPr lang="en-NZ" dirty="0"/>
              <a:t>Language, literature, history, and law teaching; office/admin; bank tellers and related clerks; cashiers; legal services; insurance brokerage; business services and educational services are the most exposed to AI.</a:t>
            </a:r>
          </a:p>
          <a:p>
            <a:r>
              <a:rPr lang="en-NZ" dirty="0"/>
              <a:t>Note: I would be surprised if education took as big a turn as implied by these studies, but the rest are somewhat unsurprising. E.g. AI phone support is increasing considerably.</a:t>
            </a:r>
          </a:p>
          <a:p>
            <a:r>
              <a:rPr lang="en-NZ" dirty="0"/>
              <a:t>And we don’t know what it will be good at next.</a:t>
            </a:r>
          </a:p>
          <a:p>
            <a:endParaRPr lang="en-NZ" dirty="0"/>
          </a:p>
        </p:txBody>
      </p:sp>
      <p:sp>
        <p:nvSpPr>
          <p:cNvPr id="4" name="Slide Number Placeholder 3">
            <a:extLst>
              <a:ext uri="{FF2B5EF4-FFF2-40B4-BE49-F238E27FC236}">
                <a16:creationId xmlns:a16="http://schemas.microsoft.com/office/drawing/2014/main" id="{AE5614E5-ADF4-D7C3-9B3B-2517B8BB5EE2}"/>
              </a:ext>
            </a:extLst>
          </p:cNvPr>
          <p:cNvSpPr>
            <a:spLocks noGrp="1"/>
          </p:cNvSpPr>
          <p:nvPr>
            <p:ph type="sldNum" sz="quarter" idx="12"/>
          </p:nvPr>
        </p:nvSpPr>
        <p:spPr/>
        <p:txBody>
          <a:bodyPr/>
          <a:lstStyle/>
          <a:p>
            <a:fld id="{D643A852-0206-46AC-B0EB-645612933129}" type="slidenum">
              <a:rPr lang="en-US" smtClean="0"/>
              <a:pPr/>
              <a:t>42</a:t>
            </a:fld>
            <a:endParaRPr lang="en-US"/>
          </a:p>
        </p:txBody>
      </p:sp>
    </p:spTree>
    <p:extLst>
      <p:ext uri="{BB962C8B-B14F-4D97-AF65-F5344CB8AC3E}">
        <p14:creationId xmlns:p14="http://schemas.microsoft.com/office/powerpoint/2010/main" val="6581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01AC-D2A1-060A-956A-3A52B70B8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3A25C-AFC6-55BE-CDC5-5BD3591429A8}"/>
              </a:ext>
            </a:extLst>
          </p:cNvPr>
          <p:cNvSpPr>
            <a:spLocks noGrp="1"/>
          </p:cNvSpPr>
          <p:nvPr>
            <p:ph type="title"/>
          </p:nvPr>
        </p:nvSpPr>
        <p:spPr/>
        <p:txBody>
          <a:bodyPr/>
          <a:lstStyle/>
          <a:p>
            <a:r>
              <a:rPr lang="en-NZ" dirty="0"/>
              <a:t>What will happen, and how can we cope?</a:t>
            </a:r>
          </a:p>
        </p:txBody>
      </p:sp>
      <p:sp>
        <p:nvSpPr>
          <p:cNvPr id="3" name="Content Placeholder 2">
            <a:extLst>
              <a:ext uri="{FF2B5EF4-FFF2-40B4-BE49-F238E27FC236}">
                <a16:creationId xmlns:a16="http://schemas.microsoft.com/office/drawing/2014/main" id="{E5A0B789-1F1B-7F01-1279-D57886CC1D65}"/>
              </a:ext>
            </a:extLst>
          </p:cNvPr>
          <p:cNvSpPr>
            <a:spLocks noGrp="1"/>
          </p:cNvSpPr>
          <p:nvPr>
            <p:ph idx="1"/>
          </p:nvPr>
        </p:nvSpPr>
        <p:spPr>
          <a:xfrm>
            <a:off x="838200" y="1668308"/>
            <a:ext cx="10515600" cy="4895850"/>
          </a:xfrm>
        </p:spPr>
        <p:txBody>
          <a:bodyPr>
            <a:normAutofit/>
          </a:bodyPr>
          <a:lstStyle/>
          <a:p>
            <a:r>
              <a:rPr lang="en-NZ" dirty="0"/>
              <a:t>A lot of people are concerned with AI taking basically all of the jobs.</a:t>
            </a:r>
          </a:p>
          <a:p>
            <a:r>
              <a:rPr lang="en-NZ" dirty="0"/>
              <a:t>This is a major concern, but definitely not the only one.</a:t>
            </a:r>
          </a:p>
          <a:p>
            <a:r>
              <a:rPr lang="en-NZ" dirty="0"/>
              <a:t>AI could be </a:t>
            </a:r>
            <a:r>
              <a:rPr lang="en-NZ" i="1" dirty="0"/>
              <a:t>extremely</a:t>
            </a:r>
            <a:r>
              <a:rPr lang="en-NZ" dirty="0"/>
              <a:t> disruptive to the economy. Although diffusion of technology often takes time, AI could significantly shift jobs, and leave people who previously had marginal advantages with no advantages. There could be ‘unemployable’ people.</a:t>
            </a:r>
          </a:p>
          <a:p>
            <a:r>
              <a:rPr lang="en-NZ" dirty="0"/>
              <a:t>We should be careful about the </a:t>
            </a:r>
            <a:r>
              <a:rPr lang="en-NZ" b="1" i="1" dirty="0"/>
              <a:t>disruption</a:t>
            </a:r>
            <a:r>
              <a:rPr lang="en-NZ" dirty="0"/>
              <a:t> that AI could cause to jobs, especially if it is more substituting than complementary.</a:t>
            </a:r>
          </a:p>
          <a:p>
            <a:r>
              <a:rPr lang="en-NZ" dirty="0"/>
              <a:t>Graetz and Shapiro (2020) are concerned that:</a:t>
            </a:r>
          </a:p>
          <a:p>
            <a:pPr lvl="1"/>
            <a:r>
              <a:rPr lang="en-US" dirty="0"/>
              <a:t>“The challenge is less that robots will make humans redundant and more that changing technologies perpetually require people to develop new skills.”</a:t>
            </a:r>
            <a:endParaRPr lang="en-NZ" dirty="0"/>
          </a:p>
        </p:txBody>
      </p:sp>
      <p:sp>
        <p:nvSpPr>
          <p:cNvPr id="4" name="Slide Number Placeholder 3">
            <a:extLst>
              <a:ext uri="{FF2B5EF4-FFF2-40B4-BE49-F238E27FC236}">
                <a16:creationId xmlns:a16="http://schemas.microsoft.com/office/drawing/2014/main" id="{9BB3FE04-11D8-A7DA-347F-0A26AFDBF8D8}"/>
              </a:ext>
            </a:extLst>
          </p:cNvPr>
          <p:cNvSpPr>
            <a:spLocks noGrp="1"/>
          </p:cNvSpPr>
          <p:nvPr>
            <p:ph type="sldNum" sz="quarter" idx="12"/>
          </p:nvPr>
        </p:nvSpPr>
        <p:spPr/>
        <p:txBody>
          <a:bodyPr/>
          <a:lstStyle/>
          <a:p>
            <a:fld id="{D643A852-0206-46AC-B0EB-645612933129}" type="slidenum">
              <a:rPr lang="en-US" smtClean="0"/>
              <a:pPr/>
              <a:t>43</a:t>
            </a:fld>
            <a:endParaRPr lang="en-US"/>
          </a:p>
        </p:txBody>
      </p:sp>
    </p:spTree>
    <p:extLst>
      <p:ext uri="{BB962C8B-B14F-4D97-AF65-F5344CB8AC3E}">
        <p14:creationId xmlns:p14="http://schemas.microsoft.com/office/powerpoint/2010/main" val="28132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C37F4-F80B-725E-785E-300ACD256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F95F5-6CE5-A23E-0235-FCBA8807D584}"/>
              </a:ext>
            </a:extLst>
          </p:cNvPr>
          <p:cNvSpPr>
            <a:spLocks noGrp="1"/>
          </p:cNvSpPr>
          <p:nvPr>
            <p:ph type="title"/>
          </p:nvPr>
        </p:nvSpPr>
        <p:spPr/>
        <p:txBody>
          <a:bodyPr/>
          <a:lstStyle/>
          <a:p>
            <a:r>
              <a:rPr lang="en-NZ" dirty="0"/>
              <a:t>Diffusion of technology</a:t>
            </a:r>
          </a:p>
        </p:txBody>
      </p:sp>
      <p:sp>
        <p:nvSpPr>
          <p:cNvPr id="3" name="Content Placeholder 2">
            <a:extLst>
              <a:ext uri="{FF2B5EF4-FFF2-40B4-BE49-F238E27FC236}">
                <a16:creationId xmlns:a16="http://schemas.microsoft.com/office/drawing/2014/main" id="{28A3B008-B555-77AF-CCED-3A1E50A063E6}"/>
              </a:ext>
            </a:extLst>
          </p:cNvPr>
          <p:cNvSpPr>
            <a:spLocks noGrp="1"/>
          </p:cNvSpPr>
          <p:nvPr>
            <p:ph idx="1"/>
          </p:nvPr>
        </p:nvSpPr>
        <p:spPr>
          <a:xfrm>
            <a:off x="838200" y="1668308"/>
            <a:ext cx="10515600" cy="4895850"/>
          </a:xfrm>
        </p:spPr>
        <p:txBody>
          <a:bodyPr>
            <a:normAutofit fontScale="92500"/>
          </a:bodyPr>
          <a:lstStyle/>
          <a:p>
            <a:r>
              <a:rPr lang="en-NZ" dirty="0"/>
              <a:t>We should also consider the diffusion/adoption of technology. Diffusion doesn’t happen instantly.</a:t>
            </a:r>
          </a:p>
          <a:p>
            <a:r>
              <a:rPr lang="en-NZ" dirty="0"/>
              <a:t>Considering other general-purpose technologies:</a:t>
            </a:r>
          </a:p>
          <a:p>
            <a:pPr lvl="1"/>
            <a:r>
              <a:rPr lang="en-NZ" dirty="0"/>
              <a:t>Electricity took over three decades to reach a </a:t>
            </a:r>
            <a:r>
              <a:rPr lang="en-US" dirty="0"/>
              <a:t>diffusion level of over 50%.</a:t>
            </a:r>
          </a:p>
          <a:p>
            <a:pPr lvl="1"/>
            <a:r>
              <a:rPr lang="en-US" dirty="0"/>
              <a:t>Microprocessors took decades to become useful for home computers.</a:t>
            </a:r>
          </a:p>
          <a:p>
            <a:pPr lvl="1"/>
            <a:r>
              <a:rPr lang="en-US" dirty="0"/>
              <a:t>The internet was not quite as slow – dial-up could be used through phone cords, but for fast internet it needed better cables to be laid.</a:t>
            </a:r>
          </a:p>
          <a:p>
            <a:r>
              <a:rPr lang="en-US" dirty="0"/>
              <a:t>Lessons/considerations:</a:t>
            </a:r>
          </a:p>
          <a:p>
            <a:pPr lvl="1"/>
            <a:r>
              <a:rPr lang="en-US" dirty="0"/>
              <a:t>Technological diffusion takes time</a:t>
            </a:r>
          </a:p>
          <a:p>
            <a:pPr lvl="1"/>
            <a:r>
              <a:rPr lang="en-US" dirty="0"/>
              <a:t>Available infrastructure affects technological uptake</a:t>
            </a:r>
          </a:p>
          <a:p>
            <a:pPr lvl="1"/>
            <a:r>
              <a:rPr lang="en-US" dirty="0"/>
              <a:t>Businesses do not instantly switch to a new technology (especially small businesses)</a:t>
            </a:r>
          </a:p>
          <a:p>
            <a:r>
              <a:rPr lang="en-US" dirty="0"/>
              <a:t>Conclusion: AI will/is being adopted quickly.</a:t>
            </a:r>
            <a:endParaRPr lang="en-NZ" dirty="0"/>
          </a:p>
        </p:txBody>
      </p:sp>
      <p:sp>
        <p:nvSpPr>
          <p:cNvPr id="4" name="Slide Number Placeholder 3">
            <a:extLst>
              <a:ext uri="{FF2B5EF4-FFF2-40B4-BE49-F238E27FC236}">
                <a16:creationId xmlns:a16="http://schemas.microsoft.com/office/drawing/2014/main" id="{A09FBB12-F03D-E4B3-0DA9-084C9DFA27E7}"/>
              </a:ext>
            </a:extLst>
          </p:cNvPr>
          <p:cNvSpPr>
            <a:spLocks noGrp="1"/>
          </p:cNvSpPr>
          <p:nvPr>
            <p:ph type="sldNum" sz="quarter" idx="12"/>
          </p:nvPr>
        </p:nvSpPr>
        <p:spPr/>
        <p:txBody>
          <a:bodyPr/>
          <a:lstStyle/>
          <a:p>
            <a:fld id="{D643A852-0206-46AC-B0EB-645612933129}" type="slidenum">
              <a:rPr lang="en-US" smtClean="0"/>
              <a:pPr/>
              <a:t>44</a:t>
            </a:fld>
            <a:endParaRPr lang="en-US"/>
          </a:p>
        </p:txBody>
      </p:sp>
    </p:spTree>
    <p:extLst>
      <p:ext uri="{BB962C8B-B14F-4D97-AF65-F5344CB8AC3E}">
        <p14:creationId xmlns:p14="http://schemas.microsoft.com/office/powerpoint/2010/main" val="64276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6F5C-BBC9-0747-FB00-D8B46B2648FC}"/>
              </a:ext>
            </a:extLst>
          </p:cNvPr>
          <p:cNvSpPr>
            <a:spLocks noGrp="1"/>
          </p:cNvSpPr>
          <p:nvPr>
            <p:ph type="title"/>
          </p:nvPr>
        </p:nvSpPr>
        <p:spPr/>
        <p:txBody>
          <a:bodyPr/>
          <a:lstStyle/>
          <a:p>
            <a:r>
              <a:rPr lang="en-NZ" dirty="0"/>
              <a:t>What are the possibilities?</a:t>
            </a:r>
          </a:p>
        </p:txBody>
      </p:sp>
      <p:sp>
        <p:nvSpPr>
          <p:cNvPr id="3" name="Content Placeholder 2">
            <a:extLst>
              <a:ext uri="{FF2B5EF4-FFF2-40B4-BE49-F238E27FC236}">
                <a16:creationId xmlns:a16="http://schemas.microsoft.com/office/drawing/2014/main" id="{3FA89C67-FA39-EBE2-3832-4364F57F7AC8}"/>
              </a:ext>
            </a:extLst>
          </p:cNvPr>
          <p:cNvSpPr>
            <a:spLocks noGrp="1"/>
          </p:cNvSpPr>
          <p:nvPr>
            <p:ph idx="1"/>
          </p:nvPr>
        </p:nvSpPr>
        <p:spPr/>
        <p:txBody>
          <a:bodyPr/>
          <a:lstStyle/>
          <a:p>
            <a:r>
              <a:rPr lang="en-NZ" dirty="0"/>
              <a:t>Here are eight possible worlds for us to consider:</a:t>
            </a:r>
          </a:p>
        </p:txBody>
      </p:sp>
      <p:sp>
        <p:nvSpPr>
          <p:cNvPr id="4" name="Slide Number Placeholder 3">
            <a:extLst>
              <a:ext uri="{FF2B5EF4-FFF2-40B4-BE49-F238E27FC236}">
                <a16:creationId xmlns:a16="http://schemas.microsoft.com/office/drawing/2014/main" id="{07777553-61D8-6910-A251-3E6F13CEC002}"/>
              </a:ext>
            </a:extLst>
          </p:cNvPr>
          <p:cNvSpPr>
            <a:spLocks noGrp="1"/>
          </p:cNvSpPr>
          <p:nvPr>
            <p:ph type="sldNum" sz="quarter" idx="12"/>
          </p:nvPr>
        </p:nvSpPr>
        <p:spPr/>
        <p:txBody>
          <a:bodyPr/>
          <a:lstStyle/>
          <a:p>
            <a:fld id="{D643A852-0206-46AC-B0EB-645612933129}" type="slidenum">
              <a:rPr lang="en-US" smtClean="0"/>
              <a:pPr/>
              <a:t>45</a:t>
            </a:fld>
            <a:endParaRPr lang="en-US"/>
          </a:p>
        </p:txBody>
      </p:sp>
      <p:pic>
        <p:nvPicPr>
          <p:cNvPr id="6" name="Picture 5">
            <a:extLst>
              <a:ext uri="{FF2B5EF4-FFF2-40B4-BE49-F238E27FC236}">
                <a16:creationId xmlns:a16="http://schemas.microsoft.com/office/drawing/2014/main" id="{F2735664-DED4-A855-9E85-281BE563B0F6}"/>
              </a:ext>
            </a:extLst>
          </p:cNvPr>
          <p:cNvPicPr>
            <a:picLocks noChangeAspect="1"/>
          </p:cNvPicPr>
          <p:nvPr/>
        </p:nvPicPr>
        <p:blipFill>
          <a:blip r:embed="rId2"/>
          <a:stretch>
            <a:fillRect/>
          </a:stretch>
        </p:blipFill>
        <p:spPr>
          <a:xfrm>
            <a:off x="2377461" y="2581850"/>
            <a:ext cx="7651442" cy="3911025"/>
          </a:xfrm>
          <a:prstGeom prst="rect">
            <a:avLst/>
          </a:prstGeom>
        </p:spPr>
      </p:pic>
    </p:spTree>
    <p:extLst>
      <p:ext uri="{BB962C8B-B14F-4D97-AF65-F5344CB8AC3E}">
        <p14:creationId xmlns:p14="http://schemas.microsoft.com/office/powerpoint/2010/main" val="2801984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5F4F-3827-6199-11EF-7447B5712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B4F3D-C6EC-DDED-873E-AEB4F104AA0A}"/>
              </a:ext>
            </a:extLst>
          </p:cNvPr>
          <p:cNvSpPr>
            <a:spLocks noGrp="1"/>
          </p:cNvSpPr>
          <p:nvPr>
            <p:ph type="title"/>
          </p:nvPr>
        </p:nvSpPr>
        <p:spPr/>
        <p:txBody>
          <a:bodyPr/>
          <a:lstStyle/>
          <a:p>
            <a:r>
              <a:rPr lang="en-NZ" dirty="0"/>
              <a:t>What would we expect in different scenarios?</a:t>
            </a:r>
          </a:p>
        </p:txBody>
      </p:sp>
      <p:sp>
        <p:nvSpPr>
          <p:cNvPr id="3" name="Content Placeholder 2">
            <a:extLst>
              <a:ext uri="{FF2B5EF4-FFF2-40B4-BE49-F238E27FC236}">
                <a16:creationId xmlns:a16="http://schemas.microsoft.com/office/drawing/2014/main" id="{C8C22EB3-2471-2EF6-4129-EBF3481823BC}"/>
              </a:ext>
            </a:extLst>
          </p:cNvPr>
          <p:cNvSpPr>
            <a:spLocks noGrp="1"/>
          </p:cNvSpPr>
          <p:nvPr>
            <p:ph idx="1"/>
          </p:nvPr>
        </p:nvSpPr>
        <p:spPr>
          <a:xfrm>
            <a:off x="838200" y="1668308"/>
            <a:ext cx="10515600" cy="4895850"/>
          </a:xfrm>
        </p:spPr>
        <p:txBody>
          <a:bodyPr>
            <a:normAutofit/>
          </a:bodyPr>
          <a:lstStyle/>
          <a:p>
            <a:r>
              <a:rPr lang="en-NZ" dirty="0"/>
              <a:t>Briefly, as AI gets better, jobs will change more.</a:t>
            </a:r>
          </a:p>
          <a:p>
            <a:r>
              <a:rPr lang="en-NZ" dirty="0"/>
              <a:t>We should be worried about ‘unemployable’ people.</a:t>
            </a:r>
          </a:p>
          <a:p>
            <a:r>
              <a:rPr lang="en-NZ" dirty="0"/>
              <a:t>The exception could be in some of the trades for a while, which require fine mechanical movements that we have not yet solved.</a:t>
            </a:r>
          </a:p>
          <a:p>
            <a:r>
              <a:rPr lang="en-NZ" dirty="0"/>
              <a:t>Or AI progress could completely stall.</a:t>
            </a:r>
          </a:p>
          <a:p>
            <a:r>
              <a:rPr lang="en-NZ" dirty="0"/>
              <a:t>Other workers will surely need to retrain, unless we reach AGI.</a:t>
            </a:r>
          </a:p>
          <a:p>
            <a:r>
              <a:rPr lang="en-NZ" b="1" i="1" dirty="0"/>
              <a:t>If we want to keep our system of performing economic work in return for money/goods</a:t>
            </a:r>
            <a:r>
              <a:rPr lang="en-NZ" dirty="0"/>
              <a:t>, the best-case scenario is where AI improves slowly and people have time to retrain, and are supported by the government in their retraining efforts.</a:t>
            </a:r>
          </a:p>
        </p:txBody>
      </p:sp>
      <p:sp>
        <p:nvSpPr>
          <p:cNvPr id="4" name="Slide Number Placeholder 3">
            <a:extLst>
              <a:ext uri="{FF2B5EF4-FFF2-40B4-BE49-F238E27FC236}">
                <a16:creationId xmlns:a16="http://schemas.microsoft.com/office/drawing/2014/main" id="{A27B480F-85E4-4735-A2CC-CFB8D6B70A28}"/>
              </a:ext>
            </a:extLst>
          </p:cNvPr>
          <p:cNvSpPr>
            <a:spLocks noGrp="1"/>
          </p:cNvSpPr>
          <p:nvPr>
            <p:ph type="sldNum" sz="quarter" idx="12"/>
          </p:nvPr>
        </p:nvSpPr>
        <p:spPr/>
        <p:txBody>
          <a:bodyPr/>
          <a:lstStyle/>
          <a:p>
            <a:fld id="{D643A852-0206-46AC-B0EB-645612933129}" type="slidenum">
              <a:rPr lang="en-US" smtClean="0"/>
              <a:pPr/>
              <a:t>46</a:t>
            </a:fld>
            <a:endParaRPr lang="en-US"/>
          </a:p>
        </p:txBody>
      </p:sp>
    </p:spTree>
    <p:extLst>
      <p:ext uri="{BB962C8B-B14F-4D97-AF65-F5344CB8AC3E}">
        <p14:creationId xmlns:p14="http://schemas.microsoft.com/office/powerpoint/2010/main" val="42655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25CD-9C4C-702D-1AB9-729EC5577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981DE-FB5E-A206-D1DE-A3096802BD52}"/>
              </a:ext>
            </a:extLst>
          </p:cNvPr>
          <p:cNvSpPr>
            <a:spLocks noGrp="1"/>
          </p:cNvSpPr>
          <p:nvPr>
            <p:ph type="title"/>
          </p:nvPr>
        </p:nvSpPr>
        <p:spPr/>
        <p:txBody>
          <a:bodyPr/>
          <a:lstStyle/>
          <a:p>
            <a:r>
              <a:rPr lang="en-NZ" dirty="0"/>
              <a:t>Fast AI progress/AGI worries</a:t>
            </a:r>
          </a:p>
        </p:txBody>
      </p:sp>
      <p:sp>
        <p:nvSpPr>
          <p:cNvPr id="3" name="Content Placeholder 2">
            <a:extLst>
              <a:ext uri="{FF2B5EF4-FFF2-40B4-BE49-F238E27FC236}">
                <a16:creationId xmlns:a16="http://schemas.microsoft.com/office/drawing/2014/main" id="{BD986CB7-4FBF-B7F4-6FF8-CBA55CDAB2CA}"/>
              </a:ext>
            </a:extLst>
          </p:cNvPr>
          <p:cNvSpPr>
            <a:spLocks noGrp="1"/>
          </p:cNvSpPr>
          <p:nvPr>
            <p:ph idx="1"/>
          </p:nvPr>
        </p:nvSpPr>
        <p:spPr/>
        <p:txBody>
          <a:bodyPr>
            <a:normAutofit fontScale="92500" lnSpcReduction="10000"/>
          </a:bodyPr>
          <a:lstStyle/>
          <a:p>
            <a:r>
              <a:rPr lang="en-NZ" dirty="0"/>
              <a:t>Concentration of power.</a:t>
            </a:r>
          </a:p>
          <a:p>
            <a:r>
              <a:rPr lang="en-NZ" dirty="0"/>
              <a:t>Huge and rising inequality; poverty; class divisions; disenfranchisement.</a:t>
            </a:r>
          </a:p>
          <a:p>
            <a:r>
              <a:rPr lang="en-NZ" dirty="0"/>
              <a:t>Owners of capital continue to control more and more of society.</a:t>
            </a:r>
          </a:p>
          <a:p>
            <a:r>
              <a:rPr lang="en-NZ" dirty="0"/>
              <a:t>AI is used to do bad things, and is competent. E.g. AI is used in financial markets, one algorithm is far superior and collects all the wealth.</a:t>
            </a:r>
          </a:p>
          <a:p>
            <a:r>
              <a:rPr lang="en-NZ" dirty="0"/>
              <a:t>AI does almost all work and most people are unable to compete, and there are few social safety nets.</a:t>
            </a:r>
          </a:p>
          <a:p>
            <a:r>
              <a:rPr lang="en-NZ" dirty="0"/>
              <a:t>Huge negative effects on wellbeing from jobs changing, loss of economic work, and poverty/inequality.</a:t>
            </a:r>
          </a:p>
          <a:p>
            <a:r>
              <a:rPr lang="en-NZ" dirty="0"/>
              <a:t>The possibility of economic collapse. If people don’t have money, what happens to the economy? This might be unlikely, but possible.</a:t>
            </a:r>
          </a:p>
          <a:p>
            <a:pPr marL="0" indent="0">
              <a:buNone/>
            </a:pPr>
            <a:endParaRPr lang="en-NZ" dirty="0"/>
          </a:p>
          <a:p>
            <a:endParaRPr lang="en-NZ" dirty="0"/>
          </a:p>
        </p:txBody>
      </p:sp>
      <p:sp>
        <p:nvSpPr>
          <p:cNvPr id="4" name="Slide Number Placeholder 3">
            <a:extLst>
              <a:ext uri="{FF2B5EF4-FFF2-40B4-BE49-F238E27FC236}">
                <a16:creationId xmlns:a16="http://schemas.microsoft.com/office/drawing/2014/main" id="{898F387A-93E7-6955-53A8-D96EC290950F}"/>
              </a:ext>
            </a:extLst>
          </p:cNvPr>
          <p:cNvSpPr>
            <a:spLocks noGrp="1"/>
          </p:cNvSpPr>
          <p:nvPr>
            <p:ph type="sldNum" sz="quarter" idx="12"/>
          </p:nvPr>
        </p:nvSpPr>
        <p:spPr/>
        <p:txBody>
          <a:bodyPr/>
          <a:lstStyle/>
          <a:p>
            <a:fld id="{D643A852-0206-46AC-B0EB-645612933129}" type="slidenum">
              <a:rPr lang="en-US" smtClean="0"/>
              <a:pPr/>
              <a:t>47</a:t>
            </a:fld>
            <a:endParaRPr lang="en-US"/>
          </a:p>
        </p:txBody>
      </p:sp>
    </p:spTree>
    <p:extLst>
      <p:ext uri="{BB962C8B-B14F-4D97-AF65-F5344CB8AC3E}">
        <p14:creationId xmlns:p14="http://schemas.microsoft.com/office/powerpoint/2010/main" val="209728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F6E5-704A-4ED5-EBAA-BBC5E71EF812}"/>
              </a:ext>
            </a:extLst>
          </p:cNvPr>
          <p:cNvSpPr>
            <a:spLocks noGrp="1"/>
          </p:cNvSpPr>
          <p:nvPr>
            <p:ph type="title"/>
          </p:nvPr>
        </p:nvSpPr>
        <p:spPr/>
        <p:txBody>
          <a:bodyPr/>
          <a:lstStyle/>
          <a:p>
            <a:r>
              <a:rPr lang="en-NZ" dirty="0"/>
              <a:t>Policy solutions for various scenarios</a:t>
            </a:r>
          </a:p>
        </p:txBody>
      </p:sp>
      <p:sp>
        <p:nvSpPr>
          <p:cNvPr id="3" name="Content Placeholder 2">
            <a:extLst>
              <a:ext uri="{FF2B5EF4-FFF2-40B4-BE49-F238E27FC236}">
                <a16:creationId xmlns:a16="http://schemas.microsoft.com/office/drawing/2014/main" id="{DDF582E6-96AA-4917-DFFB-44DB69A34684}"/>
              </a:ext>
            </a:extLst>
          </p:cNvPr>
          <p:cNvSpPr>
            <a:spLocks noGrp="1"/>
          </p:cNvSpPr>
          <p:nvPr>
            <p:ph idx="1"/>
          </p:nvPr>
        </p:nvSpPr>
        <p:spPr>
          <a:xfrm>
            <a:off x="838200" y="1825625"/>
            <a:ext cx="10734368" cy="4667250"/>
          </a:xfrm>
        </p:spPr>
        <p:txBody>
          <a:bodyPr>
            <a:normAutofit/>
          </a:bodyPr>
          <a:lstStyle/>
          <a:p>
            <a:r>
              <a:rPr lang="en-NZ" dirty="0"/>
              <a:t>There is a variety of things that we could do about this:</a:t>
            </a:r>
          </a:p>
          <a:p>
            <a:pPr lvl="1"/>
            <a:r>
              <a:rPr lang="en-NZ" dirty="0"/>
              <a:t>Increase taxation to support those who need it.</a:t>
            </a:r>
          </a:p>
          <a:p>
            <a:pPr lvl="1"/>
            <a:r>
              <a:rPr lang="en-NZ" dirty="0"/>
              <a:t>A Universal Basic Income (UBI), or an income guarantee</a:t>
            </a:r>
          </a:p>
          <a:p>
            <a:pPr lvl="1"/>
            <a:r>
              <a:rPr lang="en-NZ" dirty="0"/>
              <a:t>Retraining support</a:t>
            </a:r>
          </a:p>
          <a:p>
            <a:pPr lvl="1"/>
            <a:r>
              <a:rPr lang="en-NZ" dirty="0"/>
              <a:t>Increasing current social safety nets, especially those for job transitions (e.g. covering a percentage of wages upon job loss)</a:t>
            </a:r>
          </a:p>
          <a:p>
            <a:pPr lvl="1"/>
            <a:r>
              <a:rPr lang="en-NZ" dirty="0"/>
              <a:t>Working hour decreases</a:t>
            </a:r>
          </a:p>
          <a:p>
            <a:pPr lvl="1"/>
            <a:r>
              <a:rPr lang="en-NZ" dirty="0"/>
              <a:t>Other wellbeing support (e.g. community involvement or workplace wellbeing)</a:t>
            </a:r>
          </a:p>
          <a:p>
            <a:pPr lvl="1"/>
            <a:r>
              <a:rPr lang="en-NZ" dirty="0"/>
              <a:t>Distributing AI’s benefits (e.g. through (partial) public ownership)</a:t>
            </a:r>
          </a:p>
          <a:p>
            <a:pPr lvl="1"/>
            <a:r>
              <a:rPr lang="en-NZ" dirty="0"/>
              <a:t>IP and antitrust laws could be used or modified to ensure everyone benefits</a:t>
            </a:r>
          </a:p>
          <a:p>
            <a:r>
              <a:rPr lang="en-NZ" dirty="0"/>
              <a:t>Which of these are used might depend on where we find ourselves.</a:t>
            </a:r>
          </a:p>
        </p:txBody>
      </p:sp>
      <p:sp>
        <p:nvSpPr>
          <p:cNvPr id="4" name="Slide Number Placeholder 3">
            <a:extLst>
              <a:ext uri="{FF2B5EF4-FFF2-40B4-BE49-F238E27FC236}">
                <a16:creationId xmlns:a16="http://schemas.microsoft.com/office/drawing/2014/main" id="{2406BF94-7094-14B4-1274-BBFAAA09E583}"/>
              </a:ext>
            </a:extLst>
          </p:cNvPr>
          <p:cNvSpPr>
            <a:spLocks noGrp="1"/>
          </p:cNvSpPr>
          <p:nvPr>
            <p:ph type="sldNum" sz="quarter" idx="12"/>
          </p:nvPr>
        </p:nvSpPr>
        <p:spPr/>
        <p:txBody>
          <a:bodyPr/>
          <a:lstStyle/>
          <a:p>
            <a:fld id="{D643A852-0206-46AC-B0EB-645612933129}" type="slidenum">
              <a:rPr lang="en-US" smtClean="0"/>
              <a:pPr/>
              <a:t>48</a:t>
            </a:fld>
            <a:endParaRPr lang="en-US"/>
          </a:p>
        </p:txBody>
      </p:sp>
    </p:spTree>
    <p:extLst>
      <p:ext uri="{BB962C8B-B14F-4D97-AF65-F5344CB8AC3E}">
        <p14:creationId xmlns:p14="http://schemas.microsoft.com/office/powerpoint/2010/main" val="386536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F970B-067E-267F-A1A2-371DDDF28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CC3CB-9B21-7679-01B4-988922C52524}"/>
              </a:ext>
            </a:extLst>
          </p:cNvPr>
          <p:cNvSpPr>
            <a:spLocks noGrp="1"/>
          </p:cNvSpPr>
          <p:nvPr>
            <p:ph type="title"/>
          </p:nvPr>
        </p:nvSpPr>
        <p:spPr/>
        <p:txBody>
          <a:bodyPr/>
          <a:lstStyle/>
          <a:p>
            <a:r>
              <a:rPr lang="en-NZ" dirty="0"/>
              <a:t>UBI</a:t>
            </a:r>
          </a:p>
        </p:txBody>
      </p:sp>
      <p:sp>
        <p:nvSpPr>
          <p:cNvPr id="3" name="Content Placeholder 2">
            <a:extLst>
              <a:ext uri="{FF2B5EF4-FFF2-40B4-BE49-F238E27FC236}">
                <a16:creationId xmlns:a16="http://schemas.microsoft.com/office/drawing/2014/main" id="{94022511-7EEB-E929-FBC1-44DA03C67970}"/>
              </a:ext>
            </a:extLst>
          </p:cNvPr>
          <p:cNvSpPr>
            <a:spLocks noGrp="1"/>
          </p:cNvSpPr>
          <p:nvPr>
            <p:ph idx="1"/>
          </p:nvPr>
        </p:nvSpPr>
        <p:spPr>
          <a:xfrm>
            <a:off x="838200" y="1825625"/>
            <a:ext cx="10734368" cy="4667250"/>
          </a:xfrm>
        </p:spPr>
        <p:txBody>
          <a:bodyPr>
            <a:normAutofit fontScale="92500" lnSpcReduction="10000"/>
          </a:bodyPr>
          <a:lstStyle/>
          <a:p>
            <a:r>
              <a:rPr lang="en-US" dirty="0"/>
              <a:t>Each member of a community (e.g. adult resident citizens of a country) is entitled to the some no-strings-attached amount of money, often such that they can live a life free from economic insecurity.</a:t>
            </a:r>
            <a:endParaRPr lang="en-NZ" dirty="0"/>
          </a:p>
          <a:p>
            <a:r>
              <a:rPr lang="en-NZ" dirty="0"/>
              <a:t>Morgan and Guthrie (2011) found that a UBI of about $11 000 to each NZ adult resident would be possible, with their suggested changes to taxation.</a:t>
            </a:r>
          </a:p>
          <a:p>
            <a:r>
              <a:rPr lang="en-NZ" dirty="0"/>
              <a:t>Broadly, the lesson from this is that </a:t>
            </a:r>
            <a:r>
              <a:rPr lang="en-NZ" i="1" dirty="0"/>
              <a:t>right now </a:t>
            </a:r>
            <a:r>
              <a:rPr lang="en-NZ" dirty="0"/>
              <a:t>a </a:t>
            </a:r>
            <a:r>
              <a:rPr lang="en-NZ" b="1" dirty="0"/>
              <a:t>full</a:t>
            </a:r>
            <a:r>
              <a:rPr lang="en-NZ" dirty="0"/>
              <a:t> </a:t>
            </a:r>
            <a:r>
              <a:rPr lang="en-NZ" b="1" dirty="0"/>
              <a:t>UBI</a:t>
            </a:r>
            <a:r>
              <a:rPr lang="en-NZ" dirty="0"/>
              <a:t> is likely not possible. But, </a:t>
            </a:r>
            <a:r>
              <a:rPr lang="en-NZ" i="1" dirty="0"/>
              <a:t>in future</a:t>
            </a:r>
            <a:r>
              <a:rPr lang="en-NZ" dirty="0"/>
              <a:t>, productivity gains from AI, and cheaper goods due to AI, could make a UBI affordable.</a:t>
            </a:r>
          </a:p>
          <a:p>
            <a:r>
              <a:rPr lang="en-NZ" dirty="0"/>
              <a:t>We could plans the seeds for a UBI. Korinek (2023) suggest a “</a:t>
            </a:r>
            <a:r>
              <a:rPr lang="en-NZ" i="1" dirty="0"/>
              <a:t>seed UBI</a:t>
            </a:r>
            <a:r>
              <a:rPr lang="en-NZ" dirty="0"/>
              <a:t>” – a </a:t>
            </a:r>
            <a:r>
              <a:rPr lang="en-NZ" b="1" dirty="0"/>
              <a:t>small UBI </a:t>
            </a:r>
            <a:r>
              <a:rPr lang="en-NZ" dirty="0"/>
              <a:t>that sets up the system for a full UBI when it is needed. </a:t>
            </a:r>
          </a:p>
          <a:p>
            <a:pPr lvl="1"/>
            <a:r>
              <a:rPr lang="en-NZ" dirty="0"/>
              <a:t>E.g. India has implemented such a system for biometric identification at a cost of US$1.16 per person (Gentilini </a:t>
            </a:r>
            <a:r>
              <a:rPr lang="en-NZ" i="1" dirty="0"/>
              <a:t>et al.</a:t>
            </a:r>
            <a:r>
              <a:rPr lang="en-NZ" dirty="0"/>
              <a:t>, 2020).</a:t>
            </a:r>
          </a:p>
          <a:p>
            <a:endParaRPr lang="en-NZ" dirty="0"/>
          </a:p>
        </p:txBody>
      </p:sp>
      <p:sp>
        <p:nvSpPr>
          <p:cNvPr id="4" name="Slide Number Placeholder 3">
            <a:extLst>
              <a:ext uri="{FF2B5EF4-FFF2-40B4-BE49-F238E27FC236}">
                <a16:creationId xmlns:a16="http://schemas.microsoft.com/office/drawing/2014/main" id="{D6F1E493-F7CE-6435-53AD-64E30C8C6528}"/>
              </a:ext>
            </a:extLst>
          </p:cNvPr>
          <p:cNvSpPr>
            <a:spLocks noGrp="1"/>
          </p:cNvSpPr>
          <p:nvPr>
            <p:ph type="sldNum" sz="quarter" idx="12"/>
          </p:nvPr>
        </p:nvSpPr>
        <p:spPr/>
        <p:txBody>
          <a:bodyPr/>
          <a:lstStyle/>
          <a:p>
            <a:fld id="{D643A852-0206-46AC-B0EB-645612933129}" type="slidenum">
              <a:rPr lang="en-US" smtClean="0"/>
              <a:pPr/>
              <a:t>49</a:t>
            </a:fld>
            <a:endParaRPr lang="en-US"/>
          </a:p>
        </p:txBody>
      </p:sp>
    </p:spTree>
    <p:extLst>
      <p:ext uri="{BB962C8B-B14F-4D97-AF65-F5344CB8AC3E}">
        <p14:creationId xmlns:p14="http://schemas.microsoft.com/office/powerpoint/2010/main" val="16008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2750-3D69-DC63-669F-32C8C2F1926A}"/>
              </a:ext>
            </a:extLst>
          </p:cNvPr>
          <p:cNvSpPr>
            <a:spLocks noGrp="1"/>
          </p:cNvSpPr>
          <p:nvPr>
            <p:ph type="title"/>
          </p:nvPr>
        </p:nvSpPr>
        <p:spPr/>
        <p:txBody>
          <a:bodyPr/>
          <a:lstStyle/>
          <a:p>
            <a:r>
              <a:rPr lang="en-NZ" i="1" dirty="0"/>
              <a:t>Reflections: here is a slide I made in 2022:</a:t>
            </a:r>
            <a:br>
              <a:rPr lang="en-NZ" dirty="0"/>
            </a:br>
            <a:r>
              <a:rPr lang="en-NZ" dirty="0"/>
              <a:t>What will AI be able to do soon?</a:t>
            </a:r>
          </a:p>
        </p:txBody>
      </p:sp>
      <p:sp>
        <p:nvSpPr>
          <p:cNvPr id="3" name="Content Placeholder 2">
            <a:extLst>
              <a:ext uri="{FF2B5EF4-FFF2-40B4-BE49-F238E27FC236}">
                <a16:creationId xmlns:a16="http://schemas.microsoft.com/office/drawing/2014/main" id="{B762A810-4914-D73A-2CE7-EDBEEE2F7F54}"/>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en-NZ" dirty="0"/>
              <a:t>Given the developments above, it seems in not too long a time (within 0-10 years), AI will be able to do things like:</a:t>
            </a:r>
          </a:p>
          <a:p>
            <a:r>
              <a:rPr lang="en-NZ" dirty="0"/>
              <a:t>You say “write a program that does x” or “add a profit column, with values, to the spreadsheet” or “add John Doe from Google as a lead and email him with my </a:t>
            </a:r>
            <a:r>
              <a:rPr lang="en-NZ" dirty="0" err="1"/>
              <a:t>Calendy</a:t>
            </a:r>
            <a:r>
              <a:rPr lang="en-NZ" dirty="0"/>
              <a:t> and ask for a 30 minute call” and it does.</a:t>
            </a:r>
          </a:p>
          <a:p>
            <a:r>
              <a:rPr lang="en-NZ" dirty="0"/>
              <a:t>You upload a pdf of essay instructions, and it can write a very good essay for you, to your specifications.</a:t>
            </a:r>
          </a:p>
          <a:p>
            <a:r>
              <a:rPr lang="en-NZ" dirty="0"/>
              <a:t>It tracks the work you do on your computer, and later on, once it’s gathered data, you say “write my monthly report” and it does it for you.</a:t>
            </a:r>
          </a:p>
          <a:p>
            <a:r>
              <a:rPr lang="en-NZ" dirty="0"/>
              <a:t>You input something like “make a short movie about a 12 year old girl in India finding out about good communication and life lessons through economic struggles and her connections” and it makes one.</a:t>
            </a:r>
          </a:p>
          <a:p>
            <a:r>
              <a:rPr lang="en-NZ" dirty="0"/>
              <a:t>Do narrow manual labour tasks, if we get the hardware and data right.</a:t>
            </a:r>
          </a:p>
          <a:p>
            <a:endParaRPr lang="en-NZ" dirty="0"/>
          </a:p>
          <a:p>
            <a:endParaRPr lang="en-NZ" dirty="0"/>
          </a:p>
          <a:p>
            <a:endParaRPr lang="en-NZ" dirty="0"/>
          </a:p>
          <a:p>
            <a:endParaRPr lang="en-NZ" dirty="0"/>
          </a:p>
        </p:txBody>
      </p:sp>
      <p:sp>
        <p:nvSpPr>
          <p:cNvPr id="4" name="Slide Number Placeholder 3">
            <a:extLst>
              <a:ext uri="{FF2B5EF4-FFF2-40B4-BE49-F238E27FC236}">
                <a16:creationId xmlns:a16="http://schemas.microsoft.com/office/drawing/2014/main" id="{D60790C4-6EA0-1CE2-08C4-1236976504FF}"/>
              </a:ext>
            </a:extLst>
          </p:cNvPr>
          <p:cNvSpPr>
            <a:spLocks noGrp="1"/>
          </p:cNvSpPr>
          <p:nvPr>
            <p:ph type="sldNum" sz="quarter" idx="12"/>
          </p:nvPr>
        </p:nvSpPr>
        <p:spPr/>
        <p:txBody>
          <a:bodyPr/>
          <a:lstStyle/>
          <a:p>
            <a:fld id="{D643A852-0206-46AC-B0EB-645612933129}" type="slidenum">
              <a:rPr lang="en-US" smtClean="0"/>
              <a:t>5</a:t>
            </a:fld>
            <a:endParaRPr lang="en-US"/>
          </a:p>
        </p:txBody>
      </p:sp>
    </p:spTree>
    <p:extLst>
      <p:ext uri="{BB962C8B-B14F-4D97-AF65-F5344CB8AC3E}">
        <p14:creationId xmlns:p14="http://schemas.microsoft.com/office/powerpoint/2010/main" val="6844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9319-9E98-EF9A-468C-2FFC36391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C0C3F-948E-66F4-1D91-7293077DD8E4}"/>
              </a:ext>
            </a:extLst>
          </p:cNvPr>
          <p:cNvSpPr>
            <a:spLocks noGrp="1"/>
          </p:cNvSpPr>
          <p:nvPr>
            <p:ph type="title"/>
          </p:nvPr>
        </p:nvSpPr>
        <p:spPr/>
        <p:txBody>
          <a:bodyPr/>
          <a:lstStyle/>
          <a:p>
            <a:r>
              <a:rPr lang="en-NZ" dirty="0"/>
              <a:t>Justifications for a UBI </a:t>
            </a:r>
            <a:br>
              <a:rPr lang="en-NZ" dirty="0"/>
            </a:br>
            <a:r>
              <a:rPr lang="en-NZ" sz="2800" dirty="0"/>
              <a:t>(accompanied by taxation or other means of government revenue)</a:t>
            </a:r>
            <a:endParaRPr lang="en-NZ" dirty="0"/>
          </a:p>
        </p:txBody>
      </p:sp>
      <p:sp>
        <p:nvSpPr>
          <p:cNvPr id="3" name="Content Placeholder 2">
            <a:extLst>
              <a:ext uri="{FF2B5EF4-FFF2-40B4-BE49-F238E27FC236}">
                <a16:creationId xmlns:a16="http://schemas.microsoft.com/office/drawing/2014/main" id="{EAD6447F-95C0-4F79-F6DC-6CC35E0E4A2D}"/>
              </a:ext>
            </a:extLst>
          </p:cNvPr>
          <p:cNvSpPr>
            <a:spLocks noGrp="1"/>
          </p:cNvSpPr>
          <p:nvPr>
            <p:ph idx="1"/>
          </p:nvPr>
        </p:nvSpPr>
        <p:spPr>
          <a:xfrm>
            <a:off x="838200" y="1690687"/>
            <a:ext cx="10734368" cy="5030787"/>
          </a:xfrm>
        </p:spPr>
        <p:txBody>
          <a:bodyPr>
            <a:normAutofit fontScale="85000" lnSpcReduction="20000"/>
          </a:bodyPr>
          <a:lstStyle/>
          <a:p>
            <a:r>
              <a:rPr lang="en-NZ" dirty="0"/>
              <a:t>Poverty eradication</a:t>
            </a:r>
          </a:p>
          <a:p>
            <a:r>
              <a:rPr lang="en-NZ" dirty="0"/>
              <a:t>A set level of wealth distribution/more equality</a:t>
            </a:r>
          </a:p>
          <a:p>
            <a:r>
              <a:rPr lang="en-NZ" dirty="0"/>
              <a:t>Wellbeing enhancement</a:t>
            </a:r>
          </a:p>
          <a:p>
            <a:r>
              <a:rPr lang="en-NZ" dirty="0"/>
              <a:t>A considerable simplification of the social support system</a:t>
            </a:r>
          </a:p>
          <a:p>
            <a:r>
              <a:rPr lang="en-NZ" dirty="0"/>
              <a:t>A large reduction in the </a:t>
            </a:r>
            <a:r>
              <a:rPr lang="en-US" dirty="0"/>
              <a:t>psychological burden and stigma associated with receiving social support</a:t>
            </a:r>
          </a:p>
          <a:p>
            <a:r>
              <a:rPr lang="en-NZ" dirty="0"/>
              <a:t>Comprehensive coverage of the population, and income security</a:t>
            </a:r>
          </a:p>
          <a:p>
            <a:r>
              <a:rPr lang="en-NZ" dirty="0"/>
              <a:t>Elimination of poverty/unemployment traps</a:t>
            </a:r>
          </a:p>
          <a:p>
            <a:r>
              <a:rPr lang="en-NZ" dirty="0"/>
              <a:t>Rawlsian justice/freedom (Van </a:t>
            </a:r>
            <a:r>
              <a:rPr lang="en-NZ" dirty="0" err="1"/>
              <a:t>Parijs</a:t>
            </a:r>
            <a:r>
              <a:rPr lang="en-NZ" dirty="0"/>
              <a:t>, 1991)</a:t>
            </a:r>
          </a:p>
          <a:p>
            <a:r>
              <a:rPr lang="en-NZ" dirty="0"/>
              <a:t>UN declaration of human rights:</a:t>
            </a:r>
          </a:p>
          <a:p>
            <a:pPr lvl="1"/>
            <a:r>
              <a:rPr lang="en-NZ" dirty="0"/>
              <a:t>“</a:t>
            </a:r>
            <a:r>
              <a:rPr lang="en-US" dirty="0"/>
              <a:t>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a:t>
            </a:r>
            <a:endParaRPr lang="en-NZ" dirty="0"/>
          </a:p>
          <a:p>
            <a:endParaRPr lang="en-NZ" dirty="0"/>
          </a:p>
        </p:txBody>
      </p:sp>
      <p:sp>
        <p:nvSpPr>
          <p:cNvPr id="4" name="Slide Number Placeholder 3">
            <a:extLst>
              <a:ext uri="{FF2B5EF4-FFF2-40B4-BE49-F238E27FC236}">
                <a16:creationId xmlns:a16="http://schemas.microsoft.com/office/drawing/2014/main" id="{BA933048-9263-85B0-062F-100D6ADA45DA}"/>
              </a:ext>
            </a:extLst>
          </p:cNvPr>
          <p:cNvSpPr>
            <a:spLocks noGrp="1"/>
          </p:cNvSpPr>
          <p:nvPr>
            <p:ph type="sldNum" sz="quarter" idx="12"/>
          </p:nvPr>
        </p:nvSpPr>
        <p:spPr/>
        <p:txBody>
          <a:bodyPr/>
          <a:lstStyle/>
          <a:p>
            <a:fld id="{D643A852-0206-46AC-B0EB-645612933129}" type="slidenum">
              <a:rPr lang="en-US" smtClean="0"/>
              <a:pPr/>
              <a:t>50</a:t>
            </a:fld>
            <a:endParaRPr lang="en-US"/>
          </a:p>
        </p:txBody>
      </p:sp>
    </p:spTree>
    <p:extLst>
      <p:ext uri="{BB962C8B-B14F-4D97-AF65-F5344CB8AC3E}">
        <p14:creationId xmlns:p14="http://schemas.microsoft.com/office/powerpoint/2010/main" val="403042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3388-49BE-2616-38D3-36033B84838E}"/>
              </a:ext>
            </a:extLst>
          </p:cNvPr>
          <p:cNvSpPr>
            <a:spLocks noGrp="1"/>
          </p:cNvSpPr>
          <p:nvPr>
            <p:ph type="title"/>
          </p:nvPr>
        </p:nvSpPr>
        <p:spPr/>
        <p:txBody>
          <a:bodyPr/>
          <a:lstStyle/>
          <a:p>
            <a:r>
              <a:rPr lang="en-NZ" dirty="0"/>
              <a:t>Again, the tools we have are:</a:t>
            </a:r>
          </a:p>
        </p:txBody>
      </p:sp>
      <p:sp>
        <p:nvSpPr>
          <p:cNvPr id="3" name="Content Placeholder 2">
            <a:extLst>
              <a:ext uri="{FF2B5EF4-FFF2-40B4-BE49-F238E27FC236}">
                <a16:creationId xmlns:a16="http://schemas.microsoft.com/office/drawing/2014/main" id="{88D38660-5294-8737-B188-40F686DFBBD5}"/>
              </a:ext>
            </a:extLst>
          </p:cNvPr>
          <p:cNvSpPr>
            <a:spLocks noGrp="1"/>
          </p:cNvSpPr>
          <p:nvPr>
            <p:ph idx="1"/>
          </p:nvPr>
        </p:nvSpPr>
        <p:spPr/>
        <p:txBody>
          <a:bodyPr>
            <a:normAutofit fontScale="92500" lnSpcReduction="20000"/>
          </a:bodyPr>
          <a:lstStyle/>
          <a:p>
            <a:r>
              <a:rPr lang="en-US" dirty="0"/>
              <a:t>Increase taxation to support those who need it.</a:t>
            </a:r>
          </a:p>
          <a:p>
            <a:r>
              <a:rPr lang="en-US" dirty="0"/>
              <a:t>A Universal Basic Income (UBI), or an income guarantee</a:t>
            </a:r>
          </a:p>
          <a:p>
            <a:r>
              <a:rPr lang="en-US" dirty="0"/>
              <a:t>Retraining support</a:t>
            </a:r>
          </a:p>
          <a:p>
            <a:r>
              <a:rPr lang="en-US" dirty="0"/>
              <a:t>Increasing current social safety nets, especially those for job transitions (e.g. covering a percentage of wages upon job loss)</a:t>
            </a:r>
          </a:p>
          <a:p>
            <a:r>
              <a:rPr lang="en-US" dirty="0"/>
              <a:t>Working hour decreases</a:t>
            </a:r>
          </a:p>
          <a:p>
            <a:r>
              <a:rPr lang="en-US" dirty="0"/>
              <a:t>Other wellbeing support (e.g. community involvement or workplace wellbeing)</a:t>
            </a:r>
          </a:p>
          <a:p>
            <a:r>
              <a:rPr lang="en-US" dirty="0"/>
              <a:t>Distributing AI’s benefits (e.g. through (partial) public ownership)</a:t>
            </a:r>
          </a:p>
          <a:p>
            <a:r>
              <a:rPr lang="en-US" dirty="0"/>
              <a:t>IP and antitrust laws could be used or modified to ensure everyone benefits</a:t>
            </a:r>
          </a:p>
          <a:p>
            <a:endParaRPr lang="en-NZ" dirty="0"/>
          </a:p>
        </p:txBody>
      </p:sp>
      <p:sp>
        <p:nvSpPr>
          <p:cNvPr id="4" name="Slide Number Placeholder 3">
            <a:extLst>
              <a:ext uri="{FF2B5EF4-FFF2-40B4-BE49-F238E27FC236}">
                <a16:creationId xmlns:a16="http://schemas.microsoft.com/office/drawing/2014/main" id="{C9A34865-088B-D4AA-B7BB-EA6B8D21BCED}"/>
              </a:ext>
            </a:extLst>
          </p:cNvPr>
          <p:cNvSpPr>
            <a:spLocks noGrp="1"/>
          </p:cNvSpPr>
          <p:nvPr>
            <p:ph type="sldNum" sz="quarter" idx="12"/>
          </p:nvPr>
        </p:nvSpPr>
        <p:spPr/>
        <p:txBody>
          <a:bodyPr/>
          <a:lstStyle/>
          <a:p>
            <a:fld id="{D643A852-0206-46AC-B0EB-645612933129}" type="slidenum">
              <a:rPr lang="en-US" smtClean="0"/>
              <a:pPr/>
              <a:t>51</a:t>
            </a:fld>
            <a:endParaRPr lang="en-US"/>
          </a:p>
        </p:txBody>
      </p:sp>
    </p:spTree>
    <p:extLst>
      <p:ext uri="{BB962C8B-B14F-4D97-AF65-F5344CB8AC3E}">
        <p14:creationId xmlns:p14="http://schemas.microsoft.com/office/powerpoint/2010/main" val="18621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34311F-F941-5B74-4CCE-8DCF5B77F1E3}"/>
              </a:ext>
            </a:extLst>
          </p:cNvPr>
          <p:cNvSpPr>
            <a:spLocks noGrp="1"/>
          </p:cNvSpPr>
          <p:nvPr>
            <p:ph type="sldNum" sz="quarter" idx="12"/>
          </p:nvPr>
        </p:nvSpPr>
        <p:spPr/>
        <p:txBody>
          <a:bodyPr/>
          <a:lstStyle/>
          <a:p>
            <a:fld id="{D643A852-0206-46AC-B0EB-645612933129}" type="slidenum">
              <a:rPr lang="en-US" smtClean="0"/>
              <a:pPr/>
              <a:t>52</a:t>
            </a:fld>
            <a:endParaRPr lang="en-US"/>
          </a:p>
        </p:txBody>
      </p:sp>
      <p:pic>
        <p:nvPicPr>
          <p:cNvPr id="6" name="Picture 5">
            <a:extLst>
              <a:ext uri="{FF2B5EF4-FFF2-40B4-BE49-F238E27FC236}">
                <a16:creationId xmlns:a16="http://schemas.microsoft.com/office/drawing/2014/main" id="{A3ABECD2-A49B-596F-933A-4D280CCF9ED6}"/>
              </a:ext>
            </a:extLst>
          </p:cNvPr>
          <p:cNvPicPr>
            <a:picLocks noChangeAspect="1"/>
          </p:cNvPicPr>
          <p:nvPr/>
        </p:nvPicPr>
        <p:blipFill>
          <a:blip r:embed="rId2"/>
          <a:stretch>
            <a:fillRect/>
          </a:stretch>
        </p:blipFill>
        <p:spPr>
          <a:xfrm rot="16200000">
            <a:off x="2842673" y="-1626088"/>
            <a:ext cx="6961394" cy="10006781"/>
          </a:xfrm>
          <a:prstGeom prst="rect">
            <a:avLst/>
          </a:prstGeom>
        </p:spPr>
      </p:pic>
    </p:spTree>
    <p:extLst>
      <p:ext uri="{BB962C8B-B14F-4D97-AF65-F5344CB8AC3E}">
        <p14:creationId xmlns:p14="http://schemas.microsoft.com/office/powerpoint/2010/main" val="3254910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8FCC3-21C1-CE95-23DC-0E90F14762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A88341-DD2F-830B-6BC3-918E5257B9D2}"/>
              </a:ext>
            </a:extLst>
          </p:cNvPr>
          <p:cNvSpPr>
            <a:spLocks noGrp="1"/>
          </p:cNvSpPr>
          <p:nvPr>
            <p:ph type="sldNum" sz="quarter" idx="12"/>
          </p:nvPr>
        </p:nvSpPr>
        <p:spPr/>
        <p:txBody>
          <a:bodyPr/>
          <a:lstStyle/>
          <a:p>
            <a:fld id="{D643A852-0206-46AC-B0EB-645612933129}" type="slidenum">
              <a:rPr lang="en-US" smtClean="0"/>
              <a:pPr/>
              <a:t>53</a:t>
            </a:fld>
            <a:endParaRPr lang="en-US"/>
          </a:p>
        </p:txBody>
      </p:sp>
      <p:pic>
        <p:nvPicPr>
          <p:cNvPr id="2" name="Picture 1">
            <a:extLst>
              <a:ext uri="{FF2B5EF4-FFF2-40B4-BE49-F238E27FC236}">
                <a16:creationId xmlns:a16="http://schemas.microsoft.com/office/drawing/2014/main" id="{32DDBDE9-2387-0026-DB2C-21A4987B84D2}"/>
              </a:ext>
            </a:extLst>
          </p:cNvPr>
          <p:cNvPicPr>
            <a:picLocks noChangeAspect="1"/>
          </p:cNvPicPr>
          <p:nvPr/>
        </p:nvPicPr>
        <p:blipFill>
          <a:blip r:embed="rId2"/>
          <a:stretch>
            <a:fillRect/>
          </a:stretch>
        </p:blipFill>
        <p:spPr>
          <a:xfrm rot="16200000">
            <a:off x="2810244" y="-1731707"/>
            <a:ext cx="7006587" cy="10321413"/>
          </a:xfrm>
          <a:prstGeom prst="rect">
            <a:avLst/>
          </a:prstGeom>
        </p:spPr>
      </p:pic>
    </p:spTree>
    <p:extLst>
      <p:ext uri="{BB962C8B-B14F-4D97-AF65-F5344CB8AC3E}">
        <p14:creationId xmlns:p14="http://schemas.microsoft.com/office/powerpoint/2010/main" val="191300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colorful background with white text&#10;&#10;AI-generated content may be incorrect.">
            <a:extLst>
              <a:ext uri="{FF2B5EF4-FFF2-40B4-BE49-F238E27FC236}">
                <a16:creationId xmlns:a16="http://schemas.microsoft.com/office/drawing/2014/main" id="{BA0440BF-81B9-6134-05B8-9143935A646A}"/>
              </a:ext>
            </a:extLst>
          </p:cNvPr>
          <p:cNvPicPr>
            <a:picLocks noGrp="1" noChangeAspect="1"/>
          </p:cNvPicPr>
          <p:nvPr>
            <p:ph idx="1"/>
          </p:nvPr>
        </p:nvPicPr>
        <p:blipFill>
          <a:blip r:embed="rId2"/>
          <a:srcRect t="7724" b="8022"/>
          <a:stretch>
            <a:fillRect/>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7E2A7F7E-2595-41BD-DA66-AF11E60F45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643A852-0206-46AC-B0EB-645612933129}" type="slidenum">
              <a:rPr lang="en-US" sz="1200">
                <a:solidFill>
                  <a:srgbClr val="FFFFFF"/>
                </a:solidFill>
              </a:rPr>
              <a:pPr>
                <a:spcAft>
                  <a:spcPts val="600"/>
                </a:spcAft>
              </a:pPr>
              <a:t>54</a:t>
            </a:fld>
            <a:endParaRPr lang="en-US" sz="1200">
              <a:solidFill>
                <a:srgbClr val="FFFFFF"/>
              </a:solidFill>
            </a:endParaRPr>
          </a:p>
        </p:txBody>
      </p:sp>
    </p:spTree>
    <p:extLst>
      <p:ext uri="{BB962C8B-B14F-4D97-AF65-F5344CB8AC3E}">
        <p14:creationId xmlns:p14="http://schemas.microsoft.com/office/powerpoint/2010/main" val="244070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69BA-B2FB-CCA8-580F-72BB090B551E}"/>
              </a:ext>
            </a:extLst>
          </p:cNvPr>
          <p:cNvSpPr>
            <a:spLocks noGrp="1"/>
          </p:cNvSpPr>
          <p:nvPr>
            <p:ph type="title"/>
          </p:nvPr>
        </p:nvSpPr>
        <p:spPr/>
        <p:txBody>
          <a:bodyPr/>
          <a:lstStyle/>
          <a:p>
            <a:r>
              <a:rPr lang="en-NZ" dirty="0"/>
              <a:t>AI and jobs</a:t>
            </a:r>
          </a:p>
        </p:txBody>
      </p:sp>
      <p:sp>
        <p:nvSpPr>
          <p:cNvPr id="3" name="Content Placeholder 2">
            <a:extLst>
              <a:ext uri="{FF2B5EF4-FFF2-40B4-BE49-F238E27FC236}">
                <a16:creationId xmlns:a16="http://schemas.microsoft.com/office/drawing/2014/main" id="{FEEF0125-0FF7-9B86-3A0C-5ABA4A6D73C1}"/>
              </a:ext>
            </a:extLst>
          </p:cNvPr>
          <p:cNvSpPr>
            <a:spLocks noGrp="1"/>
          </p:cNvSpPr>
          <p:nvPr>
            <p:ph idx="1"/>
          </p:nvPr>
        </p:nvSpPr>
        <p:spPr>
          <a:xfrm>
            <a:off x="838200" y="1825625"/>
            <a:ext cx="10515600" cy="4667250"/>
          </a:xfrm>
        </p:spPr>
        <p:txBody>
          <a:bodyPr>
            <a:normAutofit lnSpcReduction="10000"/>
          </a:bodyPr>
          <a:lstStyle/>
          <a:p>
            <a:r>
              <a:rPr lang="en-NZ" dirty="0"/>
              <a:t>In 2017, according to the McKinsey Global Institute:</a:t>
            </a:r>
            <a:br>
              <a:rPr lang="en-NZ" dirty="0"/>
            </a:br>
            <a:r>
              <a:rPr lang="en-NZ" dirty="0"/>
              <a:t>“</a:t>
            </a:r>
            <a:r>
              <a:rPr lang="en-US" dirty="0"/>
              <a:t>currently demonstrated automation technology has the potential to affect activities associated with 41 to 56 percent of global wages depending on country (Exhibit 10). This amounts to about $14.6 trillion in wages and the equivalent of 1.2 billion workers.</a:t>
            </a:r>
            <a:r>
              <a:rPr lang="en-NZ" dirty="0"/>
              <a:t>”</a:t>
            </a:r>
            <a:br>
              <a:rPr lang="en-NZ" dirty="0"/>
            </a:br>
            <a:endParaRPr lang="en-NZ" dirty="0"/>
          </a:p>
          <a:p>
            <a:r>
              <a:rPr lang="en-US" dirty="0"/>
              <a:t>So, technology 8 years ago was already in a place where 50% of labour time (based on tasks) was automatable.</a:t>
            </a:r>
          </a:p>
          <a:p>
            <a:endParaRPr lang="en-US" dirty="0"/>
          </a:p>
          <a:p>
            <a:r>
              <a:rPr lang="en-US" dirty="0"/>
              <a:t>This suggest uptake/market response is a significant factor (and/or they were incorrect).</a:t>
            </a:r>
          </a:p>
          <a:p>
            <a:endParaRPr lang="en-NZ" dirty="0"/>
          </a:p>
        </p:txBody>
      </p:sp>
      <p:sp>
        <p:nvSpPr>
          <p:cNvPr id="4" name="Slide Number Placeholder 3">
            <a:extLst>
              <a:ext uri="{FF2B5EF4-FFF2-40B4-BE49-F238E27FC236}">
                <a16:creationId xmlns:a16="http://schemas.microsoft.com/office/drawing/2014/main" id="{940B45E8-FDBB-7491-FEEC-002FB5A0B6D9}"/>
              </a:ext>
            </a:extLst>
          </p:cNvPr>
          <p:cNvSpPr>
            <a:spLocks noGrp="1"/>
          </p:cNvSpPr>
          <p:nvPr>
            <p:ph type="sldNum" sz="quarter" idx="12"/>
          </p:nvPr>
        </p:nvSpPr>
        <p:spPr/>
        <p:txBody>
          <a:bodyPr/>
          <a:lstStyle/>
          <a:p>
            <a:fld id="{D643A852-0206-46AC-B0EB-645612933129}" type="slidenum">
              <a:rPr lang="en-US" smtClean="0"/>
              <a:t>6</a:t>
            </a:fld>
            <a:endParaRPr lang="en-US"/>
          </a:p>
        </p:txBody>
      </p:sp>
    </p:spTree>
    <p:extLst>
      <p:ext uri="{BB962C8B-B14F-4D97-AF65-F5344CB8AC3E}">
        <p14:creationId xmlns:p14="http://schemas.microsoft.com/office/powerpoint/2010/main" val="20913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69BA-B2FB-CCA8-580F-72BB090B551E}"/>
              </a:ext>
            </a:extLst>
          </p:cNvPr>
          <p:cNvSpPr>
            <a:spLocks noGrp="1"/>
          </p:cNvSpPr>
          <p:nvPr>
            <p:ph type="title"/>
          </p:nvPr>
        </p:nvSpPr>
        <p:spPr>
          <a:xfrm>
            <a:off x="838200" y="290174"/>
            <a:ext cx="10515600" cy="1325563"/>
          </a:xfrm>
        </p:spPr>
        <p:txBody>
          <a:bodyPr/>
          <a:lstStyle/>
          <a:p>
            <a:r>
              <a:rPr lang="en-NZ" dirty="0"/>
              <a:t>Philosophy of work</a:t>
            </a:r>
          </a:p>
        </p:txBody>
      </p:sp>
      <p:sp>
        <p:nvSpPr>
          <p:cNvPr id="3" name="Content Placeholder 2">
            <a:extLst>
              <a:ext uri="{FF2B5EF4-FFF2-40B4-BE49-F238E27FC236}">
                <a16:creationId xmlns:a16="http://schemas.microsoft.com/office/drawing/2014/main" id="{FEEF0125-0FF7-9B86-3A0C-5ABA4A6D73C1}"/>
              </a:ext>
            </a:extLst>
          </p:cNvPr>
          <p:cNvSpPr>
            <a:spLocks noGrp="1"/>
          </p:cNvSpPr>
          <p:nvPr>
            <p:ph idx="1"/>
          </p:nvPr>
        </p:nvSpPr>
        <p:spPr>
          <a:xfrm>
            <a:off x="838200" y="1765665"/>
            <a:ext cx="10515600" cy="4667250"/>
          </a:xfrm>
        </p:spPr>
        <p:txBody>
          <a:bodyPr>
            <a:normAutofit/>
          </a:bodyPr>
          <a:lstStyle/>
          <a:p>
            <a:pPr marL="0" indent="0">
              <a:buNone/>
            </a:pPr>
            <a:r>
              <a:rPr lang="en-NZ" dirty="0"/>
              <a:t>The philosophy of work usually refers to:</a:t>
            </a:r>
          </a:p>
          <a:p>
            <a:pPr marL="514350" indent="-514350">
              <a:buFont typeface="+mj-lt"/>
              <a:buAutoNum type="arabicPeriod"/>
            </a:pPr>
            <a:r>
              <a:rPr lang="en-NZ" dirty="0"/>
              <a:t>What work is</a:t>
            </a:r>
            <a:r>
              <a:rPr lang="en-NZ" i="1" dirty="0"/>
              <a:t>.</a:t>
            </a:r>
            <a:endParaRPr lang="en-NZ" dirty="0"/>
          </a:p>
          <a:p>
            <a:pPr marL="514350" indent="-514350">
              <a:buFont typeface="+mj-lt"/>
              <a:buAutoNum type="arabicPeriod"/>
            </a:pPr>
            <a:r>
              <a:rPr lang="en-NZ" dirty="0"/>
              <a:t>What the value of work is.</a:t>
            </a:r>
          </a:p>
          <a:p>
            <a:pPr marL="514350" indent="-514350">
              <a:buFont typeface="+mj-lt"/>
              <a:buAutoNum type="arabicPeriod"/>
            </a:pPr>
            <a:r>
              <a:rPr lang="en-NZ" dirty="0"/>
              <a:t>How work relates to society (e.g., anthropology, justice).</a:t>
            </a:r>
          </a:p>
          <a:p>
            <a:pPr marL="0" indent="0">
              <a:buNone/>
            </a:pPr>
            <a:endParaRPr lang="en-NZ" dirty="0"/>
          </a:p>
          <a:p>
            <a:pPr marL="0" indent="0">
              <a:buNone/>
            </a:pPr>
            <a:r>
              <a:rPr lang="en-NZ" dirty="0"/>
              <a:t>2 and 3 have received a lot of attention. I will focus a lot on 1.</a:t>
            </a:r>
          </a:p>
          <a:p>
            <a:endParaRPr lang="en-NZ" dirty="0"/>
          </a:p>
          <a:p>
            <a:endParaRPr lang="en-US" dirty="0"/>
          </a:p>
          <a:p>
            <a:endParaRPr lang="en-NZ" dirty="0"/>
          </a:p>
        </p:txBody>
      </p:sp>
      <p:sp>
        <p:nvSpPr>
          <p:cNvPr id="4" name="Slide Number Placeholder 3">
            <a:extLst>
              <a:ext uri="{FF2B5EF4-FFF2-40B4-BE49-F238E27FC236}">
                <a16:creationId xmlns:a16="http://schemas.microsoft.com/office/drawing/2014/main" id="{F7311E50-821B-8874-46D9-F42492AB9EB6}"/>
              </a:ext>
            </a:extLst>
          </p:cNvPr>
          <p:cNvSpPr>
            <a:spLocks noGrp="1"/>
          </p:cNvSpPr>
          <p:nvPr>
            <p:ph type="sldNum" sz="quarter" idx="12"/>
          </p:nvPr>
        </p:nvSpPr>
        <p:spPr/>
        <p:txBody>
          <a:bodyPr/>
          <a:lstStyle/>
          <a:p>
            <a:fld id="{D643A852-0206-46AC-B0EB-645612933129}" type="slidenum">
              <a:rPr lang="en-US" smtClean="0"/>
              <a:t>7</a:t>
            </a:fld>
            <a:endParaRPr lang="en-US"/>
          </a:p>
        </p:txBody>
      </p:sp>
    </p:spTree>
    <p:extLst>
      <p:ext uri="{BB962C8B-B14F-4D97-AF65-F5344CB8AC3E}">
        <p14:creationId xmlns:p14="http://schemas.microsoft.com/office/powerpoint/2010/main" val="5735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8DCD-F691-0638-172E-99BB61680C1A}"/>
              </a:ext>
            </a:extLst>
          </p:cNvPr>
          <p:cNvSpPr>
            <a:spLocks noGrp="1"/>
          </p:cNvSpPr>
          <p:nvPr>
            <p:ph type="title"/>
          </p:nvPr>
        </p:nvSpPr>
        <p:spPr/>
        <p:txBody>
          <a:bodyPr/>
          <a:lstStyle/>
          <a:p>
            <a:r>
              <a:rPr lang="en-NZ" dirty="0"/>
              <a:t>What is </a:t>
            </a:r>
            <a:r>
              <a:rPr lang="en-NZ" i="1" dirty="0"/>
              <a:t>work</a:t>
            </a:r>
            <a:r>
              <a:rPr lang="en-NZ" dirty="0"/>
              <a:t>?</a:t>
            </a:r>
          </a:p>
        </p:txBody>
      </p:sp>
      <p:sp>
        <p:nvSpPr>
          <p:cNvPr id="3" name="Content Placeholder 2">
            <a:extLst>
              <a:ext uri="{FF2B5EF4-FFF2-40B4-BE49-F238E27FC236}">
                <a16:creationId xmlns:a16="http://schemas.microsoft.com/office/drawing/2014/main" id="{172541B9-F247-FBE6-42EF-C7DAEE056468}"/>
              </a:ext>
            </a:extLst>
          </p:cNvPr>
          <p:cNvSpPr>
            <a:spLocks noGrp="1"/>
          </p:cNvSpPr>
          <p:nvPr>
            <p:ph idx="1"/>
          </p:nvPr>
        </p:nvSpPr>
        <p:spPr/>
        <p:txBody>
          <a:bodyPr/>
          <a:lstStyle/>
          <a:p>
            <a:r>
              <a:rPr lang="en-NZ" dirty="0"/>
              <a:t>I present various key thinkers’ ideas on the meaning of </a:t>
            </a:r>
            <a:r>
              <a:rPr lang="en-NZ" i="1" dirty="0"/>
              <a:t>work</a:t>
            </a:r>
            <a:r>
              <a:rPr lang="en-NZ" dirty="0"/>
              <a:t>.</a:t>
            </a:r>
          </a:p>
          <a:p>
            <a:pPr lvl="1"/>
            <a:r>
              <a:rPr lang="en-NZ" dirty="0"/>
              <a:t>Anthropology</a:t>
            </a:r>
          </a:p>
          <a:p>
            <a:pPr lvl="1"/>
            <a:r>
              <a:rPr lang="en-NZ" dirty="0"/>
              <a:t>Historical economics/political philosophy</a:t>
            </a:r>
          </a:p>
          <a:p>
            <a:pPr lvl="1"/>
            <a:r>
              <a:rPr lang="en-NZ" dirty="0"/>
              <a:t>Philosophy of work</a:t>
            </a:r>
          </a:p>
          <a:p>
            <a:pPr lvl="1"/>
            <a:r>
              <a:rPr lang="en-NZ" dirty="0"/>
              <a:t>Modern economics</a:t>
            </a:r>
          </a:p>
          <a:p>
            <a:pPr lvl="1"/>
            <a:endParaRPr lang="en-NZ" dirty="0"/>
          </a:p>
          <a:p>
            <a:r>
              <a:rPr lang="en-NZ" dirty="0"/>
              <a:t>I critique each thinker’s ideas.</a:t>
            </a:r>
          </a:p>
          <a:p>
            <a:r>
              <a:rPr lang="en-NZ" dirty="0"/>
              <a:t>Later, I present my own ideas regarding characterisations of work. </a:t>
            </a:r>
          </a:p>
          <a:p>
            <a:r>
              <a:rPr lang="en-NZ" dirty="0"/>
              <a:t>I recently published a paper on this in </a:t>
            </a:r>
            <a:r>
              <a:rPr lang="en-NZ" i="1" dirty="0"/>
              <a:t>AI and Ethics</a:t>
            </a:r>
            <a:r>
              <a:rPr lang="en-NZ" dirty="0"/>
              <a:t>.</a:t>
            </a:r>
          </a:p>
        </p:txBody>
      </p:sp>
      <p:sp>
        <p:nvSpPr>
          <p:cNvPr id="4" name="Slide Number Placeholder 3">
            <a:extLst>
              <a:ext uri="{FF2B5EF4-FFF2-40B4-BE49-F238E27FC236}">
                <a16:creationId xmlns:a16="http://schemas.microsoft.com/office/drawing/2014/main" id="{1B4EDA7D-9B71-FA00-BADF-770E95FD97F4}"/>
              </a:ext>
            </a:extLst>
          </p:cNvPr>
          <p:cNvSpPr>
            <a:spLocks noGrp="1"/>
          </p:cNvSpPr>
          <p:nvPr>
            <p:ph type="sldNum" sz="quarter" idx="12"/>
          </p:nvPr>
        </p:nvSpPr>
        <p:spPr/>
        <p:txBody>
          <a:bodyPr/>
          <a:lstStyle/>
          <a:p>
            <a:fld id="{D643A852-0206-46AC-B0EB-645612933129}" type="slidenum">
              <a:rPr lang="en-US" smtClean="0"/>
              <a:t>8</a:t>
            </a:fld>
            <a:endParaRPr lang="en-US"/>
          </a:p>
        </p:txBody>
      </p:sp>
    </p:spTree>
    <p:extLst>
      <p:ext uri="{BB962C8B-B14F-4D97-AF65-F5344CB8AC3E}">
        <p14:creationId xmlns:p14="http://schemas.microsoft.com/office/powerpoint/2010/main" val="30075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26AE-0AA9-E1FD-D9DB-FDF67E76B786}"/>
              </a:ext>
            </a:extLst>
          </p:cNvPr>
          <p:cNvSpPr>
            <a:spLocks noGrp="1"/>
          </p:cNvSpPr>
          <p:nvPr>
            <p:ph type="title"/>
          </p:nvPr>
        </p:nvSpPr>
        <p:spPr/>
        <p:txBody>
          <a:bodyPr/>
          <a:lstStyle/>
          <a:p>
            <a:r>
              <a:rPr lang="en-NZ" dirty="0"/>
              <a:t>Suzman/anthropology</a:t>
            </a:r>
          </a:p>
        </p:txBody>
      </p:sp>
      <p:sp>
        <p:nvSpPr>
          <p:cNvPr id="3" name="Content Placeholder 2">
            <a:extLst>
              <a:ext uri="{FF2B5EF4-FFF2-40B4-BE49-F238E27FC236}">
                <a16:creationId xmlns:a16="http://schemas.microsoft.com/office/drawing/2014/main" id="{F790CBF0-28F1-5EF6-A43C-CB1D4172C97A}"/>
              </a:ext>
            </a:extLst>
          </p:cNvPr>
          <p:cNvSpPr>
            <a:spLocks noGrp="1"/>
          </p:cNvSpPr>
          <p:nvPr>
            <p:ph idx="1"/>
          </p:nvPr>
        </p:nvSpPr>
        <p:spPr/>
        <p:txBody>
          <a:bodyPr/>
          <a:lstStyle/>
          <a:p>
            <a:r>
              <a:rPr lang="en-US" dirty="0"/>
              <a:t>James Suzman (2020) states that:</a:t>
            </a:r>
          </a:p>
          <a:p>
            <a:pPr marL="0" indent="0">
              <a:buNone/>
            </a:pPr>
            <a:br>
              <a:rPr lang="en-US" dirty="0"/>
            </a:br>
            <a:r>
              <a:rPr lang="en-US" dirty="0"/>
              <a:t>"The closest thing to a universal definition of ‘work’ – one that hunter-gatherers, pinstriped derivatives traders, calloused subsistence farmers and anyone else would agree on – is that it involves purposefully expending energy or effort on a task to achieve a goal or end." (p8)</a:t>
            </a:r>
          </a:p>
          <a:p>
            <a:pPr marL="0" indent="0">
              <a:buNone/>
            </a:pPr>
            <a:endParaRPr lang="en-US" dirty="0"/>
          </a:p>
          <a:p>
            <a:r>
              <a:rPr lang="en-NZ" dirty="0"/>
              <a:t>Criticism: this is far too broad – I could be playing football and thus working, according to Suzman, or lying down to get rest.</a:t>
            </a:r>
          </a:p>
        </p:txBody>
      </p:sp>
      <p:sp>
        <p:nvSpPr>
          <p:cNvPr id="4" name="Slide Number Placeholder 3">
            <a:extLst>
              <a:ext uri="{FF2B5EF4-FFF2-40B4-BE49-F238E27FC236}">
                <a16:creationId xmlns:a16="http://schemas.microsoft.com/office/drawing/2014/main" id="{8EFB2627-C374-6401-9F44-C654323ACBF9}"/>
              </a:ext>
            </a:extLst>
          </p:cNvPr>
          <p:cNvSpPr>
            <a:spLocks noGrp="1"/>
          </p:cNvSpPr>
          <p:nvPr>
            <p:ph type="sldNum" sz="quarter" idx="12"/>
          </p:nvPr>
        </p:nvSpPr>
        <p:spPr/>
        <p:txBody>
          <a:bodyPr/>
          <a:lstStyle/>
          <a:p>
            <a:fld id="{D643A852-0206-46AC-B0EB-645612933129}" type="slidenum">
              <a:rPr lang="en-US" smtClean="0"/>
              <a:t>9</a:t>
            </a:fld>
            <a:endParaRPr lang="en-US"/>
          </a:p>
        </p:txBody>
      </p:sp>
    </p:spTree>
    <p:extLst>
      <p:ext uri="{BB962C8B-B14F-4D97-AF65-F5344CB8AC3E}">
        <p14:creationId xmlns:p14="http://schemas.microsoft.com/office/powerpoint/2010/main" val="11067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10212</TotalTime>
  <Words>5837</Words>
  <Application>Microsoft Office PowerPoint</Application>
  <PresentationFormat>Widescreen</PresentationFormat>
  <Paragraphs>383</Paragraphs>
  <Slides>54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Overview</vt:lpstr>
      <vt:lpstr>“Work” in the age of AI</vt:lpstr>
      <vt:lpstr>“Work” in the age of AI</vt:lpstr>
      <vt:lpstr>AI’s impacts on work</vt:lpstr>
      <vt:lpstr>Reflections: here is a slide I made in 2022: What will AI be able to do soon?</vt:lpstr>
      <vt:lpstr>AI and jobs</vt:lpstr>
      <vt:lpstr>Philosophy of work</vt:lpstr>
      <vt:lpstr>What is work?</vt:lpstr>
      <vt:lpstr>Suzman/anthropology</vt:lpstr>
      <vt:lpstr>Locke (1689)</vt:lpstr>
      <vt:lpstr>Locke</vt:lpstr>
      <vt:lpstr>Smith (1776)</vt:lpstr>
      <vt:lpstr>Smith</vt:lpstr>
      <vt:lpstr>Marx/Marxists (1867)</vt:lpstr>
      <vt:lpstr>Marx</vt:lpstr>
      <vt:lpstr>Arneson (philosophy of work)</vt:lpstr>
      <vt:lpstr>Danaher (2017)</vt:lpstr>
      <vt:lpstr>Cholbi (2022)</vt:lpstr>
      <vt:lpstr>Marshall (economics, 1920)</vt:lpstr>
      <vt:lpstr>Weiss (2009)</vt:lpstr>
      <vt:lpstr>Weiss</vt:lpstr>
      <vt:lpstr>The (simplified) ‘standard’ neoclassical economic view</vt:lpstr>
      <vt:lpstr>Where to from here?</vt:lpstr>
      <vt:lpstr>Pluralism about work</vt:lpstr>
      <vt:lpstr>Conceptions of work that won’t work</vt:lpstr>
      <vt:lpstr>Conceptions of work that show promise</vt:lpstr>
      <vt:lpstr>Wellbeing</vt:lpstr>
      <vt:lpstr>Considering wellbeing regarding work</vt:lpstr>
      <vt:lpstr>Wellbeing theories (psychology)</vt:lpstr>
      <vt:lpstr>Wellbeing measurements and findings (hedonic)</vt:lpstr>
      <vt:lpstr>Philosophy of wellbeing</vt:lpstr>
      <vt:lpstr>Wellbeing for different jobs</vt:lpstr>
      <vt:lpstr>Wellbeing - summary</vt:lpstr>
      <vt:lpstr>AI’s impacts on work</vt:lpstr>
      <vt:lpstr>The Industrial Revolution</vt:lpstr>
      <vt:lpstr>Will AI be the same?</vt:lpstr>
      <vt:lpstr>PowerPoint Presentation</vt:lpstr>
      <vt:lpstr>Why do tasks get automated?</vt:lpstr>
      <vt:lpstr>Diffusion of technology</vt:lpstr>
      <vt:lpstr>How should we think about the likely impacts of AI on work over time?</vt:lpstr>
      <vt:lpstr>PowerPoint Presentation</vt:lpstr>
      <vt:lpstr>Which jobs are most affected right now?</vt:lpstr>
      <vt:lpstr>What will happen, and how can we cope?</vt:lpstr>
      <vt:lpstr>Diffusion of technology</vt:lpstr>
      <vt:lpstr>What are the possibilities?</vt:lpstr>
      <vt:lpstr>What would we expect in different scenarios?</vt:lpstr>
      <vt:lpstr>Fast AI progress/AGI worries</vt:lpstr>
      <vt:lpstr>Policy solutions for various scenarios</vt:lpstr>
      <vt:lpstr>UBI</vt:lpstr>
      <vt:lpstr>Justifications for a UBI  (accompanied by taxation or other means of government revenue)</vt:lpstr>
      <vt:lpstr>Again, the tools we have are: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Work, and AI: the Implications of Artificial Intelligence on Work</dc:title>
  <dc:creator>Daniel Guppy</dc:creator>
  <cp:lastModifiedBy>Daniel Guppy</cp:lastModifiedBy>
  <cp:revision>52</cp:revision>
  <dcterms:created xsi:type="dcterms:W3CDTF">2022-10-16T22:04:13Z</dcterms:created>
  <dcterms:modified xsi:type="dcterms:W3CDTF">2025-09-24T01:40:22Z</dcterms:modified>
</cp:coreProperties>
</file>