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9" roundtripDataSignature="AMtx7mhXHnkyyt0Ij6TkovZrEn9DJfXC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 name="Google Shape;82;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Slide 1 — 2:15</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Eleven years ago, I spoke about Islam and genetic modification. The method I used then was not simply to ask whether each new technology was permitted or prohibited. It was to return to enduring principles, and then ask what those principles require when science creates capabilities that did not previously exist.</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At that time the frontier was gene editing, genomic sequencing, reproductive technologies, consent, ownership and lineage. Today the frontier is AI. So the technology changes, but the method remains the same: enduring principles, emerging capability, and then safeguards around the dilemmas that follow.</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For me, this is the strongest bridge between the two conversations. In genetics, the questions were about who owns genomic information, who gives consent, who protects lineage, and who prevents misuse. In AI, the questions are structurally familiar: who owns data and creative output, who authorises consequential decisions, who protects human dignity, and who answers when harm occurs?</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That is why I would begin with universal principles. First, preservation of dignity and identity. AI may model a person, predict them, or imitate them without understanding what human identity means. Second, avoidance of harm — darar. Harm is not only physical; it can be epistemic, reputational, social or systemic. Third, protection of property — hifz al-mal. Today that includes intellectual property, creative work, code, software and data. Technical ease does not erase the moral claim of the owner. Fourth, preventing fasad — corruption or disorder — including corruption of information environments, institutions, social trust and the natural environment.</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The Qur’anic anchors I used in the earlier talk still help here: avoid destruction, avoid corruption, and protect identity and lineage. The details are new, but the moral architecture is recognisable.</a:t>
            </a:r>
            <a:endParaRPr/>
          </a:p>
        </p:txBody>
      </p:sp>
      <p:sp>
        <p:nvSpPr>
          <p:cNvPr id="83" name="Google Shape;83;p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1" name="Google Shape;111;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Slide 2 — 1:30</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This brings me to accountability. The important Islamic question is not whether AI is intelligent. It is where we locate moral agency, authority and responsibility when increasingly humanlike behaviour emerges from a system.</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We often slide too quickly from capability, to intelligence, to agency, to authority, and finally to accountability. But these are related, not interchangeable.</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In Islamic thought, moral accountability is not automatic. It presupposes capacity, including maturity — bulugh — and sound reason or judgement — aql. There are also classical exemptions where the relevant capacity is absent: the sleeping person until they wake, or the person without the mental capacity required for responsibility.</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That creates a difficult AI question. If I commission or delegate an action to a system that cannot itself satisfy the conditions by which we recognise moral accountability, where does the accountability go? To the developer, deployer, company, institution, user, or commissioner?</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My starting principle is simple: we may delegate a task to a machine; we cannot delegate away moral responsibility. And this is also where the question of soul or personhood becomes relevant, but not necessarily central. A system does not need a soul for humans to surrender part of their agency to it.</a:t>
            </a:r>
            <a:endParaRPr/>
          </a:p>
        </p:txBody>
      </p:sp>
      <p:sp>
        <p:nvSpPr>
          <p:cNvPr id="112" name="Google Shape;112;p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 name="Google Shape;139;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Slide 3 — 1:15</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There is an important discontinuity between my genetics talk eleven years ago and AI today. Biology came to be bounded by bioethics, but bioethics often advanced one scandal at a time: Tuskegee, Henrietta Lacks, and failures around consent, exploitation, ownership and experimentation. Those failures eventually institutionalised the idea that scientific capability is not enough.</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I am not sure we can afford to learn AI ethics in the same way. The technology develops faster, deployment is more diffuse, and our tolerance for repeated failures seems remarkably high.</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For policymakers, ethics and governance need to move upstream. Ask before deployment: who is accountable, what rights are affected, what authority is being delegated, and what must remain under meaningful human responsibility?</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For educators and curriculum developers, ethics cannot be the final lecture after students learn how to build the system. Ethical literacy should be part of AI literacy from the beginning.</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The challenge of AI is not simply to govern an increasingly capable machine. It is to ensure that as we delegate capability, we do not surrender the human responsibility that gives moral meaning to our choices.</a:t>
            </a:r>
            <a:endParaRPr/>
          </a:p>
        </p:txBody>
      </p:sp>
      <p:sp>
        <p:nvSpPr>
          <p:cNvPr id="140" name="Google Shape;140;p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3"/>
          <p:cNvSpPr/>
          <p:nvPr>
            <p:ph idx="2" type="pic"/>
          </p:nvPr>
        </p:nvSpPr>
        <p:spPr>
          <a:xfrm>
            <a:off x="1792288" y="612775"/>
            <a:ext cx="5486400" cy="4114800"/>
          </a:xfrm>
          <a:prstGeom prst="rect">
            <a:avLst/>
          </a:prstGeom>
          <a:noFill/>
          <a:ln>
            <a:noFill/>
          </a:ln>
        </p:spPr>
      </p:sp>
      <p:sp>
        <p:nvSpPr>
          <p:cNvPr id="64" name="Google Shape;64;p1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4"/>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5"/>
        </a:solidFill>
      </p:bgPr>
    </p:bg>
    <p:spTree>
      <p:nvGrpSpPr>
        <p:cNvPr id="84" name="Shape 84"/>
        <p:cNvGrpSpPr/>
        <p:nvPr/>
      </p:nvGrpSpPr>
      <p:grpSpPr>
        <a:xfrm>
          <a:off x="0" y="0"/>
          <a:ext cx="0" cy="0"/>
          <a:chOff x="0" y="0"/>
          <a:chExt cx="0" cy="0"/>
        </a:xfrm>
      </p:grpSpPr>
      <p:sp>
        <p:nvSpPr>
          <p:cNvPr id="85" name="Google Shape;85;p1"/>
          <p:cNvSpPr txBox="1"/>
          <p:nvPr/>
        </p:nvSpPr>
        <p:spPr>
          <a:xfrm>
            <a:off x="548640" y="475488"/>
            <a:ext cx="9966960" cy="41148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2800" u="none" cap="none" strike="noStrike">
                <a:solidFill>
                  <a:srgbClr val="142538"/>
                </a:solidFill>
                <a:latin typeface="Arial"/>
                <a:ea typeface="Arial"/>
                <a:cs typeface="Arial"/>
                <a:sym typeface="Arial"/>
              </a:rPr>
              <a:t>Universal principles</a:t>
            </a:r>
            <a:endParaRPr/>
          </a:p>
        </p:txBody>
      </p:sp>
      <p:sp>
        <p:nvSpPr>
          <p:cNvPr id="86" name="Google Shape;86;p1"/>
          <p:cNvSpPr txBox="1"/>
          <p:nvPr/>
        </p:nvSpPr>
        <p:spPr>
          <a:xfrm>
            <a:off x="566928" y="886968"/>
            <a:ext cx="7863840" cy="25603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200" u="none" cap="none" strike="noStrike">
                <a:solidFill>
                  <a:srgbClr val="AA8439"/>
                </a:solidFill>
                <a:latin typeface="Arial"/>
                <a:ea typeface="Arial"/>
                <a:cs typeface="Arial"/>
                <a:sym typeface="Arial"/>
              </a:rPr>
              <a:t>From gene editing to AI</a:t>
            </a:r>
            <a:endParaRPr/>
          </a:p>
        </p:txBody>
      </p:sp>
      <p:sp>
        <p:nvSpPr>
          <p:cNvPr id="87" name="Google Shape;87;p1"/>
          <p:cNvSpPr/>
          <p:nvPr/>
        </p:nvSpPr>
        <p:spPr>
          <a:xfrm>
            <a:off x="548640" y="1188720"/>
            <a:ext cx="11109960" cy="12801"/>
          </a:xfrm>
          <a:prstGeom prst="rect">
            <a:avLst/>
          </a:prstGeom>
          <a:solidFill>
            <a:srgbClr val="DDE0E4"/>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8" name="Google Shape;88;p1"/>
          <p:cNvSpPr txBox="1"/>
          <p:nvPr/>
        </p:nvSpPr>
        <p:spPr>
          <a:xfrm>
            <a:off x="685800" y="1389888"/>
            <a:ext cx="10972800" cy="27432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700" u="none" cap="none" strike="noStrike">
                <a:solidFill>
                  <a:srgbClr val="142538"/>
                </a:solidFill>
                <a:latin typeface="Arial"/>
                <a:ea typeface="Arial"/>
                <a:cs typeface="Arial"/>
                <a:sym typeface="Arial"/>
              </a:rPr>
              <a:t>Technology changes rapidly. The principles used to interrogate it can be more durable.</a:t>
            </a:r>
            <a:endParaRPr/>
          </a:p>
        </p:txBody>
      </p:sp>
      <p:sp>
        <p:nvSpPr>
          <p:cNvPr id="89" name="Google Shape;89;p1"/>
          <p:cNvSpPr txBox="1"/>
          <p:nvPr/>
        </p:nvSpPr>
        <p:spPr>
          <a:xfrm>
            <a:off x="685800" y="1719072"/>
            <a:ext cx="10972800" cy="22860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400" u="none" cap="none" strike="noStrike">
                <a:solidFill>
                  <a:srgbClr val="AA8439"/>
                </a:solidFill>
                <a:latin typeface="Arial"/>
                <a:ea typeface="Arial"/>
                <a:cs typeface="Arial"/>
                <a:sym typeface="Arial"/>
              </a:rPr>
              <a:t>Same method: enduring principles → emerging capability → safeguards and dilemmas</a:t>
            </a:r>
            <a:endParaRPr/>
          </a:p>
        </p:txBody>
      </p:sp>
      <p:sp>
        <p:nvSpPr>
          <p:cNvPr id="90" name="Google Shape;90;p1"/>
          <p:cNvSpPr/>
          <p:nvPr/>
        </p:nvSpPr>
        <p:spPr>
          <a:xfrm>
            <a:off x="822960" y="2331720"/>
            <a:ext cx="5074920" cy="868680"/>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1" name="Google Shape;91;p1"/>
          <p:cNvSpPr txBox="1"/>
          <p:nvPr/>
        </p:nvSpPr>
        <p:spPr>
          <a:xfrm>
            <a:off x="1051560" y="2478024"/>
            <a:ext cx="2926080" cy="16459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100" u="none" cap="none" strike="noStrike">
                <a:solidFill>
                  <a:srgbClr val="AA8439"/>
                </a:solidFill>
                <a:latin typeface="Arial"/>
                <a:ea typeface="Arial"/>
                <a:cs typeface="Arial"/>
                <a:sym typeface="Arial"/>
              </a:rPr>
              <a:t>DIGNITY &amp; IDENTITY</a:t>
            </a:r>
            <a:endParaRPr/>
          </a:p>
        </p:txBody>
      </p:sp>
      <p:sp>
        <p:nvSpPr>
          <p:cNvPr id="92" name="Google Shape;92;p1"/>
          <p:cNvSpPr txBox="1"/>
          <p:nvPr/>
        </p:nvSpPr>
        <p:spPr>
          <a:xfrm>
            <a:off x="1051560" y="2724912"/>
            <a:ext cx="4480560" cy="22860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0" lang="en-US" sz="1500" u="none" cap="none" strike="noStrike">
                <a:solidFill>
                  <a:srgbClr val="142538"/>
                </a:solidFill>
                <a:latin typeface="Arial"/>
                <a:ea typeface="Arial"/>
                <a:cs typeface="Arial"/>
                <a:sym typeface="Arial"/>
              </a:rPr>
              <a:t>The human moral subject is not just a profile.</a:t>
            </a:r>
            <a:endParaRPr/>
          </a:p>
        </p:txBody>
      </p:sp>
      <p:sp>
        <p:nvSpPr>
          <p:cNvPr id="93" name="Google Shape;93;p1"/>
          <p:cNvSpPr/>
          <p:nvPr/>
        </p:nvSpPr>
        <p:spPr>
          <a:xfrm>
            <a:off x="6263640" y="2331720"/>
            <a:ext cx="5074920" cy="868680"/>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 name="Google Shape;94;p1"/>
          <p:cNvSpPr txBox="1"/>
          <p:nvPr/>
        </p:nvSpPr>
        <p:spPr>
          <a:xfrm>
            <a:off x="6492240" y="2478024"/>
            <a:ext cx="2926080" cy="16459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100" u="none" cap="none" strike="noStrike">
                <a:solidFill>
                  <a:srgbClr val="AA8439"/>
                </a:solidFill>
                <a:latin typeface="Arial"/>
                <a:ea typeface="Arial"/>
                <a:cs typeface="Arial"/>
                <a:sym typeface="Arial"/>
              </a:rPr>
              <a:t>PROPERTY · ḤIFẒ AL-MĀL</a:t>
            </a:r>
            <a:endParaRPr/>
          </a:p>
        </p:txBody>
      </p:sp>
      <p:sp>
        <p:nvSpPr>
          <p:cNvPr id="95" name="Google Shape;95;p1"/>
          <p:cNvSpPr txBox="1"/>
          <p:nvPr/>
        </p:nvSpPr>
        <p:spPr>
          <a:xfrm>
            <a:off x="6492240" y="2724912"/>
            <a:ext cx="4480560" cy="22860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0" lang="en-US" sz="1500" u="none" cap="none" strike="noStrike">
                <a:solidFill>
                  <a:srgbClr val="142538"/>
                </a:solidFill>
                <a:latin typeface="Arial"/>
                <a:ea typeface="Arial"/>
                <a:cs typeface="Arial"/>
                <a:sym typeface="Arial"/>
              </a:rPr>
              <a:t>Creative work, code, data and digital assets.</a:t>
            </a:r>
            <a:endParaRPr/>
          </a:p>
        </p:txBody>
      </p:sp>
      <p:sp>
        <p:nvSpPr>
          <p:cNvPr id="96" name="Google Shape;96;p1"/>
          <p:cNvSpPr/>
          <p:nvPr/>
        </p:nvSpPr>
        <p:spPr>
          <a:xfrm>
            <a:off x="822960" y="3456432"/>
            <a:ext cx="5074920" cy="868680"/>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 name="Google Shape;97;p1"/>
          <p:cNvSpPr txBox="1"/>
          <p:nvPr/>
        </p:nvSpPr>
        <p:spPr>
          <a:xfrm>
            <a:off x="1051560" y="3602736"/>
            <a:ext cx="2926080" cy="16459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100" u="none" cap="none" strike="noStrike">
                <a:solidFill>
                  <a:srgbClr val="AA8439"/>
                </a:solidFill>
                <a:latin typeface="Arial"/>
                <a:ea typeface="Arial"/>
                <a:cs typeface="Arial"/>
                <a:sym typeface="Arial"/>
              </a:rPr>
              <a:t>AVOIDING HARM · ḌARAR</a:t>
            </a:r>
            <a:endParaRPr/>
          </a:p>
        </p:txBody>
      </p:sp>
      <p:sp>
        <p:nvSpPr>
          <p:cNvPr id="98" name="Google Shape;98;p1"/>
          <p:cNvSpPr txBox="1"/>
          <p:nvPr/>
        </p:nvSpPr>
        <p:spPr>
          <a:xfrm>
            <a:off x="1051560" y="3849624"/>
            <a:ext cx="4480560" cy="22860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0" lang="en-US" sz="1500" u="none" cap="none" strike="noStrike">
                <a:solidFill>
                  <a:srgbClr val="142538"/>
                </a:solidFill>
                <a:latin typeface="Arial"/>
                <a:ea typeface="Arial"/>
                <a:cs typeface="Arial"/>
                <a:sym typeface="Arial"/>
              </a:rPr>
              <a:t>Physical, epistemic, social and systemic harm.</a:t>
            </a:r>
            <a:endParaRPr/>
          </a:p>
        </p:txBody>
      </p:sp>
      <p:sp>
        <p:nvSpPr>
          <p:cNvPr id="99" name="Google Shape;99;p1"/>
          <p:cNvSpPr/>
          <p:nvPr/>
        </p:nvSpPr>
        <p:spPr>
          <a:xfrm>
            <a:off x="6263640" y="3456432"/>
            <a:ext cx="5074920" cy="868680"/>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1"/>
          <p:cNvSpPr txBox="1"/>
          <p:nvPr/>
        </p:nvSpPr>
        <p:spPr>
          <a:xfrm>
            <a:off x="6492240" y="3602736"/>
            <a:ext cx="2926080" cy="16459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100" u="none" cap="none" strike="noStrike">
                <a:solidFill>
                  <a:srgbClr val="AA8439"/>
                </a:solidFill>
                <a:latin typeface="Arial"/>
                <a:ea typeface="Arial"/>
                <a:cs typeface="Arial"/>
                <a:sym typeface="Arial"/>
              </a:rPr>
              <a:t>PREVENTING FASĀD</a:t>
            </a:r>
            <a:endParaRPr/>
          </a:p>
        </p:txBody>
      </p:sp>
      <p:sp>
        <p:nvSpPr>
          <p:cNvPr id="101" name="Google Shape;101;p1"/>
          <p:cNvSpPr txBox="1"/>
          <p:nvPr/>
        </p:nvSpPr>
        <p:spPr>
          <a:xfrm>
            <a:off x="6492240" y="3849624"/>
            <a:ext cx="4480560" cy="22860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0" lang="en-US" sz="1500" u="none" cap="none" strike="noStrike">
                <a:solidFill>
                  <a:srgbClr val="142538"/>
                </a:solidFill>
                <a:latin typeface="Arial"/>
                <a:ea typeface="Arial"/>
                <a:cs typeface="Arial"/>
                <a:sym typeface="Arial"/>
              </a:rPr>
              <a:t>Protect social trust, institutions and environment.</a:t>
            </a:r>
            <a:endParaRPr/>
          </a:p>
        </p:txBody>
      </p:sp>
      <p:sp>
        <p:nvSpPr>
          <p:cNvPr id="102" name="Google Shape;102;p1"/>
          <p:cNvSpPr txBox="1"/>
          <p:nvPr/>
        </p:nvSpPr>
        <p:spPr>
          <a:xfrm>
            <a:off x="868680" y="4553712"/>
            <a:ext cx="10515600" cy="256032"/>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400" u="none" cap="none" strike="noStrike">
                <a:solidFill>
                  <a:srgbClr val="6F7A8A"/>
                </a:solidFill>
                <a:latin typeface="Arial"/>
                <a:ea typeface="Arial"/>
                <a:cs typeface="Arial"/>
                <a:sym typeface="Arial"/>
              </a:rPr>
              <a:t>Knowledge ≠ wisdom   •   Persuasion ≠ legitimacy   •   Resemblance ≠ moral status</a:t>
            </a:r>
            <a:endParaRPr/>
          </a:p>
        </p:txBody>
      </p:sp>
      <p:sp>
        <p:nvSpPr>
          <p:cNvPr id="103" name="Google Shape;103;p1"/>
          <p:cNvSpPr/>
          <p:nvPr/>
        </p:nvSpPr>
        <p:spPr>
          <a:xfrm>
            <a:off x="868680" y="4853975"/>
            <a:ext cx="10469880" cy="764439"/>
          </a:xfrm>
          <a:prstGeom prst="roundRect">
            <a:avLst>
              <a:gd fmla="val 16667" name="adj"/>
            </a:avLst>
          </a:prstGeom>
          <a:solidFill>
            <a:srgbClr val="F5F1E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 name="Google Shape;104;p1"/>
          <p:cNvSpPr txBox="1"/>
          <p:nvPr/>
        </p:nvSpPr>
        <p:spPr>
          <a:xfrm>
            <a:off x="1005840" y="4897836"/>
            <a:ext cx="10058400" cy="24109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1" lang="en-US" sz="1400" u="none" cap="none" strike="noStrike">
                <a:solidFill>
                  <a:srgbClr val="6F7A8A"/>
                </a:solidFill>
                <a:latin typeface="Arial"/>
                <a:ea typeface="Arial"/>
                <a:cs typeface="Arial"/>
                <a:sym typeface="Arial"/>
              </a:rPr>
              <a:t>“and do not throw [yourselves] with your own hands into destruction” </a:t>
            </a:r>
            <a:r>
              <a:rPr b="0" i="0" lang="en-US" sz="1200" u="none" cap="none" strike="noStrike">
                <a:solidFill>
                  <a:srgbClr val="142538"/>
                </a:solidFill>
                <a:latin typeface="Arial"/>
                <a:ea typeface="Arial"/>
                <a:cs typeface="Arial"/>
                <a:sym typeface="Arial"/>
              </a:rPr>
              <a:t>Qur’an 2:195 </a:t>
            </a:r>
            <a:endParaRPr b="0" i="0" sz="1200">
              <a:solidFill>
                <a:srgbClr val="142538"/>
              </a:solidFill>
              <a:latin typeface="Arial"/>
              <a:ea typeface="Arial"/>
              <a:cs typeface="Arial"/>
              <a:sym typeface="Arial"/>
            </a:endParaRPr>
          </a:p>
        </p:txBody>
      </p:sp>
      <p:sp>
        <p:nvSpPr>
          <p:cNvPr id="105" name="Google Shape;105;p1"/>
          <p:cNvSpPr txBox="1"/>
          <p:nvPr/>
        </p:nvSpPr>
        <p:spPr>
          <a:xfrm>
            <a:off x="1051560" y="5173354"/>
            <a:ext cx="10058400" cy="456535"/>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1" lang="en-US" sz="1100">
                <a:solidFill>
                  <a:srgbClr val="6F7A8A"/>
                </a:solidFill>
                <a:latin typeface="Arial"/>
                <a:ea typeface="Arial"/>
                <a:cs typeface="Arial"/>
                <a:sym typeface="Arial"/>
              </a:rPr>
              <a:t>“</a:t>
            </a:r>
            <a:r>
              <a:rPr i="1" lang="en-US" sz="1400">
                <a:solidFill>
                  <a:srgbClr val="6F7A8A"/>
                </a:solidFill>
                <a:latin typeface="Arial"/>
                <a:ea typeface="Arial"/>
                <a:cs typeface="Arial"/>
                <a:sym typeface="Arial"/>
              </a:rPr>
              <a:t>And when he turns back, his effort in the land is to cause corruption therein and destroy crops and animals. And Allah does not like corruption” </a:t>
            </a:r>
            <a:r>
              <a:rPr lang="en-US" sz="1100">
                <a:solidFill>
                  <a:srgbClr val="142538"/>
                </a:solidFill>
                <a:latin typeface="Arial"/>
                <a:ea typeface="Arial"/>
                <a:cs typeface="Arial"/>
                <a:sym typeface="Arial"/>
              </a:rPr>
              <a:t>Qur’an 2:205</a:t>
            </a:r>
            <a:endParaRPr b="0" i="1" sz="1100">
              <a:solidFill>
                <a:srgbClr val="6F7A8A"/>
              </a:solidFill>
              <a:latin typeface="Arial"/>
              <a:ea typeface="Arial"/>
              <a:cs typeface="Arial"/>
              <a:sym typeface="Arial"/>
            </a:endParaRPr>
          </a:p>
        </p:txBody>
      </p:sp>
      <p:sp>
        <p:nvSpPr>
          <p:cNvPr id="106" name="Google Shape;106;p1"/>
          <p:cNvSpPr/>
          <p:nvPr/>
        </p:nvSpPr>
        <p:spPr>
          <a:xfrm>
            <a:off x="548640" y="6263640"/>
            <a:ext cx="11109960" cy="12801"/>
          </a:xfrm>
          <a:prstGeom prst="rect">
            <a:avLst/>
          </a:prstGeom>
          <a:solidFill>
            <a:srgbClr val="DDE0E4"/>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 name="Google Shape;107;p1"/>
          <p:cNvSpPr txBox="1"/>
          <p:nvPr/>
        </p:nvSpPr>
        <p:spPr>
          <a:xfrm>
            <a:off x="566928" y="6327648"/>
            <a:ext cx="4297680" cy="179536"/>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0" lang="en-US" sz="1000">
                <a:solidFill>
                  <a:srgbClr val="6F7A8A"/>
                </a:solidFill>
                <a:latin typeface="Arial"/>
                <a:ea typeface="Arial"/>
                <a:cs typeface="Arial"/>
                <a:sym typeface="Arial"/>
              </a:rPr>
              <a:t>Dr Hisham Eldai, AI and Society </a:t>
            </a:r>
            <a:r>
              <a:rPr lang="en-US" sz="1000">
                <a:solidFill>
                  <a:srgbClr val="6F7A8A"/>
                </a:solidFill>
                <a:latin typeface="Arial"/>
                <a:ea typeface="Arial"/>
                <a:cs typeface="Arial"/>
                <a:sym typeface="Arial"/>
              </a:rPr>
              <a:t>(Victoria University)</a:t>
            </a:r>
            <a:r>
              <a:rPr b="0" i="0" lang="en-US" sz="1000">
                <a:solidFill>
                  <a:srgbClr val="6F7A8A"/>
                </a:solidFill>
                <a:latin typeface="Arial"/>
                <a:ea typeface="Arial"/>
                <a:cs typeface="Arial"/>
                <a:sym typeface="Arial"/>
              </a:rPr>
              <a:t>, Octobe</a:t>
            </a:r>
            <a:r>
              <a:rPr lang="en-US" sz="1000">
                <a:solidFill>
                  <a:srgbClr val="6F7A8A"/>
                </a:solidFill>
                <a:latin typeface="Arial"/>
                <a:ea typeface="Arial"/>
                <a:cs typeface="Arial"/>
                <a:sym typeface="Arial"/>
              </a:rPr>
              <a:t>r 10, </a:t>
            </a:r>
            <a:r>
              <a:rPr b="0" i="0" lang="en-US" sz="1000">
                <a:solidFill>
                  <a:srgbClr val="6F7A8A"/>
                </a:solidFill>
                <a:latin typeface="Arial"/>
                <a:ea typeface="Arial"/>
                <a:cs typeface="Arial"/>
                <a:sym typeface="Arial"/>
              </a:rPr>
              <a:t>2026</a:t>
            </a:r>
            <a:endParaRPr/>
          </a:p>
        </p:txBody>
      </p:sp>
      <p:sp>
        <p:nvSpPr>
          <p:cNvPr id="108" name="Google Shape;108;p1"/>
          <p:cNvSpPr txBox="1"/>
          <p:nvPr/>
        </p:nvSpPr>
        <p:spPr>
          <a:xfrm>
            <a:off x="11109960" y="6327648"/>
            <a:ext cx="365760" cy="201168"/>
          </a:xfrm>
          <a:prstGeom prst="rect">
            <a:avLst/>
          </a:prstGeom>
          <a:noFill/>
          <a:ln>
            <a:noFill/>
          </a:ln>
        </p:spPr>
        <p:txBody>
          <a:bodyPr anchorCtr="0" anchor="t" bIns="12700" lIns="25400" spcFirstLastPara="1" rIns="25400" wrap="square" tIns="12700">
            <a:spAutoFit/>
          </a:bodyPr>
          <a:lstStyle/>
          <a:p>
            <a:pPr indent="0" lvl="0" marL="0" marR="0" rtl="0" algn="r">
              <a:spcBef>
                <a:spcPts val="0"/>
              </a:spcBef>
              <a:spcAft>
                <a:spcPts val="0"/>
              </a:spcAft>
              <a:buNone/>
            </a:pPr>
            <a:r>
              <a:rPr b="0" i="0" lang="en-US" sz="1000">
                <a:solidFill>
                  <a:srgbClr val="6F7A8A"/>
                </a:solidFill>
                <a:latin typeface="Arial"/>
                <a:ea typeface="Arial"/>
                <a:cs typeface="Arial"/>
                <a:sym typeface="Arial"/>
              </a:rPr>
              <a:t>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5"/>
        </a:solidFill>
      </p:bgPr>
    </p:bg>
    <p:spTree>
      <p:nvGrpSpPr>
        <p:cNvPr id="113" name="Shape 113"/>
        <p:cNvGrpSpPr/>
        <p:nvPr/>
      </p:nvGrpSpPr>
      <p:grpSpPr>
        <a:xfrm>
          <a:off x="0" y="0"/>
          <a:ext cx="0" cy="0"/>
          <a:chOff x="0" y="0"/>
          <a:chExt cx="0" cy="0"/>
        </a:xfrm>
      </p:grpSpPr>
      <p:sp>
        <p:nvSpPr>
          <p:cNvPr id="114" name="Google Shape;114;p2"/>
          <p:cNvSpPr txBox="1"/>
          <p:nvPr/>
        </p:nvSpPr>
        <p:spPr>
          <a:xfrm>
            <a:off x="548640" y="475488"/>
            <a:ext cx="9966960" cy="41148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2800">
                <a:solidFill>
                  <a:srgbClr val="142538"/>
                </a:solidFill>
                <a:latin typeface="Arial"/>
                <a:ea typeface="Arial"/>
                <a:cs typeface="Arial"/>
                <a:sym typeface="Arial"/>
              </a:rPr>
              <a:t>The real question</a:t>
            </a:r>
            <a:endParaRPr/>
          </a:p>
        </p:txBody>
      </p:sp>
      <p:sp>
        <p:nvSpPr>
          <p:cNvPr id="115" name="Google Shape;115;p2"/>
          <p:cNvSpPr txBox="1"/>
          <p:nvPr/>
        </p:nvSpPr>
        <p:spPr>
          <a:xfrm>
            <a:off x="566928" y="886968"/>
            <a:ext cx="7863840" cy="25603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200">
                <a:solidFill>
                  <a:srgbClr val="AA8439"/>
                </a:solidFill>
                <a:latin typeface="Arial"/>
                <a:ea typeface="Arial"/>
                <a:cs typeface="Arial"/>
                <a:sym typeface="Arial"/>
              </a:rPr>
              <a:t>Accountability as the anchor</a:t>
            </a:r>
            <a:endParaRPr/>
          </a:p>
        </p:txBody>
      </p:sp>
      <p:sp>
        <p:nvSpPr>
          <p:cNvPr id="116" name="Google Shape;116;p2"/>
          <p:cNvSpPr/>
          <p:nvPr/>
        </p:nvSpPr>
        <p:spPr>
          <a:xfrm>
            <a:off x="548640" y="1188720"/>
            <a:ext cx="11109960" cy="12801"/>
          </a:xfrm>
          <a:prstGeom prst="rect">
            <a:avLst/>
          </a:prstGeom>
          <a:solidFill>
            <a:srgbClr val="DDE0E4"/>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2"/>
          <p:cNvSpPr txBox="1"/>
          <p:nvPr/>
        </p:nvSpPr>
        <p:spPr>
          <a:xfrm>
            <a:off x="749808" y="1554480"/>
            <a:ext cx="10607040" cy="641201"/>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0" i="1" lang="en-US" sz="2000">
                <a:solidFill>
                  <a:srgbClr val="142538"/>
                </a:solidFill>
                <a:latin typeface="Arial"/>
                <a:ea typeface="Arial"/>
                <a:cs typeface="Arial"/>
                <a:sym typeface="Arial"/>
              </a:rPr>
              <a:t>“The important Islamic question is where we locate moral agency, authority and responsibility when increasingly humanlike behaviour emerges from a system.”</a:t>
            </a:r>
            <a:endParaRPr/>
          </a:p>
        </p:txBody>
      </p:sp>
      <p:sp>
        <p:nvSpPr>
          <p:cNvPr id="118" name="Google Shape;118;p2"/>
          <p:cNvSpPr/>
          <p:nvPr/>
        </p:nvSpPr>
        <p:spPr>
          <a:xfrm>
            <a:off x="2513180" y="2580172"/>
            <a:ext cx="1234440" cy="658368"/>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 name="Google Shape;119;p2"/>
          <p:cNvSpPr txBox="1"/>
          <p:nvPr/>
        </p:nvSpPr>
        <p:spPr>
          <a:xfrm>
            <a:off x="2558900" y="2790484"/>
            <a:ext cx="1143000" cy="201168"/>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150">
                <a:solidFill>
                  <a:srgbClr val="142538"/>
                </a:solidFill>
                <a:latin typeface="Arial"/>
                <a:ea typeface="Arial"/>
                <a:cs typeface="Arial"/>
                <a:sym typeface="Arial"/>
              </a:rPr>
              <a:t>CAPABILITY</a:t>
            </a:r>
            <a:endParaRPr/>
          </a:p>
        </p:txBody>
      </p:sp>
      <p:sp>
        <p:nvSpPr>
          <p:cNvPr id="120" name="Google Shape;120;p2"/>
          <p:cNvSpPr txBox="1"/>
          <p:nvPr/>
        </p:nvSpPr>
        <p:spPr>
          <a:xfrm>
            <a:off x="3747620" y="2763052"/>
            <a:ext cx="228600" cy="219456"/>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900">
                <a:solidFill>
                  <a:srgbClr val="AA8439"/>
                </a:solidFill>
                <a:latin typeface="Arial"/>
                <a:ea typeface="Arial"/>
                <a:cs typeface="Arial"/>
                <a:sym typeface="Arial"/>
              </a:rPr>
              <a:t>→</a:t>
            </a:r>
            <a:endParaRPr/>
          </a:p>
        </p:txBody>
      </p:sp>
      <p:sp>
        <p:nvSpPr>
          <p:cNvPr id="121" name="Google Shape;121;p2"/>
          <p:cNvSpPr/>
          <p:nvPr/>
        </p:nvSpPr>
        <p:spPr>
          <a:xfrm>
            <a:off x="3976220" y="2580172"/>
            <a:ext cx="1234440" cy="658368"/>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2"/>
          <p:cNvSpPr txBox="1"/>
          <p:nvPr/>
        </p:nvSpPr>
        <p:spPr>
          <a:xfrm>
            <a:off x="4021939" y="2790484"/>
            <a:ext cx="1143000" cy="201168"/>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150">
                <a:solidFill>
                  <a:srgbClr val="142538"/>
                </a:solidFill>
                <a:latin typeface="Arial"/>
                <a:ea typeface="Arial"/>
                <a:cs typeface="Arial"/>
                <a:sym typeface="Arial"/>
              </a:rPr>
              <a:t>INTELLIGENCE</a:t>
            </a:r>
            <a:endParaRPr/>
          </a:p>
        </p:txBody>
      </p:sp>
      <p:sp>
        <p:nvSpPr>
          <p:cNvPr id="123" name="Google Shape;123;p2"/>
          <p:cNvSpPr txBox="1"/>
          <p:nvPr/>
        </p:nvSpPr>
        <p:spPr>
          <a:xfrm>
            <a:off x="5210660" y="2763052"/>
            <a:ext cx="228600" cy="219456"/>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900">
                <a:solidFill>
                  <a:srgbClr val="AA8439"/>
                </a:solidFill>
                <a:latin typeface="Arial"/>
                <a:ea typeface="Arial"/>
                <a:cs typeface="Arial"/>
                <a:sym typeface="Arial"/>
              </a:rPr>
              <a:t>→</a:t>
            </a:r>
            <a:endParaRPr/>
          </a:p>
        </p:txBody>
      </p:sp>
      <p:sp>
        <p:nvSpPr>
          <p:cNvPr id="124" name="Google Shape;124;p2"/>
          <p:cNvSpPr/>
          <p:nvPr/>
        </p:nvSpPr>
        <p:spPr>
          <a:xfrm>
            <a:off x="5439260" y="2580172"/>
            <a:ext cx="1234440" cy="658368"/>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 name="Google Shape;125;p2"/>
          <p:cNvSpPr txBox="1"/>
          <p:nvPr/>
        </p:nvSpPr>
        <p:spPr>
          <a:xfrm>
            <a:off x="5484980" y="2790484"/>
            <a:ext cx="1143000" cy="201168"/>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150">
                <a:solidFill>
                  <a:srgbClr val="142538"/>
                </a:solidFill>
                <a:latin typeface="Arial"/>
                <a:ea typeface="Arial"/>
                <a:cs typeface="Arial"/>
                <a:sym typeface="Arial"/>
              </a:rPr>
              <a:t>AGENCY</a:t>
            </a:r>
            <a:endParaRPr/>
          </a:p>
        </p:txBody>
      </p:sp>
      <p:sp>
        <p:nvSpPr>
          <p:cNvPr id="126" name="Google Shape;126;p2"/>
          <p:cNvSpPr txBox="1"/>
          <p:nvPr/>
        </p:nvSpPr>
        <p:spPr>
          <a:xfrm>
            <a:off x="6673700" y="2763052"/>
            <a:ext cx="228600" cy="219456"/>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900">
                <a:solidFill>
                  <a:srgbClr val="AA8439"/>
                </a:solidFill>
                <a:latin typeface="Arial"/>
                <a:ea typeface="Arial"/>
                <a:cs typeface="Arial"/>
                <a:sym typeface="Arial"/>
              </a:rPr>
              <a:t>→</a:t>
            </a:r>
            <a:endParaRPr/>
          </a:p>
        </p:txBody>
      </p:sp>
      <p:sp>
        <p:nvSpPr>
          <p:cNvPr id="127" name="Google Shape;127;p2"/>
          <p:cNvSpPr/>
          <p:nvPr/>
        </p:nvSpPr>
        <p:spPr>
          <a:xfrm>
            <a:off x="6902300" y="2580172"/>
            <a:ext cx="1234440" cy="658368"/>
          </a:xfrm>
          <a:prstGeom prst="roundRect">
            <a:avLst>
              <a:gd fmla="val 16667" name="adj"/>
            </a:avLst>
          </a:prstGeom>
          <a:solidFill>
            <a:srgbClr val="F5F1E9"/>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2"/>
          <p:cNvSpPr txBox="1"/>
          <p:nvPr/>
        </p:nvSpPr>
        <p:spPr>
          <a:xfrm>
            <a:off x="6948020" y="2790484"/>
            <a:ext cx="1143000" cy="201168"/>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150">
                <a:solidFill>
                  <a:srgbClr val="142538"/>
                </a:solidFill>
                <a:latin typeface="Arial"/>
                <a:ea typeface="Arial"/>
                <a:cs typeface="Arial"/>
                <a:sym typeface="Arial"/>
              </a:rPr>
              <a:t>AUTHORITY</a:t>
            </a:r>
            <a:endParaRPr/>
          </a:p>
        </p:txBody>
      </p:sp>
      <p:sp>
        <p:nvSpPr>
          <p:cNvPr id="129" name="Google Shape;129;p2"/>
          <p:cNvSpPr txBox="1"/>
          <p:nvPr/>
        </p:nvSpPr>
        <p:spPr>
          <a:xfrm>
            <a:off x="8136740" y="2763052"/>
            <a:ext cx="228600" cy="219456"/>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900">
                <a:solidFill>
                  <a:srgbClr val="AA8439"/>
                </a:solidFill>
                <a:latin typeface="Arial"/>
                <a:ea typeface="Arial"/>
                <a:cs typeface="Arial"/>
                <a:sym typeface="Arial"/>
              </a:rPr>
              <a:t>→</a:t>
            </a:r>
            <a:endParaRPr/>
          </a:p>
        </p:txBody>
      </p:sp>
      <p:sp>
        <p:nvSpPr>
          <p:cNvPr id="130" name="Google Shape;130;p2"/>
          <p:cNvSpPr/>
          <p:nvPr/>
        </p:nvSpPr>
        <p:spPr>
          <a:xfrm>
            <a:off x="8365340" y="2580172"/>
            <a:ext cx="1234440" cy="658368"/>
          </a:xfrm>
          <a:prstGeom prst="roundRect">
            <a:avLst>
              <a:gd fmla="val 16667" name="adj"/>
            </a:avLst>
          </a:prstGeom>
          <a:solidFill>
            <a:srgbClr val="F5F1E9"/>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 name="Google Shape;131;p2"/>
          <p:cNvSpPr txBox="1"/>
          <p:nvPr/>
        </p:nvSpPr>
        <p:spPr>
          <a:xfrm>
            <a:off x="8411059" y="2790484"/>
            <a:ext cx="1143000" cy="201168"/>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150">
                <a:solidFill>
                  <a:srgbClr val="142538"/>
                </a:solidFill>
                <a:latin typeface="Arial"/>
                <a:ea typeface="Arial"/>
                <a:cs typeface="Arial"/>
                <a:sym typeface="Arial"/>
              </a:rPr>
              <a:t>ACCOUNTABILITY</a:t>
            </a:r>
            <a:endParaRPr/>
          </a:p>
        </p:txBody>
      </p:sp>
      <p:sp>
        <p:nvSpPr>
          <p:cNvPr id="132" name="Google Shape;132;p2"/>
          <p:cNvSpPr txBox="1"/>
          <p:nvPr/>
        </p:nvSpPr>
        <p:spPr>
          <a:xfrm>
            <a:off x="4547194" y="3474720"/>
            <a:ext cx="3474720" cy="201168"/>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0" i="1" lang="en-US" sz="1300">
                <a:solidFill>
                  <a:srgbClr val="6F7A8A"/>
                </a:solidFill>
                <a:latin typeface="Arial"/>
                <a:ea typeface="Arial"/>
                <a:cs typeface="Arial"/>
                <a:sym typeface="Arial"/>
              </a:rPr>
              <a:t>These are related — but not interchangeable.</a:t>
            </a:r>
            <a:endParaRPr/>
          </a:p>
        </p:txBody>
      </p:sp>
      <p:sp>
        <p:nvSpPr>
          <p:cNvPr id="133" name="Google Shape;133;p2"/>
          <p:cNvSpPr txBox="1"/>
          <p:nvPr/>
        </p:nvSpPr>
        <p:spPr>
          <a:xfrm>
            <a:off x="662200" y="4160525"/>
            <a:ext cx="10607100" cy="900900"/>
          </a:xfrm>
          <a:prstGeom prst="rect">
            <a:avLst/>
          </a:prstGeom>
          <a:noFill/>
          <a:ln>
            <a:noFill/>
          </a:ln>
        </p:spPr>
        <p:txBody>
          <a:bodyPr anchorCtr="0" anchor="t" bIns="25400" lIns="50800" spcFirstLastPara="1" rIns="50800" wrap="square" tIns="25400">
            <a:spAutoFit/>
          </a:bodyPr>
          <a:lstStyle/>
          <a:p>
            <a:pPr indent="0" lvl="0" marL="0" marR="0" rtl="0" algn="l">
              <a:lnSpc>
                <a:spcPct val="105000"/>
              </a:lnSpc>
              <a:spcBef>
                <a:spcPts val="0"/>
              </a:spcBef>
              <a:spcAft>
                <a:spcPts val="0"/>
              </a:spcAft>
              <a:buNone/>
            </a:pPr>
            <a:r>
              <a:rPr lang="en-US" sz="1700">
                <a:solidFill>
                  <a:srgbClr val="142538"/>
                </a:solidFill>
                <a:latin typeface="Arial"/>
                <a:ea typeface="Arial"/>
                <a:cs typeface="Arial"/>
                <a:sym typeface="Arial"/>
              </a:rPr>
              <a:t>Islamic accountability presupposes capacity: bulūgh, ʿaql, and the relevant mental capacity for</a:t>
            </a:r>
            <a:r>
              <a:rPr lang="en-US" sz="1700">
                <a:solidFill>
                  <a:srgbClr val="142538"/>
                </a:solidFill>
              </a:rPr>
              <a:t> </a:t>
            </a:r>
            <a:r>
              <a:rPr lang="en-US" sz="1700">
                <a:solidFill>
                  <a:srgbClr val="142538"/>
                </a:solidFill>
                <a:latin typeface="Arial"/>
                <a:ea typeface="Arial"/>
                <a:cs typeface="Arial"/>
                <a:sym typeface="Arial"/>
              </a:rPr>
              <a:t>responsibility.</a:t>
            </a:r>
            <a:endParaRPr sz="1700">
              <a:solidFill>
                <a:srgbClr val="142538"/>
              </a:solidFill>
              <a:latin typeface="Arial"/>
              <a:ea typeface="Arial"/>
              <a:cs typeface="Arial"/>
              <a:sym typeface="Arial"/>
            </a:endParaRPr>
          </a:p>
          <a:p>
            <a:pPr indent="0" lvl="0" marL="0" marR="0" rtl="0" algn="l">
              <a:lnSpc>
                <a:spcPct val="105000"/>
              </a:lnSpc>
              <a:spcBef>
                <a:spcPts val="0"/>
              </a:spcBef>
              <a:spcAft>
                <a:spcPts val="0"/>
              </a:spcAft>
              <a:buNone/>
            </a:pPr>
            <a:r>
              <a:t/>
            </a:r>
            <a:endParaRPr sz="1700">
              <a:solidFill>
                <a:srgbClr val="142538"/>
              </a:solidFill>
            </a:endParaRPr>
          </a:p>
          <a:p>
            <a:pPr indent="0" lvl="0" marL="0" marR="0" rtl="0" algn="l">
              <a:lnSpc>
                <a:spcPct val="105000"/>
              </a:lnSpc>
              <a:spcBef>
                <a:spcPts val="300"/>
              </a:spcBef>
              <a:spcAft>
                <a:spcPts val="0"/>
              </a:spcAft>
              <a:buNone/>
            </a:pPr>
            <a:r>
              <a:rPr lang="en-US" sz="1700">
                <a:solidFill>
                  <a:srgbClr val="142538"/>
                </a:solidFill>
                <a:latin typeface="Arial"/>
                <a:ea typeface="Arial"/>
                <a:cs typeface="Arial"/>
                <a:sym typeface="Arial"/>
              </a:rPr>
              <a:t>We may delegate a task to a machine; we cannot delegate away moral responsibility.</a:t>
            </a:r>
            <a:endParaRPr/>
          </a:p>
        </p:txBody>
      </p:sp>
      <p:sp>
        <p:nvSpPr>
          <p:cNvPr id="134" name="Google Shape;134;p2"/>
          <p:cNvSpPr/>
          <p:nvPr/>
        </p:nvSpPr>
        <p:spPr>
          <a:xfrm>
            <a:off x="548640" y="6263640"/>
            <a:ext cx="11109960" cy="12801"/>
          </a:xfrm>
          <a:prstGeom prst="rect">
            <a:avLst/>
          </a:prstGeom>
          <a:solidFill>
            <a:srgbClr val="DDE0E4"/>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 name="Google Shape;135;p2"/>
          <p:cNvSpPr txBox="1"/>
          <p:nvPr/>
        </p:nvSpPr>
        <p:spPr>
          <a:xfrm>
            <a:off x="566928" y="6327648"/>
            <a:ext cx="4297680" cy="179536"/>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lang="en-US" sz="1000">
                <a:solidFill>
                  <a:srgbClr val="6F7A8A"/>
                </a:solidFill>
                <a:latin typeface="Arial"/>
                <a:ea typeface="Arial"/>
                <a:cs typeface="Arial"/>
                <a:sym typeface="Arial"/>
              </a:rPr>
              <a:t>Dr Hisham Eldai, AI and Society (Victoria University), October 10, 2026</a:t>
            </a:r>
            <a:endParaRPr/>
          </a:p>
        </p:txBody>
      </p:sp>
      <p:sp>
        <p:nvSpPr>
          <p:cNvPr id="136" name="Google Shape;136;p2"/>
          <p:cNvSpPr txBox="1"/>
          <p:nvPr/>
        </p:nvSpPr>
        <p:spPr>
          <a:xfrm>
            <a:off x="11109960" y="6327648"/>
            <a:ext cx="365760" cy="201168"/>
          </a:xfrm>
          <a:prstGeom prst="rect">
            <a:avLst/>
          </a:prstGeom>
          <a:noFill/>
          <a:ln>
            <a:noFill/>
          </a:ln>
        </p:spPr>
        <p:txBody>
          <a:bodyPr anchorCtr="0" anchor="t" bIns="12700" lIns="25400" spcFirstLastPara="1" rIns="25400" wrap="square" tIns="12700">
            <a:spAutoFit/>
          </a:bodyPr>
          <a:lstStyle/>
          <a:p>
            <a:pPr indent="0" lvl="0" marL="0" marR="0" rtl="0" algn="r">
              <a:spcBef>
                <a:spcPts val="0"/>
              </a:spcBef>
              <a:spcAft>
                <a:spcPts val="0"/>
              </a:spcAft>
              <a:buNone/>
            </a:pPr>
            <a:r>
              <a:rPr b="0" i="0" lang="en-US" sz="1000">
                <a:solidFill>
                  <a:srgbClr val="6F7A8A"/>
                </a:solidFill>
                <a:latin typeface="Arial"/>
                <a:ea typeface="Arial"/>
                <a:cs typeface="Arial"/>
                <a:sym typeface="Arial"/>
              </a:rPr>
              <a:t>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5"/>
        </a:solidFill>
      </p:bgPr>
    </p:bg>
    <p:spTree>
      <p:nvGrpSpPr>
        <p:cNvPr id="141" name="Shape 141"/>
        <p:cNvGrpSpPr/>
        <p:nvPr/>
      </p:nvGrpSpPr>
      <p:grpSpPr>
        <a:xfrm>
          <a:off x="0" y="0"/>
          <a:ext cx="0" cy="0"/>
          <a:chOff x="0" y="0"/>
          <a:chExt cx="0" cy="0"/>
        </a:xfrm>
      </p:grpSpPr>
      <p:sp>
        <p:nvSpPr>
          <p:cNvPr id="142" name="Google Shape;142;p3"/>
          <p:cNvSpPr txBox="1"/>
          <p:nvPr/>
        </p:nvSpPr>
        <p:spPr>
          <a:xfrm>
            <a:off x="548640" y="475488"/>
            <a:ext cx="9966960" cy="411480"/>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2800">
                <a:solidFill>
                  <a:srgbClr val="142538"/>
                </a:solidFill>
                <a:latin typeface="Arial"/>
                <a:ea typeface="Arial"/>
                <a:cs typeface="Arial"/>
                <a:sym typeface="Arial"/>
              </a:rPr>
              <a:t>Move ethics upstream</a:t>
            </a:r>
            <a:endParaRPr/>
          </a:p>
        </p:txBody>
      </p:sp>
      <p:sp>
        <p:nvSpPr>
          <p:cNvPr id="143" name="Google Shape;143;p3"/>
          <p:cNvSpPr txBox="1"/>
          <p:nvPr/>
        </p:nvSpPr>
        <p:spPr>
          <a:xfrm>
            <a:off x="566928" y="886968"/>
            <a:ext cx="7863840" cy="25603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200">
                <a:solidFill>
                  <a:srgbClr val="AA8439"/>
                </a:solidFill>
                <a:latin typeface="Arial"/>
                <a:ea typeface="Arial"/>
                <a:cs typeface="Arial"/>
                <a:sym typeface="Arial"/>
              </a:rPr>
              <a:t>Policy and education</a:t>
            </a:r>
            <a:endParaRPr/>
          </a:p>
        </p:txBody>
      </p:sp>
      <p:sp>
        <p:nvSpPr>
          <p:cNvPr id="144" name="Google Shape;144;p3"/>
          <p:cNvSpPr/>
          <p:nvPr/>
        </p:nvSpPr>
        <p:spPr>
          <a:xfrm>
            <a:off x="548640" y="1188720"/>
            <a:ext cx="11109960" cy="12801"/>
          </a:xfrm>
          <a:prstGeom prst="rect">
            <a:avLst/>
          </a:prstGeom>
          <a:solidFill>
            <a:srgbClr val="DDE0E4"/>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3"/>
          <p:cNvSpPr txBox="1"/>
          <p:nvPr/>
        </p:nvSpPr>
        <p:spPr>
          <a:xfrm>
            <a:off x="749808" y="1481328"/>
            <a:ext cx="10607040" cy="34747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800">
                <a:solidFill>
                  <a:srgbClr val="142538"/>
                </a:solidFill>
                <a:latin typeface="Arial"/>
                <a:ea typeface="Arial"/>
                <a:cs typeface="Arial"/>
                <a:sym typeface="Arial"/>
              </a:rPr>
              <a:t>Bioethics was forced to mature one scandal at a time. AI may be moving too fast for that model.</a:t>
            </a:r>
            <a:endParaRPr/>
          </a:p>
        </p:txBody>
      </p:sp>
      <p:sp>
        <p:nvSpPr>
          <p:cNvPr id="146" name="Google Shape;146;p3"/>
          <p:cNvSpPr/>
          <p:nvPr/>
        </p:nvSpPr>
        <p:spPr>
          <a:xfrm>
            <a:off x="868680" y="2148840"/>
            <a:ext cx="4983480" cy="2240280"/>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7" name="Google Shape;147;p3"/>
          <p:cNvSpPr/>
          <p:nvPr/>
        </p:nvSpPr>
        <p:spPr>
          <a:xfrm>
            <a:off x="6327648" y="2148840"/>
            <a:ext cx="4983480" cy="2240280"/>
          </a:xfrm>
          <a:prstGeom prst="roundRect">
            <a:avLst>
              <a:gd fmla="val 16667" name="adj"/>
            </a:avLst>
          </a:prstGeom>
          <a:solidFill>
            <a:srgbClr val="FFFFFF"/>
          </a:solidFill>
          <a:ln cap="flat" cmpd="sng" w="12700">
            <a:solidFill>
              <a:srgbClr val="DDE0E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Google Shape;148;p3"/>
          <p:cNvSpPr txBox="1"/>
          <p:nvPr/>
        </p:nvSpPr>
        <p:spPr>
          <a:xfrm>
            <a:off x="1097280" y="2395728"/>
            <a:ext cx="1828800" cy="16459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200">
                <a:solidFill>
                  <a:srgbClr val="AA8439"/>
                </a:solidFill>
                <a:latin typeface="Arial"/>
                <a:ea typeface="Arial"/>
                <a:cs typeface="Arial"/>
                <a:sym typeface="Arial"/>
              </a:rPr>
              <a:t>POLICYMAKERS</a:t>
            </a:r>
            <a:endParaRPr/>
          </a:p>
        </p:txBody>
      </p:sp>
      <p:sp>
        <p:nvSpPr>
          <p:cNvPr id="149" name="Google Shape;149;p3"/>
          <p:cNvSpPr txBox="1"/>
          <p:nvPr/>
        </p:nvSpPr>
        <p:spPr>
          <a:xfrm>
            <a:off x="1078992" y="2743200"/>
            <a:ext cx="4526400" cy="1408800"/>
          </a:xfrm>
          <a:prstGeom prst="rect">
            <a:avLst/>
          </a:prstGeom>
          <a:noFill/>
          <a:ln>
            <a:noFill/>
          </a:ln>
        </p:spPr>
        <p:txBody>
          <a:bodyPr anchorCtr="0" anchor="t" bIns="25400" lIns="50800" spcFirstLastPara="1" rIns="50800" wrap="square" tIns="25400">
            <a:spAutoFit/>
          </a:bodyPr>
          <a:lstStyle/>
          <a:p>
            <a:pPr indent="0" lvl="0" marL="0" marR="0" rtl="0" algn="l">
              <a:lnSpc>
                <a:spcPct val="105000"/>
              </a:lnSpc>
              <a:spcBef>
                <a:spcPts val="0"/>
              </a:spcBef>
              <a:spcAft>
                <a:spcPts val="0"/>
              </a:spcAft>
              <a:buNone/>
            </a:pPr>
            <a:r>
              <a:rPr lang="en-US" sz="1600">
                <a:solidFill>
                  <a:srgbClr val="142538"/>
                </a:solidFill>
                <a:latin typeface="Arial"/>
                <a:ea typeface="Arial"/>
                <a:cs typeface="Arial"/>
                <a:sym typeface="Arial"/>
              </a:rPr>
              <a:t>Govern before harm becomes scandal.</a:t>
            </a:r>
            <a:endParaRPr/>
          </a:p>
          <a:p>
            <a:pPr indent="0" lvl="0" marL="0" marR="0" rtl="0" algn="l">
              <a:lnSpc>
                <a:spcPct val="105000"/>
              </a:lnSpc>
              <a:spcBef>
                <a:spcPts val="300"/>
              </a:spcBef>
              <a:spcAft>
                <a:spcPts val="0"/>
              </a:spcAft>
              <a:buNone/>
            </a:pPr>
            <a:r>
              <a:t/>
            </a:r>
            <a:endParaRPr sz="1600">
              <a:solidFill>
                <a:srgbClr val="142538"/>
              </a:solidFill>
            </a:endParaRPr>
          </a:p>
          <a:p>
            <a:pPr indent="0" lvl="0" marL="0" marR="0" rtl="0" algn="l">
              <a:lnSpc>
                <a:spcPct val="105000"/>
              </a:lnSpc>
              <a:spcBef>
                <a:spcPts val="300"/>
              </a:spcBef>
              <a:spcAft>
                <a:spcPts val="0"/>
              </a:spcAft>
              <a:buNone/>
            </a:pPr>
            <a:r>
              <a:rPr lang="en-US" sz="1600">
                <a:solidFill>
                  <a:srgbClr val="142538"/>
                </a:solidFill>
                <a:latin typeface="Arial"/>
                <a:ea typeface="Arial"/>
                <a:cs typeface="Arial"/>
                <a:sym typeface="Arial"/>
              </a:rPr>
              <a:t>Ask: who is accountable? what rights are at stake? what authority is delegated? what must remain human?</a:t>
            </a:r>
            <a:endParaRPr/>
          </a:p>
        </p:txBody>
      </p:sp>
      <p:sp>
        <p:nvSpPr>
          <p:cNvPr id="150" name="Google Shape;150;p3"/>
          <p:cNvSpPr txBox="1"/>
          <p:nvPr/>
        </p:nvSpPr>
        <p:spPr>
          <a:xfrm>
            <a:off x="6556248" y="2395728"/>
            <a:ext cx="1828800" cy="164592"/>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b="1" i="0" lang="en-US" sz="1200">
                <a:solidFill>
                  <a:srgbClr val="AA8439"/>
                </a:solidFill>
                <a:latin typeface="Arial"/>
                <a:ea typeface="Arial"/>
                <a:cs typeface="Arial"/>
                <a:sym typeface="Arial"/>
              </a:rPr>
              <a:t>EDUCATORS</a:t>
            </a:r>
            <a:endParaRPr/>
          </a:p>
        </p:txBody>
      </p:sp>
      <p:sp>
        <p:nvSpPr>
          <p:cNvPr id="151" name="Google Shape;151;p3"/>
          <p:cNvSpPr txBox="1"/>
          <p:nvPr/>
        </p:nvSpPr>
        <p:spPr>
          <a:xfrm>
            <a:off x="6537960" y="2743200"/>
            <a:ext cx="4526400" cy="1150200"/>
          </a:xfrm>
          <a:prstGeom prst="rect">
            <a:avLst/>
          </a:prstGeom>
          <a:noFill/>
          <a:ln>
            <a:noFill/>
          </a:ln>
        </p:spPr>
        <p:txBody>
          <a:bodyPr anchorCtr="0" anchor="t" bIns="25400" lIns="50800" spcFirstLastPara="1" rIns="50800" wrap="square" tIns="25400">
            <a:spAutoFit/>
          </a:bodyPr>
          <a:lstStyle/>
          <a:p>
            <a:pPr indent="0" lvl="0" marL="0" marR="0" rtl="0" algn="l">
              <a:lnSpc>
                <a:spcPct val="105000"/>
              </a:lnSpc>
              <a:spcBef>
                <a:spcPts val="0"/>
              </a:spcBef>
              <a:spcAft>
                <a:spcPts val="0"/>
              </a:spcAft>
              <a:buNone/>
            </a:pPr>
            <a:r>
              <a:rPr lang="en-US" sz="1600">
                <a:solidFill>
                  <a:srgbClr val="142538"/>
                </a:solidFill>
                <a:latin typeface="Arial"/>
                <a:ea typeface="Arial"/>
                <a:cs typeface="Arial"/>
                <a:sym typeface="Arial"/>
              </a:rPr>
              <a:t>Make ethical literacy part of AI literacy.</a:t>
            </a:r>
            <a:endParaRPr/>
          </a:p>
          <a:p>
            <a:pPr indent="0" lvl="0" marL="0" marR="0" rtl="0" algn="l">
              <a:lnSpc>
                <a:spcPct val="105000"/>
              </a:lnSpc>
              <a:spcBef>
                <a:spcPts val="300"/>
              </a:spcBef>
              <a:spcAft>
                <a:spcPts val="0"/>
              </a:spcAft>
              <a:buNone/>
            </a:pPr>
            <a:r>
              <a:t/>
            </a:r>
            <a:endParaRPr sz="1600">
              <a:solidFill>
                <a:srgbClr val="142538"/>
              </a:solidFill>
            </a:endParaRPr>
          </a:p>
          <a:p>
            <a:pPr indent="0" lvl="0" marL="0" marR="0" rtl="0" algn="l">
              <a:lnSpc>
                <a:spcPct val="105000"/>
              </a:lnSpc>
              <a:spcBef>
                <a:spcPts val="300"/>
              </a:spcBef>
              <a:spcAft>
                <a:spcPts val="0"/>
              </a:spcAft>
              <a:buNone/>
            </a:pPr>
            <a:r>
              <a:rPr lang="en-US" sz="1600">
                <a:solidFill>
                  <a:srgbClr val="142538"/>
                </a:solidFill>
                <a:latin typeface="Arial"/>
                <a:ea typeface="Arial"/>
                <a:cs typeface="Arial"/>
                <a:sym typeface="Arial"/>
              </a:rPr>
              <a:t>Teach responsibility and consequences alongside technical competence.</a:t>
            </a:r>
            <a:endParaRPr/>
          </a:p>
        </p:txBody>
      </p:sp>
      <p:sp>
        <p:nvSpPr>
          <p:cNvPr id="152" name="Google Shape;152;p3"/>
          <p:cNvSpPr/>
          <p:nvPr/>
        </p:nvSpPr>
        <p:spPr>
          <a:xfrm>
            <a:off x="868680" y="4773168"/>
            <a:ext cx="10442448" cy="713232"/>
          </a:xfrm>
          <a:prstGeom prst="roundRect">
            <a:avLst>
              <a:gd fmla="val 16667" name="adj"/>
            </a:avLst>
          </a:prstGeom>
          <a:solidFill>
            <a:srgbClr val="F5F1E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3"/>
          <p:cNvSpPr txBox="1"/>
          <p:nvPr/>
        </p:nvSpPr>
        <p:spPr>
          <a:xfrm>
            <a:off x="1097280" y="4983480"/>
            <a:ext cx="10012680" cy="201168"/>
          </a:xfrm>
          <a:prstGeom prst="rect">
            <a:avLst/>
          </a:prstGeom>
          <a:noFill/>
          <a:ln>
            <a:noFill/>
          </a:ln>
        </p:spPr>
        <p:txBody>
          <a:bodyPr anchorCtr="0" anchor="t" bIns="12700" lIns="25400" spcFirstLastPara="1" rIns="25400" wrap="square" tIns="12700">
            <a:spAutoFit/>
          </a:bodyPr>
          <a:lstStyle/>
          <a:p>
            <a:pPr indent="0" lvl="0" marL="0" marR="0" rtl="0" algn="ctr">
              <a:spcBef>
                <a:spcPts val="0"/>
              </a:spcBef>
              <a:spcAft>
                <a:spcPts val="0"/>
              </a:spcAft>
              <a:buNone/>
            </a:pPr>
            <a:r>
              <a:rPr b="1" i="0" lang="en-US" sz="1500">
                <a:solidFill>
                  <a:srgbClr val="142538"/>
                </a:solidFill>
                <a:latin typeface="Arial"/>
                <a:ea typeface="Arial"/>
                <a:cs typeface="Arial"/>
                <a:sym typeface="Arial"/>
              </a:rPr>
              <a:t>As we delegate capability, we must not surrender the human responsibility that gives moral meaning to our choices.</a:t>
            </a:r>
            <a:endParaRPr/>
          </a:p>
        </p:txBody>
      </p:sp>
      <p:sp>
        <p:nvSpPr>
          <p:cNvPr id="154" name="Google Shape;154;p3"/>
          <p:cNvSpPr/>
          <p:nvPr/>
        </p:nvSpPr>
        <p:spPr>
          <a:xfrm>
            <a:off x="548640" y="6263640"/>
            <a:ext cx="11109960" cy="12801"/>
          </a:xfrm>
          <a:prstGeom prst="rect">
            <a:avLst/>
          </a:prstGeom>
          <a:solidFill>
            <a:srgbClr val="DDE0E4"/>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3"/>
          <p:cNvSpPr txBox="1"/>
          <p:nvPr/>
        </p:nvSpPr>
        <p:spPr>
          <a:xfrm>
            <a:off x="566928" y="6327648"/>
            <a:ext cx="4297680" cy="179536"/>
          </a:xfrm>
          <a:prstGeom prst="rect">
            <a:avLst/>
          </a:prstGeom>
          <a:noFill/>
          <a:ln>
            <a:noFill/>
          </a:ln>
        </p:spPr>
        <p:txBody>
          <a:bodyPr anchorCtr="0" anchor="t" bIns="12700" lIns="25400" spcFirstLastPara="1" rIns="25400" wrap="square" tIns="12700">
            <a:spAutoFit/>
          </a:bodyPr>
          <a:lstStyle/>
          <a:p>
            <a:pPr indent="0" lvl="0" marL="0" marR="0" rtl="0" algn="l">
              <a:spcBef>
                <a:spcPts val="0"/>
              </a:spcBef>
              <a:spcAft>
                <a:spcPts val="0"/>
              </a:spcAft>
              <a:buNone/>
            </a:pPr>
            <a:r>
              <a:rPr lang="en-US" sz="1000">
                <a:solidFill>
                  <a:srgbClr val="6F7A8A"/>
                </a:solidFill>
                <a:latin typeface="Arial"/>
                <a:ea typeface="Arial"/>
                <a:cs typeface="Arial"/>
                <a:sym typeface="Arial"/>
              </a:rPr>
              <a:t>Dr Hisham Eldai, AI and Society (Victoria University), October 10, 2026</a:t>
            </a:r>
            <a:endParaRPr/>
          </a:p>
        </p:txBody>
      </p:sp>
      <p:sp>
        <p:nvSpPr>
          <p:cNvPr id="156" name="Google Shape;156;p3"/>
          <p:cNvSpPr txBox="1"/>
          <p:nvPr/>
        </p:nvSpPr>
        <p:spPr>
          <a:xfrm>
            <a:off x="11109960" y="6327648"/>
            <a:ext cx="365760" cy="201168"/>
          </a:xfrm>
          <a:prstGeom prst="rect">
            <a:avLst/>
          </a:prstGeom>
          <a:noFill/>
          <a:ln>
            <a:noFill/>
          </a:ln>
        </p:spPr>
        <p:txBody>
          <a:bodyPr anchorCtr="0" anchor="t" bIns="12700" lIns="25400" spcFirstLastPara="1" rIns="25400" wrap="square" tIns="12700">
            <a:spAutoFit/>
          </a:bodyPr>
          <a:lstStyle/>
          <a:p>
            <a:pPr indent="0" lvl="0" marL="0" marR="0" rtl="0" algn="r">
              <a:spcBef>
                <a:spcPts val="0"/>
              </a:spcBef>
              <a:spcAft>
                <a:spcPts val="0"/>
              </a:spcAft>
              <a:buNone/>
            </a:pPr>
            <a:r>
              <a:rPr b="0" i="0" lang="en-US" sz="1000">
                <a:solidFill>
                  <a:srgbClr val="6F7A8A"/>
                </a:solidFill>
                <a:latin typeface="Arial"/>
                <a:ea typeface="Arial"/>
                <a:cs typeface="Arial"/>
                <a:sym typeface="Arial"/>
              </a:rPr>
              <a:t>3</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cp:coreProperties>
</file>