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331" r:id="rId6"/>
    <p:sldId id="339" r:id="rId7"/>
    <p:sldId id="341" r:id="rId8"/>
    <p:sldId id="352" r:id="rId9"/>
    <p:sldId id="353" r:id="rId10"/>
    <p:sldId id="354" r:id="rId11"/>
    <p:sldId id="355" r:id="rId12"/>
    <p:sldId id="356" r:id="rId13"/>
    <p:sldId id="34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BF9F09-486C-E7EA-C8D8-F42599EB392B}" name="Femi Peter-Chakson" initials="FPC" userId="S::Femi.Peter-Chakson@nzqa.govt.nz::52301475-a04d-477e-8147-ce68d64697ce" providerId="AD"/>
  <p188:author id="{2C66755C-0C1C-2DD6-614B-0D1D44F5892E}" name="Maria Marull" initials="MM" userId="S::maria.marull@nzqa.govt.nz::ab3e7408-bbba-4119-853a-ac8561d6d96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69"/>
    <a:srgbClr val="0E627C"/>
    <a:srgbClr val="80ADB4"/>
    <a:srgbClr val="32B3D6"/>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AA557-64C6-9662-BC17-0A34920501A4}" v="7" dt="2023-08-14T21:35:03.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2766" y="132"/>
      </p:cViewPr>
      <p:guideLst/>
    </p:cSldViewPr>
  </p:slideViewPr>
  <p:notesTextViewPr>
    <p:cViewPr>
      <p:scale>
        <a:sx n="1" d="1"/>
        <a:sy n="1" d="1"/>
      </p:scale>
      <p:origin x="0" y="0"/>
    </p:cViewPr>
  </p:notesTextViewPr>
  <p:notesViewPr>
    <p:cSldViewPr snapToGrid="0">
      <p:cViewPr varScale="1">
        <p:scale>
          <a:sx n="123" d="100"/>
          <a:sy n="123" d="100"/>
        </p:scale>
        <p:origin x="7614" y="9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theme" Target="theme/theme1.xml" Id="rId18" /><Relationship Type="http://schemas.openxmlformats.org/officeDocument/2006/relationships/customXml" Target="../customXml/item3.xml" Id="rId3" /><Relationship Type="http://schemas.microsoft.com/office/2015/10/relationships/revisionInfo" Target="revisionInfo.xml" Id="rId21"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viewProps" Target="viewProps.xml" Id="rId17" /><Relationship Type="http://schemas.openxmlformats.org/officeDocument/2006/relationships/customXml" Target="../customXml/item2.xml" Id="rId2" /><Relationship Type="http://schemas.openxmlformats.org/officeDocument/2006/relationships/presProps" Target="presProps.xml" Id="rId16"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slideMaster" Target="slideMasters/slideMaster1.xml" Id="rId5" /><Relationship Type="http://schemas.openxmlformats.org/officeDocument/2006/relationships/notesMaster" Target="notesMasters/notesMaster1.xml" Id="rId15" /><Relationship Type="http://schemas.openxmlformats.org/officeDocument/2006/relationships/slide" Target="slides/slide5.xml" Id="rId10" /><Relationship Type="http://schemas.openxmlformats.org/officeDocument/2006/relationships/tableStyles" Target="tableStyles.xml" Id="rId19"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microsoft.com/office/2018/10/relationships/authors" Target="authors.xml" Id="rId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DB1F02-9C1E-4AEA-914B-9D9B97D5079B}" type="datetimeFigureOut">
              <a:rPr lang="en-NZ" smtClean="0"/>
              <a:t>14/08/2023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C5341-1EFB-43EB-916D-ECBE36D47C2A}" type="slidenum">
              <a:rPr lang="en-NZ" smtClean="0"/>
              <a:t>‹#›</a:t>
            </a:fld>
            <a:endParaRPr lang="en-NZ"/>
          </a:p>
        </p:txBody>
      </p:sp>
    </p:spTree>
    <p:extLst>
      <p:ext uri="{BB962C8B-B14F-4D97-AF65-F5344CB8AC3E}">
        <p14:creationId xmlns:p14="http://schemas.microsoft.com/office/powerpoint/2010/main" val="195725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ABC5341-1EFB-43EB-916D-ECBE36D47C2A}" type="slidenum">
              <a:rPr lang="en-NZ" smtClean="0"/>
              <a:t>1</a:t>
            </a:fld>
            <a:endParaRPr lang="en-NZ"/>
          </a:p>
        </p:txBody>
      </p:sp>
    </p:spTree>
    <p:extLst>
      <p:ext uri="{BB962C8B-B14F-4D97-AF65-F5344CB8AC3E}">
        <p14:creationId xmlns:p14="http://schemas.microsoft.com/office/powerpoint/2010/main" val="1058649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ABC5341-1EFB-43EB-916D-ECBE36D47C2A}" type="slidenum">
              <a:rPr lang="en-NZ" smtClean="0"/>
              <a:t>2</a:t>
            </a:fld>
            <a:endParaRPr lang="en-NZ"/>
          </a:p>
        </p:txBody>
      </p:sp>
    </p:spTree>
    <p:extLst>
      <p:ext uri="{BB962C8B-B14F-4D97-AF65-F5344CB8AC3E}">
        <p14:creationId xmlns:p14="http://schemas.microsoft.com/office/powerpoint/2010/main" val="2982178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ABC5341-1EFB-43EB-916D-ECBE36D47C2A}" type="slidenum">
              <a:rPr lang="en-NZ" smtClean="0"/>
              <a:t>3</a:t>
            </a:fld>
            <a:endParaRPr lang="en-NZ"/>
          </a:p>
        </p:txBody>
      </p:sp>
    </p:spTree>
    <p:extLst>
      <p:ext uri="{BB962C8B-B14F-4D97-AF65-F5344CB8AC3E}">
        <p14:creationId xmlns:p14="http://schemas.microsoft.com/office/powerpoint/2010/main" val="3621119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ABC5341-1EFB-43EB-916D-ECBE36D47C2A}" type="slidenum">
              <a:rPr lang="en-NZ" smtClean="0"/>
              <a:t>4</a:t>
            </a:fld>
            <a:endParaRPr lang="en-NZ"/>
          </a:p>
        </p:txBody>
      </p:sp>
    </p:spTree>
    <p:extLst>
      <p:ext uri="{BB962C8B-B14F-4D97-AF65-F5344CB8AC3E}">
        <p14:creationId xmlns:p14="http://schemas.microsoft.com/office/powerpoint/2010/main" val="958644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ABC5341-1EFB-43EB-916D-ECBE36D47C2A}" type="slidenum">
              <a:rPr lang="en-NZ" smtClean="0"/>
              <a:t>5</a:t>
            </a:fld>
            <a:endParaRPr lang="en-NZ"/>
          </a:p>
        </p:txBody>
      </p:sp>
    </p:spTree>
    <p:extLst>
      <p:ext uri="{BB962C8B-B14F-4D97-AF65-F5344CB8AC3E}">
        <p14:creationId xmlns:p14="http://schemas.microsoft.com/office/powerpoint/2010/main" val="3358420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Ignore</a:t>
            </a:r>
          </a:p>
          <a:p>
            <a:r>
              <a:rPr lang="en-NZ" dirty="0"/>
              <a:t>The first option is to simply ignore this development and hope it goes away. Some colleagues believe that generative AI will not significantly impact education. They argue that, given the long history of hype surrounding various educational technologies such as tablet computers, electronic whiteboards, and massive open online courses, generative AI may not have a lasting impact. However, this approach seems unlikely to be viable in the long term. By most accounts, generative AI is poised to have a significant impact on education. It seems as though 'this time is different'.</a:t>
            </a:r>
          </a:p>
          <a:p>
            <a:r>
              <a:rPr lang="en-NZ" dirty="0"/>
              <a:t>Ban</a:t>
            </a:r>
          </a:p>
          <a:p>
            <a:r>
              <a:rPr lang="en-NZ" dirty="0"/>
              <a:t>The second option on the table is to attempt to ban these technologies. As previously discussed, banning was a common initial reaction to the introduction of ChatGPT. Students almost immediately found ways to bypass these bans. Setting aside debates about the validity and reliability of various policing methods, there are already numerous YouTube channels and popular websites that teach students how to cheat effectively and avoid AI detection tools. Generative AI will also feature in core productivity applications such as word processing, slideware, and spreadsheets. As a result, attempting to ban ChatGPT and similar large language model-based tools seems futile, especially in the medium and long term. Imagine trying to ban spellcheck or autocomplete for a corollary.</a:t>
            </a:r>
          </a:p>
          <a:p>
            <a:r>
              <a:rPr lang="en-NZ" dirty="0"/>
              <a:t>Invigilate</a:t>
            </a:r>
          </a:p>
          <a:p>
            <a:r>
              <a:rPr lang="en-NZ" dirty="0"/>
              <a:t>The third option is to design assessments that circumvent the use of AI. One obvious approach is to revert back to traditional exam settings where students are monitored as they produce written artefacts (as was the immediate response in many jurisdictions and institutions). While this may be necessary for certain subjects and contexts, it is unlikely to be a widespread solution. Written exams have their place but they should not be the default assessment approach in all circumstances. Other alternatives include oral examinations and ongoing reflection activities. Although these methods can help ensure that students genuinely learn the material, they are not infallible and must be designed well, be appropriate for the specifics of the context, and implemented fairly to be effective.</a:t>
            </a:r>
          </a:p>
          <a:p>
            <a:r>
              <a:rPr lang="en-NZ" dirty="0"/>
              <a:t>Embrace</a:t>
            </a:r>
          </a:p>
          <a:p>
            <a:r>
              <a:rPr lang="en-NZ" dirty="0"/>
              <a:t>The fourth option is to embrace generative AI in assessments. This could range from allowing or requiring students to use AI in specific tasks to having them critique, update, or assess AI-generated artefacts themselves. A wide range of options is emerging (Ethan </a:t>
            </a:r>
            <a:r>
              <a:rPr lang="en-NZ" dirty="0" err="1"/>
              <a:t>Mollick</a:t>
            </a:r>
            <a:r>
              <a:rPr lang="en-NZ" dirty="0"/>
              <a:t> is worth following to keep updated on what is happening in this space). As generative AI is likely to increasingly impact how people work and live, it seems as though it will be important to embrace these tools in the classroom over the medium to long term. While there are opportunities to embrace AI, there are also concerns surrounding ethics, fairness, and equity, particularly in terms of privacy, access to advanced AI technologies, and the varying abilities of students to use them effectively.</a:t>
            </a:r>
          </a:p>
          <a:p>
            <a:r>
              <a:rPr lang="en-NZ" dirty="0"/>
              <a:t>Design around</a:t>
            </a:r>
          </a:p>
          <a:p>
            <a:r>
              <a:rPr lang="en-NZ" dirty="0"/>
              <a:t>The fifth option is to design assessments around the limitations of generative AI. This approach involves exploiting the weaknesses of AI technologies. I (JL) have described previously how the tasks I have been assigning my students do so. However, as AI becomes increasingly sophisticated, this strategy is likely to become riskier and less effective. The introduction of GPT-4 made substantial improvements to the plausibility and accuracy of responses to prompts that GPT-3.5 seemed to struggle with. This improvement was clearly evident when the same assessment tasks were tested using the newer model. These models are only going to improve from here, as will the capability of students to prompt them. As such, while designing around generative AI seemed like a promising approach early on, that promise has evaporated and this is unlikely to be a viable option in the short to medium term.</a:t>
            </a:r>
          </a:p>
          <a:p>
            <a:r>
              <a:rPr lang="en-NZ" dirty="0"/>
              <a:t>Rethink</a:t>
            </a:r>
          </a:p>
          <a:p>
            <a:r>
              <a:rPr lang="en-NZ" dirty="0"/>
              <a:t>Lastly, is the option to rethink assessment entirely This challenging approach requires asking how and why students are assessed in the first place. If assessments feel like chores and do not encourage creativity or inspire actual learning, or there is substantial time pressure to complete tasks, there is increased motivation to cut corners. Further, if assessment tasks are not designed to align with the developmental process that is learning and continue to view this process through snapshots provided by the production of artefacts, the methods of assessment need a rethink. None of this will be straightforward but is increasingly necessary, if it wasn't already This is perhaps the set of options that will require emphasising over the medium to long term.</a:t>
            </a:r>
          </a:p>
          <a:p>
            <a:endParaRPr lang="en-NZ" dirty="0"/>
          </a:p>
        </p:txBody>
      </p:sp>
      <p:sp>
        <p:nvSpPr>
          <p:cNvPr id="4" name="Slide Number Placeholder 3"/>
          <p:cNvSpPr>
            <a:spLocks noGrp="1"/>
          </p:cNvSpPr>
          <p:nvPr>
            <p:ph type="sldNum" sz="quarter" idx="5"/>
          </p:nvPr>
        </p:nvSpPr>
        <p:spPr/>
        <p:txBody>
          <a:bodyPr/>
          <a:lstStyle/>
          <a:p>
            <a:fld id="{3ABC5341-1EFB-43EB-916D-ECBE36D47C2A}" type="slidenum">
              <a:rPr lang="en-NZ" smtClean="0"/>
              <a:t>6</a:t>
            </a:fld>
            <a:endParaRPr lang="en-NZ"/>
          </a:p>
        </p:txBody>
      </p:sp>
    </p:spTree>
    <p:extLst>
      <p:ext uri="{BB962C8B-B14F-4D97-AF65-F5344CB8AC3E}">
        <p14:creationId xmlns:p14="http://schemas.microsoft.com/office/powerpoint/2010/main" val="118393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Viability (represented by traffic light colouration - red - likely not viable, orange - care needed, and green - seems most viable) of the six types of assessment redesign responses to generative AI over the short, medium, and long term: </a:t>
            </a:r>
            <a:r>
              <a:rPr lang="en-NZ" dirty="0" err="1"/>
              <a:t>nred</a:t>
            </a:r>
            <a:r>
              <a:rPr lang="en-NZ" dirty="0"/>
              <a:t> - likely not viable, orange - care needed, and green - seems most viable.</a:t>
            </a:r>
          </a:p>
          <a:p>
            <a:r>
              <a:rPr lang="en-NZ" dirty="0"/>
              <a:t>Ultimately, a combination of these options may be necessary to address the challenges posed by generative AI in education. </a:t>
            </a:r>
          </a:p>
          <a:p>
            <a:r>
              <a:rPr lang="en-NZ" dirty="0"/>
              <a:t>The successful rethinking of assessment approaches for the age of AI is also likely to require the combined and coordinated efforts of researchers, teachers, design professionals, learning technologists, and policymakers.</a:t>
            </a:r>
          </a:p>
          <a:p>
            <a:r>
              <a:rPr lang="en-NZ" dirty="0"/>
              <a:t>When exploring these assessment redesign options, it will also become increasingly critical to consider how learning as a developmental process occurs and what motivates students to seek to take shortcuts through this process. </a:t>
            </a:r>
          </a:p>
        </p:txBody>
      </p:sp>
      <p:sp>
        <p:nvSpPr>
          <p:cNvPr id="4" name="Slide Number Placeholder 3"/>
          <p:cNvSpPr>
            <a:spLocks noGrp="1"/>
          </p:cNvSpPr>
          <p:nvPr>
            <p:ph type="sldNum" sz="quarter" idx="5"/>
          </p:nvPr>
        </p:nvSpPr>
        <p:spPr/>
        <p:txBody>
          <a:bodyPr/>
          <a:lstStyle/>
          <a:p>
            <a:fld id="{3ABC5341-1EFB-43EB-916D-ECBE36D47C2A}" type="slidenum">
              <a:rPr lang="en-NZ" smtClean="0"/>
              <a:t>7</a:t>
            </a:fld>
            <a:endParaRPr lang="en-NZ"/>
          </a:p>
        </p:txBody>
      </p:sp>
    </p:spTree>
    <p:extLst>
      <p:ext uri="{BB962C8B-B14F-4D97-AF65-F5344CB8AC3E}">
        <p14:creationId xmlns:p14="http://schemas.microsoft.com/office/powerpoint/2010/main" val="328534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ABC5341-1EFB-43EB-916D-ECBE36D47C2A}" type="slidenum">
              <a:rPr lang="en-NZ" smtClean="0"/>
              <a:t>8</a:t>
            </a:fld>
            <a:endParaRPr lang="en-NZ"/>
          </a:p>
        </p:txBody>
      </p:sp>
    </p:spTree>
    <p:extLst>
      <p:ext uri="{BB962C8B-B14F-4D97-AF65-F5344CB8AC3E}">
        <p14:creationId xmlns:p14="http://schemas.microsoft.com/office/powerpoint/2010/main" val="4479142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NZQA general audiences title pa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9545F6-5122-261A-252D-0F88B5454663}"/>
              </a:ext>
            </a:extLst>
          </p:cNvPr>
          <p:cNvSpPr/>
          <p:nvPr userDrawn="1"/>
        </p:nvSpPr>
        <p:spPr>
          <a:xfrm>
            <a:off x="0" y="-257839"/>
            <a:ext cx="12192000" cy="5993476"/>
          </a:xfrm>
          <a:prstGeom prst="rect">
            <a:avLst/>
          </a:prstGeom>
          <a:solidFill>
            <a:srgbClr val="005A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759C6BB1-EA95-43BF-83C1-188CE8AF048A}"/>
              </a:ext>
            </a:extLst>
          </p:cNvPr>
          <p:cNvSpPr>
            <a:spLocks noGrp="1"/>
          </p:cNvSpPr>
          <p:nvPr>
            <p:ph type="ctrTitle" hasCustomPrompt="1"/>
          </p:nvPr>
        </p:nvSpPr>
        <p:spPr>
          <a:xfrm>
            <a:off x="898850" y="1495588"/>
            <a:ext cx="7662530" cy="1144976"/>
          </a:xfrm>
        </p:spPr>
        <p:txBody>
          <a:bodyPr anchor="b"/>
          <a:lstStyle>
            <a:lvl1pPr algn="l">
              <a:defRPr sz="6000">
                <a:solidFill>
                  <a:srgbClr val="FFFFFF"/>
                </a:solidFill>
              </a:defRPr>
            </a:lvl1pPr>
          </a:lstStyle>
          <a:p>
            <a:r>
              <a:rPr lang="en-NZ" dirty="0"/>
              <a:t>Add title</a:t>
            </a:r>
          </a:p>
        </p:txBody>
      </p:sp>
      <p:sp>
        <p:nvSpPr>
          <p:cNvPr id="11" name="Subtitle 2">
            <a:extLst>
              <a:ext uri="{FF2B5EF4-FFF2-40B4-BE49-F238E27FC236}">
                <a16:creationId xmlns:a16="http://schemas.microsoft.com/office/drawing/2014/main" id="{B69E29C3-3365-4D12-875E-A3C92E8102F8}"/>
              </a:ext>
            </a:extLst>
          </p:cNvPr>
          <p:cNvSpPr>
            <a:spLocks noGrp="1"/>
          </p:cNvSpPr>
          <p:nvPr>
            <p:ph type="subTitle" idx="1"/>
          </p:nvPr>
        </p:nvSpPr>
        <p:spPr>
          <a:xfrm>
            <a:off x="898850" y="3171161"/>
            <a:ext cx="7184922" cy="1655762"/>
          </a:xfrm>
        </p:spPr>
        <p:txBody>
          <a:bodyPr/>
          <a:lstStyle>
            <a:lvl1pPr marL="0" indent="0" algn="l">
              <a:buNone/>
              <a:defRPr sz="24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NZ" dirty="0"/>
          </a:p>
        </p:txBody>
      </p:sp>
      <p:pic>
        <p:nvPicPr>
          <p:cNvPr id="8" name="Picture 7" descr="Background pattern, qr code&#10;&#10;Description automatically generated">
            <a:extLst>
              <a:ext uri="{FF2B5EF4-FFF2-40B4-BE49-F238E27FC236}">
                <a16:creationId xmlns:a16="http://schemas.microsoft.com/office/drawing/2014/main" id="{9AE087DB-A54A-0AED-445B-D4781915726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15528" y="-257839"/>
            <a:ext cx="3483078" cy="6858000"/>
          </a:xfrm>
          <a:prstGeom prst="rect">
            <a:avLst/>
          </a:prstGeom>
        </p:spPr>
      </p:pic>
      <p:pic>
        <p:nvPicPr>
          <p:cNvPr id="4" name="Picture 3">
            <a:extLst>
              <a:ext uri="{FF2B5EF4-FFF2-40B4-BE49-F238E27FC236}">
                <a16:creationId xmlns:a16="http://schemas.microsoft.com/office/drawing/2014/main" id="{F8479B1C-AC7B-E358-7258-B7BBCA2FD24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41151" y="6066081"/>
            <a:ext cx="4110384" cy="534080"/>
          </a:xfrm>
          <a:prstGeom prst="rect">
            <a:avLst/>
          </a:prstGeom>
        </p:spPr>
      </p:pic>
    </p:spTree>
    <p:extLst>
      <p:ext uri="{BB962C8B-B14F-4D97-AF65-F5344CB8AC3E}">
        <p14:creationId xmlns:p14="http://schemas.microsoft.com/office/powerpoint/2010/main" val="368896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11B744-F29F-8F0F-E637-2D969D1F6410}"/>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3" name="Footer Placeholder 2">
            <a:extLst>
              <a:ext uri="{FF2B5EF4-FFF2-40B4-BE49-F238E27FC236}">
                <a16:creationId xmlns:a16="http://schemas.microsoft.com/office/drawing/2014/main" id="{573FF041-152C-D2DA-D2F0-2738B1137E4A}"/>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FC25C486-1B6E-C4A9-4657-E550AFDDA0E7}"/>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325076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9171-4296-3C71-BB7D-C7BAB726CE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5D44D739-C799-AE3A-723C-E369AC729F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E986E316-4D1C-5A25-9C3E-76BD83B41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933547-3A57-AA01-4202-9011E7FBC4C7}"/>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6" name="Footer Placeholder 5">
            <a:extLst>
              <a:ext uri="{FF2B5EF4-FFF2-40B4-BE49-F238E27FC236}">
                <a16:creationId xmlns:a16="http://schemas.microsoft.com/office/drawing/2014/main" id="{85134BA9-5ED7-8464-3A22-70978147CB8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DEE34C8-1D6B-F2A0-75C6-57BF8C974F08}"/>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345191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66BB1-A3BC-4EE5-B66A-1FECD8EA2E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E8A0F6E6-21B3-B62F-7322-3D0F28D573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8A5D67A1-8EB6-F332-2F03-ADD86881CE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6E1FB8-F049-4149-D508-F01AF2AF2236}"/>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6" name="Footer Placeholder 5">
            <a:extLst>
              <a:ext uri="{FF2B5EF4-FFF2-40B4-BE49-F238E27FC236}">
                <a16:creationId xmlns:a16="http://schemas.microsoft.com/office/drawing/2014/main" id="{5D9BF699-A296-04C3-A425-F94E097FDF3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DB9D173-2E5B-6FFE-80E2-68CE83ED19AA}"/>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3364706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08424-68AD-923D-80EE-E05C2E225CC2}"/>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9C61A00-322A-D92F-1E01-68ECB0F176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CE88611-1179-3BFE-DBB0-ACB8C91F3B1F}"/>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5" name="Footer Placeholder 4">
            <a:extLst>
              <a:ext uri="{FF2B5EF4-FFF2-40B4-BE49-F238E27FC236}">
                <a16:creationId xmlns:a16="http://schemas.microsoft.com/office/drawing/2014/main" id="{4A86D763-2111-F415-28FD-67EBE7415BE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49E0F5F-1087-914F-CE08-7C3A31BB0A70}"/>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2164903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CF8429-9467-449A-4CAD-02567DA648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7914107-4058-3E16-E23F-F7CA066153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A672079-472C-5F52-E3DB-773C53D80FFA}"/>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5" name="Footer Placeholder 4">
            <a:extLst>
              <a:ext uri="{FF2B5EF4-FFF2-40B4-BE49-F238E27FC236}">
                <a16:creationId xmlns:a16="http://schemas.microsoft.com/office/drawing/2014/main" id="{8569C9C2-E922-67BE-572A-F0559158311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DC103C8-27BF-9A2A-EFB3-CDE8D963A57C}"/>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209422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ZQA general audiences_dark blue_left border_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15C7-AB67-4322-BCCF-3DBB56833C42}"/>
              </a:ext>
            </a:extLst>
          </p:cNvPr>
          <p:cNvSpPr>
            <a:spLocks noGrp="1"/>
          </p:cNvSpPr>
          <p:nvPr>
            <p:ph type="title"/>
          </p:nvPr>
        </p:nvSpPr>
        <p:spPr>
          <a:xfrm>
            <a:off x="1884784" y="365125"/>
            <a:ext cx="9470604" cy="1325563"/>
          </a:xfrm>
        </p:spPr>
        <p:txBody>
          <a:bodyPr/>
          <a:lstStyle>
            <a:lvl1pPr>
              <a:defRPr/>
            </a:lvl1pPr>
          </a:lstStyle>
          <a:p>
            <a:endParaRPr lang="en-NZ" dirty="0"/>
          </a:p>
        </p:txBody>
      </p:sp>
      <p:sp>
        <p:nvSpPr>
          <p:cNvPr id="4" name="Content Placeholder 3">
            <a:extLst>
              <a:ext uri="{FF2B5EF4-FFF2-40B4-BE49-F238E27FC236}">
                <a16:creationId xmlns:a16="http://schemas.microsoft.com/office/drawing/2014/main" id="{7FE022B7-29A0-4BC7-93B2-87C13C1C739E}"/>
              </a:ext>
            </a:extLst>
          </p:cNvPr>
          <p:cNvSpPr>
            <a:spLocks noGrp="1"/>
          </p:cNvSpPr>
          <p:nvPr>
            <p:ph sz="half" idx="2"/>
          </p:nvPr>
        </p:nvSpPr>
        <p:spPr>
          <a:xfrm>
            <a:off x="1881607" y="2033155"/>
            <a:ext cx="9470604" cy="41946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8" name="Rectangle 7">
            <a:extLst>
              <a:ext uri="{FF2B5EF4-FFF2-40B4-BE49-F238E27FC236}">
                <a16:creationId xmlns:a16="http://schemas.microsoft.com/office/drawing/2014/main" id="{F01BA19B-9F7F-4FE0-9E32-09DD9EDE6B49}"/>
              </a:ext>
            </a:extLst>
          </p:cNvPr>
          <p:cNvSpPr/>
          <p:nvPr userDrawn="1"/>
        </p:nvSpPr>
        <p:spPr>
          <a:xfrm>
            <a:off x="0" y="0"/>
            <a:ext cx="1340582" cy="6858000"/>
          </a:xfrm>
          <a:prstGeom prst="rect">
            <a:avLst/>
          </a:prstGeom>
          <a:solidFill>
            <a:srgbClr val="00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1" name="Picture 10" descr="A picture containing orange, decorated, tiled, day&#10;&#10;Description automatically generated">
            <a:extLst>
              <a:ext uri="{FF2B5EF4-FFF2-40B4-BE49-F238E27FC236}">
                <a16:creationId xmlns:a16="http://schemas.microsoft.com/office/drawing/2014/main" id="{4910D7D6-B79F-094B-7310-3AB75812F7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4982" y="5810249"/>
            <a:ext cx="445523" cy="885541"/>
          </a:xfrm>
          <a:prstGeom prst="rect">
            <a:avLst/>
          </a:prstGeom>
        </p:spPr>
      </p:pic>
      <p:pic>
        <p:nvPicPr>
          <p:cNvPr id="15" name="Picture 14" descr="Background pattern&#10;&#10;Description automatically generated with medium confidence">
            <a:extLst>
              <a:ext uri="{FF2B5EF4-FFF2-40B4-BE49-F238E27FC236}">
                <a16:creationId xmlns:a16="http://schemas.microsoft.com/office/drawing/2014/main" id="{95C92904-7106-77C4-EB7F-DBCA79151EF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20" y="3136670"/>
            <a:ext cx="1349402" cy="3131347"/>
          </a:xfrm>
          <a:prstGeom prst="rect">
            <a:avLst/>
          </a:prstGeom>
        </p:spPr>
      </p:pic>
      <p:pic>
        <p:nvPicPr>
          <p:cNvPr id="17" name="Picture 16" descr="Background pattern&#10;&#10;Description automatically generated with medium confidence">
            <a:extLst>
              <a:ext uri="{FF2B5EF4-FFF2-40B4-BE49-F238E27FC236}">
                <a16:creationId xmlns:a16="http://schemas.microsoft.com/office/drawing/2014/main" id="{946FB554-78DF-6E7F-7028-D259F8F51B3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5" y="486955"/>
            <a:ext cx="1339592" cy="3108583"/>
          </a:xfrm>
          <a:prstGeom prst="rect">
            <a:avLst/>
          </a:prstGeom>
        </p:spPr>
      </p:pic>
      <p:pic>
        <p:nvPicPr>
          <p:cNvPr id="19" name="Picture 18" descr="A picture containing orange, decorated, tiled, day&#10;&#10;Description automatically generated">
            <a:extLst>
              <a:ext uri="{FF2B5EF4-FFF2-40B4-BE49-F238E27FC236}">
                <a16:creationId xmlns:a16="http://schemas.microsoft.com/office/drawing/2014/main" id="{A9EADE53-E325-7DB7-E165-285AB770C0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0" y="8810"/>
            <a:ext cx="450974" cy="896376"/>
          </a:xfrm>
          <a:prstGeom prst="rect">
            <a:avLst/>
          </a:prstGeom>
        </p:spPr>
      </p:pic>
      <p:pic>
        <p:nvPicPr>
          <p:cNvPr id="20" name="Picture 19" descr="A picture containing orange, decorated, tiled, day&#10;&#10;Description automatically generated">
            <a:extLst>
              <a:ext uri="{FF2B5EF4-FFF2-40B4-BE49-F238E27FC236}">
                <a16:creationId xmlns:a16="http://schemas.microsoft.com/office/drawing/2014/main" id="{F57AC261-88A0-98E8-A6D8-E402A99DC55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81107"/>
          <a:stretch/>
        </p:blipFill>
        <p:spPr>
          <a:xfrm>
            <a:off x="894982" y="6708491"/>
            <a:ext cx="436075" cy="163754"/>
          </a:xfrm>
          <a:prstGeom prst="rect">
            <a:avLst/>
          </a:prstGeom>
        </p:spPr>
      </p:pic>
    </p:spTree>
    <p:extLst>
      <p:ext uri="{BB962C8B-B14F-4D97-AF65-F5344CB8AC3E}">
        <p14:creationId xmlns:p14="http://schemas.microsoft.com/office/powerpoint/2010/main" val="92387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ZQA general audiences_medium blue_left border_title and tex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95406BE-C475-CD2C-6E86-8BC777AC102C}"/>
              </a:ext>
            </a:extLst>
          </p:cNvPr>
          <p:cNvGrpSpPr/>
          <p:nvPr userDrawn="1"/>
        </p:nvGrpSpPr>
        <p:grpSpPr>
          <a:xfrm>
            <a:off x="0" y="0"/>
            <a:ext cx="1340582" cy="6879633"/>
            <a:chOff x="2136424" y="14245"/>
            <a:chExt cx="1340582" cy="6879633"/>
          </a:xfrm>
        </p:grpSpPr>
        <p:sp>
          <p:nvSpPr>
            <p:cNvPr id="12" name="Rectangle 11">
              <a:extLst>
                <a:ext uri="{FF2B5EF4-FFF2-40B4-BE49-F238E27FC236}">
                  <a16:creationId xmlns:a16="http://schemas.microsoft.com/office/drawing/2014/main" id="{0006BE5D-ADEE-C470-9682-55946D0BD92D}"/>
                </a:ext>
              </a:extLst>
            </p:cNvPr>
            <p:cNvSpPr/>
            <p:nvPr userDrawn="1"/>
          </p:nvSpPr>
          <p:spPr>
            <a:xfrm>
              <a:off x="2136424" y="14245"/>
              <a:ext cx="1340582" cy="6858000"/>
            </a:xfrm>
            <a:prstGeom prst="rect">
              <a:avLst/>
            </a:prstGeom>
            <a:solidFill>
              <a:srgbClr val="005A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9" name="Picture 8" descr="A picture containing text, person, shirt&#10;&#10;Description automatically generated">
              <a:extLst>
                <a:ext uri="{FF2B5EF4-FFF2-40B4-BE49-F238E27FC236}">
                  <a16:creationId xmlns:a16="http://schemas.microsoft.com/office/drawing/2014/main" id="{28971988-641A-CED0-FFBF-45D9D79AC6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1740" y="444564"/>
              <a:ext cx="1321386" cy="3066336"/>
            </a:xfrm>
            <a:prstGeom prst="rect">
              <a:avLst/>
            </a:prstGeom>
          </p:spPr>
        </p:pic>
        <p:pic>
          <p:nvPicPr>
            <p:cNvPr id="5" name="Picture 4" descr="Background pattern&#10;&#10;Description automatically generated">
              <a:extLst>
                <a:ext uri="{FF2B5EF4-FFF2-40B4-BE49-F238E27FC236}">
                  <a16:creationId xmlns:a16="http://schemas.microsoft.com/office/drawing/2014/main" id="{DD51627F-D86A-F8E1-910A-BAD6E62014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51323" y="19593"/>
              <a:ext cx="439858" cy="874286"/>
            </a:xfrm>
            <a:prstGeom prst="rect">
              <a:avLst/>
            </a:prstGeom>
          </p:spPr>
        </p:pic>
        <p:pic>
          <p:nvPicPr>
            <p:cNvPr id="13" name="Picture 12" descr="A picture containing text, person, shirt&#10;&#10;Description automatically generated">
              <a:extLst>
                <a:ext uri="{FF2B5EF4-FFF2-40B4-BE49-F238E27FC236}">
                  <a16:creationId xmlns:a16="http://schemas.microsoft.com/office/drawing/2014/main" id="{2A36CB53-3E3D-6CCF-B579-8253084A87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57824" y="3061750"/>
              <a:ext cx="1319181" cy="3061219"/>
            </a:xfrm>
            <a:prstGeom prst="rect">
              <a:avLst/>
            </a:prstGeom>
          </p:spPr>
        </p:pic>
        <p:pic>
          <p:nvPicPr>
            <p:cNvPr id="10" name="Picture 9" descr="Background pattern&#10;&#10;Description automatically generated">
              <a:extLst>
                <a:ext uri="{FF2B5EF4-FFF2-40B4-BE49-F238E27FC236}">
                  <a16:creationId xmlns:a16="http://schemas.microsoft.com/office/drawing/2014/main" id="{2AC474B3-C21E-BD7D-10F8-C9624AB0DE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23268" y="5709002"/>
              <a:ext cx="439858" cy="874286"/>
            </a:xfrm>
            <a:prstGeom prst="rect">
              <a:avLst/>
            </a:prstGeom>
          </p:spPr>
        </p:pic>
        <p:pic>
          <p:nvPicPr>
            <p:cNvPr id="16" name="Picture 15" descr="Background pattern&#10;&#10;Description automatically generated">
              <a:extLst>
                <a:ext uri="{FF2B5EF4-FFF2-40B4-BE49-F238E27FC236}">
                  <a16:creationId xmlns:a16="http://schemas.microsoft.com/office/drawing/2014/main" id="{DC2BCD6A-1492-AF22-303B-7F7B1DF918D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4266" b="65157"/>
            <a:stretch/>
          </p:blipFill>
          <p:spPr>
            <a:xfrm>
              <a:off x="3018380" y="6589248"/>
              <a:ext cx="458625" cy="304630"/>
            </a:xfrm>
            <a:prstGeom prst="rect">
              <a:avLst/>
            </a:prstGeom>
          </p:spPr>
        </p:pic>
      </p:grpSp>
      <p:sp>
        <p:nvSpPr>
          <p:cNvPr id="11" name="Title 1">
            <a:extLst>
              <a:ext uri="{FF2B5EF4-FFF2-40B4-BE49-F238E27FC236}">
                <a16:creationId xmlns:a16="http://schemas.microsoft.com/office/drawing/2014/main" id="{1DB3030C-B053-879C-8FEB-655E189A9EFD}"/>
              </a:ext>
            </a:extLst>
          </p:cNvPr>
          <p:cNvSpPr>
            <a:spLocks noGrp="1"/>
          </p:cNvSpPr>
          <p:nvPr>
            <p:ph type="title"/>
          </p:nvPr>
        </p:nvSpPr>
        <p:spPr>
          <a:xfrm>
            <a:off x="1884784" y="365125"/>
            <a:ext cx="9470604" cy="1325563"/>
          </a:xfrm>
        </p:spPr>
        <p:txBody>
          <a:bodyPr/>
          <a:lstStyle>
            <a:lvl1pPr>
              <a:defRPr/>
            </a:lvl1pPr>
          </a:lstStyle>
          <a:p>
            <a:endParaRPr lang="en-NZ" dirty="0"/>
          </a:p>
        </p:txBody>
      </p:sp>
      <p:sp>
        <p:nvSpPr>
          <p:cNvPr id="14" name="Content Placeholder 3">
            <a:extLst>
              <a:ext uri="{FF2B5EF4-FFF2-40B4-BE49-F238E27FC236}">
                <a16:creationId xmlns:a16="http://schemas.microsoft.com/office/drawing/2014/main" id="{B8465A5E-0D31-9BEC-A145-353E4118FBBB}"/>
              </a:ext>
            </a:extLst>
          </p:cNvPr>
          <p:cNvSpPr>
            <a:spLocks noGrp="1"/>
          </p:cNvSpPr>
          <p:nvPr>
            <p:ph sz="half" idx="2"/>
          </p:nvPr>
        </p:nvSpPr>
        <p:spPr>
          <a:xfrm>
            <a:off x="1881607" y="2033155"/>
            <a:ext cx="9470604" cy="41946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342428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4436-98E7-67E6-CF8A-6FFFFDB254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B1BF01A6-05AB-FB69-B92A-F6AA0D3758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6AEB90B4-565B-E745-6EAF-EC5D06C8DC91}"/>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5" name="Footer Placeholder 4">
            <a:extLst>
              <a:ext uri="{FF2B5EF4-FFF2-40B4-BE49-F238E27FC236}">
                <a16:creationId xmlns:a16="http://schemas.microsoft.com/office/drawing/2014/main" id="{7412A53E-7D21-F51A-EA04-8290287C748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99673F6-6A52-9BAB-7588-38E4BE15E77F}"/>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265580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9446-46A8-5B0D-D81F-0C50A3D64FB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FAA97F7C-9953-D8A6-45C0-14BA108544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569B236-664B-1BEC-3ECA-64542A1DCA6F}"/>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5" name="Footer Placeholder 4">
            <a:extLst>
              <a:ext uri="{FF2B5EF4-FFF2-40B4-BE49-F238E27FC236}">
                <a16:creationId xmlns:a16="http://schemas.microsoft.com/office/drawing/2014/main" id="{2A2DBEAF-C5AA-E0BE-7A7D-D6C922B2BF0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F17C435-B32C-9A19-2A31-D287BD6BDADF}"/>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145850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5CFC-A657-3EA8-DBD2-3B7F380330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93EBF5AA-6E10-1416-0EFE-4C59A3AEF7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8BF348-E09F-DEE1-46A3-14F20635C38E}"/>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5" name="Footer Placeholder 4">
            <a:extLst>
              <a:ext uri="{FF2B5EF4-FFF2-40B4-BE49-F238E27FC236}">
                <a16:creationId xmlns:a16="http://schemas.microsoft.com/office/drawing/2014/main" id="{F35F4DFC-C5B0-72B5-2F68-F4FC31A544E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E43168F-5BFD-48A5-F3E2-D55824EB897C}"/>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226799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10CED-E4B6-452D-6C13-0D5E3243BE5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42EE8D5A-EDE5-AD71-C5B5-3C63C775F3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67F320D5-D132-9DFF-7861-7E45CA17C7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0355B4DC-8EFB-8F3D-A94B-EB30FE1DCEFC}"/>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6" name="Footer Placeholder 5">
            <a:extLst>
              <a:ext uri="{FF2B5EF4-FFF2-40B4-BE49-F238E27FC236}">
                <a16:creationId xmlns:a16="http://schemas.microsoft.com/office/drawing/2014/main" id="{A6C7AF08-03DF-9615-C8C6-C5B805548A7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6F80979-D5A6-E279-9BE0-48528EA62855}"/>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57673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417D-A34D-D7B7-F174-2BE8F1DCC8D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7517A4E-0D18-BA41-C107-269ABF5698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E50AF4-5270-E146-86C4-BD921F1590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A574282C-CA90-BA60-1673-9C761F34D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9983CA-0A69-A780-46F3-DB8F90884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C27DB4B-4726-1776-7C9B-076BCA45323E}"/>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8" name="Footer Placeholder 7">
            <a:extLst>
              <a:ext uri="{FF2B5EF4-FFF2-40B4-BE49-F238E27FC236}">
                <a16:creationId xmlns:a16="http://schemas.microsoft.com/office/drawing/2014/main" id="{D3E676D5-23CD-32BA-6AAE-3616EA8CDB98}"/>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17E2D435-D298-69CE-DFC6-88CAAEA89C16}"/>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293845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5A97-CC44-FE08-01F2-A39C7F9108C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9A1D5A65-DDE2-62E6-0750-23697B99849D}"/>
              </a:ext>
            </a:extLst>
          </p:cNvPr>
          <p:cNvSpPr>
            <a:spLocks noGrp="1"/>
          </p:cNvSpPr>
          <p:nvPr>
            <p:ph type="dt" sz="half" idx="10"/>
          </p:nvPr>
        </p:nvSpPr>
        <p:spPr/>
        <p:txBody>
          <a:bodyPr/>
          <a:lstStyle/>
          <a:p>
            <a:fld id="{01818E71-43BE-41DA-9463-2AD677A9C548}" type="datetimeFigureOut">
              <a:rPr lang="en-NZ" smtClean="0"/>
              <a:t>14/08/2023</a:t>
            </a:fld>
            <a:endParaRPr lang="en-NZ"/>
          </a:p>
        </p:txBody>
      </p:sp>
      <p:sp>
        <p:nvSpPr>
          <p:cNvPr id="4" name="Footer Placeholder 3">
            <a:extLst>
              <a:ext uri="{FF2B5EF4-FFF2-40B4-BE49-F238E27FC236}">
                <a16:creationId xmlns:a16="http://schemas.microsoft.com/office/drawing/2014/main" id="{C2335593-4B15-839E-99AE-829BBD6AD111}"/>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2A9C1235-3894-9AB8-5C8A-53C23C36895D}"/>
              </a:ext>
            </a:extLst>
          </p:cNvPr>
          <p:cNvSpPr>
            <a:spLocks noGrp="1"/>
          </p:cNvSpPr>
          <p:nvPr>
            <p:ph type="sldNum" sz="quarter" idx="12"/>
          </p:nvPr>
        </p:nvSpPr>
        <p:spPr/>
        <p:txBody>
          <a:bodyPr/>
          <a:lstStyle/>
          <a:p>
            <a:fld id="{E85BCDFB-3D18-4181-9735-050BCA07E56D}" type="slidenum">
              <a:rPr lang="en-NZ" smtClean="0"/>
              <a:t>‹#›</a:t>
            </a:fld>
            <a:endParaRPr lang="en-NZ"/>
          </a:p>
        </p:txBody>
      </p:sp>
    </p:spTree>
    <p:extLst>
      <p:ext uri="{BB962C8B-B14F-4D97-AF65-F5344CB8AC3E}">
        <p14:creationId xmlns:p14="http://schemas.microsoft.com/office/powerpoint/2010/main" val="144182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5B4A48-CE9D-F8D2-9CDF-975D11DC0F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F419DB1-C401-BFAA-E9FD-01D71467B5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A12704D-0639-173F-18D4-4F6235EA33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18E71-43BE-41DA-9463-2AD677A9C548}" type="datetimeFigureOut">
              <a:rPr lang="en-NZ" smtClean="0"/>
              <a:t>14/08/2023</a:t>
            </a:fld>
            <a:endParaRPr lang="en-NZ"/>
          </a:p>
        </p:txBody>
      </p:sp>
      <p:sp>
        <p:nvSpPr>
          <p:cNvPr id="5" name="Footer Placeholder 4">
            <a:extLst>
              <a:ext uri="{FF2B5EF4-FFF2-40B4-BE49-F238E27FC236}">
                <a16:creationId xmlns:a16="http://schemas.microsoft.com/office/drawing/2014/main" id="{0534FA1B-3899-A56C-3349-16FE4E78F3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80D837F6-6C4C-4147-65AB-FCCF841FDE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BCDFB-3D18-4181-9735-050BCA07E56D}" type="slidenum">
              <a:rPr lang="en-NZ" smtClean="0"/>
              <a:t>‹#›</a:t>
            </a:fld>
            <a:endParaRPr lang="en-NZ"/>
          </a:p>
        </p:txBody>
      </p:sp>
    </p:spTree>
    <p:extLst>
      <p:ext uri="{BB962C8B-B14F-4D97-AF65-F5344CB8AC3E}">
        <p14:creationId xmlns:p14="http://schemas.microsoft.com/office/powerpoint/2010/main" val="127331032"/>
      </p:ext>
    </p:extLst>
  </p:cSld>
  <p:clrMap bg1="lt1" tx1="dk1" bg2="lt2" tx2="dk2" accent1="accent1" accent2="accent2" accent3="accent3" accent4="accent4" accent5="accent5" accent6="accent6" hlink="hlink" folHlink="folHlink"/>
  <p:sldLayoutIdLst>
    <p:sldLayoutId id="2147483664" r:id="rId1"/>
    <p:sldLayoutId id="2147483660" r:id="rId2"/>
    <p:sldLayoutId id="2147483661"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tx1"/>
          </a:solidFill>
          <a:latin typeface="Mulish"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Inter Light" panose="02000503000000020004" pitchFamily="2" charset="0"/>
          <a:ea typeface="Inter Light" panose="02000503000000020004"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Inter Light" panose="02000503000000020004" pitchFamily="2" charset="0"/>
          <a:ea typeface="Inter Light" panose="02000503000000020004"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Inter Light" panose="02000503000000020004" pitchFamily="2" charset="0"/>
          <a:ea typeface="Inter Light" panose="02000503000000020004"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nter Light" panose="02000503000000020004" pitchFamily="2" charset="0"/>
          <a:ea typeface="Inter Light" panose="02000503000000020004"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Inter Light" panose="02000503000000020004" pitchFamily="2" charset="0"/>
          <a:ea typeface="Inter Light"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inkedin.com/pulse/assessment-redesign-generative-ai-taxonomy-options-viability-lodge?trackingId=wd2%2B5Hwm3UhZkJ5%2Fg6rI3A%3D%3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neil.miller@nzqa.govt.nz" TargetMode="External"/><Relationship Id="rId2" Type="http://schemas.openxmlformats.org/officeDocument/2006/relationships/hyperlink" Target="mailto:Neil.Miller@Nzqa.govt.nz"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53A40-B9CC-F90A-AF8B-AE36DBD7C3BF}"/>
              </a:ext>
            </a:extLst>
          </p:cNvPr>
          <p:cNvSpPr>
            <a:spLocks noGrp="1"/>
          </p:cNvSpPr>
          <p:nvPr>
            <p:ph type="ctrTitle"/>
          </p:nvPr>
        </p:nvSpPr>
        <p:spPr>
          <a:xfrm>
            <a:off x="898850" y="1495587"/>
            <a:ext cx="7662530" cy="1726583"/>
          </a:xfrm>
        </p:spPr>
        <p:txBody>
          <a:bodyPr>
            <a:normAutofit fontScale="90000"/>
          </a:bodyPr>
          <a:lstStyle/>
          <a:p>
            <a:r>
              <a:rPr lang="en-NZ" dirty="0"/>
              <a:t>New Zealand’s policy and regulatory approaches to generative AI</a:t>
            </a:r>
          </a:p>
        </p:txBody>
      </p:sp>
      <p:sp>
        <p:nvSpPr>
          <p:cNvPr id="3" name="Subtitle 2">
            <a:extLst>
              <a:ext uri="{FF2B5EF4-FFF2-40B4-BE49-F238E27FC236}">
                <a16:creationId xmlns:a16="http://schemas.microsoft.com/office/drawing/2014/main" id="{4ED11CB2-2EF5-44AE-0076-E9216A474E1A}"/>
              </a:ext>
            </a:extLst>
          </p:cNvPr>
          <p:cNvSpPr>
            <a:spLocks noGrp="1"/>
          </p:cNvSpPr>
          <p:nvPr>
            <p:ph type="subTitle" idx="1"/>
          </p:nvPr>
        </p:nvSpPr>
        <p:spPr>
          <a:xfrm>
            <a:off x="898850" y="3635831"/>
            <a:ext cx="7184922" cy="1191091"/>
          </a:xfrm>
        </p:spPr>
        <p:txBody>
          <a:bodyPr vert="horz" lIns="91440" tIns="45720" rIns="91440" bIns="45720" rtlCol="0" anchor="t">
            <a:normAutofit fontScale="92500" lnSpcReduction="10000"/>
          </a:bodyPr>
          <a:lstStyle/>
          <a:p>
            <a:endParaRPr lang="en-NZ" dirty="0">
              <a:latin typeface="Inter Light"/>
            </a:endParaRPr>
          </a:p>
          <a:p>
            <a:endParaRPr lang="en-NZ" dirty="0"/>
          </a:p>
          <a:p>
            <a:r>
              <a:rPr lang="en-NZ" dirty="0">
                <a:latin typeface="Inter Light"/>
              </a:rPr>
              <a:t>Neil Miller, NZQA. 2023</a:t>
            </a:r>
            <a:endParaRPr lang="en-NZ" dirty="0"/>
          </a:p>
        </p:txBody>
      </p:sp>
    </p:spTree>
    <p:extLst>
      <p:ext uri="{BB962C8B-B14F-4D97-AF65-F5344CB8AC3E}">
        <p14:creationId xmlns:p14="http://schemas.microsoft.com/office/powerpoint/2010/main" val="92590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2A00F-C362-6A86-81A0-8A739D80ABEF}"/>
              </a:ext>
            </a:extLst>
          </p:cNvPr>
          <p:cNvSpPr>
            <a:spLocks noGrp="1"/>
          </p:cNvSpPr>
          <p:nvPr>
            <p:ph type="title"/>
          </p:nvPr>
        </p:nvSpPr>
        <p:spPr/>
        <p:txBody>
          <a:bodyPr>
            <a:normAutofit/>
          </a:bodyPr>
          <a:lstStyle/>
          <a:p>
            <a:r>
              <a:rPr lang="en-NZ" sz="3600" dirty="0">
                <a:solidFill>
                  <a:srgbClr val="005A69"/>
                </a:solidFill>
              </a:rPr>
              <a:t>New Zealand Qualifications Authority</a:t>
            </a:r>
          </a:p>
        </p:txBody>
      </p:sp>
      <p:grpSp>
        <p:nvGrpSpPr>
          <p:cNvPr id="3" name="Group 2">
            <a:extLst>
              <a:ext uri="{FF2B5EF4-FFF2-40B4-BE49-F238E27FC236}">
                <a16:creationId xmlns:a16="http://schemas.microsoft.com/office/drawing/2014/main" id="{CE4DD11B-CEDC-ACC3-725E-FD74DDB7AB31}"/>
              </a:ext>
            </a:extLst>
          </p:cNvPr>
          <p:cNvGrpSpPr/>
          <p:nvPr/>
        </p:nvGrpSpPr>
        <p:grpSpPr>
          <a:xfrm>
            <a:off x="2188394" y="1814379"/>
            <a:ext cx="9249309" cy="911774"/>
            <a:chOff x="2425652" y="2926955"/>
            <a:chExt cx="15252796" cy="1503583"/>
          </a:xfrm>
          <a:solidFill>
            <a:srgbClr val="6EA1B0"/>
          </a:solidFill>
        </p:grpSpPr>
        <p:sp>
          <p:nvSpPr>
            <p:cNvPr id="4" name="Rectangle 3">
              <a:extLst>
                <a:ext uri="{FF2B5EF4-FFF2-40B4-BE49-F238E27FC236}">
                  <a16:creationId xmlns:a16="http://schemas.microsoft.com/office/drawing/2014/main" id="{CF696724-6093-C6D9-4942-3317BC511786}"/>
                </a:ext>
              </a:extLst>
            </p:cNvPr>
            <p:cNvSpPr/>
            <p:nvPr/>
          </p:nvSpPr>
          <p:spPr>
            <a:xfrm>
              <a:off x="2425652" y="2926955"/>
              <a:ext cx="15252796" cy="1503583"/>
            </a:xfrm>
            <a:prstGeom prst="rect">
              <a:avLst/>
            </a:prstGeom>
            <a:solidFill>
              <a:srgbClr val="005A69">
                <a:alpha val="49804"/>
              </a:srgbClr>
            </a:solidFill>
            <a:ln>
              <a:noFill/>
            </a:ln>
          </p:spPr>
          <p:txBody>
            <a:bodyPr wrap="square" lIns="109152" tIns="109152" rIns="109152" bIns="109152" rtlCol="0" anchor="ctr"/>
            <a:lstStyle/>
            <a:p>
              <a:pPr algn="ctr"/>
              <a:endParaRPr lang="en-NZ" sz="1455" dirty="0">
                <a:solidFill>
                  <a:schemeClr val="bg1"/>
                </a:solidFill>
                <a:latin typeface="Mulish" pitchFamily="2" charset="0"/>
              </a:endParaRPr>
            </a:p>
          </p:txBody>
        </p:sp>
        <p:sp>
          <p:nvSpPr>
            <p:cNvPr id="5" name="TextBox 4">
              <a:extLst>
                <a:ext uri="{FF2B5EF4-FFF2-40B4-BE49-F238E27FC236}">
                  <a16:creationId xmlns:a16="http://schemas.microsoft.com/office/drawing/2014/main" id="{7069F699-082F-50CA-13BF-511B4F1AFEA2}"/>
                </a:ext>
              </a:extLst>
            </p:cNvPr>
            <p:cNvSpPr txBox="1"/>
            <p:nvPr/>
          </p:nvSpPr>
          <p:spPr>
            <a:xfrm>
              <a:off x="2808338" y="3447914"/>
              <a:ext cx="14520782" cy="583151"/>
            </a:xfrm>
            <a:prstGeom prst="rect">
              <a:avLst/>
            </a:prstGeom>
            <a:solidFill>
              <a:srgbClr val="80ADB4"/>
            </a:solidFill>
          </p:spPr>
          <p:txBody>
            <a:bodyPr wrap="square" rtlCol="0">
              <a:spAutoFit/>
            </a:bodyPr>
            <a:lstStyle/>
            <a:p>
              <a:pPr algn="ctr"/>
              <a:r>
                <a:rPr lang="en-NZ" sz="1698" b="1" dirty="0">
                  <a:solidFill>
                    <a:schemeClr val="bg1"/>
                  </a:solidFill>
                  <a:latin typeface="Mulish" pitchFamily="2" charset="0"/>
                  <a:ea typeface="Calibri" panose="020F0502020204030204" pitchFamily="34" charset="0"/>
                  <a:cs typeface="Times New Roman" panose="02020603050405020304" pitchFamily="18" charset="0"/>
                </a:rPr>
                <a:t>New Zealand government Crown entity established by the Education Act 1989</a:t>
              </a:r>
            </a:p>
          </p:txBody>
        </p:sp>
      </p:grpSp>
      <p:grpSp>
        <p:nvGrpSpPr>
          <p:cNvPr id="6" name="Group 5">
            <a:extLst>
              <a:ext uri="{FF2B5EF4-FFF2-40B4-BE49-F238E27FC236}">
                <a16:creationId xmlns:a16="http://schemas.microsoft.com/office/drawing/2014/main" id="{389FBC98-1D53-5E58-C00C-68794170249A}"/>
              </a:ext>
            </a:extLst>
          </p:cNvPr>
          <p:cNvGrpSpPr/>
          <p:nvPr/>
        </p:nvGrpSpPr>
        <p:grpSpPr>
          <a:xfrm>
            <a:off x="6899472" y="2902836"/>
            <a:ext cx="4538230" cy="911774"/>
            <a:chOff x="2425652" y="2926955"/>
            <a:chExt cx="7483878" cy="1503583"/>
          </a:xfrm>
          <a:solidFill>
            <a:srgbClr val="80ADB4"/>
          </a:solidFill>
        </p:grpSpPr>
        <p:sp>
          <p:nvSpPr>
            <p:cNvPr id="7" name="Rectangle 6">
              <a:extLst>
                <a:ext uri="{FF2B5EF4-FFF2-40B4-BE49-F238E27FC236}">
                  <a16:creationId xmlns:a16="http://schemas.microsoft.com/office/drawing/2014/main" id="{DC0AE707-8F4B-880E-7308-B154B673B914}"/>
                </a:ext>
              </a:extLst>
            </p:cNvPr>
            <p:cNvSpPr/>
            <p:nvPr/>
          </p:nvSpPr>
          <p:spPr>
            <a:xfrm>
              <a:off x="2425652" y="2926955"/>
              <a:ext cx="7483878" cy="1503583"/>
            </a:xfrm>
            <a:prstGeom prst="rect">
              <a:avLst/>
            </a:prstGeom>
            <a:grpFill/>
            <a:ln>
              <a:noFill/>
            </a:ln>
          </p:spPr>
          <p:txBody>
            <a:bodyPr wrap="square" lIns="109152" tIns="109152" rIns="109152" bIns="109152" rtlCol="0" anchor="ctr"/>
            <a:lstStyle/>
            <a:p>
              <a:pPr algn="ctr"/>
              <a:endParaRPr lang="en-NZ" sz="1455" dirty="0">
                <a:solidFill>
                  <a:schemeClr val="bg1"/>
                </a:solidFill>
                <a:latin typeface="Mulish" pitchFamily="2" charset="0"/>
              </a:endParaRPr>
            </a:p>
          </p:txBody>
        </p:sp>
        <p:sp>
          <p:nvSpPr>
            <p:cNvPr id="8" name="TextBox 7">
              <a:extLst>
                <a:ext uri="{FF2B5EF4-FFF2-40B4-BE49-F238E27FC236}">
                  <a16:creationId xmlns:a16="http://schemas.microsoft.com/office/drawing/2014/main" id="{3A1AECD6-74E0-F384-B63E-2BBA7BFAA94E}"/>
                </a:ext>
              </a:extLst>
            </p:cNvPr>
            <p:cNvSpPr txBox="1"/>
            <p:nvPr/>
          </p:nvSpPr>
          <p:spPr>
            <a:xfrm>
              <a:off x="2791659" y="3263247"/>
              <a:ext cx="6751864" cy="890744"/>
            </a:xfrm>
            <a:prstGeom prst="rect">
              <a:avLst/>
            </a:prstGeom>
            <a:grpFill/>
          </p:spPr>
          <p:txBody>
            <a:bodyPr wrap="square" rtlCol="0">
              <a:spAutoFit/>
            </a:bodyPr>
            <a:lstStyle/>
            <a:p>
              <a:r>
                <a:rPr lang="en-NZ" sz="1455" dirty="0">
                  <a:solidFill>
                    <a:schemeClr val="bg1"/>
                  </a:solidFill>
                  <a:latin typeface="Mulish" pitchFamily="2" charset="0"/>
                  <a:ea typeface="Calibri" panose="020F0502020204030204" pitchFamily="34" charset="0"/>
                  <a:cs typeface="Times New Roman" panose="02020603050405020304" pitchFamily="18" charset="0"/>
                </a:rPr>
                <a:t>New Zealand’s National Education Information Centre</a:t>
              </a:r>
            </a:p>
          </p:txBody>
        </p:sp>
      </p:grpSp>
      <p:grpSp>
        <p:nvGrpSpPr>
          <p:cNvPr id="9" name="Group 8">
            <a:extLst>
              <a:ext uri="{FF2B5EF4-FFF2-40B4-BE49-F238E27FC236}">
                <a16:creationId xmlns:a16="http://schemas.microsoft.com/office/drawing/2014/main" id="{6AFC1C83-EDB0-58C9-18C2-C364D119AE1D}"/>
              </a:ext>
            </a:extLst>
          </p:cNvPr>
          <p:cNvGrpSpPr/>
          <p:nvPr/>
        </p:nvGrpSpPr>
        <p:grpSpPr>
          <a:xfrm>
            <a:off x="2185984" y="2902836"/>
            <a:ext cx="4538230" cy="911774"/>
            <a:chOff x="2425652" y="2943475"/>
            <a:chExt cx="7483878" cy="1503583"/>
          </a:xfrm>
          <a:solidFill>
            <a:srgbClr val="80ADB4"/>
          </a:solidFill>
        </p:grpSpPr>
        <p:sp>
          <p:nvSpPr>
            <p:cNvPr id="10" name="Rectangle 9">
              <a:extLst>
                <a:ext uri="{FF2B5EF4-FFF2-40B4-BE49-F238E27FC236}">
                  <a16:creationId xmlns:a16="http://schemas.microsoft.com/office/drawing/2014/main" id="{FB392822-328E-D7CB-0A10-F19AED13998D}"/>
                </a:ext>
              </a:extLst>
            </p:cNvPr>
            <p:cNvSpPr/>
            <p:nvPr/>
          </p:nvSpPr>
          <p:spPr>
            <a:xfrm>
              <a:off x="2425652" y="2943475"/>
              <a:ext cx="7483878" cy="1503583"/>
            </a:xfrm>
            <a:prstGeom prst="rect">
              <a:avLst/>
            </a:prstGeom>
            <a:grpFill/>
            <a:ln>
              <a:noFill/>
            </a:ln>
          </p:spPr>
          <p:txBody>
            <a:bodyPr wrap="square" lIns="109152" tIns="109152" rIns="109152" bIns="109152" rtlCol="0" anchor="ctr"/>
            <a:lstStyle/>
            <a:p>
              <a:pPr algn="ctr"/>
              <a:endParaRPr lang="en-NZ" sz="1455" dirty="0">
                <a:solidFill>
                  <a:schemeClr val="bg1"/>
                </a:solidFill>
                <a:latin typeface="Mulish" pitchFamily="2" charset="0"/>
              </a:endParaRPr>
            </a:p>
          </p:txBody>
        </p:sp>
        <p:sp>
          <p:nvSpPr>
            <p:cNvPr id="11" name="TextBox 10">
              <a:extLst>
                <a:ext uri="{FF2B5EF4-FFF2-40B4-BE49-F238E27FC236}">
                  <a16:creationId xmlns:a16="http://schemas.microsoft.com/office/drawing/2014/main" id="{EB3CD28F-CC88-E5BB-81B9-D0DE46CDF56E}"/>
                </a:ext>
              </a:extLst>
            </p:cNvPr>
            <p:cNvSpPr txBox="1"/>
            <p:nvPr/>
          </p:nvSpPr>
          <p:spPr>
            <a:xfrm>
              <a:off x="2831779" y="3279767"/>
              <a:ext cx="6671622" cy="890744"/>
            </a:xfrm>
            <a:prstGeom prst="rect">
              <a:avLst/>
            </a:prstGeom>
            <a:grpFill/>
          </p:spPr>
          <p:txBody>
            <a:bodyPr wrap="square" rtlCol="0">
              <a:spAutoFit/>
            </a:bodyPr>
            <a:lstStyle/>
            <a:p>
              <a:r>
                <a:rPr lang="en-NZ" sz="1455" dirty="0">
                  <a:solidFill>
                    <a:schemeClr val="bg1"/>
                  </a:solidFill>
                  <a:latin typeface="Mulish" pitchFamily="2" charset="0"/>
                  <a:ea typeface="Calibri" panose="020F0502020204030204" pitchFamily="34" charset="0"/>
                  <a:cs typeface="Times New Roman" panose="02020603050405020304" pitchFamily="18" charset="0"/>
                </a:rPr>
                <a:t>Administers the New Zealand Qualifications and Credentials Framework (NZQCF)</a:t>
              </a:r>
            </a:p>
          </p:txBody>
        </p:sp>
      </p:grpSp>
      <p:grpSp>
        <p:nvGrpSpPr>
          <p:cNvPr id="12" name="Group 11">
            <a:extLst>
              <a:ext uri="{FF2B5EF4-FFF2-40B4-BE49-F238E27FC236}">
                <a16:creationId xmlns:a16="http://schemas.microsoft.com/office/drawing/2014/main" id="{AFE40F66-7D06-2422-74BB-560AF56586E9}"/>
              </a:ext>
            </a:extLst>
          </p:cNvPr>
          <p:cNvGrpSpPr/>
          <p:nvPr/>
        </p:nvGrpSpPr>
        <p:grpSpPr>
          <a:xfrm>
            <a:off x="6899472" y="3991293"/>
            <a:ext cx="4538230" cy="911774"/>
            <a:chOff x="2425652" y="2926955"/>
            <a:chExt cx="7483878" cy="1503583"/>
          </a:xfrm>
          <a:solidFill>
            <a:srgbClr val="80ADB4"/>
          </a:solidFill>
        </p:grpSpPr>
        <p:sp>
          <p:nvSpPr>
            <p:cNvPr id="14" name="Rectangle 13">
              <a:extLst>
                <a:ext uri="{FF2B5EF4-FFF2-40B4-BE49-F238E27FC236}">
                  <a16:creationId xmlns:a16="http://schemas.microsoft.com/office/drawing/2014/main" id="{260FCE03-0BF9-1754-4E70-C3B8128247E1}"/>
                </a:ext>
              </a:extLst>
            </p:cNvPr>
            <p:cNvSpPr/>
            <p:nvPr/>
          </p:nvSpPr>
          <p:spPr>
            <a:xfrm>
              <a:off x="2425652" y="2926955"/>
              <a:ext cx="7483878" cy="1503583"/>
            </a:xfrm>
            <a:prstGeom prst="rect">
              <a:avLst/>
            </a:prstGeom>
            <a:grpFill/>
            <a:ln>
              <a:noFill/>
            </a:ln>
          </p:spPr>
          <p:txBody>
            <a:bodyPr wrap="square" lIns="109152" tIns="109152" rIns="109152" bIns="109152" rtlCol="0" anchor="ctr"/>
            <a:lstStyle/>
            <a:p>
              <a:pPr algn="ctr"/>
              <a:endParaRPr lang="en-NZ" sz="1455" dirty="0">
                <a:solidFill>
                  <a:schemeClr val="bg1"/>
                </a:solidFill>
                <a:latin typeface="Mulish" pitchFamily="2" charset="0"/>
              </a:endParaRPr>
            </a:p>
          </p:txBody>
        </p:sp>
        <p:sp>
          <p:nvSpPr>
            <p:cNvPr id="15" name="TextBox 14">
              <a:extLst>
                <a:ext uri="{FF2B5EF4-FFF2-40B4-BE49-F238E27FC236}">
                  <a16:creationId xmlns:a16="http://schemas.microsoft.com/office/drawing/2014/main" id="{E23F074E-15CF-B244-C288-BB5C9932C6F0}"/>
                </a:ext>
              </a:extLst>
            </p:cNvPr>
            <p:cNvSpPr txBox="1"/>
            <p:nvPr/>
          </p:nvSpPr>
          <p:spPr>
            <a:xfrm>
              <a:off x="2791659" y="3263247"/>
              <a:ext cx="6751866" cy="890744"/>
            </a:xfrm>
            <a:prstGeom prst="rect">
              <a:avLst/>
            </a:prstGeom>
            <a:grpFill/>
          </p:spPr>
          <p:txBody>
            <a:bodyPr wrap="square" rtlCol="0">
              <a:spAutoFit/>
            </a:bodyPr>
            <a:lstStyle/>
            <a:p>
              <a:r>
                <a:rPr lang="en-NZ" sz="1455" dirty="0">
                  <a:solidFill>
                    <a:schemeClr val="bg1"/>
                  </a:solidFill>
                  <a:latin typeface="Mulish" pitchFamily="2" charset="0"/>
                  <a:ea typeface="Calibri" panose="020F0502020204030204" pitchFamily="34" charset="0"/>
                  <a:cs typeface="Times New Roman" panose="02020603050405020304" pitchFamily="18" charset="0"/>
                </a:rPr>
                <a:t>Leads New Zealand’s international qualifications liaison work</a:t>
              </a:r>
            </a:p>
          </p:txBody>
        </p:sp>
      </p:grpSp>
      <p:grpSp>
        <p:nvGrpSpPr>
          <p:cNvPr id="16" name="Group 15">
            <a:extLst>
              <a:ext uri="{FF2B5EF4-FFF2-40B4-BE49-F238E27FC236}">
                <a16:creationId xmlns:a16="http://schemas.microsoft.com/office/drawing/2014/main" id="{8F3D2482-07C7-8D50-B062-DC4E387DC52C}"/>
              </a:ext>
            </a:extLst>
          </p:cNvPr>
          <p:cNvGrpSpPr/>
          <p:nvPr/>
        </p:nvGrpSpPr>
        <p:grpSpPr>
          <a:xfrm>
            <a:off x="2185984" y="3991293"/>
            <a:ext cx="4538230" cy="911774"/>
            <a:chOff x="2425652" y="2926955"/>
            <a:chExt cx="7483878" cy="1503583"/>
          </a:xfrm>
          <a:solidFill>
            <a:srgbClr val="80ADB4"/>
          </a:solidFill>
        </p:grpSpPr>
        <p:sp>
          <p:nvSpPr>
            <p:cNvPr id="17" name="Rectangle 16">
              <a:extLst>
                <a:ext uri="{FF2B5EF4-FFF2-40B4-BE49-F238E27FC236}">
                  <a16:creationId xmlns:a16="http://schemas.microsoft.com/office/drawing/2014/main" id="{B0A87A62-0D48-CACA-DA54-FBC290FBCE0B}"/>
                </a:ext>
              </a:extLst>
            </p:cNvPr>
            <p:cNvSpPr/>
            <p:nvPr/>
          </p:nvSpPr>
          <p:spPr>
            <a:xfrm>
              <a:off x="2425652" y="2926955"/>
              <a:ext cx="7483878" cy="1503583"/>
            </a:xfrm>
            <a:prstGeom prst="rect">
              <a:avLst/>
            </a:prstGeom>
            <a:grpFill/>
            <a:ln>
              <a:noFill/>
            </a:ln>
          </p:spPr>
          <p:txBody>
            <a:bodyPr wrap="square" lIns="109152" tIns="109152" rIns="109152" bIns="109152" rtlCol="0" anchor="ctr"/>
            <a:lstStyle/>
            <a:p>
              <a:pPr algn="ctr"/>
              <a:endParaRPr lang="en-NZ" sz="1455" dirty="0">
                <a:solidFill>
                  <a:schemeClr val="bg1"/>
                </a:solidFill>
                <a:latin typeface="Mulish" pitchFamily="2" charset="0"/>
              </a:endParaRPr>
            </a:p>
          </p:txBody>
        </p:sp>
        <p:sp>
          <p:nvSpPr>
            <p:cNvPr id="18" name="TextBox 17">
              <a:extLst>
                <a:ext uri="{FF2B5EF4-FFF2-40B4-BE49-F238E27FC236}">
                  <a16:creationId xmlns:a16="http://schemas.microsoft.com/office/drawing/2014/main" id="{3554AD28-7E5C-1B7B-B54B-C2A39F2FE3DF}"/>
                </a:ext>
              </a:extLst>
            </p:cNvPr>
            <p:cNvSpPr txBox="1"/>
            <p:nvPr/>
          </p:nvSpPr>
          <p:spPr>
            <a:xfrm>
              <a:off x="2831781" y="3263247"/>
              <a:ext cx="6671622" cy="890744"/>
            </a:xfrm>
            <a:prstGeom prst="rect">
              <a:avLst/>
            </a:prstGeom>
            <a:grpFill/>
          </p:spPr>
          <p:txBody>
            <a:bodyPr wrap="square" rtlCol="0">
              <a:spAutoFit/>
            </a:bodyPr>
            <a:lstStyle/>
            <a:p>
              <a:r>
                <a:rPr lang="en-NZ" sz="1455" dirty="0">
                  <a:solidFill>
                    <a:schemeClr val="bg1"/>
                  </a:solidFill>
                  <a:latin typeface="Mulish" pitchFamily="2" charset="0"/>
                  <a:ea typeface="Calibri" panose="020F0502020204030204" pitchFamily="34" charset="0"/>
                  <a:cs typeface="Times New Roman" panose="02020603050405020304" pitchFamily="18" charset="0"/>
                </a:rPr>
                <a:t>Independently quality assures tertiary providers (except universities)</a:t>
              </a:r>
            </a:p>
          </p:txBody>
        </p:sp>
      </p:grpSp>
      <p:grpSp>
        <p:nvGrpSpPr>
          <p:cNvPr id="19" name="Group 18">
            <a:extLst>
              <a:ext uri="{FF2B5EF4-FFF2-40B4-BE49-F238E27FC236}">
                <a16:creationId xmlns:a16="http://schemas.microsoft.com/office/drawing/2014/main" id="{50C2CA4D-5674-B1E2-68DA-95B6D71A76F8}"/>
              </a:ext>
            </a:extLst>
          </p:cNvPr>
          <p:cNvGrpSpPr/>
          <p:nvPr/>
        </p:nvGrpSpPr>
        <p:grpSpPr>
          <a:xfrm>
            <a:off x="6899472" y="5079750"/>
            <a:ext cx="4538230" cy="911774"/>
            <a:chOff x="2425652" y="2926955"/>
            <a:chExt cx="7483878" cy="1503583"/>
          </a:xfrm>
          <a:solidFill>
            <a:srgbClr val="80ADB4"/>
          </a:solidFill>
        </p:grpSpPr>
        <p:sp>
          <p:nvSpPr>
            <p:cNvPr id="20" name="Rectangle 19">
              <a:extLst>
                <a:ext uri="{FF2B5EF4-FFF2-40B4-BE49-F238E27FC236}">
                  <a16:creationId xmlns:a16="http://schemas.microsoft.com/office/drawing/2014/main" id="{822CB7B2-6DEB-42BE-6593-5CDF3EDB3EB0}"/>
                </a:ext>
              </a:extLst>
            </p:cNvPr>
            <p:cNvSpPr/>
            <p:nvPr/>
          </p:nvSpPr>
          <p:spPr>
            <a:xfrm>
              <a:off x="2425652" y="2926955"/>
              <a:ext cx="7483878" cy="1503583"/>
            </a:xfrm>
            <a:prstGeom prst="rect">
              <a:avLst/>
            </a:prstGeom>
            <a:grpFill/>
            <a:ln>
              <a:noFill/>
            </a:ln>
          </p:spPr>
          <p:txBody>
            <a:bodyPr wrap="square" lIns="109152" tIns="109152" rIns="109152" bIns="109152" rtlCol="0" anchor="ctr"/>
            <a:lstStyle/>
            <a:p>
              <a:pPr algn="ctr"/>
              <a:endParaRPr lang="en-NZ" sz="1455" dirty="0">
                <a:solidFill>
                  <a:schemeClr val="bg1"/>
                </a:solidFill>
                <a:latin typeface="Mulish" pitchFamily="2" charset="0"/>
              </a:endParaRPr>
            </a:p>
          </p:txBody>
        </p:sp>
        <p:sp>
          <p:nvSpPr>
            <p:cNvPr id="21" name="TextBox 20">
              <a:extLst>
                <a:ext uri="{FF2B5EF4-FFF2-40B4-BE49-F238E27FC236}">
                  <a16:creationId xmlns:a16="http://schemas.microsoft.com/office/drawing/2014/main" id="{D92F89F2-D077-CCFB-F450-F15338AE6A11}"/>
                </a:ext>
              </a:extLst>
            </p:cNvPr>
            <p:cNvSpPr txBox="1"/>
            <p:nvPr/>
          </p:nvSpPr>
          <p:spPr>
            <a:xfrm>
              <a:off x="2793132" y="3233374"/>
              <a:ext cx="6748919" cy="890744"/>
            </a:xfrm>
            <a:prstGeom prst="rect">
              <a:avLst/>
            </a:prstGeom>
            <a:grpFill/>
          </p:spPr>
          <p:txBody>
            <a:bodyPr wrap="square" rtlCol="0">
              <a:spAutoFit/>
            </a:bodyPr>
            <a:lstStyle/>
            <a:p>
              <a:r>
                <a:rPr lang="en-NZ" sz="1455" dirty="0">
                  <a:solidFill>
                    <a:schemeClr val="bg1"/>
                  </a:solidFill>
                  <a:latin typeface="Mulish" pitchFamily="2" charset="0"/>
                  <a:ea typeface="Calibri" panose="020F0502020204030204" pitchFamily="34" charset="0"/>
                  <a:cs typeface="Times New Roman" panose="02020603050405020304" pitchFamily="18" charset="0"/>
                </a:rPr>
                <a:t>Administers the secondary school exam system</a:t>
              </a:r>
            </a:p>
          </p:txBody>
        </p:sp>
      </p:grpSp>
      <p:grpSp>
        <p:nvGrpSpPr>
          <p:cNvPr id="22" name="Group 21">
            <a:extLst>
              <a:ext uri="{FF2B5EF4-FFF2-40B4-BE49-F238E27FC236}">
                <a16:creationId xmlns:a16="http://schemas.microsoft.com/office/drawing/2014/main" id="{87B10631-2669-0D88-FF41-7259F57EC018}"/>
              </a:ext>
            </a:extLst>
          </p:cNvPr>
          <p:cNvGrpSpPr/>
          <p:nvPr/>
        </p:nvGrpSpPr>
        <p:grpSpPr>
          <a:xfrm>
            <a:off x="2185984" y="5079750"/>
            <a:ext cx="4538230" cy="911774"/>
            <a:chOff x="2425652" y="2926955"/>
            <a:chExt cx="7483878" cy="1503583"/>
          </a:xfrm>
          <a:solidFill>
            <a:srgbClr val="80ADB4"/>
          </a:solidFill>
        </p:grpSpPr>
        <p:sp>
          <p:nvSpPr>
            <p:cNvPr id="23" name="Rectangle 22">
              <a:extLst>
                <a:ext uri="{FF2B5EF4-FFF2-40B4-BE49-F238E27FC236}">
                  <a16:creationId xmlns:a16="http://schemas.microsoft.com/office/drawing/2014/main" id="{DD550F58-9607-415E-C600-999D16381152}"/>
                </a:ext>
              </a:extLst>
            </p:cNvPr>
            <p:cNvSpPr/>
            <p:nvPr/>
          </p:nvSpPr>
          <p:spPr>
            <a:xfrm>
              <a:off x="2425652" y="2926955"/>
              <a:ext cx="7483878" cy="1503583"/>
            </a:xfrm>
            <a:prstGeom prst="rect">
              <a:avLst/>
            </a:prstGeom>
            <a:grpFill/>
            <a:ln>
              <a:noFill/>
            </a:ln>
          </p:spPr>
          <p:txBody>
            <a:bodyPr wrap="square" lIns="109152" tIns="109152" rIns="109152" bIns="109152" rtlCol="0" anchor="ctr"/>
            <a:lstStyle/>
            <a:p>
              <a:pPr algn="ctr"/>
              <a:endParaRPr lang="en-NZ" sz="1455" dirty="0">
                <a:solidFill>
                  <a:schemeClr val="bg1"/>
                </a:solidFill>
                <a:latin typeface="Mulish" pitchFamily="2" charset="0"/>
              </a:endParaRPr>
            </a:p>
          </p:txBody>
        </p:sp>
        <p:sp>
          <p:nvSpPr>
            <p:cNvPr id="24" name="TextBox 23">
              <a:extLst>
                <a:ext uri="{FF2B5EF4-FFF2-40B4-BE49-F238E27FC236}">
                  <a16:creationId xmlns:a16="http://schemas.microsoft.com/office/drawing/2014/main" id="{A8A0B2A1-5CE0-2D2A-0D0D-89F2EA79FFB4}"/>
                </a:ext>
              </a:extLst>
            </p:cNvPr>
            <p:cNvSpPr txBox="1"/>
            <p:nvPr/>
          </p:nvSpPr>
          <p:spPr>
            <a:xfrm>
              <a:off x="2817088" y="3263247"/>
              <a:ext cx="6701006" cy="890744"/>
            </a:xfrm>
            <a:prstGeom prst="rect">
              <a:avLst/>
            </a:prstGeom>
            <a:grpFill/>
          </p:spPr>
          <p:txBody>
            <a:bodyPr wrap="square" rtlCol="0">
              <a:spAutoFit/>
            </a:bodyPr>
            <a:lstStyle/>
            <a:p>
              <a:r>
                <a:rPr lang="en-NZ" sz="1455" dirty="0">
                  <a:solidFill>
                    <a:schemeClr val="bg1"/>
                  </a:solidFill>
                  <a:latin typeface="Mulish" pitchFamily="2" charset="0"/>
                  <a:ea typeface="Calibri" panose="020F0502020204030204" pitchFamily="34" charset="0"/>
                  <a:cs typeface="Times New Roman" panose="02020603050405020304" pitchFamily="18" charset="0"/>
                </a:rPr>
                <a:t>Administers Code of Practice for the pastoral care of students</a:t>
              </a:r>
            </a:p>
          </p:txBody>
        </p:sp>
      </p:grpSp>
    </p:spTree>
    <p:extLst>
      <p:ext uri="{BB962C8B-B14F-4D97-AF65-F5344CB8AC3E}">
        <p14:creationId xmlns:p14="http://schemas.microsoft.com/office/powerpoint/2010/main" val="261657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2A00F-C362-6A86-81A0-8A739D80ABEF}"/>
              </a:ext>
            </a:extLst>
          </p:cNvPr>
          <p:cNvSpPr>
            <a:spLocks noGrp="1"/>
          </p:cNvSpPr>
          <p:nvPr>
            <p:ph type="title"/>
          </p:nvPr>
        </p:nvSpPr>
        <p:spPr/>
        <p:txBody>
          <a:bodyPr>
            <a:normAutofit/>
          </a:bodyPr>
          <a:lstStyle/>
          <a:p>
            <a:r>
              <a:rPr lang="en-NZ" sz="3600" dirty="0">
                <a:solidFill>
                  <a:srgbClr val="005A69"/>
                </a:solidFill>
              </a:rPr>
              <a:t>Universities New Zealand (UNZ) </a:t>
            </a:r>
          </a:p>
        </p:txBody>
      </p:sp>
      <p:sp>
        <p:nvSpPr>
          <p:cNvPr id="25" name="Rectangle 24">
            <a:extLst>
              <a:ext uri="{FF2B5EF4-FFF2-40B4-BE49-F238E27FC236}">
                <a16:creationId xmlns:a16="http://schemas.microsoft.com/office/drawing/2014/main" id="{CD448F3F-834B-6F35-5196-8A538C6ED1CA}"/>
              </a:ext>
            </a:extLst>
          </p:cNvPr>
          <p:cNvSpPr/>
          <p:nvPr/>
        </p:nvSpPr>
        <p:spPr>
          <a:xfrm>
            <a:off x="2396737" y="1851654"/>
            <a:ext cx="4017246" cy="567654"/>
          </a:xfrm>
          <a:prstGeom prst="rect">
            <a:avLst/>
          </a:prstGeom>
          <a:noFill/>
        </p:spPr>
        <p:txBody>
          <a:bodyPr wrap="square" lIns="0" tIns="0" rIns="0" bIns="0" rtlCol="0" anchor="ctr"/>
          <a:lstStyle/>
          <a:p>
            <a:pPr algn="l"/>
            <a:endParaRPr lang="en-NZ" sz="1092" dirty="0"/>
          </a:p>
        </p:txBody>
      </p:sp>
      <p:grpSp>
        <p:nvGrpSpPr>
          <p:cNvPr id="26" name="Group 25">
            <a:extLst>
              <a:ext uri="{FF2B5EF4-FFF2-40B4-BE49-F238E27FC236}">
                <a16:creationId xmlns:a16="http://schemas.microsoft.com/office/drawing/2014/main" id="{93990E85-06C7-86EE-26F7-77C6EC87F0CA}"/>
              </a:ext>
            </a:extLst>
          </p:cNvPr>
          <p:cNvGrpSpPr/>
          <p:nvPr/>
        </p:nvGrpSpPr>
        <p:grpSpPr>
          <a:xfrm>
            <a:off x="2138655" y="1977556"/>
            <a:ext cx="9216733" cy="911774"/>
            <a:chOff x="2425652" y="2926955"/>
            <a:chExt cx="15199076" cy="1503583"/>
          </a:xfrm>
        </p:grpSpPr>
        <p:sp>
          <p:nvSpPr>
            <p:cNvPr id="27" name="Rectangle 26">
              <a:extLst>
                <a:ext uri="{FF2B5EF4-FFF2-40B4-BE49-F238E27FC236}">
                  <a16:creationId xmlns:a16="http://schemas.microsoft.com/office/drawing/2014/main" id="{46971CBC-318A-97A6-51C1-14830A3BFB80}"/>
                </a:ext>
              </a:extLst>
            </p:cNvPr>
            <p:cNvSpPr/>
            <p:nvPr/>
          </p:nvSpPr>
          <p:spPr>
            <a:xfrm>
              <a:off x="2425652" y="2926955"/>
              <a:ext cx="15199076" cy="1503583"/>
            </a:xfrm>
            <a:prstGeom prst="rect">
              <a:avLst/>
            </a:prstGeom>
            <a:solidFill>
              <a:srgbClr val="005A69">
                <a:alpha val="20000"/>
              </a:srgbClr>
            </a:solidFill>
            <a:ln>
              <a:noFill/>
            </a:ln>
          </p:spPr>
          <p:txBody>
            <a:bodyPr wrap="square" lIns="109152" tIns="109152" rIns="109152" bIns="109152" rtlCol="0" anchor="ctr"/>
            <a:lstStyle/>
            <a:p>
              <a:pPr algn="ctr"/>
              <a:endParaRPr lang="en-NZ" sz="1455" dirty="0">
                <a:solidFill>
                  <a:schemeClr val="bg1"/>
                </a:solidFill>
              </a:endParaRPr>
            </a:p>
          </p:txBody>
        </p:sp>
        <p:sp>
          <p:nvSpPr>
            <p:cNvPr id="28" name="TextBox 27">
              <a:extLst>
                <a:ext uri="{FF2B5EF4-FFF2-40B4-BE49-F238E27FC236}">
                  <a16:creationId xmlns:a16="http://schemas.microsoft.com/office/drawing/2014/main" id="{1AE66855-91EC-3180-45B1-AF501E6A0F55}"/>
                </a:ext>
              </a:extLst>
            </p:cNvPr>
            <p:cNvSpPr txBox="1"/>
            <p:nvPr/>
          </p:nvSpPr>
          <p:spPr>
            <a:xfrm>
              <a:off x="2802934" y="3356455"/>
              <a:ext cx="14444512" cy="644584"/>
            </a:xfrm>
            <a:prstGeom prst="rect">
              <a:avLst/>
            </a:prstGeom>
            <a:noFill/>
          </p:spPr>
          <p:txBody>
            <a:bodyPr wrap="square" rtlCol="0">
              <a:spAutoFit/>
            </a:bodyPr>
            <a:lstStyle/>
            <a:p>
              <a:pPr marL="277246" indent="-277246">
                <a:buFont typeface="Wingdings" panose="05000000000000000000" pitchFamily="2" charset="2"/>
                <a:buChar char="§"/>
              </a:pPr>
              <a:r>
                <a:rPr lang="en-NZ" sz="1940" dirty="0">
                  <a:solidFill>
                    <a:srgbClr val="34454E"/>
                  </a:solidFill>
                  <a:cs typeface="Times New Roman" panose="02020603050405020304" pitchFamily="18" charset="0"/>
                </a:rPr>
                <a:t>Peak body for New Zealand universities</a:t>
              </a:r>
            </a:p>
          </p:txBody>
        </p:sp>
      </p:grpSp>
      <p:grpSp>
        <p:nvGrpSpPr>
          <p:cNvPr id="29" name="Group 28">
            <a:extLst>
              <a:ext uri="{FF2B5EF4-FFF2-40B4-BE49-F238E27FC236}">
                <a16:creationId xmlns:a16="http://schemas.microsoft.com/office/drawing/2014/main" id="{4559E675-6229-D4CA-FAE3-F4C80196A27A}"/>
              </a:ext>
            </a:extLst>
          </p:cNvPr>
          <p:cNvGrpSpPr/>
          <p:nvPr/>
        </p:nvGrpSpPr>
        <p:grpSpPr>
          <a:xfrm>
            <a:off x="2136245" y="3063665"/>
            <a:ext cx="9216733" cy="911774"/>
            <a:chOff x="2425652" y="2969347"/>
            <a:chExt cx="15199076" cy="1503583"/>
          </a:xfrm>
        </p:grpSpPr>
        <p:sp>
          <p:nvSpPr>
            <p:cNvPr id="30" name="Rectangle 29">
              <a:extLst>
                <a:ext uri="{FF2B5EF4-FFF2-40B4-BE49-F238E27FC236}">
                  <a16:creationId xmlns:a16="http://schemas.microsoft.com/office/drawing/2014/main" id="{0D9A3229-866B-2162-47B4-01C3EF7D98AC}"/>
                </a:ext>
              </a:extLst>
            </p:cNvPr>
            <p:cNvSpPr/>
            <p:nvPr/>
          </p:nvSpPr>
          <p:spPr>
            <a:xfrm>
              <a:off x="2425652" y="2969347"/>
              <a:ext cx="15199076" cy="1503583"/>
            </a:xfrm>
            <a:prstGeom prst="rect">
              <a:avLst/>
            </a:prstGeom>
            <a:solidFill>
              <a:srgbClr val="005A69">
                <a:alpha val="40000"/>
              </a:srgbClr>
            </a:solidFill>
            <a:ln>
              <a:noFill/>
            </a:ln>
          </p:spPr>
          <p:txBody>
            <a:bodyPr wrap="square" lIns="109152" tIns="109152" rIns="109152" bIns="109152" rtlCol="0" anchor="ctr"/>
            <a:lstStyle/>
            <a:p>
              <a:pPr algn="ctr"/>
              <a:endParaRPr lang="en-NZ" sz="1455" dirty="0">
                <a:solidFill>
                  <a:schemeClr val="bg1"/>
                </a:solidFill>
              </a:endParaRPr>
            </a:p>
          </p:txBody>
        </p:sp>
        <p:sp>
          <p:nvSpPr>
            <p:cNvPr id="31" name="TextBox 30">
              <a:extLst>
                <a:ext uri="{FF2B5EF4-FFF2-40B4-BE49-F238E27FC236}">
                  <a16:creationId xmlns:a16="http://schemas.microsoft.com/office/drawing/2014/main" id="{E2B40839-C3CF-7AE9-F69C-3B50AD541085}"/>
                </a:ext>
              </a:extLst>
            </p:cNvPr>
            <p:cNvSpPr txBox="1"/>
            <p:nvPr/>
          </p:nvSpPr>
          <p:spPr>
            <a:xfrm>
              <a:off x="2803649" y="3393296"/>
              <a:ext cx="14443083" cy="655687"/>
            </a:xfrm>
            <a:prstGeom prst="rect">
              <a:avLst/>
            </a:prstGeom>
            <a:noFill/>
          </p:spPr>
          <p:txBody>
            <a:bodyPr wrap="square" rtlCol="0">
              <a:spAutoFit/>
            </a:bodyPr>
            <a:lstStyle/>
            <a:p>
              <a:pPr marL="277246" indent="-277246">
                <a:lnSpc>
                  <a:spcPct val="107000"/>
                </a:lnSpc>
                <a:spcAft>
                  <a:spcPts val="485"/>
                </a:spcAft>
                <a:buFont typeface="Wingdings" panose="05000000000000000000" pitchFamily="2" charset="2"/>
                <a:buChar char="§"/>
              </a:pPr>
              <a:r>
                <a:rPr lang="en-NZ" sz="1940" dirty="0">
                  <a:solidFill>
                    <a:srgbClr val="34454E"/>
                  </a:solidFill>
                  <a:cs typeface="Arial" panose="020B0604020202020204" pitchFamily="34" charset="0"/>
                </a:rPr>
                <a:t>Statutory authority for quality assurance of university academic programmes</a:t>
              </a:r>
            </a:p>
          </p:txBody>
        </p:sp>
      </p:grpSp>
      <p:grpSp>
        <p:nvGrpSpPr>
          <p:cNvPr id="32" name="Group 31">
            <a:extLst>
              <a:ext uri="{FF2B5EF4-FFF2-40B4-BE49-F238E27FC236}">
                <a16:creationId xmlns:a16="http://schemas.microsoft.com/office/drawing/2014/main" id="{28986713-302C-6303-8135-55399DE4D307}"/>
              </a:ext>
            </a:extLst>
          </p:cNvPr>
          <p:cNvGrpSpPr/>
          <p:nvPr/>
        </p:nvGrpSpPr>
        <p:grpSpPr>
          <a:xfrm>
            <a:off x="2136245" y="4108014"/>
            <a:ext cx="9216733" cy="911774"/>
            <a:chOff x="2425651" y="2926955"/>
            <a:chExt cx="15199075" cy="1503583"/>
          </a:xfrm>
        </p:grpSpPr>
        <p:sp>
          <p:nvSpPr>
            <p:cNvPr id="33" name="Rectangle 32">
              <a:extLst>
                <a:ext uri="{FF2B5EF4-FFF2-40B4-BE49-F238E27FC236}">
                  <a16:creationId xmlns:a16="http://schemas.microsoft.com/office/drawing/2014/main" id="{B37023AD-6804-9CC3-D248-7D3E9AD3968E}"/>
                </a:ext>
              </a:extLst>
            </p:cNvPr>
            <p:cNvSpPr/>
            <p:nvPr/>
          </p:nvSpPr>
          <p:spPr>
            <a:xfrm>
              <a:off x="2425651" y="2926955"/>
              <a:ext cx="15199075" cy="1503583"/>
            </a:xfrm>
            <a:prstGeom prst="rect">
              <a:avLst/>
            </a:prstGeom>
            <a:solidFill>
              <a:srgbClr val="005A69">
                <a:alpha val="60000"/>
              </a:srgbClr>
            </a:solidFill>
            <a:ln>
              <a:noFill/>
            </a:ln>
          </p:spPr>
          <p:txBody>
            <a:bodyPr wrap="square" lIns="109152" tIns="109152" rIns="109152" bIns="109152" rtlCol="0" anchor="ctr"/>
            <a:lstStyle/>
            <a:p>
              <a:endParaRPr lang="en-NZ" sz="1455" dirty="0">
                <a:solidFill>
                  <a:schemeClr val="bg1"/>
                </a:solidFill>
              </a:endParaRPr>
            </a:p>
          </p:txBody>
        </p:sp>
        <p:sp>
          <p:nvSpPr>
            <p:cNvPr id="34" name="TextBox 33">
              <a:extLst>
                <a:ext uri="{FF2B5EF4-FFF2-40B4-BE49-F238E27FC236}">
                  <a16:creationId xmlns:a16="http://schemas.microsoft.com/office/drawing/2014/main" id="{95ADDB3B-344A-C32E-CF2D-7883ADE7E750}"/>
                </a:ext>
              </a:extLst>
            </p:cNvPr>
            <p:cNvSpPr txBox="1"/>
            <p:nvPr/>
          </p:nvSpPr>
          <p:spPr>
            <a:xfrm>
              <a:off x="2805992" y="3356455"/>
              <a:ext cx="14438393" cy="644584"/>
            </a:xfrm>
            <a:prstGeom prst="rect">
              <a:avLst/>
            </a:prstGeom>
            <a:noFill/>
          </p:spPr>
          <p:txBody>
            <a:bodyPr wrap="square" rtlCol="0">
              <a:spAutoFit/>
            </a:bodyPr>
            <a:lstStyle/>
            <a:p>
              <a:pPr marL="277246" indent="-277246">
                <a:buFont typeface="Wingdings" panose="05000000000000000000" pitchFamily="2" charset="2"/>
                <a:buChar char="§"/>
              </a:pPr>
              <a:r>
                <a:rPr lang="en-NZ" sz="1940" dirty="0">
                  <a:solidFill>
                    <a:schemeClr val="bg1"/>
                  </a:solidFill>
                  <a:cs typeface="Arial" panose="020B0604020202020204" pitchFamily="34" charset="0"/>
                </a:rPr>
                <a:t>CUAP – Committee on University Academic Programmes</a:t>
              </a:r>
            </a:p>
          </p:txBody>
        </p:sp>
      </p:grpSp>
      <p:grpSp>
        <p:nvGrpSpPr>
          <p:cNvPr id="35" name="Group 34">
            <a:extLst>
              <a:ext uri="{FF2B5EF4-FFF2-40B4-BE49-F238E27FC236}">
                <a16:creationId xmlns:a16="http://schemas.microsoft.com/office/drawing/2014/main" id="{E364BF35-96AE-3088-47B9-95BE28BE4AE5}"/>
              </a:ext>
            </a:extLst>
          </p:cNvPr>
          <p:cNvGrpSpPr/>
          <p:nvPr/>
        </p:nvGrpSpPr>
        <p:grpSpPr>
          <a:xfrm>
            <a:off x="2118425" y="5206368"/>
            <a:ext cx="9234552" cy="911774"/>
            <a:chOff x="2425651" y="3020419"/>
            <a:chExt cx="15228461" cy="1503583"/>
          </a:xfrm>
        </p:grpSpPr>
        <p:sp>
          <p:nvSpPr>
            <p:cNvPr id="36" name="Rectangle 35">
              <a:extLst>
                <a:ext uri="{FF2B5EF4-FFF2-40B4-BE49-F238E27FC236}">
                  <a16:creationId xmlns:a16="http://schemas.microsoft.com/office/drawing/2014/main" id="{E1BEAAC6-8C66-6AF3-B1DA-B426E7EFD695}"/>
                </a:ext>
              </a:extLst>
            </p:cNvPr>
            <p:cNvSpPr/>
            <p:nvPr/>
          </p:nvSpPr>
          <p:spPr>
            <a:xfrm>
              <a:off x="2425651" y="3020419"/>
              <a:ext cx="15228461" cy="1503583"/>
            </a:xfrm>
            <a:prstGeom prst="rect">
              <a:avLst/>
            </a:prstGeom>
            <a:solidFill>
              <a:srgbClr val="005A69">
                <a:alpha val="80000"/>
              </a:srgbClr>
            </a:solidFill>
            <a:ln>
              <a:noFill/>
            </a:ln>
          </p:spPr>
          <p:txBody>
            <a:bodyPr wrap="square" lIns="109152" tIns="109152" rIns="109152" bIns="109152" rtlCol="0" anchor="ctr"/>
            <a:lstStyle/>
            <a:p>
              <a:pPr algn="ctr"/>
              <a:endParaRPr lang="en-NZ" sz="1455" dirty="0">
                <a:solidFill>
                  <a:schemeClr val="bg1"/>
                </a:solidFill>
              </a:endParaRPr>
            </a:p>
          </p:txBody>
        </p:sp>
        <p:sp>
          <p:nvSpPr>
            <p:cNvPr id="37" name="TextBox 36">
              <a:extLst>
                <a:ext uri="{FF2B5EF4-FFF2-40B4-BE49-F238E27FC236}">
                  <a16:creationId xmlns:a16="http://schemas.microsoft.com/office/drawing/2014/main" id="{E1115658-0EAF-3201-7C63-0573E944717E}"/>
                </a:ext>
              </a:extLst>
            </p:cNvPr>
            <p:cNvSpPr txBox="1"/>
            <p:nvPr/>
          </p:nvSpPr>
          <p:spPr>
            <a:xfrm>
              <a:off x="2803647" y="3449919"/>
              <a:ext cx="14472468" cy="644584"/>
            </a:xfrm>
            <a:prstGeom prst="rect">
              <a:avLst/>
            </a:prstGeom>
            <a:noFill/>
          </p:spPr>
          <p:txBody>
            <a:bodyPr wrap="square" rtlCol="0">
              <a:spAutoFit/>
            </a:bodyPr>
            <a:lstStyle/>
            <a:p>
              <a:pPr marL="277246" indent="-277246">
                <a:buFont typeface="Wingdings" panose="05000000000000000000" pitchFamily="2" charset="2"/>
                <a:buChar char="§"/>
              </a:pPr>
              <a:r>
                <a:rPr lang="en-NZ" sz="1940" dirty="0">
                  <a:solidFill>
                    <a:schemeClr val="bg1"/>
                  </a:solidFill>
                  <a:cs typeface="Arial" panose="020B0604020202020204" pitchFamily="34" charset="0"/>
                </a:rPr>
                <a:t>AQA – Academic Quality Agency for New Zealand Universities.</a:t>
              </a:r>
            </a:p>
          </p:txBody>
        </p:sp>
      </p:grpSp>
      <p:pic>
        <p:nvPicPr>
          <p:cNvPr id="39" name="Picture 38" descr="A picture containing text&#10;&#10;Description automatically generated">
            <a:extLst>
              <a:ext uri="{FF2B5EF4-FFF2-40B4-BE49-F238E27FC236}">
                <a16:creationId xmlns:a16="http://schemas.microsoft.com/office/drawing/2014/main" id="{05A17972-2100-D32A-FE39-3802D3FABF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178" y="519913"/>
            <a:ext cx="2468376" cy="866211"/>
          </a:xfrm>
          <a:prstGeom prst="rect">
            <a:avLst/>
          </a:prstGeom>
        </p:spPr>
      </p:pic>
    </p:spTree>
    <p:extLst>
      <p:ext uri="{BB962C8B-B14F-4D97-AF65-F5344CB8AC3E}">
        <p14:creationId xmlns:p14="http://schemas.microsoft.com/office/powerpoint/2010/main" val="356881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FDAC38-8026-C5CD-B688-AE0EB12764F3}"/>
              </a:ext>
            </a:extLst>
          </p:cNvPr>
          <p:cNvSpPr txBox="1"/>
          <p:nvPr/>
        </p:nvSpPr>
        <p:spPr>
          <a:xfrm>
            <a:off x="1884783" y="1642425"/>
            <a:ext cx="9554181" cy="4372351"/>
          </a:xfrm>
          <a:prstGeom prst="rect">
            <a:avLst/>
          </a:prstGeom>
          <a:noFill/>
        </p:spPr>
        <p:txBody>
          <a:bodyPr wrap="square" rtlCol="0">
            <a:spAutoFit/>
          </a:bodyPr>
          <a:lstStyle/>
          <a:p>
            <a:pPr>
              <a:lnSpc>
                <a:spcPct val="150000"/>
              </a:lnSpc>
            </a:pPr>
            <a:endParaRPr lang="en-NZ" sz="1600" dirty="0">
              <a:latin typeface="Mulish" pitchFamily="2" charset="0"/>
            </a:endParaRPr>
          </a:p>
          <a:p>
            <a:pPr marL="342900" indent="-342900">
              <a:lnSpc>
                <a:spcPct val="150000"/>
              </a:lnSpc>
              <a:buFont typeface="+mj-lt"/>
              <a:buAutoNum type="arabicPeriod"/>
            </a:pPr>
            <a:r>
              <a:rPr lang="en-NZ" sz="1600" b="1" dirty="0">
                <a:latin typeface="Mulish" pitchFamily="2" charset="0"/>
              </a:rPr>
              <a:t>Secondary school assessment </a:t>
            </a:r>
            <a:r>
              <a:rPr lang="en-NZ" sz="1600" dirty="0">
                <a:latin typeface="Mulish" pitchFamily="2" charset="0"/>
              </a:rPr>
              <a:t>– working with schools on maintaining integrity of internal and external assessment and moderation. </a:t>
            </a:r>
          </a:p>
          <a:p>
            <a:pPr indent="-342000" defTabSz="361950">
              <a:lnSpc>
                <a:spcPct val="150000"/>
              </a:lnSpc>
            </a:pPr>
            <a:r>
              <a:rPr lang="en-NZ" sz="1600" dirty="0">
                <a:latin typeface="Mulish" pitchFamily="2" charset="0"/>
              </a:rPr>
              <a:t>	Identification of where AI is used across the learning journey is the first step</a:t>
            </a:r>
          </a:p>
          <a:p>
            <a:pPr defTabSz="361950">
              <a:lnSpc>
                <a:spcPct val="150000"/>
              </a:lnSpc>
            </a:pPr>
            <a:r>
              <a:rPr lang="en-NZ" sz="1600" i="1" dirty="0">
                <a:latin typeface="Mulish" pitchFamily="2" charset="0"/>
              </a:rPr>
              <a:t>2.	</a:t>
            </a:r>
            <a:r>
              <a:rPr lang="en-NZ" sz="1600" b="1" dirty="0">
                <a:latin typeface="Mulish" pitchFamily="2" charset="0"/>
              </a:rPr>
              <a:t>Quality Assurance </a:t>
            </a:r>
            <a:r>
              <a:rPr lang="en-NZ" sz="1600" i="1" dirty="0">
                <a:latin typeface="Mulish" pitchFamily="2" charset="0"/>
              </a:rPr>
              <a:t>– </a:t>
            </a:r>
            <a:r>
              <a:rPr lang="en-NZ" sz="1600" dirty="0">
                <a:latin typeface="Mulish" pitchFamily="2" charset="0"/>
              </a:rPr>
              <a:t>developing a plan to provide advice for tertiary education providers on how 	AI may impact teaching, learning and assessment.</a:t>
            </a:r>
          </a:p>
          <a:p>
            <a:pPr defTabSz="361950">
              <a:lnSpc>
                <a:spcPct val="150000"/>
              </a:lnSpc>
            </a:pPr>
            <a:r>
              <a:rPr lang="en-NZ" sz="1600" dirty="0">
                <a:latin typeface="Mulish" pitchFamily="2" charset="0"/>
              </a:rPr>
              <a:t>	AI</a:t>
            </a:r>
            <a:r>
              <a:rPr lang="en-NZ" sz="1600" baseline="30000" dirty="0">
                <a:latin typeface="Mulish" pitchFamily="2" charset="0"/>
              </a:rPr>
              <a:t>2 </a:t>
            </a:r>
            <a:r>
              <a:rPr lang="en-NZ" sz="1600" dirty="0">
                <a:latin typeface="Mulish" pitchFamily="2" charset="0"/>
              </a:rPr>
              <a:t>= academic integrity + artificial intelligence.</a:t>
            </a:r>
          </a:p>
          <a:p>
            <a:pPr defTabSz="361950">
              <a:lnSpc>
                <a:spcPct val="150000"/>
              </a:lnSpc>
            </a:pPr>
            <a:r>
              <a:rPr lang="en-NZ" sz="1600" i="1" dirty="0">
                <a:latin typeface="Mulish" pitchFamily="2" charset="0"/>
              </a:rPr>
              <a:t>3.	</a:t>
            </a:r>
            <a:r>
              <a:rPr lang="en-NZ" sz="1600" b="1" dirty="0">
                <a:latin typeface="Mulish" pitchFamily="2" charset="0"/>
              </a:rPr>
              <a:t>NZQA Artificial Intelligence Working Group </a:t>
            </a:r>
            <a:r>
              <a:rPr kumimoji="0" lang="en-NZ" sz="1600" b="0" i="0" u="none" strike="noStrike" kern="1200" cap="none" spc="0" normalizeH="0" baseline="0" noProof="0" dirty="0">
                <a:ln>
                  <a:noFill/>
                </a:ln>
                <a:solidFill>
                  <a:prstClr val="black"/>
                </a:solidFill>
                <a:effectLst/>
                <a:uLnTx/>
                <a:uFillTx/>
                <a:latin typeface="Mulish" pitchFamily="2" charset="0"/>
                <a:ea typeface="+mn-ea"/>
                <a:cs typeface="+mn-cs"/>
              </a:rPr>
              <a:t>– identify how to use AI within NZQA for lower 	value work, </a:t>
            </a:r>
            <a:r>
              <a:rPr lang="en-NZ" sz="1600" dirty="0">
                <a:latin typeface="Mulish" pitchFamily="2" charset="0"/>
              </a:rPr>
              <a:t>analyse data and generate insights. E</a:t>
            </a:r>
            <a:r>
              <a:rPr kumimoji="0" lang="en-NZ" sz="1600" b="0" i="0" u="none" strike="noStrike" kern="1200" cap="none" spc="0" normalizeH="0" baseline="0" noProof="0" dirty="0" err="1">
                <a:ln>
                  <a:noFill/>
                </a:ln>
                <a:solidFill>
                  <a:prstClr val="black"/>
                </a:solidFill>
                <a:effectLst/>
                <a:uLnTx/>
                <a:uFillTx/>
                <a:latin typeface="Mulish" pitchFamily="2" charset="0"/>
                <a:ea typeface="+mn-ea"/>
                <a:cs typeface="+mn-cs"/>
              </a:rPr>
              <a:t>xplore</a:t>
            </a:r>
            <a:r>
              <a:rPr lang="en-NZ" sz="1600" dirty="0">
                <a:latin typeface="Mulish" pitchFamily="2" charset="0"/>
              </a:rPr>
              <a:t> opportunities to test and learn.</a:t>
            </a:r>
          </a:p>
          <a:p>
            <a:pPr defTabSz="361950">
              <a:lnSpc>
                <a:spcPct val="150000"/>
              </a:lnSpc>
            </a:pPr>
            <a:r>
              <a:rPr lang="en-NZ" sz="1600" dirty="0">
                <a:latin typeface="Mulish" pitchFamily="2" charset="0"/>
              </a:rPr>
              <a:t> 4.	</a:t>
            </a:r>
            <a:r>
              <a:rPr lang="en-NZ" sz="1600" baseline="30000" dirty="0">
                <a:latin typeface="Mulish" pitchFamily="2" charset="0"/>
              </a:rPr>
              <a:t> </a:t>
            </a:r>
            <a:r>
              <a:rPr lang="en-NZ" sz="1600" b="1" dirty="0">
                <a:latin typeface="Mulish" pitchFamily="2" charset="0"/>
              </a:rPr>
              <a:t>AI Symposium </a:t>
            </a:r>
            <a:r>
              <a:rPr lang="en-NZ" sz="1600" dirty="0">
                <a:latin typeface="Mulish" pitchFamily="2" charset="0"/>
              </a:rPr>
              <a:t>– a joined-up education response focused on assessment practices.</a:t>
            </a:r>
          </a:p>
          <a:p>
            <a:pPr>
              <a:lnSpc>
                <a:spcPct val="150000"/>
              </a:lnSpc>
            </a:pPr>
            <a:endParaRPr lang="en-NZ" sz="1600" dirty="0">
              <a:latin typeface="Mulish" pitchFamily="2" charset="0"/>
            </a:endParaRPr>
          </a:p>
          <a:p>
            <a:pPr marL="342900" indent="-342900">
              <a:lnSpc>
                <a:spcPct val="150000"/>
              </a:lnSpc>
              <a:buFont typeface="+mj-lt"/>
              <a:buAutoNum type="arabicPeriod"/>
            </a:pPr>
            <a:endParaRPr lang="en-NZ" sz="1600" baseline="30000" dirty="0">
              <a:latin typeface="Mulish" pitchFamily="2" charset="0"/>
            </a:endParaRPr>
          </a:p>
        </p:txBody>
      </p:sp>
      <p:sp>
        <p:nvSpPr>
          <p:cNvPr id="2" name="Title 1">
            <a:extLst>
              <a:ext uri="{FF2B5EF4-FFF2-40B4-BE49-F238E27FC236}">
                <a16:creationId xmlns:a16="http://schemas.microsoft.com/office/drawing/2014/main" id="{0572A00F-C362-6A86-81A0-8A739D80ABEF}"/>
              </a:ext>
            </a:extLst>
          </p:cNvPr>
          <p:cNvSpPr>
            <a:spLocks noGrp="1"/>
          </p:cNvSpPr>
          <p:nvPr>
            <p:ph type="title"/>
          </p:nvPr>
        </p:nvSpPr>
        <p:spPr>
          <a:xfrm>
            <a:off x="1884783" y="365125"/>
            <a:ext cx="9872551" cy="1768475"/>
          </a:xfrm>
        </p:spPr>
        <p:txBody>
          <a:bodyPr>
            <a:normAutofit/>
          </a:bodyPr>
          <a:lstStyle/>
          <a:p>
            <a:r>
              <a:rPr lang="en-NZ" sz="3600" dirty="0">
                <a:solidFill>
                  <a:srgbClr val="005A69"/>
                </a:solidFill>
              </a:rPr>
              <a:t>NZQA response to generative AI</a:t>
            </a:r>
          </a:p>
        </p:txBody>
      </p:sp>
    </p:spTree>
    <p:extLst>
      <p:ext uri="{BB962C8B-B14F-4D97-AF65-F5344CB8AC3E}">
        <p14:creationId xmlns:p14="http://schemas.microsoft.com/office/powerpoint/2010/main" val="232840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3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FDAC38-8026-C5CD-B688-AE0EB12764F3}"/>
              </a:ext>
            </a:extLst>
          </p:cNvPr>
          <p:cNvSpPr txBox="1"/>
          <p:nvPr/>
        </p:nvSpPr>
        <p:spPr>
          <a:xfrm>
            <a:off x="1884783" y="1878727"/>
            <a:ext cx="9554181" cy="3742371"/>
          </a:xfrm>
          <a:prstGeom prst="rect">
            <a:avLst/>
          </a:prstGeom>
          <a:noFill/>
        </p:spPr>
        <p:txBody>
          <a:bodyPr wrap="square" rtlCol="0">
            <a:spAutoFit/>
          </a:bodyPr>
          <a:lstStyle/>
          <a:p>
            <a:pPr>
              <a:lnSpc>
                <a:spcPct val="150000"/>
              </a:lnSpc>
            </a:pPr>
            <a:endParaRPr lang="en-NZ" sz="1600" dirty="0">
              <a:latin typeface="Mulish" pitchFamily="2" charset="0"/>
            </a:endParaRPr>
          </a:p>
          <a:p>
            <a:pPr marL="285750" indent="-285750">
              <a:lnSpc>
                <a:spcPct val="150000"/>
              </a:lnSpc>
              <a:buFont typeface="Wingdings" panose="05000000000000000000" pitchFamily="2" charset="2"/>
              <a:buChar char="§"/>
            </a:pPr>
            <a:r>
              <a:rPr lang="en-NZ" sz="1600" dirty="0">
                <a:latin typeface="Mulish" pitchFamily="2" charset="0"/>
              </a:rPr>
              <a:t>An initiative across the whole of the education sector – learners, teachers, schools, tertiary providers (including universities), Ministry of Education, NZQA.</a:t>
            </a:r>
          </a:p>
          <a:p>
            <a:pPr marL="285750" indent="-285750">
              <a:lnSpc>
                <a:spcPct val="150000"/>
              </a:lnSpc>
              <a:buFont typeface="Wingdings" panose="05000000000000000000" pitchFamily="2" charset="2"/>
              <a:buChar char="§"/>
            </a:pPr>
            <a:r>
              <a:rPr lang="en-NZ" sz="1600" dirty="0">
                <a:latin typeface="Mulish" pitchFamily="2" charset="0"/>
              </a:rPr>
              <a:t>Focused on validity of assessment.</a:t>
            </a:r>
          </a:p>
          <a:p>
            <a:pPr marL="285750" indent="-285750">
              <a:lnSpc>
                <a:spcPct val="150000"/>
              </a:lnSpc>
              <a:buFont typeface="Wingdings" panose="05000000000000000000" pitchFamily="2" charset="2"/>
              <a:buChar char="§"/>
            </a:pPr>
            <a:r>
              <a:rPr lang="en-NZ" sz="1600" dirty="0">
                <a:latin typeface="Mulish" pitchFamily="2" charset="0"/>
              </a:rPr>
              <a:t>Starting with </a:t>
            </a:r>
            <a:r>
              <a:rPr lang="en-NZ" sz="1600" i="1" dirty="0">
                <a:latin typeface="Mulish" pitchFamily="2" charset="0"/>
              </a:rPr>
              <a:t>what is generative AI and how do Large Language Models work?</a:t>
            </a:r>
          </a:p>
          <a:p>
            <a:pPr marL="285750" indent="-285750">
              <a:lnSpc>
                <a:spcPct val="150000"/>
              </a:lnSpc>
              <a:buFont typeface="Wingdings" panose="05000000000000000000" pitchFamily="2" charset="2"/>
              <a:buChar char="§"/>
            </a:pPr>
            <a:r>
              <a:rPr lang="en-NZ" sz="1600" dirty="0">
                <a:latin typeface="Mulish" pitchFamily="2" charset="0"/>
              </a:rPr>
              <a:t>Sharing a wide range of perspectives asking:</a:t>
            </a:r>
          </a:p>
          <a:p>
            <a:pPr>
              <a:lnSpc>
                <a:spcPct val="150000"/>
              </a:lnSpc>
            </a:pPr>
            <a:r>
              <a:rPr lang="en-NZ" sz="1600" dirty="0">
                <a:latin typeface="Mulish" pitchFamily="2" charset="0"/>
              </a:rPr>
              <a:t>	</a:t>
            </a:r>
            <a:r>
              <a:rPr lang="en-NZ" sz="1600" i="1" dirty="0">
                <a:latin typeface="Mulish" pitchFamily="2" charset="0"/>
              </a:rPr>
              <a:t>What do we need to do now? 	</a:t>
            </a:r>
          </a:p>
          <a:p>
            <a:pPr>
              <a:lnSpc>
                <a:spcPct val="150000"/>
              </a:lnSpc>
            </a:pPr>
            <a:r>
              <a:rPr lang="en-NZ" sz="1600" i="1" dirty="0">
                <a:latin typeface="Mulish" pitchFamily="2" charset="0"/>
              </a:rPr>
              <a:t>	What do we need to keep thinking about?</a:t>
            </a:r>
          </a:p>
          <a:p>
            <a:pPr marL="285750" indent="-285750">
              <a:lnSpc>
                <a:spcPct val="150000"/>
              </a:lnSpc>
              <a:buFont typeface="Wingdings" panose="05000000000000000000" pitchFamily="2" charset="2"/>
              <a:buChar char="§"/>
            </a:pPr>
            <a:r>
              <a:rPr lang="en-NZ" sz="1600" dirty="0">
                <a:latin typeface="Mulish" pitchFamily="2" charset="0"/>
              </a:rPr>
              <a:t>Looking for opportunities to augment teaching, learning and assessment</a:t>
            </a:r>
          </a:p>
          <a:p>
            <a:pPr>
              <a:lnSpc>
                <a:spcPct val="150000"/>
              </a:lnSpc>
            </a:pPr>
            <a:endParaRPr lang="en-NZ" sz="1600" i="1" dirty="0">
              <a:latin typeface="Mulish" pitchFamily="2" charset="0"/>
            </a:endParaRPr>
          </a:p>
        </p:txBody>
      </p:sp>
      <p:sp>
        <p:nvSpPr>
          <p:cNvPr id="2" name="Title 1">
            <a:extLst>
              <a:ext uri="{FF2B5EF4-FFF2-40B4-BE49-F238E27FC236}">
                <a16:creationId xmlns:a16="http://schemas.microsoft.com/office/drawing/2014/main" id="{0572A00F-C362-6A86-81A0-8A739D80ABEF}"/>
              </a:ext>
            </a:extLst>
          </p:cNvPr>
          <p:cNvSpPr>
            <a:spLocks noGrp="1"/>
          </p:cNvSpPr>
          <p:nvPr>
            <p:ph type="title"/>
          </p:nvPr>
        </p:nvSpPr>
        <p:spPr>
          <a:xfrm>
            <a:off x="1859618" y="365125"/>
            <a:ext cx="10120045" cy="1768475"/>
          </a:xfrm>
        </p:spPr>
        <p:txBody>
          <a:bodyPr>
            <a:normAutofit/>
          </a:bodyPr>
          <a:lstStyle/>
          <a:p>
            <a:pPr indent="-72000" defTabSz="720000"/>
            <a:r>
              <a:rPr lang="en-NZ" sz="3600" dirty="0">
                <a:solidFill>
                  <a:srgbClr val="005A69"/>
                </a:solidFill>
              </a:rPr>
              <a:t>Artificial Intelligence and Assessment Symposium </a:t>
            </a:r>
          </a:p>
        </p:txBody>
      </p:sp>
    </p:spTree>
    <p:extLst>
      <p:ext uri="{BB962C8B-B14F-4D97-AF65-F5344CB8AC3E}">
        <p14:creationId xmlns:p14="http://schemas.microsoft.com/office/powerpoint/2010/main" val="2342786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9F835-2054-6B3D-6482-5FCCAB541D9E}"/>
              </a:ext>
            </a:extLst>
          </p:cNvPr>
          <p:cNvSpPr>
            <a:spLocks noGrp="1"/>
          </p:cNvSpPr>
          <p:nvPr>
            <p:ph type="title"/>
          </p:nvPr>
        </p:nvSpPr>
        <p:spPr>
          <a:xfrm>
            <a:off x="1884784" y="365125"/>
            <a:ext cx="9470604" cy="2135479"/>
          </a:xfrm>
        </p:spPr>
        <p:txBody>
          <a:bodyPr>
            <a:normAutofit fontScale="90000"/>
          </a:bodyPr>
          <a:lstStyle/>
          <a:p>
            <a:r>
              <a:rPr lang="en-NZ" sz="4000" dirty="0">
                <a:solidFill>
                  <a:srgbClr val="005A69"/>
                </a:solidFill>
              </a:rPr>
              <a:t>Assessment redesign for generative AI: A taxonomy of options and their viability</a:t>
            </a:r>
            <a:br>
              <a:rPr lang="en-NZ" dirty="0"/>
            </a:br>
            <a:r>
              <a:rPr lang="en-NZ" dirty="0"/>
              <a:t> </a:t>
            </a:r>
          </a:p>
        </p:txBody>
      </p:sp>
      <p:sp>
        <p:nvSpPr>
          <p:cNvPr id="3" name="Content Placeholder 2">
            <a:extLst>
              <a:ext uri="{FF2B5EF4-FFF2-40B4-BE49-F238E27FC236}">
                <a16:creationId xmlns:a16="http://schemas.microsoft.com/office/drawing/2014/main" id="{F4B30182-FFC4-218C-E284-FDB4206B6728}"/>
              </a:ext>
            </a:extLst>
          </p:cNvPr>
          <p:cNvSpPr>
            <a:spLocks noGrp="1"/>
          </p:cNvSpPr>
          <p:nvPr>
            <p:ph sz="half" idx="2"/>
          </p:nvPr>
        </p:nvSpPr>
        <p:spPr/>
        <p:txBody>
          <a:bodyPr>
            <a:normAutofit/>
          </a:bodyPr>
          <a:lstStyle/>
          <a:p>
            <a:pPr marL="0" indent="0">
              <a:buNone/>
            </a:pPr>
            <a:r>
              <a:rPr lang="en-NZ" sz="1700" dirty="0">
                <a:latin typeface="Mulish" pitchFamily="2" charset="0"/>
                <a:ea typeface="+mn-ea"/>
              </a:rPr>
              <a:t>Jason M. Lodge, Sarah Howard and Jaclyn Broadbent distilled the options into six categories:</a:t>
            </a:r>
          </a:p>
          <a:p>
            <a:pPr marL="342900" indent="-342900">
              <a:buFont typeface="+mj-lt"/>
              <a:buAutoNum type="arabicPeriod"/>
            </a:pPr>
            <a:r>
              <a:rPr lang="en-NZ" sz="1700" dirty="0">
                <a:latin typeface="Mulish" pitchFamily="2" charset="0"/>
                <a:ea typeface="+mn-ea"/>
              </a:rPr>
              <a:t>Ignore</a:t>
            </a:r>
          </a:p>
          <a:p>
            <a:pPr marL="342900" indent="-342900">
              <a:buFont typeface="+mj-lt"/>
              <a:buAutoNum type="arabicPeriod"/>
            </a:pPr>
            <a:r>
              <a:rPr lang="en-NZ" sz="1700" dirty="0">
                <a:latin typeface="Mulish" pitchFamily="2" charset="0"/>
                <a:ea typeface="+mn-ea"/>
              </a:rPr>
              <a:t>Ban</a:t>
            </a:r>
          </a:p>
          <a:p>
            <a:pPr marL="342900" indent="-342900">
              <a:buFont typeface="+mj-lt"/>
              <a:buAutoNum type="arabicPeriod"/>
            </a:pPr>
            <a:r>
              <a:rPr lang="en-NZ" sz="1700" dirty="0">
                <a:latin typeface="Mulish" pitchFamily="2" charset="0"/>
                <a:ea typeface="+mn-ea"/>
              </a:rPr>
              <a:t>Invigilate</a:t>
            </a:r>
          </a:p>
          <a:p>
            <a:pPr marL="342900" indent="-342900">
              <a:buFont typeface="+mj-lt"/>
              <a:buAutoNum type="arabicPeriod"/>
            </a:pPr>
            <a:r>
              <a:rPr lang="en-NZ" sz="1700" dirty="0">
                <a:latin typeface="Mulish" pitchFamily="2" charset="0"/>
                <a:ea typeface="+mn-ea"/>
              </a:rPr>
              <a:t>Embrace</a:t>
            </a:r>
          </a:p>
          <a:p>
            <a:pPr marL="342900" indent="-342900">
              <a:buFont typeface="+mj-lt"/>
              <a:buAutoNum type="arabicPeriod"/>
            </a:pPr>
            <a:r>
              <a:rPr lang="en-NZ" sz="1700" dirty="0">
                <a:latin typeface="Mulish" pitchFamily="2" charset="0"/>
                <a:ea typeface="+mn-ea"/>
              </a:rPr>
              <a:t>Design around</a:t>
            </a:r>
          </a:p>
          <a:p>
            <a:pPr marL="342900" indent="-342900">
              <a:buFont typeface="+mj-lt"/>
              <a:buAutoNum type="arabicPeriod"/>
            </a:pPr>
            <a:r>
              <a:rPr lang="en-NZ" sz="1700" dirty="0">
                <a:latin typeface="Mulish" pitchFamily="2" charset="0"/>
                <a:ea typeface="+mn-ea"/>
              </a:rPr>
              <a:t>Rethink</a:t>
            </a:r>
          </a:p>
          <a:p>
            <a:pPr marL="0" indent="0">
              <a:buNone/>
            </a:pPr>
            <a:r>
              <a:rPr lang="en-NZ" sz="1200" dirty="0">
                <a:latin typeface="Mulish" pitchFamily="2" charset="0"/>
                <a:hlinkClick r:id="rId3"/>
              </a:rPr>
              <a:t>https://www.linkedin.com/pulse/assessment-redesign-generative-ai-taxonomy-options-viability-lodge%3FtrackingId=wd2%252B5Hwm3UhZkJ5%252Fg6rI3A%253D%253D/?trackingId=wd2%2B5Hwm3UhZkJ5%2Fg6rI3A%3D%3D</a:t>
            </a:r>
            <a:endParaRPr lang="en-NZ" sz="1200" dirty="0">
              <a:latin typeface="Mulish" pitchFamily="2" charset="0"/>
            </a:endParaRPr>
          </a:p>
          <a:p>
            <a:endParaRPr lang="en-NZ" dirty="0"/>
          </a:p>
        </p:txBody>
      </p:sp>
    </p:spTree>
    <p:extLst>
      <p:ext uri="{BB962C8B-B14F-4D97-AF65-F5344CB8AC3E}">
        <p14:creationId xmlns:p14="http://schemas.microsoft.com/office/powerpoint/2010/main" val="1531351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DF94-B36C-F77F-23AB-7C416DF41775}"/>
              </a:ext>
            </a:extLst>
          </p:cNvPr>
          <p:cNvSpPr>
            <a:spLocks noGrp="1"/>
          </p:cNvSpPr>
          <p:nvPr>
            <p:ph type="title"/>
          </p:nvPr>
        </p:nvSpPr>
        <p:spPr/>
        <p:txBody>
          <a:bodyPr/>
          <a:lstStyle/>
          <a:p>
            <a:r>
              <a:rPr lang="en-NZ" sz="3600" dirty="0">
                <a:solidFill>
                  <a:srgbClr val="005A69"/>
                </a:solidFill>
              </a:rPr>
              <a:t>Viability of options for assessment redesign</a:t>
            </a:r>
          </a:p>
        </p:txBody>
      </p:sp>
      <p:sp>
        <p:nvSpPr>
          <p:cNvPr id="3" name="Content Placeholder 2">
            <a:extLst>
              <a:ext uri="{FF2B5EF4-FFF2-40B4-BE49-F238E27FC236}">
                <a16:creationId xmlns:a16="http://schemas.microsoft.com/office/drawing/2014/main" id="{489458D0-D7BC-AC9A-9A89-120B8C76AB5D}"/>
              </a:ext>
            </a:extLst>
          </p:cNvPr>
          <p:cNvSpPr>
            <a:spLocks noGrp="1"/>
          </p:cNvSpPr>
          <p:nvPr>
            <p:ph sz="half" idx="2"/>
          </p:nvPr>
        </p:nvSpPr>
        <p:spPr/>
        <p:txBody>
          <a:bodyPr>
            <a:normAutofit fontScale="92500" lnSpcReduction="20000"/>
          </a:bodyPr>
          <a:lstStyle/>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endParaRPr lang="en-NZ" sz="1600" dirty="0">
              <a:latin typeface="Mulish" pitchFamily="2" charset="0"/>
              <a:ea typeface="+mn-ea"/>
            </a:endParaRPr>
          </a:p>
          <a:p>
            <a:r>
              <a:rPr lang="en-NZ" sz="1600" dirty="0">
                <a:latin typeface="Mulish" pitchFamily="2" charset="0"/>
                <a:ea typeface="+mn-ea"/>
              </a:rPr>
              <a:t>Viability (represented by traffic light colouration - red - likely not viable, orange - care needed, and green - seems most viable) of the six types of assessment redesign responses to generative AI over the short, medium, and long term:</a:t>
            </a:r>
          </a:p>
          <a:p>
            <a:r>
              <a:rPr lang="en-NZ" sz="1600" dirty="0">
                <a:latin typeface="Mulish" pitchFamily="2" charset="0"/>
                <a:ea typeface="+mn-ea"/>
              </a:rPr>
              <a:t>Table outlining giving estimates of viability over the short, medium and long term (red - likely not viable, orange - care needed, and green - seems most viable).</a:t>
            </a:r>
          </a:p>
          <a:p>
            <a:endParaRPr lang="en-NZ" sz="1600" dirty="0">
              <a:latin typeface="Mulish" pitchFamily="2" charset="0"/>
              <a:ea typeface="+mn-ea"/>
            </a:endParaRPr>
          </a:p>
        </p:txBody>
      </p:sp>
      <p:pic>
        <p:nvPicPr>
          <p:cNvPr id="5" name="Picture 4">
            <a:extLst>
              <a:ext uri="{FF2B5EF4-FFF2-40B4-BE49-F238E27FC236}">
                <a16:creationId xmlns:a16="http://schemas.microsoft.com/office/drawing/2014/main" id="{672EDD9C-8E67-0FA3-C9E7-615B9524F6FC}"/>
              </a:ext>
            </a:extLst>
          </p:cNvPr>
          <p:cNvPicPr>
            <a:picLocks noChangeAspect="1"/>
          </p:cNvPicPr>
          <p:nvPr/>
        </p:nvPicPr>
        <p:blipFill>
          <a:blip r:embed="rId3"/>
          <a:stretch>
            <a:fillRect/>
          </a:stretch>
        </p:blipFill>
        <p:spPr>
          <a:xfrm>
            <a:off x="1881607" y="1690688"/>
            <a:ext cx="9500023" cy="4665306"/>
          </a:xfrm>
          <a:prstGeom prst="rect">
            <a:avLst/>
          </a:prstGeom>
        </p:spPr>
      </p:pic>
    </p:spTree>
    <p:extLst>
      <p:ext uri="{BB962C8B-B14F-4D97-AF65-F5344CB8AC3E}">
        <p14:creationId xmlns:p14="http://schemas.microsoft.com/office/powerpoint/2010/main" val="2494973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C1D3-300B-58D4-FACC-6EEAACDBD767}"/>
              </a:ext>
            </a:extLst>
          </p:cNvPr>
          <p:cNvSpPr>
            <a:spLocks noGrp="1"/>
          </p:cNvSpPr>
          <p:nvPr>
            <p:ph type="title"/>
          </p:nvPr>
        </p:nvSpPr>
        <p:spPr/>
        <p:txBody>
          <a:bodyPr/>
          <a:lstStyle/>
          <a:p>
            <a:r>
              <a:rPr lang="en-NZ" sz="3600" dirty="0">
                <a:solidFill>
                  <a:srgbClr val="005A69"/>
                </a:solidFill>
              </a:rPr>
              <a:t>Complexity</a:t>
            </a:r>
          </a:p>
        </p:txBody>
      </p:sp>
      <p:sp>
        <p:nvSpPr>
          <p:cNvPr id="3" name="Content Placeholder 2">
            <a:extLst>
              <a:ext uri="{FF2B5EF4-FFF2-40B4-BE49-F238E27FC236}">
                <a16:creationId xmlns:a16="http://schemas.microsoft.com/office/drawing/2014/main" id="{D6B93E17-C711-1DF9-2707-E7C326B4ADCD}"/>
              </a:ext>
            </a:extLst>
          </p:cNvPr>
          <p:cNvSpPr>
            <a:spLocks noGrp="1"/>
          </p:cNvSpPr>
          <p:nvPr>
            <p:ph sz="half" idx="2"/>
          </p:nvPr>
        </p:nvSpPr>
        <p:spPr/>
        <p:txBody>
          <a:bodyPr>
            <a:normAutofit/>
          </a:bodyPr>
          <a:lstStyle/>
          <a:p>
            <a:pPr marL="0" indent="0">
              <a:buNone/>
            </a:pPr>
            <a:endParaRPr lang="en-NZ" dirty="0">
              <a:solidFill>
                <a:prstClr val="black"/>
              </a:solidFill>
              <a:latin typeface="Mulish" pitchFamily="2" charset="0"/>
              <a:ea typeface="+mn-ea"/>
            </a:endParaRPr>
          </a:p>
          <a:p>
            <a:pPr marL="0" indent="0">
              <a:buNone/>
            </a:pPr>
            <a:r>
              <a:rPr lang="en-NZ" dirty="0">
                <a:solidFill>
                  <a:prstClr val="black"/>
                </a:solidFill>
                <a:latin typeface="Mulish" pitchFamily="2" charset="0"/>
                <a:ea typeface="+mn-ea"/>
              </a:rPr>
              <a:t>“Surfing the wave of change”</a:t>
            </a:r>
          </a:p>
          <a:p>
            <a:pPr marL="914400" lvl="2" indent="0">
              <a:buNone/>
            </a:pPr>
            <a:r>
              <a:rPr lang="en-NZ" dirty="0">
                <a:solidFill>
                  <a:prstClr val="black"/>
                </a:solidFill>
                <a:latin typeface="Mulish" pitchFamily="2" charset="0"/>
                <a:ea typeface="+mn-ea"/>
              </a:rPr>
              <a:t>				Simon McCallum, </a:t>
            </a:r>
          </a:p>
          <a:p>
            <a:pPr marL="914400" lvl="2" indent="0">
              <a:buNone/>
            </a:pPr>
            <a:r>
              <a:rPr lang="en-NZ" dirty="0">
                <a:solidFill>
                  <a:prstClr val="black"/>
                </a:solidFill>
                <a:latin typeface="Mulish" pitchFamily="2" charset="0"/>
                <a:ea typeface="+mn-ea"/>
              </a:rPr>
              <a:t>				Victoria University of Wellington, 2023</a:t>
            </a:r>
          </a:p>
          <a:p>
            <a:pPr marL="0" indent="0">
              <a:buNone/>
            </a:pPr>
            <a:endParaRPr lang="en-NZ" dirty="0">
              <a:solidFill>
                <a:prstClr val="black"/>
              </a:solidFill>
              <a:latin typeface="Mulish" pitchFamily="2" charset="0"/>
              <a:ea typeface="+mn-ea"/>
            </a:endParaRPr>
          </a:p>
          <a:p>
            <a:pPr marL="0" indent="0">
              <a:buNone/>
            </a:pPr>
            <a:r>
              <a:rPr lang="en-NZ" dirty="0">
                <a:solidFill>
                  <a:prstClr val="black"/>
                </a:solidFill>
                <a:latin typeface="Mulish" pitchFamily="2" charset="0"/>
                <a:ea typeface="+mn-ea"/>
              </a:rPr>
              <a:t>“There is always a well-known solution to every human problem – neat, plausible and wrong”</a:t>
            </a:r>
          </a:p>
          <a:p>
            <a:pPr marL="0" indent="0">
              <a:buNone/>
            </a:pPr>
            <a:r>
              <a:rPr lang="en-NZ" dirty="0">
                <a:solidFill>
                  <a:prstClr val="black"/>
                </a:solidFill>
                <a:latin typeface="Mulish" pitchFamily="2" charset="0"/>
                <a:ea typeface="+mn-ea"/>
              </a:rPr>
              <a:t>					</a:t>
            </a:r>
            <a:r>
              <a:rPr lang="en-NZ" sz="2000" dirty="0">
                <a:solidFill>
                  <a:prstClr val="black"/>
                </a:solidFill>
                <a:latin typeface="Mulish" pitchFamily="2" charset="0"/>
                <a:ea typeface="+mn-ea"/>
              </a:rPr>
              <a:t>H.L. Menken, 1920</a:t>
            </a:r>
          </a:p>
        </p:txBody>
      </p:sp>
    </p:spTree>
    <p:extLst>
      <p:ext uri="{BB962C8B-B14F-4D97-AF65-F5344CB8AC3E}">
        <p14:creationId xmlns:p14="http://schemas.microsoft.com/office/powerpoint/2010/main" val="3371564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D11CB2-2EF5-44AE-0076-E9216A474E1A}"/>
              </a:ext>
            </a:extLst>
          </p:cNvPr>
          <p:cNvSpPr>
            <a:spLocks noGrp="1"/>
          </p:cNvSpPr>
          <p:nvPr>
            <p:ph type="subTitle" idx="1"/>
          </p:nvPr>
        </p:nvSpPr>
        <p:spPr>
          <a:xfrm>
            <a:off x="898850" y="2238833"/>
            <a:ext cx="7184922" cy="1655762"/>
          </a:xfrm>
        </p:spPr>
        <p:txBody>
          <a:bodyPr/>
          <a:lstStyle/>
          <a:p>
            <a:pPr algn="ctr"/>
            <a:endParaRPr lang="en-NZ" dirty="0">
              <a:hlinkClick r:id="rId2"/>
            </a:endParaRPr>
          </a:p>
          <a:p>
            <a:pPr algn="ctr"/>
            <a:r>
              <a:rPr lang="en-NZ" dirty="0">
                <a:solidFill>
                  <a:schemeClr val="bg1"/>
                </a:solidFill>
                <a:hlinkClick r:id="rId3">
                  <a:extLst>
                    <a:ext uri="{A12FA001-AC4F-418D-AE19-62706E023703}">
                      <ahyp:hlinkClr xmlns:ahyp="http://schemas.microsoft.com/office/drawing/2018/hyperlinkcolor" val="tx"/>
                    </a:ext>
                  </a:extLst>
                </a:hlinkClick>
              </a:rPr>
              <a:t>neil.miller@nzqa.govt.nz</a:t>
            </a:r>
            <a:endParaRPr lang="en-NZ" dirty="0">
              <a:solidFill>
                <a:schemeClr val="bg1"/>
              </a:solidFill>
            </a:endParaRPr>
          </a:p>
          <a:p>
            <a:pPr algn="ctr"/>
            <a:endParaRPr lang="en-NZ" dirty="0"/>
          </a:p>
        </p:txBody>
      </p:sp>
    </p:spTree>
    <p:extLst>
      <p:ext uri="{BB962C8B-B14F-4D97-AF65-F5344CB8AC3E}">
        <p14:creationId xmlns:p14="http://schemas.microsoft.com/office/powerpoint/2010/main" val="1924715700"/>
      </p:ext>
    </p:extLst>
  </p:cSld>
  <p:clrMapOvr>
    <a:masterClrMapping/>
  </p:clrMapOvr>
</p:sld>
</file>

<file path=ppt/theme/theme1.xml><?xml version="1.0" encoding="utf-8"?>
<a:theme xmlns:a="http://schemas.openxmlformats.org/drawingml/2006/main" name="NZQA_general audienc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eDocument" ma:contentTypeID="0x0101009D6744F2CFE2D64BA0FD66E0E6E7B5C2" ma:contentTypeVersion="64" ma:contentTypeDescription="Create a new document." ma:contentTypeScope="" ma:versionID="604f46dd57dc63fe4efacc41ef9ec408">
  <xsd:schema xmlns:xsd="http://www.w3.org/2001/XMLSchema" xmlns:xs="http://www.w3.org/2001/XMLSchema" xmlns:p="http://schemas.microsoft.com/office/2006/metadata/properties" xmlns:ns2="b285c830-a823-4d84-91e7-aae8dcd200b5" xmlns:ns3="4f9c820c-e7e2-444d-97ee-45f2b3485c1d" xmlns:ns4="15ffb055-6eb4-45a1-bc20-bf2ac0d420da" xmlns:ns5="725c79e5-42ce-4aa0-ac78-b6418001f0d2" xmlns:ns6="c91a514c-9034-4fa3-897a-8352025b26ed" xmlns:ns7="d0b61010-d6f3-4072-b934-7bbb13e97771" xmlns:ns8="9041ebba-a81c-4d56-bb33-df1ee4123f66" xmlns:ns9="17d8922c-a61f-43d3-b83e-4cfbb4051fb9" xmlns:ns10="bd86fb07-6fcb-43a6-8910-75261d8cb6ea" targetNamespace="http://schemas.microsoft.com/office/2006/metadata/properties" ma:root="true" ma:fieldsID="cb17e212601c4d8d6f232dc367d3fe2b" ns2:_="" ns3:_="" ns4:_="" ns5:_="" ns6:_="" ns7:_="" ns8:_="" ns9:_="" ns10:_="">
    <xsd:import namespace="b285c830-a823-4d84-91e7-aae8dcd200b5"/>
    <xsd:import namespace="4f9c820c-e7e2-444d-97ee-45f2b3485c1d"/>
    <xsd:import namespace="15ffb055-6eb4-45a1-bc20-bf2ac0d420da"/>
    <xsd:import namespace="725c79e5-42ce-4aa0-ac78-b6418001f0d2"/>
    <xsd:import namespace="c91a514c-9034-4fa3-897a-8352025b26ed"/>
    <xsd:import namespace="d0b61010-d6f3-4072-b934-7bbb13e97771"/>
    <xsd:import namespace="9041ebba-a81c-4d56-bb33-df1ee4123f66"/>
    <xsd:import namespace="17d8922c-a61f-43d3-b83e-4cfbb4051fb9"/>
    <xsd:import namespace="bd86fb07-6fcb-43a6-8910-75261d8cb6ea"/>
    <xsd:element name="properties">
      <xsd:complexType>
        <xsd:sequence>
          <xsd:element name="documentManagement">
            <xsd:complexType>
              <xsd:all>
                <xsd:element ref="ns2:_dlc_DocId" minOccurs="0"/>
                <xsd:element ref="ns2:_dlc_DocIdUrl" minOccurs="0"/>
                <xsd:element ref="ns2:_dlc_DocIdPersistId" minOccurs="0"/>
                <xsd:element ref="ns3:DocumentType" minOccurs="0"/>
                <xsd:element ref="ns4:KeyWords" minOccurs="0"/>
                <xsd:element ref="ns3:Narrative" minOccurs="0"/>
                <xsd:element ref="ns4:SecurityClassification" minOccurs="0"/>
                <xsd:element ref="ns3:Subactivity" minOccurs="0"/>
                <xsd:element ref="ns3:Case" minOccurs="0"/>
                <xsd:element ref="ns3:RelatedPeople" minOccurs="0"/>
                <xsd:element ref="ns3:CategoryName" minOccurs="0"/>
                <xsd:element ref="ns3:CategoryValue" minOccurs="0"/>
                <xsd:element ref="ns3:BusinessValue" minOccurs="0"/>
                <xsd:element ref="ns3:Function" minOccurs="0"/>
                <xsd:element ref="ns3:PRAType" minOccurs="0"/>
                <xsd:element ref="ns3:PRADate1" minOccurs="0"/>
                <xsd:element ref="ns3:PRADate2" minOccurs="0"/>
                <xsd:element ref="ns3:PRADate3" minOccurs="0"/>
                <xsd:element ref="ns3:PRADateDisposal" minOccurs="0"/>
                <xsd:element ref="ns3:PRADateTrigger" minOccurs="0"/>
                <xsd:element ref="ns3:PRAText1" minOccurs="0"/>
                <xsd:element ref="ns3:PRAText2" minOccurs="0"/>
                <xsd:element ref="ns3:PRAText3" minOccurs="0"/>
                <xsd:element ref="ns3:PRAText4" minOccurs="0"/>
                <xsd:element ref="ns3:PRAText5" minOccurs="0"/>
                <xsd:element ref="ns3:AggregationStatus" minOccurs="0"/>
                <xsd:element ref="ns3:Project" minOccurs="0"/>
                <xsd:element ref="ns3:Activity" minOccurs="0"/>
                <xsd:element ref="ns5:AggregationNarrative" minOccurs="0"/>
                <xsd:element ref="ns6:Team" minOccurs="0"/>
                <xsd:element ref="ns6:Level2" minOccurs="0"/>
                <xsd:element ref="ns6:Level3" minOccurs="0"/>
                <xsd:element ref="ns6:Year" minOccurs="0"/>
                <xsd:element ref="ns7:SetLabel" minOccurs="0"/>
                <xsd:element ref="ns7:OverrideLabel" minOccurs="0"/>
                <xsd:element ref="ns2:MāoriActivity" minOccurs="0"/>
                <xsd:element ref="ns2:MāoriFunction" minOccurs="0"/>
                <xsd:element ref="ns8:VersionComments" minOccurs="0"/>
                <xsd:element ref="ns8:ManagerConfidential" minOccurs="0"/>
                <xsd:element ref="ns9:FunctionGroup" minOccurs="0"/>
                <xsd:element ref="ns10:MediaServiceMetadata" minOccurs="0"/>
                <xsd:element ref="ns10:MediaServiceFastMetadata" minOccurs="0"/>
                <xsd:element ref="ns10:MediaServiceSearchProperties" minOccurs="0"/>
                <xsd:element ref="ns10:MediaServiceObjectDetectorVersions" minOccurs="0"/>
                <xsd:element ref="ns10:lcf76f155ced4ddcb4097134ff3c332f" minOccurs="0"/>
                <xsd:element ref="ns2:TaxCatchAll" minOccurs="0"/>
                <xsd:element ref="ns10:MediaServiceOCR" minOccurs="0"/>
                <xsd:element ref="ns10:MediaServiceGenerationTime" minOccurs="0"/>
                <xsd:element ref="ns10:MediaServiceEventHashCode" minOccurs="0"/>
                <xsd:element ref="ns10:MediaServiceDateTaken" minOccurs="0"/>
                <xsd:element ref="ns10:MediaServiceLocation" minOccurs="0"/>
                <xsd:element ref="ns10:MediaLengthInSecond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5c830-a823-4d84-91e7-aae8dcd200b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MāoriActivity" ma:index="43" nillable="true" ma:displayName="Māori Activity" ma:default="NA" ma:internalName="M_x0101_oriActivity" ma:readOnly="false">
      <xsd:simpleType>
        <xsd:restriction base="dms:Text">
          <xsd:maxLength value="255"/>
        </xsd:restriction>
      </xsd:simpleType>
    </xsd:element>
    <xsd:element name="MāoriFunction" ma:index="44" nillable="true" ma:displayName="Māori Function" ma:default="Te whakature me ngā kaupapa here whakahaere" ma:internalName="M_x0101_oriFunction">
      <xsd:simpleType>
        <xsd:restriction base="dms:Text">
          <xsd:maxLength value="255"/>
        </xsd:restriction>
      </xsd:simpleType>
    </xsd:element>
    <xsd:element name="TaxCatchAll" ma:index="55" nillable="true" ma:displayName="Taxonomy Catch All Column" ma:hidden="true" ma:list="{15b21a38-ca8a-4468-b796-f770f9ff85a7}" ma:internalName="TaxCatchAll" ma:showField="CatchAllData" ma:web="b285c830-a823-4d84-91e7-aae8dcd200b5">
      <xsd:complexType>
        <xsd:complexContent>
          <xsd:extension base="dms:MultiChoiceLookup">
            <xsd:sequence>
              <xsd:element name="Value" type="dms:Lookup" maxOccurs="unbounded" minOccurs="0" nillable="true"/>
            </xsd:sequence>
          </xsd:extension>
        </xsd:complexContent>
      </xsd:complexType>
    </xsd:element>
    <xsd:element name="SharedWithUsers" ma:index="6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f9c820c-e7e2-444d-97ee-45f2b3485c1d" elementFormDefault="qualified">
    <xsd:import namespace="http://schemas.microsoft.com/office/2006/documentManagement/types"/>
    <xsd:import namespace="http://schemas.microsoft.com/office/infopath/2007/PartnerControls"/>
    <xsd:element name="DocumentType" ma:index="11" nillable="true" ma:displayName="Document Type" ma:format="Dropdown" ma:hidden="true" ma:internalName="DocumentType" ma:readOnly="false">
      <xsd:simpleType>
        <xsd:restriction base="dms:Choice">
          <xsd:enumeration value="APPLICATION, certificate, consent related"/>
          <xsd:enumeration value="CONTRACT, Variation, Agreement"/>
          <xsd:enumeration value="CORRESPONDENCE"/>
          <xsd:enumeration value="DRAWING, Plan, Map"/>
          <xsd:enumeration value="EMPLOYMENT related"/>
          <xsd:enumeration value="FINANCIAL related"/>
          <xsd:enumeration value="KNOWLEDGE article"/>
          <xsd:enumeration value="MEETING related"/>
          <xsd:enumeration value="MEMO, Filenote, Email"/>
          <xsd:enumeration value="MODEL, Calculation, Working"/>
          <xsd:enumeration value="PHOTO, Image or Multi-media"/>
          <xsd:enumeration value="PRESENTATION"/>
          <xsd:enumeration value="PUBLICATION material"/>
          <xsd:enumeration value="PURCHASING related"/>
          <xsd:enumeration value="REPORT, or planning related"/>
          <xsd:enumeration value="RULES, Policy, Bylaw, procedure"/>
          <xsd:enumeration value="SERVICE REQUEST related"/>
          <xsd:enumeration value="SPECIFICATION or standard"/>
          <xsd:enumeration value="SUPPLIER PRODUCT Info"/>
          <xsd:enumeration value="TEMPLATE, Checklist or Form"/>
        </xsd:restriction>
      </xsd:simpleType>
    </xsd:element>
    <xsd:element name="Narrative" ma:index="13" nillable="true" ma:displayName="Narrative" ma:hidden="true" ma:internalName="Narrative" ma:readOnly="false">
      <xsd:simpleType>
        <xsd:restriction base="dms:Note"/>
      </xsd:simpleType>
    </xsd:element>
    <xsd:element name="Subactivity" ma:index="15" nillable="true" ma:displayName="Subactivity" ma:default="NA" ma:hidden="true" ma:internalName="Subactivity" ma:readOnly="false">
      <xsd:simpleType>
        <xsd:restriction base="dms:Text">
          <xsd:maxLength value="255"/>
        </xsd:restriction>
      </xsd:simpleType>
    </xsd:element>
    <xsd:element name="Case" ma:index="16" nillable="true" ma:displayName="Case" ma:default="NA" ma:hidden="true" ma:internalName="Case" ma:readOnly="false">
      <xsd:simpleType>
        <xsd:restriction base="dms:Text">
          <xsd:maxLength value="255"/>
        </xsd:restriction>
      </xsd:simpleType>
    </xsd:element>
    <xsd:element name="RelatedPeople" ma:index="17" nillable="true" ma:displayName="Related People" ma:hidden="true" ma:list="UserInfo" ma:SharePointGroup="0" ma:internalName="RelatedPeopl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tegoryName" ma:index="18" nillable="true" ma:displayName="Category 1" ma:default="NA" ma:hidden="true" ma:internalName="CategoryName" ma:readOnly="false">
      <xsd:simpleType>
        <xsd:restriction base="dms:Text">
          <xsd:maxLength value="255"/>
        </xsd:restriction>
      </xsd:simpleType>
    </xsd:element>
    <xsd:element name="CategoryValue" ma:index="19" nillable="true" ma:displayName="Category 2" ma:default="NA" ma:hidden="true" ma:internalName="CategoryValue" ma:readOnly="false">
      <xsd:simpleType>
        <xsd:restriction base="dms:Text">
          <xsd:maxLength value="255"/>
        </xsd:restriction>
      </xsd:simpleType>
    </xsd:element>
    <xsd:element name="BusinessValue" ma:index="20" nillable="true" ma:displayName="Business Value" ma:hidden="true" ma:internalName="BusinessValue" ma:readOnly="false">
      <xsd:simpleType>
        <xsd:restriction base="dms:Text">
          <xsd:maxLength value="255"/>
        </xsd:restriction>
      </xsd:simpleType>
    </xsd:element>
    <xsd:element name="Function" ma:index="21" nillable="true" ma:displayName="Function" ma:default="Legislation and Regulatory Policy" ma:hidden="true" ma:internalName="Function" ma:readOnly="false">
      <xsd:simpleType>
        <xsd:restriction base="dms:Text">
          <xsd:maxLength value="255"/>
        </xsd:restriction>
      </xsd:simpleType>
    </xsd:element>
    <xsd:element name="PRAType" ma:index="22" nillable="true" ma:displayName="PRA Type" ma:default="Doc" ma:hidden="true" ma:indexed="true" ma:internalName="PRAType" ma:readOnly="false">
      <xsd:simpleType>
        <xsd:restriction base="dms:Text">
          <xsd:maxLength value="255"/>
        </xsd:restriction>
      </xsd:simpleType>
    </xsd:element>
    <xsd:element name="PRADate1" ma:index="23" nillable="true" ma:displayName="PRA Date 1" ma:format="DateOnly" ma:hidden="true" ma:internalName="PRADate1" ma:readOnly="false">
      <xsd:simpleType>
        <xsd:restriction base="dms:DateTime"/>
      </xsd:simpleType>
    </xsd:element>
    <xsd:element name="PRADate2" ma:index="24" nillable="true" ma:displayName="PRA Date 2" ma:format="DateOnly" ma:hidden="true" ma:internalName="PRADate2" ma:readOnly="false">
      <xsd:simpleType>
        <xsd:restriction base="dms:DateTime"/>
      </xsd:simpleType>
    </xsd:element>
    <xsd:element name="PRADate3" ma:index="25" nillable="true" ma:displayName="PRA Date 3" ma:format="DateOnly" ma:hidden="true" ma:internalName="PRADate3" ma:readOnly="false">
      <xsd:simpleType>
        <xsd:restriction base="dms:DateTime"/>
      </xsd:simpleType>
    </xsd:element>
    <xsd:element name="PRADateDisposal" ma:index="26" nillable="true" ma:displayName="PRA Date Disposal" ma:format="DateOnly" ma:hidden="true" ma:internalName="PRADateDisposal" ma:readOnly="false">
      <xsd:simpleType>
        <xsd:restriction base="dms:DateTime"/>
      </xsd:simpleType>
    </xsd:element>
    <xsd:element name="PRADateTrigger" ma:index="27" nillable="true" ma:displayName="PRA Date Trigger" ma:format="DateOnly" ma:hidden="true" ma:internalName="PRADateTrigger" ma:readOnly="false">
      <xsd:simpleType>
        <xsd:restriction base="dms:DateTime"/>
      </xsd:simpleType>
    </xsd:element>
    <xsd:element name="PRAText1" ma:index="28" nillable="true" ma:displayName="PRA Text 1" ma:hidden="true" ma:internalName="PRAText1" ma:readOnly="false">
      <xsd:simpleType>
        <xsd:restriction base="dms:Text">
          <xsd:maxLength value="255"/>
        </xsd:restriction>
      </xsd:simpleType>
    </xsd:element>
    <xsd:element name="PRAText2" ma:index="29" nillable="true" ma:displayName="PRA Text 2" ma:hidden="true" ma:internalName="PRAText2" ma:readOnly="false">
      <xsd:simpleType>
        <xsd:restriction base="dms:Text">
          <xsd:maxLength value="255"/>
        </xsd:restriction>
      </xsd:simpleType>
    </xsd:element>
    <xsd:element name="PRAText3" ma:index="30" nillable="true" ma:displayName="PRA Text 3" ma:hidden="true" ma:internalName="PRAText3" ma:readOnly="false">
      <xsd:simpleType>
        <xsd:restriction base="dms:Text">
          <xsd:maxLength value="255"/>
        </xsd:restriction>
      </xsd:simpleType>
    </xsd:element>
    <xsd:element name="PRAText4" ma:index="31" nillable="true" ma:displayName="PRA Text 4" ma:hidden="true" ma:internalName="PRAText4" ma:readOnly="false">
      <xsd:simpleType>
        <xsd:restriction base="dms:Text">
          <xsd:maxLength value="255"/>
        </xsd:restriction>
      </xsd:simpleType>
    </xsd:element>
    <xsd:element name="PRAText5" ma:index="32" nillable="true" ma:displayName="PRA Text 5" ma:hidden="true" ma:internalName="PRAText5" ma:readOnly="false">
      <xsd:simpleType>
        <xsd:restriction base="dms:Text">
          <xsd:maxLength value="255"/>
        </xsd:restriction>
      </xsd:simpleType>
    </xsd:element>
    <xsd:element name="AggregationStatus" ma:index="33" nillable="true" ma:displayName="Aggregation Status" ma:default="Normal" ma:format="Dropdown" ma:hidden="true" ma:internalName="AggregationStatus" ma:readOnly="false">
      <xsd:simpleType>
        <xsd:union memberTypes="dms:Text">
          <xsd:simpleType>
            <xsd:restriction base="dms:Choice">
              <xsd:enumeration value="Delete Soon"/>
              <xsd:enumeration value="Transfer Soon"/>
              <xsd:enumeration value="Appraise Soon"/>
              <xsd:enumeration value="Delete"/>
              <xsd:enumeration value="Transfer"/>
              <xsd:enumeration value="Appraise"/>
              <xsd:enumeration value="Hold"/>
              <xsd:enumeration value="Normal"/>
              <xsd:enumeration value="Archive"/>
            </xsd:restriction>
          </xsd:simpleType>
        </xsd:union>
      </xsd:simpleType>
    </xsd:element>
    <xsd:element name="Project" ma:index="34" nillable="true" ma:displayName="Project" ma:default="NA" ma:hidden="true" ma:internalName="Project" ma:readOnly="false">
      <xsd:simpleType>
        <xsd:restriction base="dms:Text">
          <xsd:maxLength value="255"/>
        </xsd:restriction>
      </xsd:simpleType>
    </xsd:element>
    <xsd:element name="Activity" ma:index="35" nillable="true" ma:displayName="Activity" ma:default="Policy" ma:hidden="true" ma:internalName="Activity"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ffb055-6eb4-45a1-bc20-bf2ac0d420da" elementFormDefault="qualified">
    <xsd:import namespace="http://schemas.microsoft.com/office/2006/documentManagement/types"/>
    <xsd:import namespace="http://schemas.microsoft.com/office/infopath/2007/PartnerControls"/>
    <xsd:element name="KeyWords" ma:index="12" nillable="true" ma:displayName="Key Words" ma:hidden="true" ma:internalName="KeyWords" ma:readOnly="false">
      <xsd:simpleType>
        <xsd:restriction base="dms:Note"/>
      </xsd:simpleType>
    </xsd:element>
    <xsd:element name="SecurityClassification" ma:index="14" nillable="true" ma:displayName="Security Classification" ma:format="Dropdown" ma:hidden="true" ma:internalName="SecurityClassification" ma:readOnly="false">
      <xsd:simpleType>
        <xsd:restriction base="dms:Choice">
          <xsd:enumeration value="Confidential"/>
          <xsd:enumeration value="Restricted"/>
          <xsd:enumeration value="Unrestricted"/>
        </xsd:restriction>
      </xsd:simpleType>
    </xsd:element>
  </xsd:schema>
  <xsd:schema xmlns:xsd="http://www.w3.org/2001/XMLSchema" xmlns:xs="http://www.w3.org/2001/XMLSchema" xmlns:dms="http://schemas.microsoft.com/office/2006/documentManagement/types" xmlns:pc="http://schemas.microsoft.com/office/infopath/2007/PartnerControls" targetNamespace="725c79e5-42ce-4aa0-ac78-b6418001f0d2" elementFormDefault="qualified">
    <xsd:import namespace="http://schemas.microsoft.com/office/2006/documentManagement/types"/>
    <xsd:import namespace="http://schemas.microsoft.com/office/infopath/2007/PartnerControls"/>
    <xsd:element name="AggregationNarrative" ma:index="36" nillable="true" ma:displayName="Aggregation Narrative" ma:hidden="true" ma:internalName="AggregationNarrativ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a514c-9034-4fa3-897a-8352025b26ed" elementFormDefault="qualified">
    <xsd:import namespace="http://schemas.microsoft.com/office/2006/documentManagement/types"/>
    <xsd:import namespace="http://schemas.microsoft.com/office/infopath/2007/PartnerControls"/>
    <xsd:element name="Team" ma:index="37" nillable="true" ma:displayName="Team" ma:default="Policy" ma:hidden="true" ma:internalName="Team" ma:readOnly="false">
      <xsd:simpleType>
        <xsd:restriction base="dms:Text">
          <xsd:maxLength value="255"/>
        </xsd:restriction>
      </xsd:simpleType>
    </xsd:element>
    <xsd:element name="Level2" ma:index="38" nillable="true" ma:displayName="Level2" ma:default="NA" ma:hidden="true" ma:internalName="Level2" ma:readOnly="false">
      <xsd:simpleType>
        <xsd:restriction base="dms:Text">
          <xsd:maxLength value="255"/>
        </xsd:restriction>
      </xsd:simpleType>
    </xsd:element>
    <xsd:element name="Level3" ma:index="39" nillable="true" ma:displayName="Level3" ma:hidden="true" ma:internalName="Level3" ma:readOnly="false">
      <xsd:simpleType>
        <xsd:restriction base="dms:Text">
          <xsd:maxLength value="255"/>
        </xsd:restriction>
      </xsd:simpleType>
    </xsd:element>
    <xsd:element name="Year" ma:index="40" nillable="true" ma:displayName="Year" ma:default="NA" ma:hidden="true" ma:internalName="Yea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b61010-d6f3-4072-b934-7bbb13e97771" elementFormDefault="qualified">
    <xsd:import namespace="http://schemas.microsoft.com/office/2006/documentManagement/types"/>
    <xsd:import namespace="http://schemas.microsoft.com/office/infopath/2007/PartnerControls"/>
    <xsd:element name="SetLabel" ma:index="41" nillable="true" ma:displayName="Set Label" ma:default="T10M" ma:hidden="true" ma:indexed="true" ma:internalName="SetLabel">
      <xsd:simpleType>
        <xsd:restriction base="dms:Text">
          <xsd:maxLength value="255"/>
        </xsd:restriction>
      </xsd:simpleType>
    </xsd:element>
    <xsd:element name="OverrideLabel" ma:index="42" nillable="true" ma:displayName="Override Label" ma:hidden="true" ma:indexed="true" ma:internalName="OverrideLabel"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041ebba-a81c-4d56-bb33-df1ee4123f66" elementFormDefault="qualified">
    <xsd:import namespace="http://schemas.microsoft.com/office/2006/documentManagement/types"/>
    <xsd:import namespace="http://schemas.microsoft.com/office/infopath/2007/PartnerControls"/>
    <xsd:element name="VersionComments" ma:index="45" nillable="true" ma:displayName="Version Comments" ma:internalName="VersionComments" ma:readOnly="false">
      <xsd:simpleType>
        <xsd:restriction base="dms:Note">
          <xsd:maxLength value="255"/>
        </xsd:restriction>
      </xsd:simpleType>
    </xsd:element>
    <xsd:element name="ManagerConfidential" ma:index="46" nillable="true" ma:displayName="Manager Confidential" ma:default="NA" ma:hidden="true" ma:internalName="ManagerConfidential"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7d8922c-a61f-43d3-b83e-4cfbb4051fb9" elementFormDefault="qualified">
    <xsd:import namespace="http://schemas.microsoft.com/office/2006/documentManagement/types"/>
    <xsd:import namespace="http://schemas.microsoft.com/office/infopath/2007/PartnerControls"/>
    <xsd:element name="FunctionGroup" ma:index="47" nillable="true" ma:displayName="Function Group" ma:default="Active" ma:format="Dropdown" ma:hidden="true" ma:internalName="FunctionGroup" ma:readOnly="false">
      <xsd:simpleType>
        <xsd:restriction base="dms:Choice">
          <xsd:enumeration value="Active"/>
          <xsd:enumeration value="Legacy Information"/>
        </xsd:restriction>
      </xsd:simpleType>
    </xsd:element>
  </xsd:schema>
  <xsd:schema xmlns:xsd="http://www.w3.org/2001/XMLSchema" xmlns:xs="http://www.w3.org/2001/XMLSchema" xmlns:dms="http://schemas.microsoft.com/office/2006/documentManagement/types" xmlns:pc="http://schemas.microsoft.com/office/infopath/2007/PartnerControls" targetNamespace="bd86fb07-6fcb-43a6-8910-75261d8cb6ea" elementFormDefault="qualified">
    <xsd:import namespace="http://schemas.microsoft.com/office/2006/documentManagement/types"/>
    <xsd:import namespace="http://schemas.microsoft.com/office/infopath/2007/PartnerControls"/>
    <xsd:element name="MediaServiceMetadata" ma:index="49" nillable="true" ma:displayName="MediaServiceMetadata" ma:hidden="true" ma:internalName="MediaServiceMetadata" ma:readOnly="true">
      <xsd:simpleType>
        <xsd:restriction base="dms:Note"/>
      </xsd:simpleType>
    </xsd:element>
    <xsd:element name="MediaServiceFastMetadata" ma:index="50" nillable="true" ma:displayName="MediaServiceFastMetadata" ma:hidden="true" ma:internalName="MediaServiceFastMetadata" ma:readOnly="true">
      <xsd:simpleType>
        <xsd:restriction base="dms:Note"/>
      </xsd:simpleType>
    </xsd:element>
    <xsd:element name="MediaServiceSearchProperties" ma:index="51" nillable="true" ma:displayName="MediaServiceSearchProperties" ma:hidden="true" ma:internalName="MediaServiceSearchProperties" ma:readOnly="true">
      <xsd:simpleType>
        <xsd:restriction base="dms:Note"/>
      </xsd:simpleType>
    </xsd:element>
    <xsd:element name="MediaServiceObjectDetectorVersions" ma:index="52" nillable="true" ma:displayName="MediaServiceObjectDetectorVersions" ma:hidden="true" ma:indexed="true" ma:internalName="MediaServiceObjectDetectorVersions" ma:readOnly="true">
      <xsd:simpleType>
        <xsd:restriction base="dms:Text"/>
      </xsd:simpleType>
    </xsd:element>
    <xsd:element name="lcf76f155ced4ddcb4097134ff3c332f" ma:index="54" nillable="true" ma:taxonomy="true" ma:internalName="lcf76f155ced4ddcb4097134ff3c332f" ma:taxonomyFieldName="MediaServiceImageTags" ma:displayName="Image Tags" ma:readOnly="false" ma:fieldId="{5cf76f15-5ced-4ddc-b409-7134ff3c332f}" ma:taxonomyMulti="true" ma:sspId="fa8a9138-13f7-40e5-b257-a7bd404cb8ef" ma:termSetId="09814cd3-568e-fe90-9814-8d621ff8fb84" ma:anchorId="fba54fb3-c3e1-fe81-a776-ca4b69148c4d" ma:open="true" ma:isKeyword="false">
      <xsd:complexType>
        <xsd:sequence>
          <xsd:element ref="pc:Terms" minOccurs="0" maxOccurs="1"/>
        </xsd:sequence>
      </xsd:complexType>
    </xsd:element>
    <xsd:element name="MediaServiceOCR" ma:index="56" nillable="true" ma:displayName="Extracted Text" ma:internalName="MediaServiceOCR" ma:readOnly="true">
      <xsd:simpleType>
        <xsd:restriction base="dms:Note">
          <xsd:maxLength value="255"/>
        </xsd:restriction>
      </xsd:simpleType>
    </xsd:element>
    <xsd:element name="MediaServiceGenerationTime" ma:index="57" nillable="true" ma:displayName="MediaServiceGenerationTime" ma:hidden="true" ma:internalName="MediaServiceGenerationTime" ma:readOnly="true">
      <xsd:simpleType>
        <xsd:restriction base="dms:Text"/>
      </xsd:simpleType>
    </xsd:element>
    <xsd:element name="MediaServiceEventHashCode" ma:index="58" nillable="true" ma:displayName="MediaServiceEventHashCode" ma:hidden="true" ma:internalName="MediaServiceEventHashCode" ma:readOnly="true">
      <xsd:simpleType>
        <xsd:restriction base="dms:Text"/>
      </xsd:simpleType>
    </xsd:element>
    <xsd:element name="MediaServiceDateTaken" ma:index="59" nillable="true" ma:displayName="MediaServiceDateTaken" ma:hidden="true" ma:indexed="true" ma:internalName="MediaServiceDateTaken" ma:readOnly="true">
      <xsd:simpleType>
        <xsd:restriction base="dms:Text"/>
      </xsd:simpleType>
    </xsd:element>
    <xsd:element name="MediaServiceLocation" ma:index="60" nillable="true" ma:displayName="Location" ma:indexed="true" ma:internalName="MediaServiceLocation" ma:readOnly="true">
      <xsd:simpleType>
        <xsd:restriction base="dms:Text"/>
      </xsd:simpleType>
    </xsd:element>
    <xsd:element name="MediaLengthInSeconds" ma:index="6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ubactivity xmlns="4f9c820c-e7e2-444d-97ee-45f2b3485c1d">Academic Integrity</Subactivity>
    <BusinessValue xmlns="4f9c820c-e7e2-444d-97ee-45f2b3485c1d" xsi:nil="true"/>
    <PRADateDisposal xmlns="4f9c820c-e7e2-444d-97ee-45f2b3485c1d" xsi:nil="true"/>
    <KeyWords xmlns="15ffb055-6eb4-45a1-bc20-bf2ac0d420da" xsi:nil="true"/>
    <SecurityClassification xmlns="15ffb055-6eb4-45a1-bc20-bf2ac0d420da" xsi:nil="true"/>
    <PRADate3 xmlns="4f9c820c-e7e2-444d-97ee-45f2b3485c1d" xsi:nil="true"/>
    <PRAText5 xmlns="4f9c820c-e7e2-444d-97ee-45f2b3485c1d" xsi:nil="true"/>
    <Level2 xmlns="c91a514c-9034-4fa3-897a-8352025b26ed">NA</Level2>
    <Activity xmlns="4f9c820c-e7e2-444d-97ee-45f2b3485c1d">Policy</Activity>
    <AggregationStatus xmlns="4f9c820c-e7e2-444d-97ee-45f2b3485c1d">Normal</AggregationStatus>
    <CategoryValue xmlns="4f9c820c-e7e2-444d-97ee-45f2b3485c1d">NA</CategoryValue>
    <PRADate2 xmlns="4f9c820c-e7e2-444d-97ee-45f2b3485c1d" xsi:nil="true"/>
    <Case xmlns="4f9c820c-e7e2-444d-97ee-45f2b3485c1d">NA</Case>
    <PRAText1 xmlns="4f9c820c-e7e2-444d-97ee-45f2b3485c1d" xsi:nil="true"/>
    <PRAText4 xmlns="4f9c820c-e7e2-444d-97ee-45f2b3485c1d" xsi:nil="true"/>
    <Level3 xmlns="c91a514c-9034-4fa3-897a-8352025b26ed" xsi:nil="true"/>
    <Team xmlns="c91a514c-9034-4fa3-897a-8352025b26ed">Policy</Team>
    <Project xmlns="4f9c820c-e7e2-444d-97ee-45f2b3485c1d">NA</Project>
    <Function xmlns="4f9c820c-e7e2-444d-97ee-45f2b3485c1d">Legislation and Regulatory Policy</Function>
    <RelatedPeople xmlns="4f9c820c-e7e2-444d-97ee-45f2b3485c1d">
      <UserInfo>
        <DisplayName/>
        <AccountId xsi:nil="true"/>
        <AccountType/>
      </UserInfo>
    </RelatedPeople>
    <AggregationNarrative xmlns="725c79e5-42ce-4aa0-ac78-b6418001f0d2" xsi:nil="true"/>
    <PRAType xmlns="4f9c820c-e7e2-444d-97ee-45f2b3485c1d">Doc</PRAType>
    <PRADate1 xmlns="4f9c820c-e7e2-444d-97ee-45f2b3485c1d" xsi:nil="true"/>
    <DocumentType xmlns="4f9c820c-e7e2-444d-97ee-45f2b3485c1d" xsi:nil="true"/>
    <PRAText3 xmlns="4f9c820c-e7e2-444d-97ee-45f2b3485c1d" xsi:nil="true"/>
    <Year xmlns="c91a514c-9034-4fa3-897a-8352025b26ed">NA</Year>
    <Narrative xmlns="4f9c820c-e7e2-444d-97ee-45f2b3485c1d" xsi:nil="true"/>
    <CategoryName xmlns="4f9c820c-e7e2-444d-97ee-45f2b3485c1d">NA</CategoryName>
    <PRADateTrigger xmlns="4f9c820c-e7e2-444d-97ee-45f2b3485c1d" xsi:nil="true"/>
    <PRAText2 xmlns="4f9c820c-e7e2-444d-97ee-45f2b3485c1d" xsi:nil="true"/>
    <TaxCatchAll xmlns="b285c830-a823-4d84-91e7-aae8dcd200b5" xsi:nil="true"/>
    <SetLabel xmlns="d0b61010-d6f3-4072-b934-7bbb13e97771">T10M</SetLabel>
    <FunctionGroup xmlns="17d8922c-a61f-43d3-b83e-4cfbb4051fb9">Active</FunctionGroup>
    <OverrideLabel xmlns="d0b61010-d6f3-4072-b934-7bbb13e97771" xsi:nil="true"/>
    <_dlc_DocId xmlns="b285c830-a823-4d84-91e7-aae8dcd200b5">NZQA-1177800738-8576</_dlc_DocId>
    <_dlc_DocIdUrl xmlns="b285c830-a823-4d84-91e7-aae8dcd200b5">
      <Url>https://nzqa.sharepoint.com/sites/MT-Policyprojcts/_layouts/15/DocIdRedir.aspx?ID=NZQA-1177800738-8576</Url>
      <Description>NZQA-1177800738-8576</Description>
    </_dlc_DocIdUrl>
    <MāoriFunction xmlns="b285c830-a823-4d84-91e7-aae8dcd200b5">Te whakature me ngā kaupapa here whakahaere</MāoriFunction>
    <MāoriActivity xmlns="b285c830-a823-4d84-91e7-aae8dcd200b5">NA</MāoriActivity>
    <lcf76f155ced4ddcb4097134ff3c332f xmlns="bd86fb07-6fcb-43a6-8910-75261d8cb6ea">
      <Terms xmlns="http://schemas.microsoft.com/office/infopath/2007/PartnerControls"/>
    </lcf76f155ced4ddcb4097134ff3c332f>
    <VersionComments xmlns="9041ebba-a81c-4d56-bb33-df1ee4123f66" xsi:nil="true"/>
    <ManagerConfidential xmlns="9041ebba-a81c-4d56-bb33-df1ee4123f66">NA</ManagerConfidential>
  </documentManagement>
</p:properties>
</file>

<file path=customXml/itemProps1.xml><?xml version="1.0" encoding="utf-8"?>
<ds:datastoreItem xmlns:ds="http://schemas.openxmlformats.org/officeDocument/2006/customXml" ds:itemID="{97B3BCBE-3F5F-4824-A553-A9596E7AE11C}">
  <ds:schemaRefs>
    <ds:schemaRef ds:uri="http://schemas.microsoft.com/sharepoint/events"/>
  </ds:schemaRefs>
</ds:datastoreItem>
</file>

<file path=customXml/itemProps2.xml><?xml version="1.0" encoding="utf-8"?>
<ds:datastoreItem xmlns:ds="http://schemas.openxmlformats.org/officeDocument/2006/customXml" ds:itemID="{EA0F686A-7799-43FA-9E69-FAE9CE4086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5c830-a823-4d84-91e7-aae8dcd200b5"/>
    <ds:schemaRef ds:uri="4f9c820c-e7e2-444d-97ee-45f2b3485c1d"/>
    <ds:schemaRef ds:uri="15ffb055-6eb4-45a1-bc20-bf2ac0d420da"/>
    <ds:schemaRef ds:uri="725c79e5-42ce-4aa0-ac78-b6418001f0d2"/>
    <ds:schemaRef ds:uri="c91a514c-9034-4fa3-897a-8352025b26ed"/>
    <ds:schemaRef ds:uri="d0b61010-d6f3-4072-b934-7bbb13e97771"/>
    <ds:schemaRef ds:uri="9041ebba-a81c-4d56-bb33-df1ee4123f66"/>
    <ds:schemaRef ds:uri="17d8922c-a61f-43d3-b83e-4cfbb4051fb9"/>
    <ds:schemaRef ds:uri="bd86fb07-6fcb-43a6-8910-75261d8cb6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60FD4B-6D81-4972-B5AA-EC0B8F8DA2E4}">
  <ds:schemaRefs>
    <ds:schemaRef ds:uri="http://schemas.microsoft.com/sharepoint/v3/contenttype/forms"/>
  </ds:schemaRefs>
</ds:datastoreItem>
</file>

<file path=customXml/itemProps4.xml><?xml version="1.0" encoding="utf-8"?>
<ds:datastoreItem xmlns:ds="http://schemas.openxmlformats.org/officeDocument/2006/customXml" ds:itemID="{A0AB976F-551D-440B-804D-E1F2E0B0F4E6}">
  <ds:schemaRefs>
    <ds:schemaRef ds:uri="5840a870-3513-4722-8d41-33a261e56e28"/>
    <ds:schemaRef ds:uri="cafb9844-803d-42f4-86d3-5011a4738a0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60b4faea-17b3-4aad-8858-c8fca067dade"/>
    <ds:schemaRef ds:uri="4f9c820c-e7e2-444d-97ee-45f2b3485c1d"/>
    <ds:schemaRef ds:uri="15ffb055-6eb4-45a1-bc20-bf2ac0d420da"/>
    <ds:schemaRef ds:uri="c91a514c-9034-4fa3-897a-8352025b26ed"/>
    <ds:schemaRef ds:uri="13d3623d-dee1-43c4-a032-b8e5ec644a88"/>
    <ds:schemaRef ds:uri="725c79e5-42ce-4aa0-ac78-b6418001f0d2"/>
    <ds:schemaRef ds:uri="b285c830-a823-4d84-91e7-aae8dcd200b5"/>
    <ds:schemaRef ds:uri="d0b61010-d6f3-4072-b934-7bbb13e97771"/>
    <ds:schemaRef ds:uri="17d8922c-a61f-43d3-b83e-4cfbb4051fb9"/>
    <ds:schemaRef ds:uri="bd86fb07-6fcb-43a6-8910-75261d8cb6ea"/>
    <ds:schemaRef ds:uri="9041ebba-a81c-4d56-bb33-df1ee4123f66"/>
  </ds:schemaRefs>
</ds:datastoreItem>
</file>

<file path=docProps/app.xml><?xml version="1.0" encoding="utf-8"?>
<Properties xmlns="http://schemas.openxmlformats.org/officeDocument/2006/extended-properties" xmlns:vt="http://schemas.openxmlformats.org/officeDocument/2006/docPropsVTypes">
  <TotalTime>1645</TotalTime>
  <Words>1522</Words>
  <Application>Microsoft Office PowerPoint</Application>
  <PresentationFormat>Widescreen</PresentationFormat>
  <Paragraphs>90</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NZQA_general audiences</vt:lpstr>
      <vt:lpstr>New Zealand’s policy and regulatory approaches to generative AI</vt:lpstr>
      <vt:lpstr>New Zealand Qualifications Authority</vt:lpstr>
      <vt:lpstr>Universities New Zealand (UNZ) </vt:lpstr>
      <vt:lpstr>NZQA response to generative AI</vt:lpstr>
      <vt:lpstr>Artificial Intelligence and Assessment Symposium </vt:lpstr>
      <vt:lpstr>Assessment redesign for generative AI: A taxonomy of options and their viability  </vt:lpstr>
      <vt:lpstr>Viability of options for assessment redesign</vt:lpstr>
      <vt:lpstr>Complexity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Femi Peter-Chakson</dc:creator>
  <cp:lastModifiedBy>Neil Miller</cp:lastModifiedBy>
  <cp:revision>65</cp:revision>
  <dcterms:created xsi:type="dcterms:W3CDTF">2022-08-15T03:42:49Z</dcterms:created>
  <dcterms:modified xsi:type="dcterms:W3CDTF">2023-08-14T21:35:08Z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0x0101009D6744F2CFE2D64BA0FD66E0E6E7B5C2</vt:lpwstr>
  </property>
  <property fmtid="{D5CDD505-2E9C-101B-9397-08002B2CF9AE}" pid="3" name="MediaServiceImageTags">
    <vt:lpwstr/>
  </property>
  <property fmtid="{D5CDD505-2E9C-101B-9397-08002B2CF9AE}" pid="4" name="BusinessClassification">
    <vt:lpwstr>14;#Communications|8956050e-ac84-49c2-a025-490be0c48f30</vt:lpwstr>
  </property>
  <property fmtid="{D5CDD505-2E9C-101B-9397-08002B2CF9AE}" pid="5" name="_dlc_DocIdItemGuid">
    <vt:lpwstr>64b0d0e0-d2a1-403c-b223-b61af0de9094</vt:lpwstr>
  </property>
</Properties>
</file>