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sldIdLst>
    <p:sldId id="446" r:id="rId2"/>
    <p:sldId id="405" r:id="rId3"/>
    <p:sldId id="408" r:id="rId4"/>
    <p:sldId id="407" r:id="rId5"/>
    <p:sldId id="256" r:id="rId6"/>
    <p:sldId id="403" r:id="rId7"/>
    <p:sldId id="406" r:id="rId8"/>
    <p:sldId id="404" r:id="rId9"/>
    <p:sldId id="409" r:id="rId10"/>
    <p:sldId id="410" r:id="rId11"/>
    <p:sldId id="374" r:id="rId12"/>
    <p:sldId id="411" r:id="rId13"/>
    <p:sldId id="412" r:id="rId14"/>
    <p:sldId id="413" r:id="rId15"/>
    <p:sldId id="414" r:id="rId16"/>
    <p:sldId id="324" r:id="rId17"/>
    <p:sldId id="415" r:id="rId18"/>
    <p:sldId id="416" r:id="rId19"/>
    <p:sldId id="417" r:id="rId20"/>
    <p:sldId id="418" r:id="rId21"/>
    <p:sldId id="345" r:id="rId22"/>
    <p:sldId id="419" r:id="rId23"/>
    <p:sldId id="420" r:id="rId24"/>
    <p:sldId id="421" r:id="rId25"/>
    <p:sldId id="422" r:id="rId26"/>
    <p:sldId id="385" r:id="rId27"/>
    <p:sldId id="346" r:id="rId28"/>
    <p:sldId id="347" r:id="rId29"/>
    <p:sldId id="423" r:id="rId30"/>
    <p:sldId id="424" r:id="rId31"/>
    <p:sldId id="442" r:id="rId32"/>
    <p:sldId id="351" r:id="rId33"/>
    <p:sldId id="379" r:id="rId34"/>
    <p:sldId id="425" r:id="rId35"/>
    <p:sldId id="356" r:id="rId36"/>
    <p:sldId id="426" r:id="rId37"/>
    <p:sldId id="357" r:id="rId38"/>
    <p:sldId id="355" r:id="rId39"/>
    <p:sldId id="443" r:id="rId40"/>
    <p:sldId id="396" r:id="rId41"/>
    <p:sldId id="358" r:id="rId42"/>
    <p:sldId id="427" r:id="rId43"/>
    <p:sldId id="362" r:id="rId44"/>
    <p:sldId id="428" r:id="rId45"/>
    <p:sldId id="429" r:id="rId46"/>
    <p:sldId id="430" r:id="rId47"/>
    <p:sldId id="431" r:id="rId48"/>
    <p:sldId id="432" r:id="rId49"/>
    <p:sldId id="433" r:id="rId50"/>
    <p:sldId id="444" r:id="rId51"/>
    <p:sldId id="434" r:id="rId52"/>
    <p:sldId id="435" r:id="rId53"/>
    <p:sldId id="436" r:id="rId54"/>
    <p:sldId id="437" r:id="rId55"/>
    <p:sldId id="438" r:id="rId56"/>
    <p:sldId id="439" r:id="rId57"/>
    <p:sldId id="440" r:id="rId58"/>
    <p:sldId id="445" r:id="rId59"/>
    <p:sldId id="441" r:id="rId60"/>
  </p:sldIdLst>
  <p:sldSz cx="9144000" cy="6858000" type="screen4x3"/>
  <p:notesSz cx="6858000" cy="9313863"/>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FF0000"/>
    <a:srgbClr val="0000FF"/>
    <a:srgbClr val="66FFCC"/>
    <a:srgbClr val="FFCC66"/>
    <a:srgbClr val="CCECFF"/>
    <a:srgbClr val="6600FF"/>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9535" autoAdjust="0"/>
  </p:normalViewPr>
  <p:slideViewPr>
    <p:cSldViewPr>
      <p:cViewPr varScale="1">
        <p:scale>
          <a:sx n="115" d="100"/>
          <a:sy n="115" d="100"/>
        </p:scale>
        <p:origin x="192"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66" Type="http://schemas.microsoft.com/office/2015/10/relationships/revisionInfo" Target="revisionInfo.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2972591" cy="465693"/>
          </a:xfrm>
          <a:prstGeom prst="rect">
            <a:avLst/>
          </a:prstGeom>
          <a:noFill/>
          <a:ln w="9525">
            <a:noFill/>
            <a:miter lim="800000"/>
            <a:headEnd/>
            <a:tailEnd/>
          </a:ln>
          <a:effectLst/>
        </p:spPr>
        <p:txBody>
          <a:bodyPr vert="horz" wrap="square" lIns="89776" tIns="44888" rIns="89776" bIns="44888" numCol="1" anchor="t" anchorCtr="0" compatLnSpc="1">
            <a:prstTxWarp prst="textNoShape">
              <a:avLst/>
            </a:prstTxWarp>
          </a:bodyPr>
          <a:lstStyle>
            <a:lvl1pPr>
              <a:defRPr sz="1200" b="0"/>
            </a:lvl1pPr>
          </a:lstStyle>
          <a:p>
            <a:pPr>
              <a:defRPr/>
            </a:pPr>
            <a:endParaRPr lang="en-US" altLang="zh-CN"/>
          </a:p>
        </p:txBody>
      </p:sp>
      <p:sp>
        <p:nvSpPr>
          <p:cNvPr id="16387" name="Rectangle 3"/>
          <p:cNvSpPr>
            <a:spLocks noGrp="1" noChangeArrowheads="1"/>
          </p:cNvSpPr>
          <p:nvPr>
            <p:ph type="dt" idx="1"/>
          </p:nvPr>
        </p:nvSpPr>
        <p:spPr bwMode="auto">
          <a:xfrm>
            <a:off x="3883827" y="1"/>
            <a:ext cx="2972590" cy="465693"/>
          </a:xfrm>
          <a:prstGeom prst="rect">
            <a:avLst/>
          </a:prstGeom>
          <a:noFill/>
          <a:ln w="9525">
            <a:noFill/>
            <a:miter lim="800000"/>
            <a:headEnd/>
            <a:tailEnd/>
          </a:ln>
          <a:effectLst/>
        </p:spPr>
        <p:txBody>
          <a:bodyPr vert="horz" wrap="square" lIns="89776" tIns="44888" rIns="89776" bIns="44888" numCol="1" anchor="t" anchorCtr="0" compatLnSpc="1">
            <a:prstTxWarp prst="textNoShape">
              <a:avLst/>
            </a:prstTxWarp>
          </a:bodyPr>
          <a:lstStyle>
            <a:lvl1pPr algn="r">
              <a:defRPr sz="1200" b="0"/>
            </a:lvl1pPr>
          </a:lstStyle>
          <a:p>
            <a:pPr>
              <a:defRPr/>
            </a:pPr>
            <a:endParaRPr lang="en-US" altLang="zh-CN"/>
          </a:p>
        </p:txBody>
      </p:sp>
      <p:sp>
        <p:nvSpPr>
          <p:cNvPr id="31748" name="Rectangle 4"/>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686591" y="4425627"/>
            <a:ext cx="5484818" cy="4189697"/>
          </a:xfrm>
          <a:prstGeom prst="rect">
            <a:avLst/>
          </a:prstGeom>
          <a:noFill/>
          <a:ln w="9525">
            <a:noFill/>
            <a:miter lim="800000"/>
            <a:headEnd/>
            <a:tailEnd/>
          </a:ln>
          <a:effectLst/>
        </p:spPr>
        <p:txBody>
          <a:bodyPr vert="horz" wrap="square" lIns="89776" tIns="44888" rIns="89776" bIns="44888"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16390" name="Rectangle 6"/>
          <p:cNvSpPr>
            <a:spLocks noGrp="1" noChangeArrowheads="1"/>
          </p:cNvSpPr>
          <p:nvPr>
            <p:ph type="ftr" sz="quarter" idx="4"/>
          </p:nvPr>
        </p:nvSpPr>
        <p:spPr bwMode="auto">
          <a:xfrm>
            <a:off x="1" y="8846629"/>
            <a:ext cx="2972591" cy="465693"/>
          </a:xfrm>
          <a:prstGeom prst="rect">
            <a:avLst/>
          </a:prstGeom>
          <a:noFill/>
          <a:ln w="9525">
            <a:noFill/>
            <a:miter lim="800000"/>
            <a:headEnd/>
            <a:tailEnd/>
          </a:ln>
          <a:effectLst/>
        </p:spPr>
        <p:txBody>
          <a:bodyPr vert="horz" wrap="square" lIns="89776" tIns="44888" rIns="89776" bIns="44888" numCol="1" anchor="b" anchorCtr="0" compatLnSpc="1">
            <a:prstTxWarp prst="textNoShape">
              <a:avLst/>
            </a:prstTxWarp>
          </a:bodyPr>
          <a:lstStyle>
            <a:lvl1pPr>
              <a:defRPr sz="1200" b="0"/>
            </a:lvl1pPr>
          </a:lstStyle>
          <a:p>
            <a:pPr>
              <a:defRPr/>
            </a:pPr>
            <a:endParaRPr lang="en-US" altLang="zh-CN"/>
          </a:p>
        </p:txBody>
      </p:sp>
      <p:sp>
        <p:nvSpPr>
          <p:cNvPr id="16391" name="Rectangle 7"/>
          <p:cNvSpPr>
            <a:spLocks noGrp="1" noChangeArrowheads="1"/>
          </p:cNvSpPr>
          <p:nvPr>
            <p:ph type="sldNum" sz="quarter" idx="5"/>
          </p:nvPr>
        </p:nvSpPr>
        <p:spPr bwMode="auto">
          <a:xfrm>
            <a:off x="3883827" y="8846629"/>
            <a:ext cx="2972590" cy="465693"/>
          </a:xfrm>
          <a:prstGeom prst="rect">
            <a:avLst/>
          </a:prstGeom>
          <a:noFill/>
          <a:ln w="9525">
            <a:noFill/>
            <a:miter lim="800000"/>
            <a:headEnd/>
            <a:tailEnd/>
          </a:ln>
          <a:effectLst/>
        </p:spPr>
        <p:txBody>
          <a:bodyPr vert="horz" wrap="square" lIns="89776" tIns="44888" rIns="89776" bIns="44888" numCol="1" anchor="b" anchorCtr="0" compatLnSpc="1">
            <a:prstTxWarp prst="textNoShape">
              <a:avLst/>
            </a:prstTxWarp>
          </a:bodyPr>
          <a:lstStyle>
            <a:lvl1pPr algn="r">
              <a:defRPr sz="1200" b="0"/>
            </a:lvl1pPr>
          </a:lstStyle>
          <a:p>
            <a:pPr>
              <a:defRPr/>
            </a:pPr>
            <a:fld id="{346BDCD2-155D-45C7-A3F7-DAF375D05D27}" type="slidenum">
              <a:rPr lang="zh-CN" altLang="en-US"/>
              <a:pPr>
                <a:defRPr/>
              </a:pPr>
              <a:t>‹#›</a:t>
            </a:fld>
            <a:endParaRPr lang="en-US" altLang="zh-CN"/>
          </a:p>
        </p:txBody>
      </p:sp>
    </p:spTree>
    <p:extLst>
      <p:ext uri="{BB962C8B-B14F-4D97-AF65-F5344CB8AC3E}">
        <p14:creationId xmlns:p14="http://schemas.microsoft.com/office/powerpoint/2010/main" val="286006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50FAB538-1087-438D-A1DD-A7B2F54EB191}" type="slidenum">
              <a:rPr lang="zh-CN" altLang="en-US" b="0" smtClean="0"/>
              <a:pPr eaLnBrk="1" hangingPunct="1"/>
              <a:t>1</a:t>
            </a:fld>
            <a:endParaRPr lang="en-US" altLang="zh-CN"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extLst>
      <p:ext uri="{BB962C8B-B14F-4D97-AF65-F5344CB8AC3E}">
        <p14:creationId xmlns:p14="http://schemas.microsoft.com/office/powerpoint/2010/main" val="2110664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192009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288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508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3673887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249293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3827" y="8846629"/>
            <a:ext cx="2972590" cy="46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8" rIns="89776" bIns="44888"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fld id="{652B6CB9-10CF-4ADA-BFFD-7D56D4D8B6C4}" type="slidenum">
              <a:rPr lang="zh-CN" altLang="en-US" sz="1200" b="0"/>
              <a:pPr algn="r" eaLnBrk="1" hangingPunct="1"/>
              <a:t>26</a:t>
            </a:fld>
            <a:endParaRPr lang="en-US" altLang="zh-CN" sz="1200" b="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50FAB538-1087-438D-A1DD-A7B2F54EB191}" type="slidenum">
              <a:rPr lang="zh-CN" altLang="en-US" b="0" smtClean="0"/>
              <a:pPr eaLnBrk="1" hangingPunct="1"/>
              <a:t>5</a:t>
            </a:fld>
            <a:endParaRPr lang="en-US" altLang="zh-CN" b="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368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DC990470-EEC5-48A0-9BD4-87D681C3F45F}" type="slidenum">
              <a:rPr lang="zh-CN" altLang="en-US" b="0" smtClean="0"/>
              <a:pPr eaLnBrk="1" hangingPunct="1"/>
              <a:t>27</a:t>
            </a:fld>
            <a:endParaRPr lang="en-US" altLang="zh-CN"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3132237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Tree>
    <p:extLst>
      <p:ext uri="{BB962C8B-B14F-4D97-AF65-F5344CB8AC3E}">
        <p14:creationId xmlns:p14="http://schemas.microsoft.com/office/powerpoint/2010/main" val="1664906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840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For generating the summaries, we used a variant</a:t>
            </a:r>
            <a:r>
              <a:rPr lang="en-US" altLang="zh-CN" baseline="0" dirty="0"/>
              <a:t> of co-hits algorithm to co-rank the sentences and tweets on a bipartite graph by considering both their </a:t>
            </a:r>
            <a:r>
              <a:rPr lang="en-US" altLang="zh-CN" baseline="0" dirty="0" err="1"/>
              <a:t>informativeness</a:t>
            </a:r>
            <a:r>
              <a:rPr lang="en-US" altLang="zh-CN" baseline="0" dirty="0"/>
              <a:t> and complementarity. We initialized the ranking score of each node with </a:t>
            </a:r>
            <a:r>
              <a:rPr lang="en-US" altLang="zh-CN" baseline="0" dirty="0" err="1"/>
              <a:t>lexrank</a:t>
            </a:r>
            <a:r>
              <a:rPr lang="en-US" altLang="zh-CN" baseline="0" dirty="0"/>
              <a:t> for the </a:t>
            </a:r>
            <a:r>
              <a:rPr lang="en-US" altLang="zh-CN" baseline="0" dirty="0" err="1"/>
              <a:t>informativeness</a:t>
            </a:r>
            <a:r>
              <a:rPr lang="en-US" altLang="zh-CN" baseline="0" dirty="0"/>
              <a:t>. The jumping probability between nodes is bi-directional and usually calculated as this, and </a:t>
            </a:r>
            <a:r>
              <a:rPr lang="en-US" altLang="zh-CN" baseline="0" dirty="0" err="1"/>
              <a:t>rou</a:t>
            </a:r>
            <a:r>
              <a:rPr lang="en-US" altLang="zh-CN" baseline="0" dirty="0"/>
              <a:t> is the similarity function used to be </a:t>
            </a:r>
            <a:r>
              <a:rPr lang="en-US" altLang="zh-CN" baseline="0" dirty="0" err="1"/>
              <a:t>idf</a:t>
            </a:r>
            <a:r>
              <a:rPr lang="en-US" altLang="zh-CN" baseline="0" dirty="0"/>
              <a:t>-modified-cosine. We modified the similarity function using the proposed complementary measure.</a:t>
            </a:r>
            <a:endParaRPr lang="en-US"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So the co-ranking</a:t>
            </a:r>
            <a:r>
              <a:rPr lang="en-US" altLang="zh-CN" baseline="0" dirty="0"/>
              <a:t> is an iterative reinforcement procedure on the bipartite graph, where on the edge is the transition probabilities. The ranking scores of nodes are traded off between the initial score and the weighted sum over the scores of all the linking nodes. So the random walk end up with two ranked lists each for each side. We generate summaries by considering two levels of complementarity, the summary-level and the sentence-level. For summary-level complementarity,  we just choose the top ranked sentences and tweets from each ranked list so that the two summaries appear complementary as a whole; for the sentence-level complementary, we start from the top ranked sentences, and for each sentence, we choose the neighboring tweets that have the largest complementary scores. This tries to create one-on-one complementary relation between news sentences and tweets.</a:t>
            </a:r>
            <a:endParaRPr lang="en-US"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So the co-ranking</a:t>
            </a:r>
            <a:r>
              <a:rPr lang="en-US" altLang="zh-CN" baseline="0" dirty="0"/>
              <a:t> is an iterative reinforcement procedure on the bipartite graph, where on the edge is the transition probabilities. The ranking scores of nodes are traded off between the initial score and the weighted sum over the scores of all the linking nodes. So the random walk end up with two ranked lists each for each side. We generate summaries by considering two levels of complementarity, the summary-level and the sentence-level. For summary-level complementarity,  we just choose the top ranked sentences and tweets from each ranked list so that the two summaries appear complementary as a whole; for the sentence-level complementary, we start from the top ranked sentences, and for each sentence, we choose the neighboring tweets that have the largest complementary scores. This tries to create one-on-one complementary relation between news sentences and tweets.</a:t>
            </a:r>
            <a:endParaRPr lang="en-US" altLang="zh-CN" dirty="0"/>
          </a:p>
        </p:txBody>
      </p:sp>
    </p:spTree>
    <p:extLst>
      <p:ext uri="{BB962C8B-B14F-4D97-AF65-F5344CB8AC3E}">
        <p14:creationId xmlns:p14="http://schemas.microsoft.com/office/powerpoint/2010/main" val="2624515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4C27095B-450B-4A9A-A4D6-55D5882953C7}" type="slidenum">
              <a:rPr lang="zh-CN" altLang="en-US" b="0" smtClean="0"/>
              <a:pPr eaLnBrk="1" hangingPunct="1"/>
              <a:t>35</a:t>
            </a:fld>
            <a:endParaRPr lang="en-US" altLang="zh-CN"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There is no public</a:t>
            </a:r>
            <a:r>
              <a:rPr lang="en-US" altLang="zh-CN" baseline="0" dirty="0"/>
              <a:t> dataset for evaluating complementary summaries. We have to manually construct the corpus. We select 10 major events in the first half year of 2012 as subjects. Based on that, we built the standard summaries and test set. For each event, we used the first 1 or 2 paragraphs of </a:t>
            </a:r>
            <a:r>
              <a:rPr lang="en-US" altLang="zh-CN" baseline="0" dirty="0" err="1"/>
              <a:t>Wikinews</a:t>
            </a:r>
            <a:r>
              <a:rPr lang="en-US" altLang="zh-CN" baseline="0" dirty="0"/>
              <a:t> article as the standard news summary since </a:t>
            </a:r>
            <a:r>
              <a:rPr lang="en-US" altLang="zh-CN" baseline="0" dirty="0" err="1"/>
              <a:t>wikinews</a:t>
            </a:r>
            <a:r>
              <a:rPr lang="en-US" altLang="zh-CN" baseline="0" dirty="0"/>
              <a:t> usually borrow content from relevant news articles and the first few paragraphs commonly summarize the content. For standard tweet summary, we manually selected relevant tweets from twitter search results that appear complementary to the news summary, for which we tries our best to match with each news sentence, and it’s very time consuming. To built test set, we download the news articles listed in the reference section of the </a:t>
            </a:r>
            <a:r>
              <a:rPr lang="en-US" altLang="zh-CN" baseline="0" dirty="0" err="1"/>
              <a:t>wikinews</a:t>
            </a:r>
            <a:r>
              <a:rPr lang="en-US" altLang="zh-CN" baseline="0" dirty="0"/>
              <a:t>, and at twitter side, we manually collect a set of relevant tweets from search result. The shows some statistics of corpus.</a:t>
            </a:r>
            <a:endParaRPr lang="en-US"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4C27095B-450B-4A9A-A4D6-55D5882953C7}" type="slidenum">
              <a:rPr lang="zh-CN" altLang="en-US" b="0" smtClean="0"/>
              <a:pPr eaLnBrk="1" hangingPunct="1"/>
              <a:t>36</a:t>
            </a:fld>
            <a:endParaRPr lang="en-US" altLang="zh-CN" b="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There is no public</a:t>
            </a:r>
            <a:r>
              <a:rPr lang="en-US" altLang="zh-CN" baseline="0" dirty="0"/>
              <a:t> dataset for evaluating complementary summaries. We have to manually construct the corpus. We select 10 major events in the first half year of 2012 as subjects. Based on that, we built the standard summaries and test set. For each event, we used the first 1 or 2 paragraphs of </a:t>
            </a:r>
            <a:r>
              <a:rPr lang="en-US" altLang="zh-CN" baseline="0" dirty="0" err="1"/>
              <a:t>Wikinews</a:t>
            </a:r>
            <a:r>
              <a:rPr lang="en-US" altLang="zh-CN" baseline="0" dirty="0"/>
              <a:t> article as the standard news summary since </a:t>
            </a:r>
            <a:r>
              <a:rPr lang="en-US" altLang="zh-CN" baseline="0" dirty="0" err="1"/>
              <a:t>wikinews</a:t>
            </a:r>
            <a:r>
              <a:rPr lang="en-US" altLang="zh-CN" baseline="0" dirty="0"/>
              <a:t> usually borrow content from relevant news articles and the first few paragraphs commonly summarize the content. For standard tweet summary, we manually selected relevant tweets from twitter search results that appear complementary to the news summary, for which we tries our best to match with each news sentence, and it’s very time consuming. To built test set, we download the news articles listed in the reference section of the </a:t>
            </a:r>
            <a:r>
              <a:rPr lang="en-US" altLang="zh-CN" baseline="0" dirty="0" err="1"/>
              <a:t>wikinews</a:t>
            </a:r>
            <a:r>
              <a:rPr lang="en-US" altLang="zh-CN" baseline="0" dirty="0"/>
              <a:t>, and at twitter side, we manually collect a set of relevant tweets from search result. The shows some statistics of corpus.</a:t>
            </a:r>
            <a:endParaRPr lang="en-US" altLang="zh-CN" dirty="0"/>
          </a:p>
        </p:txBody>
      </p:sp>
    </p:spTree>
    <p:extLst>
      <p:ext uri="{BB962C8B-B14F-4D97-AF65-F5344CB8AC3E}">
        <p14:creationId xmlns:p14="http://schemas.microsoft.com/office/powerpoint/2010/main" val="2520432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346BDCD2-155D-45C7-A3F7-DAF375D05D27}" type="slidenum">
              <a:rPr lang="zh-CN" altLang="en-US" smtClean="0"/>
              <a:pPr>
                <a:defRPr/>
              </a:pPr>
              <a:t>6</a:t>
            </a:fld>
            <a:endParaRPr lang="en-US" altLang="zh-CN"/>
          </a:p>
        </p:txBody>
      </p:sp>
    </p:spTree>
    <p:extLst>
      <p:ext uri="{BB962C8B-B14F-4D97-AF65-F5344CB8AC3E}">
        <p14:creationId xmlns:p14="http://schemas.microsoft.com/office/powerpoint/2010/main" val="4011724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0566241E-3383-4F98-AEBA-55528ADE3B82}" type="slidenum">
              <a:rPr lang="zh-CN" altLang="en-US" b="0" smtClean="0"/>
              <a:pPr eaLnBrk="1" hangingPunct="1"/>
              <a:t>37</a:t>
            </a:fld>
            <a:endParaRPr lang="en-US" altLang="zh-CN"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8026F802-8C8E-4C7C-8CCD-511F1D6A8990}" type="slidenum">
              <a:rPr lang="zh-CN" altLang="en-US" b="0" smtClean="0"/>
              <a:pPr eaLnBrk="1" hangingPunct="1"/>
              <a:t>38</a:t>
            </a:fld>
            <a:endParaRPr lang="en-US" altLang="zh-CN"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We compare our method </a:t>
            </a:r>
            <a:r>
              <a:rPr lang="en-US" altLang="zh-CN" baseline="0" dirty="0"/>
              <a:t>with 4 baselines. BL-0 is the </a:t>
            </a:r>
            <a:r>
              <a:rPr lang="en-US" altLang="zh-CN" baseline="0" dirty="0" err="1"/>
              <a:t>lexRank</a:t>
            </a:r>
            <a:r>
              <a:rPr lang="en-US" altLang="zh-CN" baseline="0" dirty="0"/>
              <a:t>, which simply ranked the two sides separately, no correlation is considered, and we choose the top ranked sentences and tweets as summaries. BL-1 is a variant of contrastive summarization model based on KL-divergence minimization. The </a:t>
            </a:r>
            <a:r>
              <a:rPr lang="en-US" altLang="zh-CN" baseline="0" dirty="0" err="1"/>
              <a:t>Tx</a:t>
            </a:r>
            <a:r>
              <a:rPr lang="en-US" altLang="zh-CN" baseline="0" dirty="0"/>
              <a:t> and Ty are original text collections and </a:t>
            </a:r>
            <a:r>
              <a:rPr lang="en-US" altLang="zh-CN" baseline="0" dirty="0" err="1"/>
              <a:t>Sx</a:t>
            </a:r>
            <a:r>
              <a:rPr lang="en-US" altLang="zh-CN" baseline="0" dirty="0"/>
              <a:t> and </a:t>
            </a:r>
            <a:r>
              <a:rPr lang="en-US" altLang="zh-CN" baseline="0" dirty="0" err="1"/>
              <a:t>Sy</a:t>
            </a:r>
            <a:r>
              <a:rPr lang="en-US" altLang="zh-CN" baseline="0" dirty="0"/>
              <a:t> are the corresponding summaries. This model originally captures </a:t>
            </a:r>
            <a:r>
              <a:rPr lang="en-US" altLang="zh-CN" baseline="0" dirty="0" err="1"/>
              <a:t>contrastiveness</a:t>
            </a:r>
            <a:r>
              <a:rPr lang="en-US" altLang="zh-CN" baseline="0" dirty="0"/>
              <a:t>, but can also capture shallow complementarity if we change the original minus in front of these two crossing terms to plus, so as to reduce the distance across different collections. BL-2 include two variants of our method. One is called cosine where we simply remove the complementary factor from the similarity function. The other is replace the cosine with the distance function based on kl-divergence. Such a function is often used in language-modeling-based retrieval together with smoothing. In BL-3, we used </a:t>
            </a:r>
            <a:r>
              <a:rPr lang="en-US" altLang="zh-CN" baseline="0" dirty="0" err="1"/>
              <a:t>lexrank</a:t>
            </a:r>
            <a:r>
              <a:rPr lang="en-US" altLang="zh-CN" baseline="0" dirty="0"/>
              <a:t> to rank news sentences, and then for top sentences we choose the  tweets that have the largest complementary score. This is equivalent to removing the co-ranking procedure from our sentence-level method.</a:t>
            </a:r>
            <a:endParaRPr lang="en-US"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349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3827" y="8846629"/>
            <a:ext cx="2972590" cy="46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8" rIns="89776" bIns="44888"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fld id="{4957E636-50DC-4D21-B84A-8C3CED0849BB}" type="slidenum">
              <a:rPr lang="zh-CN" altLang="en-US" sz="1200" b="0"/>
              <a:pPr algn="r" eaLnBrk="1" hangingPunct="1"/>
              <a:t>40</a:t>
            </a:fld>
            <a:endParaRPr lang="en-US" altLang="zh-CN" sz="1200" b="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0025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For generating the summaries, we used a variant</a:t>
            </a:r>
            <a:r>
              <a:rPr lang="en-US" altLang="zh-CN" baseline="0" dirty="0"/>
              <a:t> of co-hits algorithm to co-rank the sentences and tweets on a bipartite graph by considering both their </a:t>
            </a:r>
            <a:r>
              <a:rPr lang="en-US" altLang="zh-CN" baseline="0" dirty="0" err="1"/>
              <a:t>informativeness</a:t>
            </a:r>
            <a:r>
              <a:rPr lang="en-US" altLang="zh-CN" baseline="0" dirty="0"/>
              <a:t> and complementarity. We initialized the ranking score of each node with </a:t>
            </a:r>
            <a:r>
              <a:rPr lang="en-US" altLang="zh-CN" baseline="0" dirty="0" err="1"/>
              <a:t>lexrank</a:t>
            </a:r>
            <a:r>
              <a:rPr lang="en-US" altLang="zh-CN" baseline="0" dirty="0"/>
              <a:t> for the </a:t>
            </a:r>
            <a:r>
              <a:rPr lang="en-US" altLang="zh-CN" baseline="0" dirty="0" err="1"/>
              <a:t>informativeness</a:t>
            </a:r>
            <a:r>
              <a:rPr lang="en-US" altLang="zh-CN" baseline="0" dirty="0"/>
              <a:t>. The jumping probability between nodes is bi-directional and usually calculated as this, and </a:t>
            </a:r>
            <a:r>
              <a:rPr lang="en-US" altLang="zh-CN" baseline="0" dirty="0" err="1"/>
              <a:t>rou</a:t>
            </a:r>
            <a:r>
              <a:rPr lang="en-US" altLang="zh-CN" baseline="0" dirty="0"/>
              <a:t> is the similarity function used to be </a:t>
            </a:r>
            <a:r>
              <a:rPr lang="en-US" altLang="zh-CN" baseline="0" dirty="0" err="1"/>
              <a:t>idf</a:t>
            </a:r>
            <a:r>
              <a:rPr lang="en-US" altLang="zh-CN" baseline="0" dirty="0"/>
              <a:t>-modified-cosine. We modified the similarity function using the proposed complementary measure.</a:t>
            </a:r>
            <a:endParaRPr lang="en-US" altLang="zh-CN" dirty="0"/>
          </a:p>
        </p:txBody>
      </p:sp>
    </p:spTree>
    <p:extLst>
      <p:ext uri="{BB962C8B-B14F-4D97-AF65-F5344CB8AC3E}">
        <p14:creationId xmlns:p14="http://schemas.microsoft.com/office/powerpoint/2010/main" val="3305175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So the co-ranking</a:t>
            </a:r>
            <a:r>
              <a:rPr lang="en-US" altLang="zh-CN" baseline="0" dirty="0"/>
              <a:t> is an iterative reinforcement procedure on the bipartite graph, where on the edge is the transition probabilities. The ranking scores of nodes are traded off between the initial score and the weighted sum over the scores of all the linking nodes. So the random walk end up with two ranked lists each for each side. We generate summaries by considering two levels of complementarity, the summary-level and the sentence-level. For summary-level complementarity,  we just choose the top ranked sentences and tweets from each ranked list so that the two summaries appear complementary as a whole; for the sentence-level complementary, we start from the top ranked sentences, and for each sentence, we choose the neighboring tweets that have the largest complementary scores. This tries to create one-on-one complementary relation between news sentences and tweets.</a:t>
            </a:r>
            <a:endParaRPr lang="en-US" altLang="zh-CN" dirty="0"/>
          </a:p>
        </p:txBody>
      </p:sp>
    </p:spTree>
    <p:extLst>
      <p:ext uri="{BB962C8B-B14F-4D97-AF65-F5344CB8AC3E}">
        <p14:creationId xmlns:p14="http://schemas.microsoft.com/office/powerpoint/2010/main" val="702601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29428" indent="-280549" eaLnBrk="0" hangingPunct="0">
              <a:defRPr b="1">
                <a:solidFill>
                  <a:schemeClr val="tx1"/>
                </a:solidFill>
                <a:latin typeface="Arial" charset="0"/>
              </a:defRPr>
            </a:lvl2pPr>
            <a:lvl3pPr marL="1122197" indent="-224439" eaLnBrk="0" hangingPunct="0">
              <a:defRPr b="1">
                <a:solidFill>
                  <a:schemeClr val="tx1"/>
                </a:solidFill>
                <a:latin typeface="Arial" charset="0"/>
              </a:defRPr>
            </a:lvl3pPr>
            <a:lvl4pPr marL="1571076" indent="-224439" eaLnBrk="0" hangingPunct="0">
              <a:defRPr b="1">
                <a:solidFill>
                  <a:schemeClr val="tx1"/>
                </a:solidFill>
                <a:latin typeface="Arial" charset="0"/>
              </a:defRPr>
            </a:lvl4pPr>
            <a:lvl5pPr marL="2019955" indent="-224439" eaLnBrk="0" hangingPunct="0">
              <a:defRPr b="1">
                <a:solidFill>
                  <a:schemeClr val="tx1"/>
                </a:solidFill>
                <a:latin typeface="Arial" charset="0"/>
              </a:defRPr>
            </a:lvl5pPr>
            <a:lvl6pPr marL="2468834" indent="-224439" eaLnBrk="0" fontAlgn="base" hangingPunct="0">
              <a:spcBef>
                <a:spcPct val="0"/>
              </a:spcBef>
              <a:spcAft>
                <a:spcPct val="0"/>
              </a:spcAft>
              <a:defRPr b="1">
                <a:solidFill>
                  <a:schemeClr val="tx1"/>
                </a:solidFill>
                <a:latin typeface="Arial" charset="0"/>
              </a:defRPr>
            </a:lvl6pPr>
            <a:lvl7pPr marL="2917713" indent="-224439" eaLnBrk="0" fontAlgn="base" hangingPunct="0">
              <a:spcBef>
                <a:spcPct val="0"/>
              </a:spcBef>
              <a:spcAft>
                <a:spcPct val="0"/>
              </a:spcAft>
              <a:defRPr b="1">
                <a:solidFill>
                  <a:schemeClr val="tx1"/>
                </a:solidFill>
                <a:latin typeface="Arial" charset="0"/>
              </a:defRPr>
            </a:lvl7pPr>
            <a:lvl8pPr marL="3366592" indent="-224439" eaLnBrk="0" fontAlgn="base" hangingPunct="0">
              <a:spcBef>
                <a:spcPct val="0"/>
              </a:spcBef>
              <a:spcAft>
                <a:spcPct val="0"/>
              </a:spcAft>
              <a:defRPr b="1">
                <a:solidFill>
                  <a:schemeClr val="tx1"/>
                </a:solidFill>
                <a:latin typeface="Arial" charset="0"/>
              </a:defRPr>
            </a:lvl8pPr>
            <a:lvl9pPr marL="3815471" indent="-224439" eaLnBrk="0" fontAlgn="base" hangingPunct="0">
              <a:spcBef>
                <a:spcPct val="0"/>
              </a:spcBef>
              <a:spcAft>
                <a:spcPct val="0"/>
              </a:spcAft>
              <a:defRPr b="1">
                <a:solidFill>
                  <a:schemeClr val="tx1"/>
                </a:solidFill>
                <a:latin typeface="Arial" charset="0"/>
              </a:defRPr>
            </a:lvl9pPr>
          </a:lstStyle>
          <a:p>
            <a:pPr eaLnBrk="1" hangingPunct="1"/>
            <a:fld id="{0566241E-3383-4F98-AEBA-55528ADE3B82}" type="slidenum">
              <a:rPr lang="zh-CN" altLang="en-US" b="0" smtClean="0"/>
              <a:pPr eaLnBrk="1" hangingPunct="1"/>
              <a:t>56</a:t>
            </a:fld>
            <a:endParaRPr lang="en-US" altLang="zh-CN" b="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2085867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93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Colorado</a:t>
            </a:r>
            <a:r>
              <a:rPr lang="en-US" baseline="0" dirty="0"/>
              <a:t> theater shooting at Aurora, Colo.</a:t>
            </a:r>
            <a:endParaRPr lang="en-US" dirty="0"/>
          </a:p>
        </p:txBody>
      </p:sp>
      <p:sp>
        <p:nvSpPr>
          <p:cNvPr id="4" name="Slide Number Placeholder 3"/>
          <p:cNvSpPr>
            <a:spLocks noGrp="1"/>
          </p:cNvSpPr>
          <p:nvPr>
            <p:ph type="sldNum" sz="quarter" idx="10"/>
          </p:nvPr>
        </p:nvSpPr>
        <p:spPr/>
        <p:txBody>
          <a:bodyPr/>
          <a:lstStyle/>
          <a:p>
            <a:pPr>
              <a:defRPr/>
            </a:pPr>
            <a:fld id="{346BDCD2-155D-45C7-A3F7-DAF375D05D27}" type="slidenum">
              <a:rPr lang="zh-CN" altLang="en-US" smtClean="0"/>
              <a:pPr>
                <a:defRPr/>
              </a:pPr>
              <a:t>8</a:t>
            </a:fld>
            <a:endParaRPr lang="en-US" altLang="zh-CN"/>
          </a:p>
        </p:txBody>
      </p:sp>
    </p:spTree>
    <p:extLst>
      <p:ext uri="{BB962C8B-B14F-4D97-AF65-F5344CB8AC3E}">
        <p14:creationId xmlns:p14="http://schemas.microsoft.com/office/powerpoint/2010/main" val="3196533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883827" y="8846629"/>
            <a:ext cx="2972590" cy="46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8" rIns="89776" bIns="44888"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fld id="{1A3C023C-F2DD-43F4-B528-C45F3DD5787C}" type="slidenum">
              <a:rPr lang="zh-CN" altLang="en-US" sz="1200" b="0"/>
              <a:pPr algn="r" eaLnBrk="1" hangingPunct="1"/>
              <a:t>11</a:t>
            </a:fld>
            <a:endParaRPr lang="en-US" altLang="zh-CN" sz="1200" b="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zh-CN" altLang="en-US">
              <a:ea typeface="宋体" pitchFamily="2" charset="-122"/>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zh-CN" altLang="en-US"/>
          </a:p>
        </p:txBody>
      </p:sp>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BA4B8606-0389-4D4D-95E7-9E2AAAAA77E0}" type="slidenum">
              <a:rPr lang="en-US" altLang="en-US"/>
              <a:pPr>
                <a:defRPr/>
              </a:pPr>
              <a:t>‹#›</a:t>
            </a:fld>
            <a:endParaRPr lang="en-US" altLang="en-US"/>
          </a:p>
        </p:txBody>
      </p:sp>
    </p:spTree>
    <p:extLst>
      <p:ext uri="{BB962C8B-B14F-4D97-AF65-F5344CB8AC3E}">
        <p14:creationId xmlns:p14="http://schemas.microsoft.com/office/powerpoint/2010/main" val="192513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89950E-BD53-4C89-82E4-22B945EF2038}" type="slidenum">
              <a:rPr lang="en-US" altLang="en-US"/>
              <a:pPr>
                <a:defRPr/>
              </a:pPr>
              <a:t>‹#›</a:t>
            </a:fld>
            <a:endParaRPr lang="en-US" altLang="en-US"/>
          </a:p>
        </p:txBody>
      </p:sp>
    </p:spTree>
    <p:extLst>
      <p:ext uri="{BB962C8B-B14F-4D97-AF65-F5344CB8AC3E}">
        <p14:creationId xmlns:p14="http://schemas.microsoft.com/office/powerpoint/2010/main" val="701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AA8EB9-CA29-460A-9797-F888AFDEAB1E}" type="slidenum">
              <a:rPr lang="en-US" altLang="en-US"/>
              <a:pPr>
                <a:defRPr/>
              </a:pPr>
              <a:t>‹#›</a:t>
            </a:fld>
            <a:endParaRPr lang="en-US" altLang="en-US"/>
          </a:p>
        </p:txBody>
      </p:sp>
    </p:spTree>
    <p:extLst>
      <p:ext uri="{BB962C8B-B14F-4D97-AF65-F5344CB8AC3E}">
        <p14:creationId xmlns:p14="http://schemas.microsoft.com/office/powerpoint/2010/main" val="363543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48200" y="1600200"/>
            <a:ext cx="4038600" cy="21891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48200" y="3941763"/>
            <a:ext cx="4038600" cy="218916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43267F4D-4FD8-41ED-ABED-A8FEE283F381}" type="slidenum">
              <a:rPr lang="en-US" altLang="en-US"/>
              <a:pPr>
                <a:defRPr/>
              </a:pPr>
              <a:t>‹#›</a:t>
            </a:fld>
            <a:endParaRPr lang="en-US" altLang="en-US"/>
          </a:p>
        </p:txBody>
      </p:sp>
    </p:spTree>
    <p:extLst>
      <p:ext uri="{BB962C8B-B14F-4D97-AF65-F5344CB8AC3E}">
        <p14:creationId xmlns:p14="http://schemas.microsoft.com/office/powerpoint/2010/main" val="2427257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7813"/>
            <a:ext cx="8229600" cy="1139825"/>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0D0F0B-FD40-402F-BD3B-80956E2516D5}" type="slidenum">
              <a:rPr lang="en-US" altLang="en-US"/>
              <a:pPr>
                <a:defRPr/>
              </a:pPr>
              <a:t>‹#›</a:t>
            </a:fld>
            <a:endParaRPr lang="en-US" altLang="en-US"/>
          </a:p>
        </p:txBody>
      </p:sp>
    </p:spTree>
    <p:extLst>
      <p:ext uri="{BB962C8B-B14F-4D97-AF65-F5344CB8AC3E}">
        <p14:creationId xmlns:p14="http://schemas.microsoft.com/office/powerpoint/2010/main" val="391331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8F5A64-026F-4D1D-8DD1-A6307E1D185E}" type="slidenum">
              <a:rPr lang="en-US" altLang="en-US"/>
              <a:pPr>
                <a:defRPr/>
              </a:pPr>
              <a:t>‹#›</a:t>
            </a:fld>
            <a:endParaRPr lang="en-US" altLang="en-US"/>
          </a:p>
        </p:txBody>
      </p:sp>
    </p:spTree>
    <p:extLst>
      <p:ext uri="{BB962C8B-B14F-4D97-AF65-F5344CB8AC3E}">
        <p14:creationId xmlns:p14="http://schemas.microsoft.com/office/powerpoint/2010/main" val="3289010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4B708D-6F80-4E43-8C04-70458F062A61}" type="slidenum">
              <a:rPr lang="en-US" altLang="en-US"/>
              <a:pPr>
                <a:defRPr/>
              </a:pPr>
              <a:t>‹#›</a:t>
            </a:fld>
            <a:endParaRPr lang="en-US" altLang="en-US"/>
          </a:p>
        </p:txBody>
      </p:sp>
    </p:spTree>
    <p:extLst>
      <p:ext uri="{BB962C8B-B14F-4D97-AF65-F5344CB8AC3E}">
        <p14:creationId xmlns:p14="http://schemas.microsoft.com/office/powerpoint/2010/main" val="202489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9383B22-1061-4D7D-9512-6359DA747F0B}" type="slidenum">
              <a:rPr lang="en-US" altLang="en-US"/>
              <a:pPr>
                <a:defRPr/>
              </a:pPr>
              <a:t>‹#›</a:t>
            </a:fld>
            <a:endParaRPr lang="en-US" altLang="en-US"/>
          </a:p>
        </p:txBody>
      </p:sp>
    </p:spTree>
    <p:extLst>
      <p:ext uri="{BB962C8B-B14F-4D97-AF65-F5344CB8AC3E}">
        <p14:creationId xmlns:p14="http://schemas.microsoft.com/office/powerpoint/2010/main" val="145039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2B6693A-262D-48E3-986D-761B980B2FCA}" type="slidenum">
              <a:rPr lang="en-US" altLang="en-US"/>
              <a:pPr>
                <a:defRPr/>
              </a:pPr>
              <a:t>‹#›</a:t>
            </a:fld>
            <a:endParaRPr lang="en-US" altLang="en-US"/>
          </a:p>
        </p:txBody>
      </p:sp>
    </p:spTree>
    <p:extLst>
      <p:ext uri="{BB962C8B-B14F-4D97-AF65-F5344CB8AC3E}">
        <p14:creationId xmlns:p14="http://schemas.microsoft.com/office/powerpoint/2010/main" val="418947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33C978A-6350-49C6-8B9B-8B2F4AE01D2A}" type="slidenum">
              <a:rPr lang="en-US" altLang="en-US"/>
              <a:pPr>
                <a:defRPr/>
              </a:pPr>
              <a:t>‹#›</a:t>
            </a:fld>
            <a:endParaRPr lang="en-US" altLang="en-US"/>
          </a:p>
        </p:txBody>
      </p:sp>
    </p:spTree>
    <p:extLst>
      <p:ext uri="{BB962C8B-B14F-4D97-AF65-F5344CB8AC3E}">
        <p14:creationId xmlns:p14="http://schemas.microsoft.com/office/powerpoint/2010/main" val="169721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566BE4D-0DDA-41FC-9552-14D718E32789}" type="slidenum">
              <a:rPr lang="en-US" altLang="en-US"/>
              <a:pPr>
                <a:defRPr/>
              </a:pPr>
              <a:t>‹#›</a:t>
            </a:fld>
            <a:endParaRPr lang="en-US" altLang="en-US"/>
          </a:p>
        </p:txBody>
      </p:sp>
    </p:spTree>
    <p:extLst>
      <p:ext uri="{BB962C8B-B14F-4D97-AF65-F5344CB8AC3E}">
        <p14:creationId xmlns:p14="http://schemas.microsoft.com/office/powerpoint/2010/main" val="303835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24AFCDC-2123-4FE3-B59F-8FC4A2504B2E}" type="slidenum">
              <a:rPr lang="en-US" altLang="en-US"/>
              <a:pPr>
                <a:defRPr/>
              </a:pPr>
              <a:t>‹#›</a:t>
            </a:fld>
            <a:endParaRPr lang="en-US" altLang="en-US"/>
          </a:p>
        </p:txBody>
      </p:sp>
    </p:spTree>
    <p:extLst>
      <p:ext uri="{BB962C8B-B14F-4D97-AF65-F5344CB8AC3E}">
        <p14:creationId xmlns:p14="http://schemas.microsoft.com/office/powerpoint/2010/main" val="1111508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CDC640-9157-4CA5-A5F3-B8162799EC43}" type="slidenum">
              <a:rPr lang="en-US" altLang="en-US"/>
              <a:pPr>
                <a:defRPr/>
              </a:pPr>
              <a:t>‹#›</a:t>
            </a:fld>
            <a:endParaRPr lang="en-US" altLang="en-US"/>
          </a:p>
        </p:txBody>
      </p:sp>
    </p:spTree>
    <p:extLst>
      <p:ext uri="{BB962C8B-B14F-4D97-AF65-F5344CB8AC3E}">
        <p14:creationId xmlns:p14="http://schemas.microsoft.com/office/powerpoint/2010/main" val="27073096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mj-lt"/>
              </a:defRPr>
            </a:lvl1pPr>
          </a:lstStyle>
          <a:p>
            <a:pPr>
              <a:defRPr/>
            </a:pPr>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a:latin typeface="+mj-lt"/>
              </a:defRPr>
            </a:lvl1pPr>
          </a:lstStyle>
          <a:p>
            <a:pPr>
              <a:defRPr/>
            </a:pPr>
            <a:endParaRPr lang="en-US" altLang="en-US"/>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mj-lt"/>
              </a:defRPr>
            </a:lvl1pPr>
          </a:lstStyle>
          <a:p>
            <a:pPr>
              <a:defRPr/>
            </a:pPr>
            <a:fld id="{97684C44-149B-4BCC-8802-C26F418F9CA3}" type="slidenum">
              <a:rPr lang="en-US" altLang="en-US"/>
              <a:pPr>
                <a:defRPr/>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zh-CN" altLang="en-US">
              <a:ea typeface="宋体" pitchFamily="2" charset="-122"/>
            </a:endParaRPr>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 id="2147483819" r:id="rId12"/>
    <p:sldLayoutId id="2147483818" r:id="rId13"/>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33.jpeg"/><Relationship Id="rId6"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png"/><Relationship Id="rId9"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4.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44.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7" Type="http://schemas.openxmlformats.org/officeDocument/2006/relationships/image" Target="../media/image49.jpeg"/><Relationship Id="rId8"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9" Type="http://schemas.openxmlformats.org/officeDocument/2006/relationships/image" Target="../media/image57.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58.png"/><Relationship Id="rId5" Type="http://schemas.openxmlformats.org/officeDocument/2006/relationships/image" Target="../media/image60.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hyperlink" Target="http://alt.qcri.org/~wgao/data/rumdect.zip"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 Id="rId3" Type="http://schemas.openxmlformats.org/officeDocument/2006/relationships/image" Target="../media/image7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47.xml.rels><?xml version="1.0" encoding="UTF-8" standalone="yes"?>
<Relationships xmlns="http://schemas.openxmlformats.org/package/2006/relationships"><Relationship Id="rId4" Type="http://schemas.openxmlformats.org/officeDocument/2006/relationships/image" Target="../media/image16.png"/><Relationship Id="rId5" Type="http://schemas.openxmlformats.org/officeDocument/2006/relationships/image" Target="../media/image170.png"/><Relationship Id="rId6" Type="http://schemas.openxmlformats.org/officeDocument/2006/relationships/image" Target="../media/image18.png"/><Relationship Id="rId7" Type="http://schemas.openxmlformats.org/officeDocument/2006/relationships/image" Target="../media/image190.png"/><Relationship Id="rId8" Type="http://schemas.openxmlformats.org/officeDocument/2006/relationships/image" Target="../media/image200.png"/><Relationship Id="rId1" Type="http://schemas.openxmlformats.org/officeDocument/2006/relationships/slideLayout" Target="../slideLayouts/slideLayout2.xml"/><Relationship Id="rId2" Type="http://schemas.openxmlformats.org/officeDocument/2006/relationships/image" Target="../media/image77.png"/></Relationships>
</file>

<file path=ppt/slides/_rels/slide48.xml.rels><?xml version="1.0" encoding="UTF-8" standalone="yes"?>
<Relationships xmlns="http://schemas.openxmlformats.org/package/2006/relationships"><Relationship Id="rId4" Type="http://schemas.openxmlformats.org/officeDocument/2006/relationships/image" Target="../media/image220.png"/><Relationship Id="rId5" Type="http://schemas.openxmlformats.org/officeDocument/2006/relationships/image" Target="../media/image230.png"/><Relationship Id="rId6" Type="http://schemas.openxmlformats.org/officeDocument/2006/relationships/image" Target="../media/image240.png"/><Relationship Id="rId7" Type="http://schemas.openxmlformats.org/officeDocument/2006/relationships/image" Target="../media/image25.png"/><Relationship Id="rId8" Type="http://schemas.openxmlformats.org/officeDocument/2006/relationships/image" Target="../media/image260.png"/><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dropbox.com/s/7ewzdrbelpmrnxu/rumdetect2017.zip?dl=0" TargetMode="External"/><Relationship Id="rId4"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77.jpe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1" Type="http://schemas.openxmlformats.org/officeDocument/2006/relationships/image" Target="../media/image14.jpeg"/><Relationship Id="rId12" Type="http://schemas.openxmlformats.org/officeDocument/2006/relationships/image" Target="../media/image15.jpeg"/><Relationship Id="rId13" Type="http://schemas.openxmlformats.org/officeDocument/2006/relationships/image" Target="../media/image16.jpeg"/><Relationship Id="rId14" Type="http://schemas.openxmlformats.org/officeDocument/2006/relationships/image" Target="../media/image17.png"/><Relationship Id="rId15" Type="http://schemas.openxmlformats.org/officeDocument/2006/relationships/image" Target="../media/image18.jpeg"/><Relationship Id="rId16" Type="http://schemas.openxmlformats.org/officeDocument/2006/relationships/image" Target="../media/image19.png"/><Relationship Id="rId17"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png"/><Relationship Id="rId7" Type="http://schemas.openxmlformats.org/officeDocument/2006/relationships/image" Target="../media/image10.jpeg"/><Relationship Id="rId8" Type="http://schemas.openxmlformats.org/officeDocument/2006/relationships/image" Target="../media/image11.png"/><Relationship Id="rId9" Type="http://schemas.openxmlformats.org/officeDocument/2006/relationships/image" Target="../media/image12.jpeg"/><Relationship Id="rId10"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4.png"/><Relationship Id="rId6" Type="http://schemas.openxmlformats.org/officeDocument/2006/relationships/image" Target="../media/image27.jp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755576" y="1844824"/>
            <a:ext cx="7704138" cy="1535881"/>
          </a:xfrm>
        </p:spPr>
        <p:txBody>
          <a:bodyPr/>
          <a:lstStyle/>
          <a:p>
            <a:pPr algn="ctr" eaLnBrk="1" hangingPunct="1"/>
            <a:r>
              <a:rPr lang="en-US" altLang="zh-CN" sz="4400" dirty="0">
                <a:ea typeface="宋体" pitchFamily="2" charset="-122"/>
              </a:rPr>
              <a:t>Learning to Identify Rumors on Twitter</a:t>
            </a:r>
            <a:endParaRPr lang="en-US" altLang="zh-CN" sz="3600" b="1" dirty="0">
              <a:ea typeface="宋体" pitchFamily="2" charset="-122"/>
            </a:endParaRPr>
          </a:p>
        </p:txBody>
      </p:sp>
      <p:sp>
        <p:nvSpPr>
          <p:cNvPr id="3076" name="Rectangle 3"/>
          <p:cNvSpPr>
            <a:spLocks noGrp="1" noChangeArrowheads="1"/>
          </p:cNvSpPr>
          <p:nvPr>
            <p:ph type="subTitle" idx="1"/>
          </p:nvPr>
        </p:nvSpPr>
        <p:spPr>
          <a:xfrm>
            <a:off x="899592" y="4221088"/>
            <a:ext cx="6985000" cy="1440160"/>
          </a:xfrm>
        </p:spPr>
        <p:txBody>
          <a:bodyPr/>
          <a:lstStyle/>
          <a:p>
            <a:pPr algn="ctr" eaLnBrk="1" hangingPunct="1">
              <a:lnSpc>
                <a:spcPct val="80000"/>
              </a:lnSpc>
            </a:pPr>
            <a:r>
              <a:rPr lang="en-US" altLang="zh-CN" sz="2000" dirty="0">
                <a:ea typeface="宋体" pitchFamily="2" charset="-122"/>
              </a:rPr>
              <a:t>Wei Gao</a:t>
            </a:r>
          </a:p>
          <a:p>
            <a:pPr algn="ctr" eaLnBrk="1" hangingPunct="1">
              <a:lnSpc>
                <a:spcPct val="80000"/>
              </a:lnSpc>
            </a:pPr>
            <a:r>
              <a:rPr lang="en-NZ" altLang="zh-CN" sz="2000" dirty="0">
                <a:ea typeface="宋体" pitchFamily="2" charset="-122"/>
              </a:rPr>
              <a:t>(In Chinese: </a:t>
            </a:r>
            <a:r>
              <a:rPr lang="zh-CN" altLang="en-US" sz="2000" b="1" dirty="0">
                <a:ea typeface="宋体" pitchFamily="2" charset="-122"/>
              </a:rPr>
              <a:t>高巍</a:t>
            </a:r>
            <a:r>
              <a:rPr lang="en-NZ" altLang="zh-CN" sz="2000" dirty="0">
                <a:ea typeface="宋体" pitchFamily="2" charset="-122"/>
              </a:rPr>
              <a:t>)</a:t>
            </a:r>
          </a:p>
          <a:p>
            <a:pPr algn="ctr" eaLnBrk="1" hangingPunct="1">
              <a:lnSpc>
                <a:spcPct val="80000"/>
              </a:lnSpc>
            </a:pPr>
            <a:r>
              <a:rPr lang="en-US" altLang="zh-CN" sz="2000" dirty="0">
                <a:ea typeface="宋体" pitchFamily="2" charset="-122"/>
              </a:rPr>
              <a:t/>
            </a:r>
            <a:br>
              <a:rPr lang="en-US" altLang="zh-CN" sz="2000" dirty="0">
                <a:ea typeface="宋体" pitchFamily="2" charset="-122"/>
              </a:rPr>
            </a:br>
            <a:r>
              <a:rPr lang="en-US" altLang="zh-CN" sz="2000" dirty="0">
                <a:ea typeface="宋体" pitchFamily="2" charset="-122"/>
              </a:rPr>
              <a:t>School of Information Management</a:t>
            </a:r>
          </a:p>
          <a:p>
            <a:pPr algn="ctr" eaLnBrk="1" hangingPunct="1">
              <a:lnSpc>
                <a:spcPct val="80000"/>
              </a:lnSpc>
            </a:pPr>
            <a:r>
              <a:rPr lang="en-US" altLang="zh-CN" sz="2000" dirty="0">
                <a:ea typeface="宋体" pitchFamily="2" charset="-122"/>
              </a:rPr>
              <a:t>Victoria University of Wellington, New Zealand</a:t>
            </a:r>
            <a:endParaRPr lang="en-US" altLang="zh-CN" sz="2000" baseline="30000" dirty="0">
              <a:ea typeface="宋体" pitchFamily="2" charset="-122"/>
            </a:endParaRPr>
          </a:p>
          <a:p>
            <a:pPr algn="ctr" eaLnBrk="1" hangingPunct="1">
              <a:lnSpc>
                <a:spcPct val="80000"/>
              </a:lnSpc>
            </a:pPr>
            <a:r>
              <a:rPr lang="en-US" altLang="zh-CN" sz="1800" dirty="0" err="1">
                <a:latin typeface="Courier New" pitchFamily="49" charset="0"/>
                <a:ea typeface="宋体" pitchFamily="2" charset="-122"/>
              </a:rPr>
              <a:t>w</a:t>
            </a:r>
            <a:r>
              <a:rPr lang="en-US" altLang="zh-CN" sz="1800" dirty="0" err="1" smtClean="0">
                <a:latin typeface="Courier New" pitchFamily="49" charset="0"/>
                <a:ea typeface="宋体" pitchFamily="2" charset="-122"/>
              </a:rPr>
              <a:t>ei.gao@vuw.ac.nz</a:t>
            </a:r>
            <a:endParaRPr lang="en-US" altLang="zh-CN" sz="1800" dirty="0">
              <a:latin typeface="Courier New" pitchFamily="49" charset="0"/>
              <a:ea typeface="宋体" pitchFamily="2" charset="-122"/>
            </a:endParaRPr>
          </a:p>
        </p:txBody>
      </p:sp>
      <p:pic>
        <p:nvPicPr>
          <p:cNvPr id="149506" name="Picture 2" descr="Image result for vuw">
            <a:extLst>
              <a:ext uri="{FF2B5EF4-FFF2-40B4-BE49-F238E27FC236}">
                <a16:creationId xmlns:a16="http://schemas.microsoft.com/office/drawing/2014/main" xmlns="" id="{17F94C60-6327-4604-9BDD-F6CE9966B8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9088" y="0"/>
            <a:ext cx="1653480" cy="1653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42956"/>
      </p:ext>
    </p:extLst>
  </p:cSld>
  <p:clrMapOvr>
    <a:masterClrMapping/>
  </p:clrMapOvr>
  <p:transition advTm="2185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Rumor becomes a daily issue</a:t>
            </a:r>
          </a:p>
        </p:txBody>
      </p:sp>
      <p:pic>
        <p:nvPicPr>
          <p:cNvPr id="5" name="Picture 4">
            <a:extLst>
              <a:ext uri="{FF2B5EF4-FFF2-40B4-BE49-F238E27FC236}">
                <a16:creationId xmlns:a16="http://schemas.microsoft.com/office/drawing/2014/main" xmlns="" id="{03CF3C2F-5BD5-4F40-A13F-D3EECCB3C231}"/>
              </a:ext>
            </a:extLst>
          </p:cNvPr>
          <p:cNvPicPr>
            <a:picLocks noChangeAspect="1"/>
          </p:cNvPicPr>
          <p:nvPr/>
        </p:nvPicPr>
        <p:blipFill>
          <a:blip r:embed="rId3"/>
          <a:stretch>
            <a:fillRect/>
          </a:stretch>
        </p:blipFill>
        <p:spPr>
          <a:xfrm>
            <a:off x="569057" y="1142810"/>
            <a:ext cx="3335007" cy="2430205"/>
          </a:xfrm>
          <a:prstGeom prst="rect">
            <a:avLst/>
          </a:prstGeom>
        </p:spPr>
      </p:pic>
      <p:sp>
        <p:nvSpPr>
          <p:cNvPr id="10" name="Content Placeholder 2">
            <a:extLst>
              <a:ext uri="{FF2B5EF4-FFF2-40B4-BE49-F238E27FC236}">
                <a16:creationId xmlns:a16="http://schemas.microsoft.com/office/drawing/2014/main" xmlns="" id="{CBAD37F9-78F2-4511-B8D0-CE9F5BD3F40E}"/>
              </a:ext>
            </a:extLst>
          </p:cNvPr>
          <p:cNvSpPr>
            <a:spLocks noGrp="1"/>
          </p:cNvSpPr>
          <p:nvPr>
            <p:ph idx="1"/>
          </p:nvPr>
        </p:nvSpPr>
        <p:spPr>
          <a:xfrm>
            <a:off x="2166089" y="2047031"/>
            <a:ext cx="1829847" cy="357490"/>
          </a:xfrm>
        </p:spPr>
        <p:txBody>
          <a:bodyPr/>
          <a:lstStyle/>
          <a:p>
            <a:pPr marL="0" indent="0">
              <a:buNone/>
            </a:pPr>
            <a:r>
              <a:rPr lang="en-NZ" sz="1600" dirty="0">
                <a:solidFill>
                  <a:srgbClr val="FF0000"/>
                </a:solidFill>
                <a:latin typeface="Times New Roman" panose="02020603050405020304" pitchFamily="18" charset="0"/>
                <a:cs typeface="Times New Roman" panose="02020603050405020304" pitchFamily="18" charset="0"/>
              </a:rPr>
              <a:t>Obama is Muslim?</a:t>
            </a:r>
          </a:p>
          <a:p>
            <a:endParaRPr lang="en-NZ" sz="1600" dirty="0">
              <a:latin typeface="Times New Roman" panose="02020603050405020304" pitchFamily="18" charset="0"/>
              <a:cs typeface="Times New Roman" panose="02020603050405020304" pitchFamily="18" charset="0"/>
            </a:endParaRPr>
          </a:p>
          <a:p>
            <a:endParaRPr lang="en-NZ" sz="16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3DC3EDAA-9058-4E37-A5C6-6FCC329B6681}"/>
              </a:ext>
            </a:extLst>
          </p:cNvPr>
          <p:cNvPicPr>
            <a:picLocks noChangeAspect="1"/>
          </p:cNvPicPr>
          <p:nvPr/>
        </p:nvPicPr>
        <p:blipFill>
          <a:blip r:embed="rId4"/>
          <a:stretch>
            <a:fillRect/>
          </a:stretch>
        </p:blipFill>
        <p:spPr>
          <a:xfrm>
            <a:off x="4162886" y="1211052"/>
            <a:ext cx="2390314" cy="2543858"/>
          </a:xfrm>
          <a:prstGeom prst="rect">
            <a:avLst/>
          </a:prstGeom>
        </p:spPr>
      </p:pic>
      <p:sp>
        <p:nvSpPr>
          <p:cNvPr id="12" name="Content Placeholder 2">
            <a:extLst>
              <a:ext uri="{FF2B5EF4-FFF2-40B4-BE49-F238E27FC236}">
                <a16:creationId xmlns:a16="http://schemas.microsoft.com/office/drawing/2014/main" xmlns="" id="{F447EB3F-B6C4-4EF1-9475-B406A8E39A38}"/>
              </a:ext>
            </a:extLst>
          </p:cNvPr>
          <p:cNvSpPr txBox="1">
            <a:spLocks/>
          </p:cNvSpPr>
          <p:nvPr/>
        </p:nvSpPr>
        <p:spPr bwMode="auto">
          <a:xfrm>
            <a:off x="6436165" y="2168795"/>
            <a:ext cx="2367669" cy="37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pPr>
            <a:r>
              <a:rPr lang="en-NZ" sz="1600" b="0" kern="0" dirty="0">
                <a:solidFill>
                  <a:srgbClr val="FF0000"/>
                </a:solidFill>
                <a:latin typeface="Times New Roman" panose="02020603050405020304" pitchFamily="18" charset="0"/>
                <a:cs typeface="Times New Roman" panose="02020603050405020304" pitchFamily="18" charset="0"/>
              </a:rPr>
              <a:t>Trump is a spy of Russia?</a:t>
            </a:r>
          </a:p>
        </p:txBody>
      </p:sp>
      <p:pic>
        <p:nvPicPr>
          <p:cNvPr id="7" name="Picture 6">
            <a:extLst>
              <a:ext uri="{FF2B5EF4-FFF2-40B4-BE49-F238E27FC236}">
                <a16:creationId xmlns:a16="http://schemas.microsoft.com/office/drawing/2014/main" xmlns="" id="{69A38725-450A-4EFA-B5A5-4963FBE6B068}"/>
              </a:ext>
            </a:extLst>
          </p:cNvPr>
          <p:cNvPicPr>
            <a:picLocks noChangeAspect="1"/>
          </p:cNvPicPr>
          <p:nvPr/>
        </p:nvPicPr>
        <p:blipFill>
          <a:blip r:embed="rId5"/>
          <a:stretch>
            <a:fillRect/>
          </a:stretch>
        </p:blipFill>
        <p:spPr>
          <a:xfrm>
            <a:off x="488069" y="3903519"/>
            <a:ext cx="3507867" cy="2083469"/>
          </a:xfrm>
          <a:prstGeom prst="rect">
            <a:avLst/>
          </a:prstGeom>
        </p:spPr>
      </p:pic>
      <p:sp>
        <p:nvSpPr>
          <p:cNvPr id="14" name="Content Placeholder 2">
            <a:extLst>
              <a:ext uri="{FF2B5EF4-FFF2-40B4-BE49-F238E27FC236}">
                <a16:creationId xmlns:a16="http://schemas.microsoft.com/office/drawing/2014/main" xmlns="" id="{BF8BB5C0-9526-442F-B383-A30D1617C59B}"/>
              </a:ext>
            </a:extLst>
          </p:cNvPr>
          <p:cNvSpPr txBox="1">
            <a:spLocks/>
          </p:cNvSpPr>
          <p:nvPr/>
        </p:nvSpPr>
        <p:spPr bwMode="auto">
          <a:xfrm>
            <a:off x="683568" y="5870320"/>
            <a:ext cx="2582330" cy="43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pPr>
            <a:r>
              <a:rPr lang="en-NZ" sz="1600" b="0" kern="0" dirty="0">
                <a:solidFill>
                  <a:srgbClr val="FF0000"/>
                </a:solidFill>
                <a:latin typeface="Times New Roman" panose="02020603050405020304" pitchFamily="18" charset="0"/>
                <a:cs typeface="Times New Roman" panose="02020603050405020304" pitchFamily="18" charset="0"/>
              </a:rPr>
              <a:t>Jian Yang is a spy of China?</a:t>
            </a:r>
          </a:p>
          <a:p>
            <a:endParaRPr lang="en-NZ" sz="2400" b="0" kern="0"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B2F47811-3139-4771-82A5-54E66F1EDF99}"/>
              </a:ext>
            </a:extLst>
          </p:cNvPr>
          <p:cNvPicPr>
            <a:picLocks noChangeAspect="1"/>
          </p:cNvPicPr>
          <p:nvPr/>
        </p:nvPicPr>
        <p:blipFill>
          <a:blip r:embed="rId6"/>
          <a:stretch>
            <a:fillRect/>
          </a:stretch>
        </p:blipFill>
        <p:spPr>
          <a:xfrm>
            <a:off x="4238011" y="3950717"/>
            <a:ext cx="2549870" cy="2750121"/>
          </a:xfrm>
          <a:prstGeom prst="rect">
            <a:avLst/>
          </a:prstGeom>
        </p:spPr>
      </p:pic>
      <p:sp>
        <p:nvSpPr>
          <p:cNvPr id="24" name="Content Placeholder 2">
            <a:extLst>
              <a:ext uri="{FF2B5EF4-FFF2-40B4-BE49-F238E27FC236}">
                <a16:creationId xmlns:a16="http://schemas.microsoft.com/office/drawing/2014/main" xmlns="" id="{33BE8F0C-8863-4A80-A290-6F450DEA61DB}"/>
              </a:ext>
            </a:extLst>
          </p:cNvPr>
          <p:cNvSpPr txBox="1">
            <a:spLocks/>
          </p:cNvSpPr>
          <p:nvPr/>
        </p:nvSpPr>
        <p:spPr bwMode="auto">
          <a:xfrm>
            <a:off x="6787881" y="4619610"/>
            <a:ext cx="2367669" cy="897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buNone/>
            </a:pPr>
            <a:r>
              <a:rPr lang="en-NZ" sz="1600" b="0" kern="0" dirty="0">
                <a:solidFill>
                  <a:srgbClr val="FF0000"/>
                </a:solidFill>
                <a:latin typeface="Times New Roman" panose="02020603050405020304" pitchFamily="18" charset="0"/>
                <a:cs typeface="Times New Roman" panose="02020603050405020304" pitchFamily="18" charset="0"/>
              </a:rPr>
              <a:t>#Qatar stirs up </a:t>
            </a:r>
            <a:r>
              <a:rPr lang="en-NZ" sz="1600" b="0" kern="0" dirty="0" err="1">
                <a:solidFill>
                  <a:srgbClr val="FF0000"/>
                </a:solidFill>
                <a:latin typeface="Times New Roman" panose="02020603050405020304" pitchFamily="18" charset="0"/>
                <a:cs typeface="Times New Roman" panose="02020603050405020304" pitchFamily="18" charset="0"/>
              </a:rPr>
              <a:t>rumors</a:t>
            </a:r>
            <a:r>
              <a:rPr lang="en-NZ" sz="1600" b="0" kern="0" dirty="0">
                <a:solidFill>
                  <a:srgbClr val="FF0000"/>
                </a:solidFill>
                <a:latin typeface="Times New Roman" panose="02020603050405020304" pitchFamily="18" charset="0"/>
                <a:cs typeface="Times New Roman" panose="02020603050405020304" pitchFamily="18" charset="0"/>
              </a:rPr>
              <a:t> about #Saudis through 500,000 twitter account?</a:t>
            </a:r>
          </a:p>
        </p:txBody>
      </p:sp>
    </p:spTree>
    <p:extLst>
      <p:ext uri="{BB962C8B-B14F-4D97-AF65-F5344CB8AC3E}">
        <p14:creationId xmlns:p14="http://schemas.microsoft.com/office/powerpoint/2010/main" val="3637199787"/>
      </p:ext>
    </p:extLst>
  </p:cSld>
  <p:clrMapOvr>
    <a:masterClrMapping/>
  </p:clrMapOvr>
  <mc:AlternateContent xmlns:mc="http://schemas.openxmlformats.org/markup-compatibility/2006" xmlns:p14="http://schemas.microsoft.com/office/powerpoint/2010/main">
    <mc:Choice Requires="p14">
      <p:transition spd="slow" p14:dur="2000" advTm="80143"/>
    </mc:Choice>
    <mc:Fallback xmlns="">
      <p:transition spd="slow" advTm="801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4"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Methods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Conclusions and future work</a:t>
            </a:r>
          </a:p>
        </p:txBody>
      </p:sp>
    </p:spTree>
  </p:cSld>
  <p:clrMapOvr>
    <a:masterClrMapping/>
  </p:clrMapOvr>
  <p:transition advTm="3558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7" name="Rectangle 59"/>
          <p:cNvSpPr>
            <a:spLocks noChangeArrowheads="1"/>
          </p:cNvSpPr>
          <p:nvPr/>
        </p:nvSpPr>
        <p:spPr bwMode="auto">
          <a:xfrm>
            <a:off x="457200" y="27463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4200" b="0" dirty="0">
                <a:solidFill>
                  <a:schemeClr val="tx2"/>
                </a:solidFill>
                <a:latin typeface="Garamond" pitchFamily="18" charset="0"/>
                <a:ea typeface="宋体" pitchFamily="2" charset="-122"/>
              </a:rPr>
              <a:t>Motivation</a:t>
            </a:r>
          </a:p>
        </p:txBody>
      </p:sp>
      <p:sp>
        <p:nvSpPr>
          <p:cNvPr id="7228" name="Rectangle 60"/>
          <p:cNvSpPr>
            <a:spLocks noChangeArrowheads="1"/>
          </p:cNvSpPr>
          <p:nvPr/>
        </p:nvSpPr>
        <p:spPr bwMode="auto">
          <a:xfrm>
            <a:off x="468313" y="1197546"/>
            <a:ext cx="8064500" cy="4967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schemeClr val="accent1"/>
              </a:buClr>
              <a:buSzPct val="65000"/>
              <a:buFont typeface="Wingdings" pitchFamily="2" charset="2"/>
              <a:buChar char="n"/>
            </a:pPr>
            <a:r>
              <a:rPr lang="en-US" altLang="zh-CN" sz="2400" b="0" dirty="0">
                <a:latin typeface="Times New Roman" panose="02020603050405020304" pitchFamily="18" charset="0"/>
                <a:ea typeface="宋体" pitchFamily="2" charset="-122"/>
                <a:cs typeface="Times New Roman" panose="02020603050405020304" pitchFamily="18" charset="0"/>
              </a:rPr>
              <a:t>Generally human beings are not good at distinguishing facts and fakes.</a:t>
            </a:r>
          </a:p>
          <a:p>
            <a:pPr marL="342900" indent="-342900" eaLnBrk="0" hangingPunct="0">
              <a:spcBef>
                <a:spcPct val="20000"/>
              </a:spcBef>
              <a:buClr>
                <a:schemeClr val="accent1"/>
              </a:buClr>
              <a:buSzPct val="65000"/>
              <a:buFont typeface="Wingdings" pitchFamily="2" charset="2"/>
              <a:buChar char="n"/>
            </a:pPr>
            <a:endParaRPr lang="en-NZ" sz="2400" b="0" dirty="0">
              <a:latin typeface="Times New Roman" panose="02020603050405020304" pitchFamily="18" charset="0"/>
              <a:ea typeface="Times New Roman"/>
              <a:cs typeface="Times New Roman" panose="02020603050405020304" pitchFamily="18" charset="0"/>
              <a:sym typeface="Times New Roman"/>
            </a:endParaRPr>
          </a:p>
          <a:p>
            <a:pPr marL="342900" indent="-342900" eaLnBrk="0" hangingPunct="0">
              <a:spcBef>
                <a:spcPct val="20000"/>
              </a:spcBef>
              <a:buClr>
                <a:schemeClr val="accent1"/>
              </a:buClr>
              <a:buSzPct val="65000"/>
              <a:buFont typeface="Wingdings" pitchFamily="2" charset="2"/>
              <a:buChar char="n"/>
            </a:pPr>
            <a:r>
              <a:rPr lang="en-NZ" sz="2400" b="0" dirty="0">
                <a:latin typeface="Times New Roman" panose="02020603050405020304" pitchFamily="18" charset="0"/>
                <a:ea typeface="Times New Roman"/>
                <a:cs typeface="Times New Roman" panose="02020603050405020304" pitchFamily="18" charset="0"/>
                <a:sym typeface="Times New Roman"/>
              </a:rPr>
              <a:t>Debunk rumours and identify their spreaders are crucial to minimize their harmful effects, but difficult at an early stage.</a:t>
            </a:r>
          </a:p>
          <a:p>
            <a:pPr marL="342900" indent="-342900" eaLnBrk="0" hangingPunct="0">
              <a:spcBef>
                <a:spcPct val="20000"/>
              </a:spcBef>
              <a:buClr>
                <a:schemeClr val="accent1"/>
              </a:buClr>
              <a:buSzPct val="65000"/>
              <a:buFont typeface="Wingdings" pitchFamily="2" charset="2"/>
              <a:buChar char="n"/>
            </a:pPr>
            <a:endParaRPr lang="en-NZ" sz="2400" b="0" dirty="0">
              <a:latin typeface="Times New Roman" panose="02020603050405020304" pitchFamily="18" charset="0"/>
              <a:ea typeface="Times New Roman"/>
              <a:cs typeface="Times New Roman" panose="02020603050405020304" pitchFamily="18" charset="0"/>
              <a:sym typeface="Times New Roman"/>
            </a:endParaRPr>
          </a:p>
          <a:p>
            <a:pPr marL="342900" indent="-342900" eaLnBrk="0" hangingPunct="0">
              <a:spcBef>
                <a:spcPct val="20000"/>
              </a:spcBef>
              <a:buClr>
                <a:schemeClr val="accent1"/>
              </a:buClr>
              <a:buSzPct val="65000"/>
              <a:buFont typeface="Wingdings" pitchFamily="2" charset="2"/>
              <a:buChar char="n"/>
            </a:pPr>
            <a:r>
              <a:rPr lang="en-NZ" sz="2400" b="0" dirty="0">
                <a:latin typeface="Times New Roman" panose="02020603050405020304" pitchFamily="18" charset="0"/>
                <a:ea typeface="Times New Roman"/>
                <a:cs typeface="Times New Roman" panose="02020603050405020304" pitchFamily="18" charset="0"/>
                <a:sym typeface="Times New Roman"/>
              </a:rPr>
              <a:t>Online factcheck services (snopes.com, factcheck.org, etc.) are manual and have limited topical coverage and long delay.</a:t>
            </a:r>
          </a:p>
          <a:p>
            <a:pPr marL="342900" indent="-342900" eaLnBrk="0" hangingPunct="0">
              <a:spcBef>
                <a:spcPct val="20000"/>
              </a:spcBef>
              <a:buClr>
                <a:schemeClr val="accent1"/>
              </a:buClr>
              <a:buSzPct val="65000"/>
              <a:buFont typeface="Wingdings" pitchFamily="2" charset="2"/>
              <a:buChar char="n"/>
            </a:pPr>
            <a:endParaRPr lang="en-US" sz="2400" b="0" dirty="0">
              <a:latin typeface="Times New Roman" panose="02020603050405020304" pitchFamily="18" charset="0"/>
              <a:ea typeface="宋体" pitchFamily="2" charset="-122"/>
              <a:cs typeface="Times New Roman" panose="02020603050405020304" pitchFamily="18" charset="0"/>
              <a:sym typeface="Times New Roman"/>
            </a:endParaRPr>
          </a:p>
          <a:p>
            <a:pPr marL="342900" indent="-342900" eaLnBrk="0" hangingPunct="0">
              <a:spcBef>
                <a:spcPct val="20000"/>
              </a:spcBef>
              <a:buClr>
                <a:schemeClr val="accent1"/>
              </a:buClr>
              <a:buSzPct val="65000"/>
              <a:buFont typeface="Wingdings" pitchFamily="2" charset="2"/>
              <a:buChar char="n"/>
            </a:pPr>
            <a:r>
              <a:rPr lang="en-NZ" sz="2400" b="0" dirty="0">
                <a:latin typeface="Times New Roman" panose="02020603050405020304" pitchFamily="18" charset="0"/>
                <a:ea typeface="Times New Roman"/>
                <a:cs typeface="Times New Roman" panose="02020603050405020304" pitchFamily="18" charset="0"/>
                <a:sym typeface="Times New Roman"/>
              </a:rPr>
              <a:t>Existing automatic approaches rely on feature engineering or hand-crafted rules, which is painstakingly detailed, biased and labour-intensive.</a:t>
            </a:r>
          </a:p>
          <a:p>
            <a:pPr marL="342900" indent="-342900" eaLnBrk="0" hangingPunct="0">
              <a:spcBef>
                <a:spcPct val="20000"/>
              </a:spcBef>
              <a:buClr>
                <a:schemeClr val="accent1"/>
              </a:buClr>
              <a:buSzPct val="65000"/>
              <a:buFont typeface="Wingdings" pitchFamily="2" charset="2"/>
              <a:buChar char="n"/>
            </a:pPr>
            <a:endParaRPr lang="en-NZ" sz="2400" b="0" dirty="0">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4257196207"/>
      </p:ext>
    </p:extLst>
  </p:cSld>
  <p:clrMapOvr>
    <a:masterClrMapping/>
  </p:clrMapOvr>
  <p:transition advTm="8906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7" name="Rectangle 59"/>
          <p:cNvSpPr>
            <a:spLocks noChangeArrowheads="1"/>
          </p:cNvSpPr>
          <p:nvPr/>
        </p:nvSpPr>
        <p:spPr bwMode="auto">
          <a:xfrm>
            <a:off x="457200" y="27463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4200" b="0" dirty="0">
                <a:solidFill>
                  <a:schemeClr val="tx2"/>
                </a:solidFill>
                <a:latin typeface="Garamond" pitchFamily="18" charset="0"/>
                <a:ea typeface="宋体" pitchFamily="2" charset="-122"/>
              </a:rPr>
              <a:t>Background</a:t>
            </a:r>
          </a:p>
        </p:txBody>
      </p:sp>
      <p:sp>
        <p:nvSpPr>
          <p:cNvPr id="7228" name="Rectangle 60"/>
          <p:cNvSpPr>
            <a:spLocks noChangeArrowheads="1"/>
          </p:cNvSpPr>
          <p:nvPr/>
        </p:nvSpPr>
        <p:spPr bwMode="auto">
          <a:xfrm>
            <a:off x="468312" y="1197546"/>
            <a:ext cx="8424167" cy="115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schemeClr val="accent1"/>
              </a:buClr>
              <a:buSzPct val="65000"/>
              <a:buFont typeface="Wingdings" pitchFamily="2" charset="2"/>
              <a:buChar char="n"/>
            </a:pPr>
            <a:r>
              <a:rPr lang="en-US" altLang="zh-CN" sz="2400" b="0" dirty="0">
                <a:latin typeface="Times New Roman" panose="02020603050405020304" pitchFamily="18" charset="0"/>
                <a:ea typeface="宋体" pitchFamily="2" charset="-122"/>
                <a:cs typeface="Times New Roman" panose="02020603050405020304" pitchFamily="18" charset="0"/>
              </a:rPr>
              <a:t>Large volume of complimentary rumors data make learning possible</a:t>
            </a:r>
          </a:p>
          <a:p>
            <a:pPr marL="342900" indent="-342900" eaLnBrk="0" hangingPunct="0">
              <a:spcBef>
                <a:spcPct val="20000"/>
              </a:spcBef>
              <a:buClr>
                <a:schemeClr val="accent1"/>
              </a:buClr>
              <a:buSzPct val="65000"/>
              <a:buFont typeface="Wingdings" pitchFamily="2" charset="2"/>
              <a:buChar char="n"/>
            </a:pPr>
            <a:endParaRPr lang="en-NZ" sz="2400" b="0" dirty="0">
              <a:latin typeface="Times New Roman" panose="02020603050405020304" pitchFamily="18" charset="0"/>
              <a:ea typeface="Times New Roman"/>
              <a:cs typeface="Times New Roman" panose="02020603050405020304" pitchFamily="18" charset="0"/>
              <a:sym typeface="Times New Roman"/>
            </a:endParaRPr>
          </a:p>
          <a:p>
            <a:pPr marL="342900" indent="-342900" eaLnBrk="0" hangingPunct="0">
              <a:spcBef>
                <a:spcPct val="20000"/>
              </a:spcBef>
              <a:buClr>
                <a:schemeClr val="accent1"/>
              </a:buClr>
              <a:buSzPct val="65000"/>
              <a:buFont typeface="Wingdings" pitchFamily="2" charset="2"/>
              <a:buChar char="n"/>
            </a:pPr>
            <a:endParaRPr lang="en-NZ" sz="2400" b="0" dirty="0">
              <a:latin typeface="Times New Roman" panose="02020603050405020304" pitchFamily="18" charset="0"/>
              <a:ea typeface="Times New Roman"/>
              <a:cs typeface="Times New Roman" panose="02020603050405020304" pitchFamily="18" charset="0"/>
              <a:sym typeface="Times New Roman"/>
            </a:endParaRPr>
          </a:p>
        </p:txBody>
      </p:sp>
      <p:pic>
        <p:nvPicPr>
          <p:cNvPr id="5" name="Picture 4">
            <a:extLst>
              <a:ext uri="{FF2B5EF4-FFF2-40B4-BE49-F238E27FC236}">
                <a16:creationId xmlns:a16="http://schemas.microsoft.com/office/drawing/2014/main" xmlns="" id="{A4A8195B-226A-4BC3-8651-581757E38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69" y="2060848"/>
            <a:ext cx="1741853" cy="1304709"/>
          </a:xfrm>
          <a:prstGeom prst="rect">
            <a:avLst/>
          </a:prstGeom>
        </p:spPr>
      </p:pic>
      <p:pic>
        <p:nvPicPr>
          <p:cNvPr id="6" name="Picture 5">
            <a:extLst>
              <a:ext uri="{FF2B5EF4-FFF2-40B4-BE49-F238E27FC236}">
                <a16:creationId xmlns:a16="http://schemas.microsoft.com/office/drawing/2014/main" xmlns="" id="{7D9FC2D3-477A-4369-B0F8-8C81EB217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588" y="3478154"/>
            <a:ext cx="2119814" cy="710994"/>
          </a:xfrm>
          <a:prstGeom prst="rect">
            <a:avLst/>
          </a:prstGeom>
        </p:spPr>
      </p:pic>
      <p:pic>
        <p:nvPicPr>
          <p:cNvPr id="153602" name="Picture 2" descr="Image result for Emergent.info">
            <a:extLst>
              <a:ext uri="{FF2B5EF4-FFF2-40B4-BE49-F238E27FC236}">
                <a16:creationId xmlns:a16="http://schemas.microsoft.com/office/drawing/2014/main" xmlns="" id="{3222BA8E-3683-4334-9A0F-CFDE1112F9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569" y="4669993"/>
            <a:ext cx="2401061" cy="104818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81FF9729-58AB-4645-AA47-4592611B5382}"/>
              </a:ext>
            </a:extLst>
          </p:cNvPr>
          <p:cNvPicPr>
            <a:picLocks noChangeAspect="1"/>
          </p:cNvPicPr>
          <p:nvPr/>
        </p:nvPicPr>
        <p:blipFill>
          <a:blip r:embed="rId6"/>
          <a:stretch>
            <a:fillRect/>
          </a:stretch>
        </p:blipFill>
        <p:spPr>
          <a:xfrm>
            <a:off x="3211309" y="1787633"/>
            <a:ext cx="5721020" cy="4305663"/>
          </a:xfrm>
          <a:prstGeom prst="rect">
            <a:avLst/>
          </a:prstGeom>
        </p:spPr>
      </p:pic>
      <p:sp>
        <p:nvSpPr>
          <p:cNvPr id="3" name="Oval 2">
            <a:extLst>
              <a:ext uri="{FF2B5EF4-FFF2-40B4-BE49-F238E27FC236}">
                <a16:creationId xmlns:a16="http://schemas.microsoft.com/office/drawing/2014/main" xmlns="" id="{9F0472F3-7032-4E86-B7FB-C7548B408D7E}"/>
              </a:ext>
            </a:extLst>
          </p:cNvPr>
          <p:cNvSpPr/>
          <p:nvPr/>
        </p:nvSpPr>
        <p:spPr bwMode="auto">
          <a:xfrm>
            <a:off x="3419872" y="2348880"/>
            <a:ext cx="936104" cy="4320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
        <p:nvSpPr>
          <p:cNvPr id="10" name="Oval 9">
            <a:extLst>
              <a:ext uri="{FF2B5EF4-FFF2-40B4-BE49-F238E27FC236}">
                <a16:creationId xmlns:a16="http://schemas.microsoft.com/office/drawing/2014/main" xmlns="" id="{E14E8B68-A112-44AC-88A6-AB4278A3754C}"/>
              </a:ext>
            </a:extLst>
          </p:cNvPr>
          <p:cNvSpPr/>
          <p:nvPr/>
        </p:nvSpPr>
        <p:spPr bwMode="auto">
          <a:xfrm>
            <a:off x="3382365" y="3940464"/>
            <a:ext cx="936104" cy="4320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
        <p:nvSpPr>
          <p:cNvPr id="11" name="Oval 10">
            <a:extLst>
              <a:ext uri="{FF2B5EF4-FFF2-40B4-BE49-F238E27FC236}">
                <a16:creationId xmlns:a16="http://schemas.microsoft.com/office/drawing/2014/main" xmlns="" id="{BED4E584-BCAD-4F2A-8297-BB6B59D167B5}"/>
              </a:ext>
            </a:extLst>
          </p:cNvPr>
          <p:cNvSpPr/>
          <p:nvPr/>
        </p:nvSpPr>
        <p:spPr bwMode="auto">
          <a:xfrm>
            <a:off x="3352566" y="5502149"/>
            <a:ext cx="936104" cy="4320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503008881"/>
      </p:ext>
    </p:extLst>
  </p:cSld>
  <p:clrMapOvr>
    <a:masterClrMapping/>
  </p:clrMapOvr>
  <p:transition advTm="89062"/>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0" name="Picture 6" descr="Image result for twitter">
            <a:extLst>
              <a:ext uri="{FF2B5EF4-FFF2-40B4-BE49-F238E27FC236}">
                <a16:creationId xmlns:a16="http://schemas.microsoft.com/office/drawing/2014/main" xmlns="" id="{33799862-6DCB-430C-B458-8C430E2781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2900" y="3610104"/>
            <a:ext cx="775207" cy="7752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A4A8195B-226A-4BC3-8651-581757E38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148" y="1156753"/>
            <a:ext cx="1741853" cy="1304709"/>
          </a:xfrm>
          <a:prstGeom prst="rect">
            <a:avLst/>
          </a:prstGeom>
        </p:spPr>
      </p:pic>
      <p:pic>
        <p:nvPicPr>
          <p:cNvPr id="6" name="Picture 5">
            <a:extLst>
              <a:ext uri="{FF2B5EF4-FFF2-40B4-BE49-F238E27FC236}">
                <a16:creationId xmlns:a16="http://schemas.microsoft.com/office/drawing/2014/main" xmlns="" id="{7D9FC2D3-477A-4369-B0F8-8C81EB2179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008" y="2512724"/>
            <a:ext cx="2119814" cy="710994"/>
          </a:xfrm>
          <a:prstGeom prst="rect">
            <a:avLst/>
          </a:prstGeom>
        </p:spPr>
      </p:pic>
      <p:pic>
        <p:nvPicPr>
          <p:cNvPr id="153602" name="Picture 2" descr="Image result for Emergent.info">
            <a:extLst>
              <a:ext uri="{FF2B5EF4-FFF2-40B4-BE49-F238E27FC236}">
                <a16:creationId xmlns:a16="http://schemas.microsoft.com/office/drawing/2014/main" xmlns="" id="{3222BA8E-3683-4334-9A0F-CFDE1112F9D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148" y="3503183"/>
            <a:ext cx="2116343" cy="897662"/>
          </a:xfrm>
          <a:prstGeom prst="rect">
            <a:avLst/>
          </a:prstGeom>
          <a:noFill/>
          <a:extLst>
            <a:ext uri="{909E8E84-426E-40DD-AFC4-6F175D3DCCD1}">
              <a14:hiddenFill xmlns:a14="http://schemas.microsoft.com/office/drawing/2010/main">
                <a:solidFill>
                  <a:srgbClr val="FFFFFF"/>
                </a:solidFill>
              </a14:hiddenFill>
            </a:ext>
          </a:extLst>
        </p:spPr>
      </p:pic>
      <p:sp>
        <p:nvSpPr>
          <p:cNvPr id="7" name="Flowchart: Multidocument 6">
            <a:extLst>
              <a:ext uri="{FF2B5EF4-FFF2-40B4-BE49-F238E27FC236}">
                <a16:creationId xmlns:a16="http://schemas.microsoft.com/office/drawing/2014/main" xmlns="" id="{50C13233-54F7-45B5-B965-F2D19978D825}"/>
              </a:ext>
            </a:extLst>
          </p:cNvPr>
          <p:cNvSpPr/>
          <p:nvPr/>
        </p:nvSpPr>
        <p:spPr bwMode="auto">
          <a:xfrm>
            <a:off x="3969224" y="2059528"/>
            <a:ext cx="1156732" cy="835497"/>
          </a:xfrm>
          <a:prstGeom prst="flowChartMultidocumen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a:ln>
                  <a:noFill/>
                </a:ln>
                <a:solidFill>
                  <a:schemeClr val="tx1"/>
                </a:solidFill>
                <a:effectLst/>
                <a:latin typeface="Arial" charset="0"/>
              </a:rPr>
              <a:t>claims</a:t>
            </a:r>
          </a:p>
        </p:txBody>
      </p:sp>
      <p:sp>
        <p:nvSpPr>
          <p:cNvPr id="8" name="Arrow: Right 7">
            <a:extLst>
              <a:ext uri="{FF2B5EF4-FFF2-40B4-BE49-F238E27FC236}">
                <a16:creationId xmlns:a16="http://schemas.microsoft.com/office/drawing/2014/main" xmlns="" id="{E0483587-7E17-455E-864D-70614AA3E1E8}"/>
              </a:ext>
            </a:extLst>
          </p:cNvPr>
          <p:cNvSpPr/>
          <p:nvPr/>
        </p:nvSpPr>
        <p:spPr bwMode="auto">
          <a:xfrm>
            <a:off x="2936072" y="2248881"/>
            <a:ext cx="720080" cy="454697"/>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
        <p:nvSpPr>
          <p:cNvPr id="16" name="Arrow: Right 15">
            <a:extLst>
              <a:ext uri="{FF2B5EF4-FFF2-40B4-BE49-F238E27FC236}">
                <a16:creationId xmlns:a16="http://schemas.microsoft.com/office/drawing/2014/main" xmlns="" id="{3D133AA6-E972-4DE3-A6AA-E6921AAA1CBD}"/>
              </a:ext>
            </a:extLst>
          </p:cNvPr>
          <p:cNvSpPr/>
          <p:nvPr/>
        </p:nvSpPr>
        <p:spPr bwMode="auto">
          <a:xfrm>
            <a:off x="5458696" y="2191871"/>
            <a:ext cx="720080" cy="511707"/>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grpSp>
        <p:nvGrpSpPr>
          <p:cNvPr id="20" name="Group 19">
            <a:extLst>
              <a:ext uri="{FF2B5EF4-FFF2-40B4-BE49-F238E27FC236}">
                <a16:creationId xmlns:a16="http://schemas.microsoft.com/office/drawing/2014/main" xmlns="" id="{ED80AE22-1BFD-4034-9AC4-A6F2CD34EBE6}"/>
              </a:ext>
            </a:extLst>
          </p:cNvPr>
          <p:cNvGrpSpPr/>
          <p:nvPr/>
        </p:nvGrpSpPr>
        <p:grpSpPr>
          <a:xfrm>
            <a:off x="6310534" y="896025"/>
            <a:ext cx="2437930" cy="2965023"/>
            <a:chOff x="5927894" y="1286510"/>
            <a:chExt cx="2437930" cy="2965023"/>
          </a:xfrm>
        </p:grpSpPr>
        <p:pic>
          <p:nvPicPr>
            <p:cNvPr id="154628" name="Picture 4" descr="Image result for twitter posts">
              <a:extLst>
                <a:ext uri="{FF2B5EF4-FFF2-40B4-BE49-F238E27FC236}">
                  <a16:creationId xmlns:a16="http://schemas.microsoft.com/office/drawing/2014/main" xmlns="" id="{50263CE9-81FF-4295-8156-F57004441B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7894" y="1484784"/>
              <a:ext cx="2060850" cy="21970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Image result for twitter posts">
              <a:extLst>
                <a:ext uri="{FF2B5EF4-FFF2-40B4-BE49-F238E27FC236}">
                  <a16:creationId xmlns:a16="http://schemas.microsoft.com/office/drawing/2014/main" xmlns="" id="{7D27A6D4-6213-4574-AE9F-5402549B8A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7287" y="1745620"/>
              <a:ext cx="2060850" cy="21970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twitter posts">
              <a:extLst>
                <a:ext uri="{FF2B5EF4-FFF2-40B4-BE49-F238E27FC236}">
                  <a16:creationId xmlns:a16="http://schemas.microsoft.com/office/drawing/2014/main" xmlns="" id="{947B0DE0-7CD4-457B-AEC3-EE2589B297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6267" y="2054528"/>
              <a:ext cx="2060850" cy="2197005"/>
            </a:xfrm>
            <a:prstGeom prst="rect">
              <a:avLst/>
            </a:prstGeom>
            <a:noFill/>
            <a:extLst>
              <a:ext uri="{909E8E84-426E-40DD-AFC4-6F175D3DCCD1}">
                <a14:hiddenFill xmlns:a14="http://schemas.microsoft.com/office/drawing/2010/main">
                  <a:solidFill>
                    <a:srgbClr val="FFFFFF"/>
                  </a:solidFill>
                </a14:hiddenFill>
              </a:ext>
            </a:extLst>
          </p:spPr>
        </p:pic>
        <p:pic>
          <p:nvPicPr>
            <p:cNvPr id="154626" name="Picture 2" descr="Image result for twitter">
              <a:extLst>
                <a:ext uri="{FF2B5EF4-FFF2-40B4-BE49-F238E27FC236}">
                  <a16:creationId xmlns:a16="http://schemas.microsoft.com/office/drawing/2014/main" xmlns="" id="{930C9827-DE47-4968-B430-683C8330D58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6439" y="1286510"/>
              <a:ext cx="969385" cy="54501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Flowchart: Multidocument 20">
            <a:extLst>
              <a:ext uri="{FF2B5EF4-FFF2-40B4-BE49-F238E27FC236}">
                <a16:creationId xmlns:a16="http://schemas.microsoft.com/office/drawing/2014/main" xmlns="" id="{06E6F147-C81F-43D4-B77D-1C4736353614}"/>
              </a:ext>
            </a:extLst>
          </p:cNvPr>
          <p:cNvSpPr/>
          <p:nvPr/>
        </p:nvSpPr>
        <p:spPr bwMode="auto">
          <a:xfrm>
            <a:off x="3395104" y="4223693"/>
            <a:ext cx="1156732" cy="835497"/>
          </a:xfrm>
          <a:prstGeom prst="flowChartMultidocumen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a:ln>
                  <a:noFill/>
                </a:ln>
                <a:solidFill>
                  <a:schemeClr val="tx1"/>
                </a:solidFill>
                <a:effectLst/>
                <a:latin typeface="Arial" charset="0"/>
              </a:rPr>
              <a:t>New claims</a:t>
            </a:r>
          </a:p>
        </p:txBody>
      </p:sp>
      <p:sp>
        <p:nvSpPr>
          <p:cNvPr id="13" name="Arrow: Bent-Up 12">
            <a:extLst>
              <a:ext uri="{FF2B5EF4-FFF2-40B4-BE49-F238E27FC236}">
                <a16:creationId xmlns:a16="http://schemas.microsoft.com/office/drawing/2014/main" xmlns="" id="{147B73CD-B025-4355-AE0A-E8DF2540C205}"/>
              </a:ext>
            </a:extLst>
          </p:cNvPr>
          <p:cNvSpPr/>
          <p:nvPr/>
        </p:nvSpPr>
        <p:spPr bwMode="auto">
          <a:xfrm rot="5400000" flipV="1">
            <a:off x="6317037" y="4062026"/>
            <a:ext cx="1137225" cy="837683"/>
          </a:xfrm>
          <a:prstGeom prst="bentUpArrow">
            <a:avLst>
              <a:gd name="adj1" fmla="val 25000"/>
              <a:gd name="adj2" fmla="val 26418"/>
              <a:gd name="adj3" fmla="val 25000"/>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
        <p:nvSpPr>
          <p:cNvPr id="14" name="Rectangle: Single Corner Snipped 13">
            <a:extLst>
              <a:ext uri="{FF2B5EF4-FFF2-40B4-BE49-F238E27FC236}">
                <a16:creationId xmlns:a16="http://schemas.microsoft.com/office/drawing/2014/main" xmlns="" id="{8D4DC298-7BD0-4B6F-9ED7-23AAE284AFEA}"/>
              </a:ext>
            </a:extLst>
          </p:cNvPr>
          <p:cNvSpPr/>
          <p:nvPr/>
        </p:nvSpPr>
        <p:spPr bwMode="auto">
          <a:xfrm>
            <a:off x="3473059" y="5828617"/>
            <a:ext cx="1596596" cy="438832"/>
          </a:xfrm>
          <a:prstGeom prst="snip1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NZ" sz="1800" b="1" i="0" u="none" strike="noStrike" cap="none" normalizeH="0" baseline="0" dirty="0">
                <a:ln>
                  <a:noFill/>
                </a:ln>
                <a:solidFill>
                  <a:schemeClr val="tx1"/>
                </a:solidFill>
                <a:effectLst/>
                <a:latin typeface="Arial" charset="0"/>
              </a:rPr>
              <a:t>predictions</a:t>
            </a:r>
          </a:p>
        </p:txBody>
      </p:sp>
      <p:grpSp>
        <p:nvGrpSpPr>
          <p:cNvPr id="17" name="Group 16">
            <a:extLst>
              <a:ext uri="{FF2B5EF4-FFF2-40B4-BE49-F238E27FC236}">
                <a16:creationId xmlns:a16="http://schemas.microsoft.com/office/drawing/2014/main" xmlns="" id="{E5A53F80-752F-4BBB-B658-DE39001153DF}"/>
              </a:ext>
            </a:extLst>
          </p:cNvPr>
          <p:cNvGrpSpPr/>
          <p:nvPr/>
        </p:nvGrpSpPr>
        <p:grpSpPr>
          <a:xfrm>
            <a:off x="4907967" y="3644063"/>
            <a:ext cx="1487470" cy="1513563"/>
            <a:chOff x="4432126" y="3636994"/>
            <a:chExt cx="1487470" cy="1513563"/>
          </a:xfrm>
        </p:grpSpPr>
        <p:pic>
          <p:nvPicPr>
            <p:cNvPr id="9" name="Picture 8">
              <a:extLst>
                <a:ext uri="{FF2B5EF4-FFF2-40B4-BE49-F238E27FC236}">
                  <a16:creationId xmlns:a16="http://schemas.microsoft.com/office/drawing/2014/main" xmlns="" id="{3108B970-ADD2-464E-9066-77CCF6B4DF5D}"/>
                </a:ext>
              </a:extLst>
            </p:cNvPr>
            <p:cNvPicPr>
              <a:picLocks noChangeAspect="1"/>
            </p:cNvPicPr>
            <p:nvPr/>
          </p:nvPicPr>
          <p:blipFill>
            <a:blip r:embed="rId9"/>
            <a:stretch>
              <a:fillRect/>
            </a:stretch>
          </p:blipFill>
          <p:spPr>
            <a:xfrm>
              <a:off x="4432126" y="3993636"/>
              <a:ext cx="1487470" cy="1156921"/>
            </a:xfrm>
            <a:prstGeom prst="rect">
              <a:avLst/>
            </a:prstGeom>
          </p:spPr>
        </p:pic>
        <p:sp>
          <p:nvSpPr>
            <p:cNvPr id="15" name="TextBox 14">
              <a:extLst>
                <a:ext uri="{FF2B5EF4-FFF2-40B4-BE49-F238E27FC236}">
                  <a16:creationId xmlns:a16="http://schemas.microsoft.com/office/drawing/2014/main" xmlns="" id="{1A8AEB30-E06B-4008-8AED-62152A598F78}"/>
                </a:ext>
              </a:extLst>
            </p:cNvPr>
            <p:cNvSpPr txBox="1"/>
            <p:nvPr/>
          </p:nvSpPr>
          <p:spPr>
            <a:xfrm>
              <a:off x="4684767" y="3636994"/>
              <a:ext cx="1031546" cy="369332"/>
            </a:xfrm>
            <a:prstGeom prst="rect">
              <a:avLst/>
            </a:prstGeom>
            <a:noFill/>
          </p:spPr>
          <p:txBody>
            <a:bodyPr wrap="square" rtlCol="0">
              <a:spAutoFit/>
            </a:bodyPr>
            <a:lstStyle/>
            <a:p>
              <a:r>
                <a:rPr lang="en-NZ" dirty="0"/>
                <a:t>models</a:t>
              </a:r>
            </a:p>
          </p:txBody>
        </p:sp>
      </p:grpSp>
      <p:sp>
        <p:nvSpPr>
          <p:cNvPr id="26" name="Arrow: Right 25">
            <a:extLst>
              <a:ext uri="{FF2B5EF4-FFF2-40B4-BE49-F238E27FC236}">
                <a16:creationId xmlns:a16="http://schemas.microsoft.com/office/drawing/2014/main" xmlns="" id="{F78F913C-959E-425B-ABA4-805C5CF3EF71}"/>
              </a:ext>
            </a:extLst>
          </p:cNvPr>
          <p:cNvSpPr/>
          <p:nvPr/>
        </p:nvSpPr>
        <p:spPr bwMode="auto">
          <a:xfrm rot="5400000">
            <a:off x="3597813" y="5216555"/>
            <a:ext cx="720080" cy="454697"/>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
        <p:nvSpPr>
          <p:cNvPr id="27" name="Arrow: Right 26">
            <a:extLst>
              <a:ext uri="{FF2B5EF4-FFF2-40B4-BE49-F238E27FC236}">
                <a16:creationId xmlns:a16="http://schemas.microsoft.com/office/drawing/2014/main" xmlns="" id="{4C656F66-0DCE-4452-A51E-31C179FC917F}"/>
              </a:ext>
            </a:extLst>
          </p:cNvPr>
          <p:cNvSpPr/>
          <p:nvPr/>
        </p:nvSpPr>
        <p:spPr bwMode="auto">
          <a:xfrm rot="8835112">
            <a:off x="4473199" y="5213824"/>
            <a:ext cx="978096" cy="454697"/>
          </a:xfrm>
          <a:prstGeom prst="rightArrow">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
        <p:nvSpPr>
          <p:cNvPr id="22" name="Rectangle: Rounded Corners 21">
            <a:extLst>
              <a:ext uri="{FF2B5EF4-FFF2-40B4-BE49-F238E27FC236}">
                <a16:creationId xmlns:a16="http://schemas.microsoft.com/office/drawing/2014/main" xmlns="" id="{C6308EED-62FA-4969-BABA-0DD9D7B84F0B}"/>
              </a:ext>
            </a:extLst>
          </p:cNvPr>
          <p:cNvSpPr/>
          <p:nvPr/>
        </p:nvSpPr>
        <p:spPr bwMode="auto">
          <a:xfrm>
            <a:off x="532008" y="1267440"/>
            <a:ext cx="2258483" cy="3374001"/>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a:ln>
                <a:noFill/>
              </a:ln>
              <a:solidFill>
                <a:schemeClr val="tx1"/>
              </a:solidFill>
              <a:effectLst/>
              <a:latin typeface="Arial" charset="0"/>
            </a:endParaRPr>
          </a:p>
        </p:txBody>
      </p:sp>
      <p:sp>
        <p:nvSpPr>
          <p:cNvPr id="32" name="Rectangle 59">
            <a:extLst>
              <a:ext uri="{FF2B5EF4-FFF2-40B4-BE49-F238E27FC236}">
                <a16:creationId xmlns:a16="http://schemas.microsoft.com/office/drawing/2014/main" xmlns="" id="{A4F93EFB-B2F2-47B1-984F-A66F38FBD344}"/>
              </a:ext>
            </a:extLst>
          </p:cNvPr>
          <p:cNvSpPr>
            <a:spLocks noChangeArrowheads="1"/>
          </p:cNvSpPr>
          <p:nvPr/>
        </p:nvSpPr>
        <p:spPr bwMode="auto">
          <a:xfrm>
            <a:off x="457200" y="27463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4200" b="0" dirty="0">
                <a:solidFill>
                  <a:schemeClr val="tx2"/>
                </a:solidFill>
                <a:latin typeface="Garamond" pitchFamily="18" charset="0"/>
                <a:ea typeface="宋体" pitchFamily="2" charset="-122"/>
              </a:rPr>
              <a:t>Learn to identify rumors on Twitter</a:t>
            </a:r>
          </a:p>
        </p:txBody>
      </p:sp>
    </p:spTree>
    <p:extLst>
      <p:ext uri="{BB962C8B-B14F-4D97-AF65-F5344CB8AC3E}">
        <p14:creationId xmlns:p14="http://schemas.microsoft.com/office/powerpoint/2010/main" val="1830656921"/>
      </p:ext>
    </p:extLst>
  </p:cSld>
  <p:clrMapOvr>
    <a:masterClrMapping/>
  </p:clrMapOvr>
  <p:transition advTm="8906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animBg="1"/>
      <p:bldP spid="21" grpId="0" animBg="1"/>
      <p:bldP spid="13" grpId="0" animBg="1"/>
      <p:bldP spid="14"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Method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Conclusions and future work</a:t>
            </a:r>
          </a:p>
        </p:txBody>
      </p:sp>
    </p:spTree>
    <p:extLst>
      <p:ext uri="{BB962C8B-B14F-4D97-AF65-F5344CB8AC3E}">
        <p14:creationId xmlns:p14="http://schemas.microsoft.com/office/powerpoint/2010/main" val="155842015"/>
      </p:ext>
    </p:extLst>
  </p:cSld>
  <p:clrMapOvr>
    <a:masterClrMapping/>
  </p:clrMapOvr>
  <p:transition advTm="3558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7" name="Rectangle 59"/>
          <p:cNvSpPr>
            <a:spLocks noChangeArrowheads="1"/>
          </p:cNvSpPr>
          <p:nvPr/>
        </p:nvSpPr>
        <p:spPr bwMode="auto">
          <a:xfrm>
            <a:off x="457200" y="27463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4200" b="0" dirty="0">
                <a:solidFill>
                  <a:schemeClr val="tx2"/>
                </a:solidFill>
                <a:latin typeface="Garamond" pitchFamily="18" charset="0"/>
                <a:ea typeface="宋体" pitchFamily="2" charset="-122"/>
              </a:rPr>
              <a:t>Related work</a:t>
            </a:r>
          </a:p>
        </p:txBody>
      </p:sp>
      <p:sp>
        <p:nvSpPr>
          <p:cNvPr id="7228" name="Rectangle 60"/>
          <p:cNvSpPr>
            <a:spLocks noChangeArrowheads="1"/>
          </p:cNvSpPr>
          <p:nvPr/>
        </p:nvSpPr>
        <p:spPr bwMode="auto">
          <a:xfrm>
            <a:off x="457200" y="1412776"/>
            <a:ext cx="8064500" cy="4153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Existing systems based on common sense and investigative journalism, e.g., </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snopes.com</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factcheck.org</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emergence.info</a:t>
            </a:r>
          </a:p>
          <a:p>
            <a:pPr marL="800100" lvl="1" indent="-342900" eaLnBrk="0" hangingPunct="0">
              <a:spcBef>
                <a:spcPct val="20000"/>
              </a:spcBef>
              <a:buClr>
                <a:schemeClr val="accent1"/>
              </a:buClr>
              <a:buSzPct val="65000"/>
              <a:buFont typeface="Wingdings" pitchFamily="2" charset="2"/>
              <a:buChar char="n"/>
            </a:pPr>
            <a:endParaRPr lang="en-US" altLang="zh-CN" sz="2000" b="0" dirty="0">
              <a:latin typeface="Times New Roman" panose="02020603050405020304" pitchFamily="18" charset="0"/>
              <a:ea typeface="宋体" pitchFamily="2" charset="-122"/>
              <a:cs typeface="Times New Roman" panose="02020603050405020304" pitchFamily="18" charset="0"/>
            </a:endParaRPr>
          </a:p>
          <a:p>
            <a:pPr marL="342900"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Learning-based model for rumor detection</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Information credibility: Castillo et al. (2011), Yang et al. (2012)</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Using handcrafted features:  Liu et al. (2015), Ma et al. (2015), Kwon et al. (2013, 2017)</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Using cue terms: Zhao et al. (2015)</a:t>
            </a:r>
          </a:p>
          <a:p>
            <a:pPr marL="800100" lvl="1" indent="-342900" eaLnBrk="0" hangingPunct="0">
              <a:spcBef>
                <a:spcPct val="20000"/>
              </a:spcBef>
              <a:buClr>
                <a:schemeClr val="accent1"/>
              </a:buClr>
              <a:buSzPct val="65000"/>
              <a:buFont typeface="Wingdings" pitchFamily="2" charset="2"/>
              <a:buChar char="n"/>
            </a:pPr>
            <a:endParaRPr lang="en-US" altLang="zh-CN" b="0" dirty="0">
              <a:ea typeface="宋体" pitchFamily="2" charset="-122"/>
            </a:endParaRPr>
          </a:p>
        </p:txBody>
      </p:sp>
    </p:spTree>
  </p:cSld>
  <p:clrMapOvr>
    <a:masterClrMapping/>
  </p:clrMapOvr>
  <p:transition advTm="89062"/>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7" name="Rectangle 59"/>
          <p:cNvSpPr>
            <a:spLocks noChangeArrowheads="1"/>
          </p:cNvSpPr>
          <p:nvPr/>
        </p:nvSpPr>
        <p:spPr bwMode="auto">
          <a:xfrm>
            <a:off x="457200" y="274638"/>
            <a:ext cx="8229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r>
              <a:rPr lang="en-US" altLang="zh-CN" sz="4200" b="0" dirty="0">
                <a:solidFill>
                  <a:schemeClr val="tx2"/>
                </a:solidFill>
                <a:latin typeface="Garamond" pitchFamily="18" charset="0"/>
                <a:ea typeface="宋体" pitchFamily="2" charset="-122"/>
              </a:rPr>
              <a:t>Related work (</a:t>
            </a:r>
            <a:r>
              <a:rPr lang="en-US" altLang="zh-CN" sz="4200" b="0" dirty="0" err="1">
                <a:solidFill>
                  <a:schemeClr val="tx2"/>
                </a:solidFill>
                <a:latin typeface="Garamond" pitchFamily="18" charset="0"/>
                <a:ea typeface="宋体" pitchFamily="2" charset="-122"/>
              </a:rPr>
              <a:t>cont</a:t>
            </a:r>
            <a:r>
              <a:rPr lang="en-US" altLang="zh-CN" sz="4200" b="0" dirty="0">
                <a:solidFill>
                  <a:schemeClr val="tx2"/>
                </a:solidFill>
                <a:latin typeface="Garamond" pitchFamily="18" charset="0"/>
                <a:ea typeface="宋体" pitchFamily="2" charset="-122"/>
              </a:rPr>
              <a:t>’)</a:t>
            </a:r>
          </a:p>
        </p:txBody>
      </p:sp>
      <p:sp>
        <p:nvSpPr>
          <p:cNvPr id="7228" name="Rectangle 60"/>
          <p:cNvSpPr>
            <a:spLocks noChangeArrowheads="1"/>
          </p:cNvSpPr>
          <p:nvPr/>
        </p:nvSpPr>
        <p:spPr bwMode="auto">
          <a:xfrm>
            <a:off x="457200" y="1412776"/>
            <a:ext cx="806450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Deep neural networks (quite many)</a:t>
            </a:r>
          </a:p>
          <a:p>
            <a:pPr marL="800100" lvl="1" indent="-342900" eaLnBrk="0" hangingPunct="0">
              <a:spcBef>
                <a:spcPct val="20000"/>
              </a:spcBef>
              <a:buClr>
                <a:schemeClr val="accent1"/>
              </a:buClr>
              <a:buSzPct val="65000"/>
              <a:buFont typeface="Wingdings" pitchFamily="2" charset="2"/>
              <a:buChar char="n"/>
            </a:pPr>
            <a:r>
              <a:rPr lang="en-US" altLang="zh-CN" b="0" dirty="0">
                <a:latin typeface="Times New Roman" panose="02020603050405020304" pitchFamily="18" charset="0"/>
                <a:ea typeface="宋体" pitchFamily="2" charset="-122"/>
                <a:cs typeface="Times New Roman" panose="02020603050405020304" pitchFamily="18" charset="0"/>
              </a:rPr>
              <a:t>Basic RNN: </a:t>
            </a:r>
            <a:r>
              <a:rPr lang="en-US" altLang="zh-CN" b="0" dirty="0" err="1">
                <a:latin typeface="Times New Roman" panose="02020603050405020304" pitchFamily="18" charset="0"/>
                <a:ea typeface="宋体" pitchFamily="2" charset="-122"/>
                <a:cs typeface="Times New Roman" panose="02020603050405020304" pitchFamily="18" charset="0"/>
              </a:rPr>
              <a:t>Rumelhart</a:t>
            </a:r>
            <a:r>
              <a:rPr lang="en-US" altLang="zh-CN" b="0" dirty="0">
                <a:latin typeface="Times New Roman" panose="02020603050405020304" pitchFamily="18" charset="0"/>
                <a:ea typeface="宋体" pitchFamily="2" charset="-122"/>
                <a:cs typeface="Times New Roman" panose="02020603050405020304" pitchFamily="18" charset="0"/>
              </a:rPr>
              <a:t> et al. (1986)</a:t>
            </a:r>
          </a:p>
          <a:p>
            <a:pPr marL="800100" lvl="1" indent="-342900" eaLnBrk="0" hangingPunct="0">
              <a:spcBef>
                <a:spcPct val="20000"/>
              </a:spcBef>
              <a:buClr>
                <a:schemeClr val="accent1"/>
              </a:buClr>
              <a:buSzPct val="65000"/>
              <a:buFont typeface="Wingdings" pitchFamily="2" charset="2"/>
              <a:buChar char="n"/>
            </a:pPr>
            <a:r>
              <a:rPr lang="en-US" altLang="zh-CN" b="0" dirty="0">
                <a:latin typeface="Times New Roman" panose="02020603050405020304" pitchFamily="18" charset="0"/>
                <a:ea typeface="宋体" pitchFamily="2" charset="-122"/>
                <a:cs typeface="Times New Roman" panose="02020603050405020304" pitchFamily="18" charset="0"/>
              </a:rPr>
              <a:t>Long Short-Term Memory (LSTM): </a:t>
            </a:r>
            <a:r>
              <a:rPr lang="de-DE" b="0" dirty="0">
                <a:latin typeface="Times New Roman"/>
                <a:ea typeface="Times New Roman"/>
                <a:cs typeface="Times New Roman"/>
                <a:sym typeface="Times New Roman"/>
              </a:rPr>
              <a:t>Hochreiter and Schmidhuber (1997); Graves (2013)</a:t>
            </a:r>
          </a:p>
          <a:p>
            <a:pPr marL="800100" lvl="1" indent="-342900" eaLnBrk="0" hangingPunct="0">
              <a:spcBef>
                <a:spcPct val="20000"/>
              </a:spcBef>
              <a:buClr>
                <a:schemeClr val="accent1"/>
              </a:buClr>
              <a:buSzPct val="65000"/>
              <a:buFont typeface="Wingdings" pitchFamily="2" charset="2"/>
              <a:buChar char="n"/>
            </a:pPr>
            <a:r>
              <a:rPr lang="en-NZ" b="0" dirty="0">
                <a:latin typeface="Times New Roman"/>
                <a:ea typeface="Times New Roman"/>
                <a:cs typeface="Times New Roman"/>
                <a:sym typeface="Times New Roman"/>
              </a:rPr>
              <a:t>Gated Recurrent Unit (GRU): Cho et al. (2014)</a:t>
            </a:r>
            <a:endParaRPr lang="en-NZ" altLang="zh-CN" b="0" dirty="0">
              <a:latin typeface="Times New Roman"/>
              <a:ea typeface="宋体" pitchFamily="2" charset="-122"/>
              <a:cs typeface="Times New Roman"/>
              <a:sym typeface="Times New Roman"/>
            </a:endParaRPr>
          </a:p>
          <a:p>
            <a:pPr marL="800100" lvl="1" indent="-342900" eaLnBrk="0" hangingPunct="0">
              <a:spcBef>
                <a:spcPct val="20000"/>
              </a:spcBef>
              <a:buClr>
                <a:schemeClr val="accent1"/>
              </a:buClr>
              <a:buSzPct val="65000"/>
              <a:buFont typeface="Wingdings" pitchFamily="2" charset="2"/>
              <a:buChar char="n"/>
            </a:pPr>
            <a:endParaRPr lang="en-NZ" altLang="zh-CN" b="0" dirty="0">
              <a:latin typeface="Times New Roman"/>
              <a:ea typeface="宋体" pitchFamily="2" charset="-122"/>
              <a:cs typeface="Times New Roman"/>
              <a:sym typeface="Times New Roman"/>
            </a:endParaRPr>
          </a:p>
          <a:p>
            <a:pPr marL="342900"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Tree Kernel (semantic similarity based on tree similarity)</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Syntactic parsing: Collins and Duffy (2001)</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Question-answering: </a:t>
            </a:r>
            <a:r>
              <a:rPr lang="en-US" altLang="zh-CN" sz="2000" b="0" dirty="0" err="1">
                <a:latin typeface="Times New Roman" panose="02020603050405020304" pitchFamily="18" charset="0"/>
                <a:ea typeface="宋体" pitchFamily="2" charset="-122"/>
                <a:cs typeface="Times New Roman" panose="02020603050405020304" pitchFamily="18" charset="0"/>
              </a:rPr>
              <a:t>Moschitti</a:t>
            </a:r>
            <a:r>
              <a:rPr lang="en-US" altLang="zh-CN" sz="2000" b="0" dirty="0">
                <a:latin typeface="Times New Roman" panose="02020603050405020304" pitchFamily="18" charset="0"/>
                <a:ea typeface="宋体" pitchFamily="2" charset="-122"/>
                <a:cs typeface="Times New Roman" panose="02020603050405020304" pitchFamily="18" charset="0"/>
              </a:rPr>
              <a:t> et al. (2006)</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Semantic analysis: </a:t>
            </a:r>
            <a:r>
              <a:rPr lang="en-US" altLang="zh-CN" sz="2000" b="0" dirty="0" err="1">
                <a:latin typeface="Times New Roman" panose="02020603050405020304" pitchFamily="18" charset="0"/>
                <a:ea typeface="宋体" pitchFamily="2" charset="-122"/>
                <a:cs typeface="Times New Roman" panose="02020603050405020304" pitchFamily="18" charset="0"/>
              </a:rPr>
              <a:t>Moschitti</a:t>
            </a:r>
            <a:r>
              <a:rPr lang="en-US" altLang="zh-CN" sz="2000" b="0" dirty="0">
                <a:latin typeface="Times New Roman" panose="02020603050405020304" pitchFamily="18" charset="0"/>
                <a:ea typeface="宋体" pitchFamily="2" charset="-122"/>
                <a:cs typeface="Times New Roman" panose="02020603050405020304" pitchFamily="18" charset="0"/>
              </a:rPr>
              <a:t> et al. (2004)</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Relation extraction: Zhang et al. (2008)</a:t>
            </a:r>
          </a:p>
          <a:p>
            <a:pPr marL="800100" lvl="1" indent="-342900" eaLnBrk="0" hangingPunct="0">
              <a:spcBef>
                <a:spcPct val="20000"/>
              </a:spcBef>
              <a:buClr>
                <a:schemeClr val="accent1"/>
              </a:buClr>
              <a:buSzPct val="65000"/>
              <a:buFont typeface="Wingdings" pitchFamily="2" charset="2"/>
              <a:buChar char="n"/>
            </a:pPr>
            <a:r>
              <a:rPr lang="en-US" altLang="zh-CN" sz="2000" b="0" dirty="0">
                <a:latin typeface="Times New Roman" panose="02020603050405020304" pitchFamily="18" charset="0"/>
                <a:ea typeface="宋体" pitchFamily="2" charset="-122"/>
                <a:cs typeface="Times New Roman" panose="02020603050405020304" pitchFamily="18" charset="0"/>
              </a:rPr>
              <a:t>Machine translation: Sun et al. (2010)</a:t>
            </a:r>
          </a:p>
          <a:p>
            <a:pPr marL="800100" lvl="1" indent="-342900" eaLnBrk="0" hangingPunct="0">
              <a:spcBef>
                <a:spcPct val="20000"/>
              </a:spcBef>
              <a:buClr>
                <a:schemeClr val="accent1"/>
              </a:buClr>
              <a:buSzPct val="65000"/>
              <a:buFont typeface="Wingdings" pitchFamily="2" charset="2"/>
              <a:buChar char="n"/>
            </a:pPr>
            <a:endParaRPr lang="en-US" altLang="zh-CN" b="0" dirty="0">
              <a:latin typeface="Times New Roman" panose="02020603050405020304" pitchFamily="18" charset="0"/>
              <a:ea typeface="宋体" pitchFamily="2" charset="-122"/>
              <a:cs typeface="Times New Roman" panose="02020603050405020304" pitchFamily="18" charset="0"/>
            </a:endParaRPr>
          </a:p>
        </p:txBody>
      </p:sp>
    </p:spTree>
    <p:extLst>
      <p:ext uri="{BB962C8B-B14F-4D97-AF65-F5344CB8AC3E}">
        <p14:creationId xmlns:p14="http://schemas.microsoft.com/office/powerpoint/2010/main" val="1167257455"/>
      </p:ext>
    </p:extLst>
  </p:cSld>
  <p:clrMapOvr>
    <a:masterClrMapping/>
  </p:clrMapOvr>
  <p:transition advTm="89062"/>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dirty="0">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Methods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Conclusions and future work</a:t>
            </a:r>
          </a:p>
        </p:txBody>
      </p:sp>
    </p:spTree>
    <p:extLst>
      <p:ext uri="{BB962C8B-B14F-4D97-AF65-F5344CB8AC3E}">
        <p14:creationId xmlns:p14="http://schemas.microsoft.com/office/powerpoint/2010/main" val="3847684439"/>
      </p:ext>
    </p:extLst>
  </p:cSld>
  <p:clrMapOvr>
    <a:masterClrMapping/>
  </p:clrMapOvr>
  <p:transition advTm="3558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9">
            <a:extLst>
              <a:ext uri="{FF2B5EF4-FFF2-40B4-BE49-F238E27FC236}">
                <a16:creationId xmlns:a16="http://schemas.microsoft.com/office/drawing/2014/main" xmlns="" id="{9E685BB7-FF87-4493-A958-0337761DF64D}"/>
              </a:ext>
            </a:extLst>
          </p:cNvPr>
          <p:cNvGraphicFramePr>
            <a:graphicFrameLocks/>
          </p:cNvGraphicFramePr>
          <p:nvPr>
            <p:extLst>
              <p:ext uri="{D42A27DB-BD31-4B8C-83A1-F6EECF244321}">
                <p14:modId xmlns:p14="http://schemas.microsoft.com/office/powerpoint/2010/main" val="2856600996"/>
              </p:ext>
            </p:extLst>
          </p:nvPr>
        </p:nvGraphicFramePr>
        <p:xfrm>
          <a:off x="751473" y="2174339"/>
          <a:ext cx="6556831" cy="3270885"/>
        </p:xfrm>
        <a:graphic>
          <a:graphicData uri="http://schemas.openxmlformats.org/drawingml/2006/table">
            <a:tbl>
              <a:tblPr firstRow="1" bandRow="1">
                <a:tableStyleId>{69CF1AB2-1976-4502-BF36-3FF5EA218861}</a:tableStyleId>
              </a:tblPr>
              <a:tblGrid>
                <a:gridCol w="900508">
                  <a:extLst>
                    <a:ext uri="{9D8B030D-6E8A-4147-A177-3AD203B41FA5}">
                      <a16:colId xmlns:a16="http://schemas.microsoft.com/office/drawing/2014/main" xmlns="" val="20000"/>
                    </a:ext>
                  </a:extLst>
                </a:gridCol>
                <a:gridCol w="1097497">
                  <a:extLst>
                    <a:ext uri="{9D8B030D-6E8A-4147-A177-3AD203B41FA5}">
                      <a16:colId xmlns:a16="http://schemas.microsoft.com/office/drawing/2014/main" xmlns="" val="20001"/>
                    </a:ext>
                  </a:extLst>
                </a:gridCol>
                <a:gridCol w="4558826">
                  <a:extLst>
                    <a:ext uri="{9D8B030D-6E8A-4147-A177-3AD203B41FA5}">
                      <a16:colId xmlns:a16="http://schemas.microsoft.com/office/drawing/2014/main" xmlns="" val="20002"/>
                    </a:ext>
                  </a:extLst>
                </a:gridCol>
              </a:tblGrid>
              <a:tr h="192405">
                <a:tc rowSpan="6">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1st hour</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altLang="zh-HK" sz="1200" b="0" u="none" strike="noStrike" dirty="0">
                          <a:effectLst/>
                          <a:latin typeface="Times New Roman" panose="02020603050405020304" pitchFamily="18" charset="0"/>
                          <a:cs typeface="Times New Roman" panose="02020603050405020304" pitchFamily="18" charset="0"/>
                        </a:rPr>
                        <a:t>21:21:20</a:t>
                      </a:r>
                      <a:endParaRPr lang="en-US" altLang="zh-HK"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a:effectLst/>
                          <a:latin typeface="Times New Roman" panose="02020603050405020304" pitchFamily="18" charset="0"/>
                          <a:cs typeface="Times New Roman" panose="02020603050405020304" pitchFamily="18" charset="0"/>
                        </a:rPr>
                        <a:t>false</a:t>
                      </a:r>
                      <a:r>
                        <a:rPr lang="en-US" sz="1200" b="0" u="none" strike="noStrike" dirty="0">
                          <a:effectLst/>
                          <a:latin typeface="Times New Roman" panose="02020603050405020304" pitchFamily="18" charset="0"/>
                          <a:cs typeface="Times New Roman" panose="02020603050405020304" pitchFamily="18" charset="0"/>
                        </a:rPr>
                        <a:t> messiah </a:t>
                      </a:r>
                      <a:r>
                        <a:rPr lang="en-US" sz="1200" b="0" u="none" strike="noStrike" dirty="0" err="1">
                          <a:effectLst/>
                          <a:latin typeface="Times New Roman" panose="02020603050405020304" pitchFamily="18" charset="0"/>
                          <a:cs typeface="Times New Roman" panose="02020603050405020304" pitchFamily="18" charset="0"/>
                        </a:rPr>
                        <a:t>shepard</a:t>
                      </a:r>
                      <a:r>
                        <a:rPr lang="en-US" sz="1200" b="0" u="none" strike="noStrike" dirty="0">
                          <a:effectLst/>
                          <a:latin typeface="Times New Roman" panose="02020603050405020304" pitchFamily="18" charset="0"/>
                          <a:cs typeface="Times New Roman" panose="02020603050405020304" pitchFamily="18" charset="0"/>
                        </a:rPr>
                        <a:t> justice plain </a:t>
                      </a:r>
                      <a:r>
                        <a:rPr lang="en-US" sz="1200" b="0" u="sng" strike="noStrike" dirty="0">
                          <a:effectLst/>
                          <a:latin typeface="Times New Roman" panose="02020603050405020304" pitchFamily="18" charset="0"/>
                          <a:cs typeface="Times New Roman" panose="02020603050405020304" pitchFamily="18" charset="0"/>
                        </a:rPr>
                        <a:t>wrong</a:t>
                      </a:r>
                      <a:r>
                        <a:rPr lang="en-US" sz="1200" b="0" u="none" strike="noStrike" dirty="0">
                          <a:effectLst/>
                          <a:latin typeface="Times New Roman" panose="02020603050405020304" pitchFamily="18" charset="0"/>
                          <a:cs typeface="Times New Roman" panose="02020603050405020304" pitchFamily="18" charset="0"/>
                        </a:rPr>
                        <a:t> </a:t>
                      </a:r>
                      <a:r>
                        <a:rPr lang="en-US" sz="1200" b="0" u="sng" strike="noStrike" dirty="0">
                          <a:effectLst/>
                          <a:latin typeface="Times New Roman" panose="02020603050405020304" pitchFamily="18" charset="0"/>
                          <a:cs typeface="Times New Roman" panose="02020603050405020304" pitchFamily="18" charset="0"/>
                        </a:rPr>
                        <a:t>joke</a:t>
                      </a:r>
                      <a:r>
                        <a:rPr lang="en-US" sz="1200" b="0" u="none" strike="noStrike" dirty="0">
                          <a:effectLst/>
                          <a:latin typeface="Times New Roman" panose="02020603050405020304" pitchFamily="18" charset="0"/>
                          <a:cs typeface="Times New Roman" panose="02020603050405020304" pitchFamily="18" charset="0"/>
                        </a:rPr>
                        <a:t> no fear</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0"/>
                  </a:ext>
                </a:extLst>
              </a:tr>
              <a:tr h="192405">
                <a:tc vMerge="1">
                  <a:txBody>
                    <a:bodyPr/>
                    <a:lstStyle/>
                    <a:p>
                      <a:endParaRPr lang="zh-HK" altLang="en-US"/>
                    </a:p>
                  </a:txBody>
                  <a:tcPr/>
                </a:tc>
                <a:tc>
                  <a:txBody>
                    <a:bodyPr/>
                    <a:lstStyle/>
                    <a:p>
                      <a:pPr algn="ctr" fontAlgn="ctr"/>
                      <a:r>
                        <a:rPr lang="en-US" altLang="zh-HK" sz="1200" b="0" u="none" strike="noStrike" dirty="0">
                          <a:effectLst/>
                          <a:latin typeface="Times New Roman" panose="02020603050405020304" pitchFamily="18" charset="0"/>
                          <a:cs typeface="Times New Roman" panose="02020603050405020304" pitchFamily="18" charset="0"/>
                        </a:rPr>
                        <a:t>21:27:48</a:t>
                      </a:r>
                      <a:endParaRPr lang="en-US" altLang="zh-HK"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a:effectLst/>
                          <a:latin typeface="Times New Roman" panose="02020603050405020304" pitchFamily="18" charset="0"/>
                          <a:cs typeface="Times New Roman" panose="02020603050405020304" pitchFamily="18" charset="0"/>
                        </a:rPr>
                        <a:t>what</a:t>
                      </a:r>
                      <a:r>
                        <a:rPr lang="en-US" sz="1200" b="0" u="none" strike="noStrike" dirty="0">
                          <a:effectLst/>
                          <a:latin typeface="Times New Roman" panose="02020603050405020304" pitchFamily="18" charset="0"/>
                          <a:cs typeface="Times New Roman" panose="02020603050405020304" pitchFamily="18" charset="0"/>
                        </a:rPr>
                        <a:t> a wicked shocker! who ever would have </a:t>
                      </a:r>
                      <a:r>
                        <a:rPr lang="en-US" sz="1200" b="0" u="sng" strike="noStrike" dirty="0">
                          <a:effectLst/>
                          <a:latin typeface="Times New Roman" panose="02020603050405020304" pitchFamily="18" charset="0"/>
                          <a:cs typeface="Times New Roman" panose="02020603050405020304" pitchFamily="18" charset="0"/>
                        </a:rPr>
                        <a:t>guessed</a:t>
                      </a:r>
                      <a:r>
                        <a:rPr lang="en-US" sz="1200" b="0" u="none" strike="noStrike" dirty="0">
                          <a:effectLst/>
                          <a:latin typeface="Times New Roman" panose="02020603050405020304" pitchFamily="18" charset="0"/>
                          <a:cs typeface="Times New Roman" panose="02020603050405020304" pitchFamily="18" charset="0"/>
                        </a:rPr>
                        <a: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1"/>
                  </a:ext>
                </a:extLst>
              </a:tr>
              <a:tr h="192405">
                <a:tc vMerge="1">
                  <a:txBody>
                    <a:bodyPr/>
                    <a:lstStyle/>
                    <a:p>
                      <a:endParaRPr lang="zh-HK" altLang="en-US"/>
                    </a:p>
                  </a:txBody>
                  <a:tcPr/>
                </a:tc>
                <a:tc>
                  <a:txBody>
                    <a:bodyPr/>
                    <a:lstStyle/>
                    <a:p>
                      <a:pPr algn="ctr" fontAlgn="ctr"/>
                      <a:r>
                        <a:rPr lang="en-US" altLang="zh-HK" sz="1200" b="0" u="none" strike="noStrike" dirty="0">
                          <a:effectLst/>
                          <a:latin typeface="Times New Roman" panose="02020603050405020304" pitchFamily="18" charset="0"/>
                          <a:cs typeface="Times New Roman" panose="02020603050405020304" pitchFamily="18" charset="0"/>
                        </a:rPr>
                        <a:t>21:30:17</a:t>
                      </a:r>
                      <a:endParaRPr lang="en-US" altLang="zh-HK"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terrifying, </a:t>
                      </a:r>
                      <a:r>
                        <a:rPr lang="en-US" sz="1200" b="0" u="sng" strike="noStrike" dirty="0">
                          <a:effectLst/>
                          <a:latin typeface="Times New Roman" panose="02020603050405020304" pitchFamily="18" charset="0"/>
                          <a:cs typeface="Times New Roman" panose="02020603050405020304" pitchFamily="18" charset="0"/>
                        </a:rPr>
                        <a:t>if true</a:t>
                      </a:r>
                      <a:r>
                        <a:rPr lang="en-US" sz="1200" b="0" u="none" strike="noStrike" dirty="0">
                          <a:effectLst/>
                          <a:latin typeface="Times New Roman" panose="02020603050405020304" pitchFamily="18" charset="0"/>
                          <a:cs typeface="Times New Roman" panose="02020603050405020304" pitchFamily="18" charset="0"/>
                        </a:rPr>
                        <a:t> </a:t>
                      </a:r>
                      <a:r>
                        <a:rPr lang="en-US" sz="1200" b="0" u="sng" strike="noStrike" dirty="0">
                          <a:effectLst/>
                          <a:latin typeface="Times New Roman" panose="02020603050405020304" pitchFamily="18" charset="0"/>
                          <a:cs typeface="Times New Roman" panose="02020603050405020304" pitchFamily="18" charset="0"/>
                        </a:rPr>
                        <a:t>as if</a:t>
                      </a:r>
                      <a:endParaRPr lang="en-US" sz="1200" b="0"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2"/>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21:41:22</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err="1">
                          <a:effectLst/>
                          <a:latin typeface="Times New Roman" panose="02020603050405020304" pitchFamily="18" charset="0"/>
                          <a:cs typeface="Times New Roman" panose="02020603050405020304" pitchFamily="18" charset="0"/>
                        </a:rPr>
                        <a:t>wtf</a:t>
                      </a:r>
                      <a:r>
                        <a:rPr lang="en-US" sz="1200" b="0" u="sng" strike="noStrike" dirty="0">
                          <a:effectLst/>
                          <a:latin typeface="Times New Roman" panose="02020603050405020304" pitchFamily="18" charset="0"/>
                          <a:cs typeface="Times New Roman" panose="02020603050405020304" pitchFamily="18" charset="0"/>
                        </a:rPr>
                        <a:t>?! </a:t>
                      </a:r>
                      <a:r>
                        <a:rPr lang="en-US" sz="1200" b="0" u="none" strike="noStrike" dirty="0" err="1">
                          <a:effectLst/>
                          <a:latin typeface="Times New Roman" panose="02020603050405020304" pitchFamily="18" charset="0"/>
                          <a:cs typeface="Times New Roman" panose="02020603050405020304" pitchFamily="18" charset="0"/>
                        </a:rPr>
                        <a:t>mt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3"/>
                  </a:ext>
                </a:extLst>
              </a:tr>
              <a:tr h="192405">
                <a:tc vMerge="1">
                  <a:txBody>
                    <a:bodyPr/>
                    <a:lstStyle/>
                    <a:p>
                      <a:endParaRPr lang="zh-HK" altLang="en-US"/>
                    </a:p>
                  </a:txBody>
                  <a:tcPr/>
                </a:tc>
                <a:tc>
                  <a:txBody>
                    <a:bodyPr/>
                    <a:lstStyle/>
                    <a:p>
                      <a:pPr algn="ctr" fontAlgn="ctr"/>
                      <a:r>
                        <a:rPr lang="en-US" altLang="zh-HK" sz="1200" b="0" u="none" strike="noStrike" dirty="0">
                          <a:effectLst/>
                          <a:latin typeface="Times New Roman" panose="02020603050405020304" pitchFamily="18" charset="0"/>
                          <a:cs typeface="Times New Roman" panose="02020603050405020304" pitchFamily="18" charset="0"/>
                        </a:rPr>
                        <a:t>21:43:56</a:t>
                      </a:r>
                      <a:endParaRPr lang="en-US" altLang="zh-HK"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a:effectLst/>
                          <a:latin typeface="Times New Roman" panose="02020603050405020304" pitchFamily="18" charset="0"/>
                          <a:cs typeface="Times New Roman" panose="02020603050405020304" pitchFamily="18" charset="0"/>
                        </a:rPr>
                        <a:t>what</a:t>
                      </a:r>
                      <a:r>
                        <a:rPr lang="en-US" sz="1200" b="0" u="none" strike="noStrike" dirty="0">
                          <a:effectLst/>
                          <a:latin typeface="Times New Roman" panose="02020603050405020304" pitchFamily="18" charset="0"/>
                          <a:cs typeface="Times New Roman" panose="02020603050405020304" pitchFamily="18" charset="0"/>
                        </a:rPr>
                        <a:t> fresh </a:t>
                      </a:r>
                      <a:r>
                        <a:rPr lang="en-US" sz="1200" b="0" u="sng" strike="noStrike" dirty="0">
                          <a:effectLst/>
                          <a:latin typeface="Times New Roman" panose="02020603050405020304" pitchFamily="18" charset="0"/>
                          <a:cs typeface="Times New Roman" panose="02020603050405020304" pitchFamily="18" charset="0"/>
                        </a:rPr>
                        <a:t>hell</a:t>
                      </a:r>
                      <a:endParaRPr lang="en-US" sz="1200" b="0"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4"/>
                  </a:ext>
                </a:extLst>
              </a:tr>
              <a:tr h="192405">
                <a:tc vMerge="1">
                  <a:txBody>
                    <a:bodyPr/>
                    <a:lstStyle/>
                    <a:p>
                      <a:endParaRPr lang="zh-HK" altLang="en-US"/>
                    </a:p>
                  </a:txBody>
                  <a:tcPr/>
                </a:tc>
                <a:tc>
                  <a:txBody>
                    <a:bodyPr/>
                    <a:lstStyle/>
                    <a:p>
                      <a:pPr algn="ctr" fontAlgn="ctr"/>
                      <a:r>
                        <a:rPr lang="en-US" altLang="zh-HK" sz="1200" b="0" u="none" strike="noStrike" dirty="0">
                          <a:effectLst/>
                          <a:latin typeface="Times New Roman" panose="02020603050405020304" pitchFamily="18" charset="0"/>
                          <a:cs typeface="Times New Roman" panose="02020603050405020304" pitchFamily="18" charset="0"/>
                        </a:rPr>
                        <a:t>21:45:08</a:t>
                      </a:r>
                      <a:endParaRPr lang="en-US" altLang="zh-HK"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a:effectLst/>
                          <a:latin typeface="Times New Roman" panose="02020603050405020304" pitchFamily="18" charset="0"/>
                          <a:cs typeface="Times New Roman" panose="02020603050405020304" pitchFamily="18" charset="0"/>
                        </a:rPr>
                        <a:t>what</a:t>
                      </a:r>
                      <a:r>
                        <a:rPr lang="en-US" sz="1200" b="0" u="none" strike="noStrike" dirty="0">
                          <a:effectLst/>
                          <a:latin typeface="Times New Roman" panose="02020603050405020304" pitchFamily="18" charset="0"/>
                          <a:cs typeface="Times New Roman" panose="02020603050405020304" pitchFamily="18" charset="0"/>
                        </a:rPr>
                        <a:t> do you </a:t>
                      </a:r>
                      <a:r>
                        <a:rPr lang="en-US" sz="1200" b="0" u="sng" strike="noStrike" dirty="0">
                          <a:effectLst/>
                          <a:latin typeface="Times New Roman" panose="02020603050405020304" pitchFamily="18" charset="0"/>
                          <a:cs typeface="Times New Roman" panose="02020603050405020304" pitchFamily="18" charset="0"/>
                        </a:rPr>
                        <a:t>think</a:t>
                      </a:r>
                      <a:r>
                        <a:rPr lang="en-US" sz="1200" b="0" u="none" strike="noStrike" dirty="0">
                          <a:effectLst/>
                          <a:latin typeface="Times New Roman" panose="02020603050405020304" pitchFamily="18" charset="0"/>
                          <a:cs typeface="Times New Roman" panose="02020603050405020304" pitchFamily="18" charset="0"/>
                        </a:rPr>
                        <a:t> about this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5"/>
                  </a:ext>
                </a:extLst>
              </a:tr>
              <a:tr h="192405">
                <a:tc rowSpan="6">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2nd hour</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altLang="zh-HK" sz="1200" b="0" u="none" strike="noStrike" dirty="0">
                          <a:effectLst/>
                          <a:latin typeface="Times New Roman" panose="02020603050405020304" pitchFamily="18" charset="0"/>
                          <a:cs typeface="Times New Roman" panose="02020603050405020304" pitchFamily="18" charset="0"/>
                        </a:rPr>
                        <a:t>22:00:07</a:t>
                      </a:r>
                      <a:endParaRPr lang="en-US" altLang="zh-HK"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a:effectLst/>
                          <a:latin typeface="Times New Roman" panose="02020603050405020304" pitchFamily="18" charset="0"/>
                          <a:cs typeface="Times New Roman" panose="02020603050405020304" pitchFamily="18" charset="0"/>
                        </a:rPr>
                        <a:t>if</a:t>
                      </a:r>
                      <a:r>
                        <a:rPr lang="en-US" sz="1200" b="0" u="none" strike="noStrike" dirty="0">
                          <a:effectLst/>
                          <a:latin typeface="Times New Roman" panose="02020603050405020304" pitchFamily="18" charset="0"/>
                          <a:cs typeface="Times New Roman" panose="02020603050405020304" pitchFamily="18" charset="0"/>
                        </a:rPr>
                        <a:t> this is </a:t>
                      </a:r>
                      <a:r>
                        <a:rPr lang="en-US" sz="1200" b="0" u="sng" strike="noStrike" dirty="0">
                          <a:effectLst/>
                          <a:latin typeface="Times New Roman" panose="02020603050405020304" pitchFamily="18" charset="0"/>
                          <a:cs typeface="Times New Roman" panose="02020603050405020304" pitchFamily="18" charset="0"/>
                        </a:rPr>
                        <a:t>true</a:t>
                      </a:r>
                      <a:r>
                        <a:rPr lang="en-US" sz="1200" b="0" u="none" strike="noStrike" dirty="0">
                          <a:effectLst/>
                          <a:latin typeface="Times New Roman" panose="02020603050405020304" pitchFamily="18" charset="0"/>
                          <a:cs typeface="Times New Roman" panose="02020603050405020304" pitchFamily="18" charset="0"/>
                        </a:rPr>
                        <a:t>, he is coming for you and me</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6"/>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22:04:49</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err="1">
                          <a:effectLst/>
                          <a:latin typeface="Times New Roman" panose="02020603050405020304" pitchFamily="18" charset="0"/>
                          <a:cs typeface="Times New Roman" panose="02020603050405020304" pitchFamily="18" charset="0"/>
                        </a:rPr>
                        <a:t>truely</a:t>
                      </a:r>
                      <a:r>
                        <a:rPr lang="en-US" sz="1200" b="0" u="none" strike="noStrike" dirty="0">
                          <a:effectLst/>
                          <a:latin typeface="Times New Roman" panose="02020603050405020304" pitchFamily="18" charset="0"/>
                          <a:cs typeface="Times New Roman" panose="02020603050405020304" pitchFamily="18" charset="0"/>
                        </a:rPr>
                        <a:t> </a:t>
                      </a:r>
                      <a:r>
                        <a:rPr lang="en-US" sz="1200" b="0" u="sng" strike="noStrike" dirty="0">
                          <a:effectLst/>
                          <a:latin typeface="Times New Roman" panose="02020603050405020304" pitchFamily="18" charset="0"/>
                          <a:cs typeface="Times New Roman" panose="02020603050405020304" pitchFamily="18" charset="0"/>
                        </a:rPr>
                        <a:t>evil</a:t>
                      </a:r>
                      <a:r>
                        <a:rPr lang="en-US" sz="1200" b="0" u="none" strike="noStrike" dirty="0">
                          <a:effectLst/>
                          <a:latin typeface="Times New Roman" panose="02020603050405020304" pitchFamily="18" charset="0"/>
                          <a:cs typeface="Times New Roman" panose="02020603050405020304" pitchFamily="18" charset="0"/>
                        </a:rPr>
                        <a: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7"/>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23:16:20</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do you </a:t>
                      </a:r>
                      <a:r>
                        <a:rPr lang="en-US" sz="1200" b="0" u="sng" strike="noStrike" dirty="0">
                          <a:effectLst/>
                          <a:latin typeface="Times New Roman" panose="02020603050405020304" pitchFamily="18" charset="0"/>
                          <a:cs typeface="Times New Roman" panose="02020603050405020304" pitchFamily="18" charset="0"/>
                        </a:rPr>
                        <a:t>really</a:t>
                      </a:r>
                      <a:r>
                        <a:rPr lang="en-US" sz="1200" b="0" u="none" strike="noStrike" dirty="0">
                          <a:effectLst/>
                          <a:latin typeface="Times New Roman" panose="02020603050405020304" pitchFamily="18" charset="0"/>
                          <a:cs typeface="Times New Roman" panose="02020603050405020304" pitchFamily="18" charset="0"/>
                        </a:rPr>
                        <a:t> </a:t>
                      </a:r>
                      <a:r>
                        <a:rPr lang="en-US" sz="1200" b="0" u="sng" strike="noStrike" dirty="0">
                          <a:effectLst/>
                          <a:latin typeface="Times New Roman" panose="02020603050405020304" pitchFamily="18" charset="0"/>
                          <a:cs typeface="Times New Roman" panose="02020603050405020304" pitchFamily="18" charset="0"/>
                        </a:rPr>
                        <a:t>believe</a:t>
                      </a:r>
                      <a:r>
                        <a:rPr lang="en-US" sz="1200" b="0" u="none" strike="noStrike" dirty="0">
                          <a:effectLst/>
                          <a:latin typeface="Times New Roman" panose="02020603050405020304" pitchFamily="18" charset="0"/>
                          <a:cs typeface="Times New Roman" panose="02020603050405020304" pitchFamily="18" charset="0"/>
                        </a:rPr>
                        <a:t> honestly? </a:t>
                      </a:r>
                      <a:r>
                        <a:rPr lang="en-US" sz="1200" b="0" u="sng" strike="noStrike" dirty="0">
                          <a:effectLst/>
                          <a:latin typeface="Times New Roman" panose="02020603050405020304" pitchFamily="18" charset="0"/>
                          <a:cs typeface="Times New Roman" panose="02020603050405020304" pitchFamily="18" charset="0"/>
                        </a:rPr>
                        <a:t>truly</a:t>
                      </a:r>
                      <a:r>
                        <a:rPr lang="en-US" sz="1200" b="0" u="none" strike="noStrike" dirty="0">
                          <a:effectLst/>
                          <a:latin typeface="Times New Roman" panose="02020603050405020304" pitchFamily="18" charset="0"/>
                          <a:cs typeface="Times New Roman" panose="02020603050405020304" pitchFamily="18" charset="0"/>
                        </a:rPr>
                        <a: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8"/>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22:16:04</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wow. a must read. </a:t>
                      </a:r>
                      <a:r>
                        <a:rPr lang="en-US" sz="1200" b="0" u="sng" strike="noStrike" dirty="0">
                          <a:effectLst/>
                          <a:latin typeface="Times New Roman" panose="02020603050405020304" pitchFamily="18" charset="0"/>
                          <a:cs typeface="Times New Roman" panose="02020603050405020304" pitchFamily="18" charset="0"/>
                        </a:rPr>
                        <a:t>if</a:t>
                      </a:r>
                      <a:r>
                        <a:rPr lang="en-US" sz="1200" b="0" u="none" strike="noStrike" dirty="0">
                          <a:effectLst/>
                          <a:latin typeface="Times New Roman" panose="02020603050405020304" pitchFamily="18" charset="0"/>
                          <a:cs typeface="Times New Roman" panose="02020603050405020304" pitchFamily="18" charset="0"/>
                        </a:rPr>
                        <a:t> this is </a:t>
                      </a:r>
                      <a:r>
                        <a:rPr lang="en-US" sz="1200" b="0" u="sng" strike="noStrike" dirty="0">
                          <a:effectLst/>
                          <a:latin typeface="Times New Roman" panose="02020603050405020304" pitchFamily="18" charset="0"/>
                          <a:cs typeface="Times New Roman" panose="02020603050405020304" pitchFamily="18" charset="0"/>
                        </a:rPr>
                        <a:t>true</a:t>
                      </a:r>
                      <a:r>
                        <a:rPr lang="en-US" sz="1200" b="0" u="none" strike="noStrike" dirty="0">
                          <a:effectLst/>
                          <a:latin typeface="Times New Roman" panose="02020603050405020304" pitchFamily="18" charset="0"/>
                          <a:cs typeface="Times New Roman" panose="02020603050405020304" pitchFamily="18" charset="0"/>
                        </a:rPr>
                        <a:t>, god help us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09"/>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22:35:38</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another </a:t>
                      </a:r>
                      <a:r>
                        <a:rPr lang="en-US" sz="1200" b="0" u="sng" strike="noStrike" dirty="0">
                          <a:effectLst/>
                          <a:latin typeface="Times New Roman" panose="02020603050405020304" pitchFamily="18" charset="0"/>
                          <a:cs typeface="Times New Roman" panose="02020603050405020304" pitchFamily="18" charset="0"/>
                        </a:rPr>
                        <a:t>unbelievable</a:t>
                      </a:r>
                      <a:r>
                        <a:rPr lang="en-US" sz="1200" b="0" u="none" strike="noStrike" dirty="0">
                          <a:effectLst/>
                          <a:latin typeface="Times New Roman" panose="02020603050405020304" pitchFamily="18" charset="0"/>
                          <a:cs typeface="Times New Roman" panose="02020603050405020304" pitchFamily="18" charset="0"/>
                        </a:rPr>
                        <a:t> hoping is </a:t>
                      </a:r>
                      <a:r>
                        <a:rPr lang="en-US" sz="1200" b="0" u="sng" strike="noStrike" dirty="0">
                          <a:effectLst/>
                          <a:latin typeface="Times New Roman" panose="02020603050405020304" pitchFamily="18" charset="0"/>
                          <a:cs typeface="Times New Roman" panose="02020603050405020304" pitchFamily="18" charset="0"/>
                        </a:rPr>
                        <a:t>not true</a:t>
                      </a:r>
                      <a:endParaRPr lang="en-US" sz="1200" b="0"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0"/>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22:52:10</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err="1">
                          <a:effectLst/>
                          <a:latin typeface="Times New Roman" panose="02020603050405020304" pitchFamily="18" charset="0"/>
                          <a:cs typeface="Times New Roman" panose="02020603050405020304" pitchFamily="18" charset="0"/>
                        </a:rPr>
                        <a:t>wtf</a:t>
                      </a:r>
                      <a:r>
                        <a:rPr lang="en-US" sz="1200" b="0" u="none" strike="noStrike" dirty="0">
                          <a:effectLst/>
                          <a:latin typeface="Times New Roman" panose="02020603050405020304" pitchFamily="18" charset="0"/>
                          <a:cs typeface="Times New Roman" panose="02020603050405020304" pitchFamily="18" charset="0"/>
                        </a:rPr>
                        <a:t>? new </a:t>
                      </a:r>
                      <a:r>
                        <a:rPr lang="en-US" sz="1200" b="0" u="none" strike="noStrike" dirty="0" err="1">
                          <a:effectLst/>
                          <a:latin typeface="Times New Roman" panose="02020603050405020304" pitchFamily="18" charset="0"/>
                          <a:cs typeface="Times New Roman" panose="02020603050405020304" pitchFamily="18" charset="0"/>
                        </a:rPr>
                        <a:t>york</a:t>
                      </a:r>
                      <a:r>
                        <a:rPr lang="en-US" sz="1200" b="0" u="none" strike="noStrike" dirty="0">
                          <a:effectLst/>
                          <a:latin typeface="Times New Roman" panose="02020603050405020304" pitchFamily="18" charset="0"/>
                          <a:cs typeface="Times New Roman" panose="02020603050405020304" pitchFamily="18" charset="0"/>
                        </a:rPr>
                        <a:t> post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1"/>
                  </a:ext>
                </a:extLst>
              </a:tr>
              <a:tr h="192405">
                <a:tc rowSpan="5">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3rd hour</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23:06:07</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imagine ”</a:t>
                      </a:r>
                      <a:r>
                        <a:rPr lang="en-US" sz="1200" b="0" u="sng" strike="noStrike" dirty="0">
                          <a:effectLst/>
                          <a:latin typeface="Times New Roman" panose="02020603050405020304" pitchFamily="18" charset="0"/>
                          <a:cs typeface="Times New Roman" panose="02020603050405020304" pitchFamily="18" charset="0"/>
                        </a:rPr>
                        <a:t>wrong</a:t>
                      </a:r>
                      <a:r>
                        <a:rPr lang="en-US" sz="1200" b="0" u="none" strike="noStrike" dirty="0">
                          <a:effectLst/>
                          <a:latin typeface="Times New Roman" panose="02020603050405020304" pitchFamily="18" charset="0"/>
                          <a:cs typeface="Times New Roman" panose="02020603050405020304" pitchFamily="18" charset="0"/>
                        </a:rPr>
                        <a:t>” hands </a:t>
                      </a:r>
                      <a:r>
                        <a:rPr lang="en-US" sz="1200" b="0" u="sng" strike="noStrike" dirty="0">
                          <a:effectLst/>
                          <a:latin typeface="Times New Roman" panose="02020603050405020304" pitchFamily="18" charset="0"/>
                          <a:cs typeface="Times New Roman" panose="02020603050405020304" pitchFamily="18" charset="0"/>
                        </a:rPr>
                        <a:t>not to like</a:t>
                      </a:r>
                      <a:endParaRPr lang="en-US" sz="1200" b="0" i="0" u="sng"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2"/>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23:09:11</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a:effectLst/>
                          <a:latin typeface="Times New Roman" panose="02020603050405020304" pitchFamily="18" charset="0"/>
                          <a:cs typeface="Times New Roman" panose="02020603050405020304" pitchFamily="18" charset="0"/>
                        </a:rPr>
                        <a:t>do you</a:t>
                      </a:r>
                      <a:r>
                        <a:rPr lang="en-US" sz="1200" b="0" u="none" strike="noStrike" dirty="0">
                          <a:effectLst/>
                          <a:latin typeface="Times New Roman" panose="02020603050405020304" pitchFamily="18" charset="0"/>
                          <a:cs typeface="Times New Roman" panose="02020603050405020304" pitchFamily="18" charset="0"/>
                        </a:rPr>
                        <a:t> have to see </a:t>
                      </a:r>
                      <a:r>
                        <a:rPr lang="en-US" sz="1200" b="0" u="none" strike="noStrike" dirty="0" err="1">
                          <a:effectLst/>
                          <a:latin typeface="Times New Roman" panose="02020603050405020304" pitchFamily="18" charset="0"/>
                          <a:cs typeface="Times New Roman" panose="02020603050405020304" pitchFamily="18" charset="0"/>
                        </a:rPr>
                        <a:t>christians</a:t>
                      </a:r>
                      <a:r>
                        <a:rPr lang="en-US" sz="1200" b="0" u="none" strike="noStrike" dirty="0">
                          <a:effectLst/>
                          <a:latin typeface="Times New Roman" panose="02020603050405020304" pitchFamily="18" charset="0"/>
                          <a:cs typeface="Times New Roman" panose="02020603050405020304" pitchFamily="18" charset="0"/>
                        </a:rPr>
                        <a:t> to </a:t>
                      </a:r>
                      <a:r>
                        <a:rPr lang="en-US" sz="1200" b="0" u="sng" strike="noStrike" dirty="0">
                          <a:effectLst/>
                          <a:latin typeface="Times New Roman" panose="02020603050405020304" pitchFamily="18" charset="0"/>
                          <a:cs typeface="Times New Roman" panose="02020603050405020304" pitchFamily="18" charset="0"/>
                        </a:rPr>
                        <a:t>believe</a:t>
                      </a:r>
                      <a:r>
                        <a:rPr lang="en-US" sz="1200" b="0" u="none" strike="noStrike" dirty="0">
                          <a:effectLst/>
                          <a:latin typeface="Times New Roman" panose="02020603050405020304" pitchFamily="18" charset="0"/>
                          <a:cs typeface="Times New Roman" panose="02020603050405020304" pitchFamily="18" charset="0"/>
                        </a:rPr>
                        <a:t> this?</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3"/>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23:55:30</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sng" strike="noStrike" dirty="0">
                          <a:effectLst/>
                          <a:latin typeface="Times New Roman" panose="02020603050405020304" pitchFamily="18" charset="0"/>
                          <a:cs typeface="Times New Roman" panose="02020603050405020304" pitchFamily="18" charset="0"/>
                        </a:rPr>
                        <a:t>what</a:t>
                      </a:r>
                      <a:r>
                        <a:rPr lang="en-US" sz="1200" b="0" u="none" strike="noStrike" dirty="0">
                          <a:effectLst/>
                          <a:latin typeface="Times New Roman" panose="02020603050405020304" pitchFamily="18" charset="0"/>
                          <a:cs typeface="Times New Roman" panose="02020603050405020304" pitchFamily="18" charset="0"/>
                        </a:rPr>
                        <a:t> could possibly go </a:t>
                      </a:r>
                      <a:r>
                        <a:rPr lang="en-US" sz="1200" b="0" u="sng" strike="noStrike" dirty="0">
                          <a:effectLst/>
                          <a:latin typeface="Times New Roman" panose="02020603050405020304" pitchFamily="18" charset="0"/>
                          <a:cs typeface="Times New Roman" panose="02020603050405020304" pitchFamily="18" charset="0"/>
                        </a:rPr>
                        <a:t>wrong</a:t>
                      </a:r>
                      <a:r>
                        <a:rPr lang="en-US" sz="1200" b="0" u="none" strike="noStrike" dirty="0">
                          <a:effectLst/>
                          <a:latin typeface="Times New Roman" panose="02020603050405020304" pitchFamily="18" charset="0"/>
                          <a:cs typeface="Times New Roman" panose="02020603050405020304" pitchFamily="18" charset="0"/>
                        </a:rPr>
                        <a: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4"/>
                  </a:ext>
                </a:extLst>
              </a:tr>
              <a:tr h="192405">
                <a:tc vMerge="1">
                  <a:txBody>
                    <a:bodyPr/>
                    <a:lstStyle/>
                    <a:p>
                      <a:endParaRPr lang="zh-HK" altLang="en-US"/>
                    </a:p>
                  </a:txBody>
                  <a:tcPr/>
                </a:tc>
                <a:tc>
                  <a:txBody>
                    <a:bodyPr/>
                    <a:lstStyle/>
                    <a:p>
                      <a:pPr algn="ctr" fontAlgn="ctr"/>
                      <a:r>
                        <a:rPr lang="en-US" altLang="zh-HK" sz="1200" b="0" u="none" strike="noStrike">
                          <a:effectLst/>
                          <a:latin typeface="Times New Roman" panose="02020603050405020304" pitchFamily="18" charset="0"/>
                          <a:cs typeface="Times New Roman" panose="02020603050405020304" pitchFamily="18" charset="0"/>
                        </a:rPr>
                        <a:t>0:26:06</a:t>
                      </a:r>
                      <a:endParaRPr lang="en-US" altLang="zh-HK"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none" strike="noStrike">
                          <a:effectLst/>
                          <a:latin typeface="Times New Roman" panose="02020603050405020304" pitchFamily="18" charset="0"/>
                          <a:cs typeface="Times New Roman" panose="02020603050405020304" pitchFamily="18" charset="0"/>
                        </a:rPr>
                        <a:t>do you honestly believe?</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5"/>
                  </a:ext>
                </a:extLst>
              </a:tr>
              <a:tr h="192405">
                <a:tc vMerge="1">
                  <a:txBody>
                    <a:bodyPr/>
                    <a:lstStyle/>
                    <a:p>
                      <a:endParaRPr lang="zh-HK" altLang="en-US"/>
                    </a:p>
                  </a:txBody>
                  <a:tcPr/>
                </a:tc>
                <a:tc>
                  <a:txBody>
                    <a:bodyPr/>
                    <a:lstStyle/>
                    <a:p>
                      <a:pPr algn="ctr" fontAlgn="ctr"/>
                      <a:r>
                        <a:rPr lang="en-US" altLang="zh-HK" sz="1200" b="0" u="none" strike="noStrike" dirty="0">
                          <a:effectLst/>
                          <a:latin typeface="Times New Roman" panose="02020603050405020304" pitchFamily="18" charset="0"/>
                          <a:cs typeface="Times New Roman" panose="02020603050405020304" pitchFamily="18" charset="0"/>
                        </a:rPr>
                        <a:t>0:34:05</a:t>
                      </a:r>
                      <a:endParaRPr lang="en-US" altLang="zh-HK"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200" b="0" u="none" strike="noStrike" dirty="0">
                          <a:effectLst/>
                          <a:latin typeface="Times New Roman" panose="02020603050405020304" pitchFamily="18" charset="0"/>
                          <a:cs typeface="Times New Roman" panose="02020603050405020304" pitchFamily="18" charset="0"/>
                        </a:rPr>
                        <a:t>you hope this </a:t>
                      </a:r>
                      <a:r>
                        <a:rPr lang="en-US" sz="1200" b="0" u="sng" strike="noStrike" dirty="0">
                          <a:effectLst/>
                          <a:latin typeface="Times New Roman" panose="02020603050405020304" pitchFamily="18" charset="0"/>
                          <a:cs typeface="Times New Roman" panose="02020603050405020304" pitchFamily="18" charset="0"/>
                        </a:rPr>
                        <a:t>isn’t true</a:t>
                      </a:r>
                      <a:r>
                        <a:rPr lang="en-US" sz="1200" b="0" u="none" strike="noStrike" dirty="0">
                          <a:effectLst/>
                          <a:latin typeface="Times New Roman" panose="02020603050405020304" pitchFamily="18" charset="0"/>
                          <a:cs typeface="Times New Roman" panose="02020603050405020304" pitchFamily="18" charset="0"/>
                        </a:rPr>
                        <a:t>.</a:t>
                      </a:r>
                      <a:endParaRPr lang="en-U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xmlns="" val="10016"/>
                  </a:ext>
                </a:extLst>
              </a:tr>
            </a:tbl>
          </a:graphicData>
        </a:graphic>
      </p:graphicFrame>
      <p:sp>
        <p:nvSpPr>
          <p:cNvPr id="5" name="Rectangle 4">
            <a:extLst>
              <a:ext uri="{FF2B5EF4-FFF2-40B4-BE49-F238E27FC236}">
                <a16:creationId xmlns:a16="http://schemas.microsoft.com/office/drawing/2014/main" xmlns="" id="{B269DA49-F076-4AD7-8A10-22FEB6FB39C5}"/>
              </a:ext>
            </a:extLst>
          </p:cNvPr>
          <p:cNvSpPr/>
          <p:nvPr/>
        </p:nvSpPr>
        <p:spPr>
          <a:xfrm>
            <a:off x="683568" y="5517232"/>
            <a:ext cx="7377000" cy="646331"/>
          </a:xfrm>
          <a:prstGeom prst="rect">
            <a:avLst/>
          </a:prstGeom>
        </p:spPr>
        <p:txBody>
          <a:bodyPr wrap="square">
            <a:spAutoFit/>
          </a:bodyPr>
          <a:lstStyle/>
          <a:p>
            <a:r>
              <a:rPr lang="en-US" altLang="zh-HK" dirty="0">
                <a:latin typeface="Times New Roman" panose="02020603050405020304" pitchFamily="18" charset="0"/>
                <a:cs typeface="Times New Roman" panose="02020603050405020304" pitchFamily="18" charset="0"/>
              </a:rPr>
              <a:t>Questioning and denial signals (</a:t>
            </a:r>
            <a:r>
              <a:rPr lang="en-US" altLang="zh-HK" u="sng" dirty="0">
                <a:latin typeface="Times New Roman" panose="02020603050405020304" pitchFamily="18" charset="0"/>
                <a:cs typeface="Times New Roman" panose="02020603050405020304" pitchFamily="18" charset="0"/>
              </a:rPr>
              <a:t>underlined</a:t>
            </a:r>
            <a:r>
              <a:rPr lang="en-US" altLang="zh-HK" dirty="0">
                <a:latin typeface="Times New Roman" panose="02020603050405020304" pitchFamily="18" charset="0"/>
                <a:cs typeface="Times New Roman" panose="02020603050405020304" pitchFamily="18" charset="0"/>
              </a:rPr>
              <a:t>) sometimes can be observed in the first few hours</a:t>
            </a:r>
            <a:endParaRPr lang="zh-HK" altLang="en-US" dirty="0">
              <a:latin typeface="Times New Roman" panose="02020603050405020304" pitchFamily="18" charset="0"/>
              <a:cs typeface="Times New Roman" panose="02020603050405020304" pitchFamily="18" charset="0"/>
            </a:endParaRPr>
          </a:p>
        </p:txBody>
      </p:sp>
      <p:sp>
        <p:nvSpPr>
          <p:cNvPr id="6" name="Rectangle 4">
            <a:extLst>
              <a:ext uri="{FF2B5EF4-FFF2-40B4-BE49-F238E27FC236}">
                <a16:creationId xmlns:a16="http://schemas.microsoft.com/office/drawing/2014/main" xmlns="" id="{14219476-4DFB-4099-8C3D-F014A0C6FAFC}"/>
              </a:ext>
            </a:extLst>
          </p:cNvPr>
          <p:cNvSpPr txBox="1">
            <a:spLocks noChangeArrowheads="1"/>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r>
              <a:rPr lang="en-US" altLang="zh-CN" b="0" kern="0" dirty="0">
                <a:ea typeface="宋体" pitchFamily="2" charset="-122"/>
              </a:rPr>
              <a:t>A motivating example</a:t>
            </a:r>
          </a:p>
        </p:txBody>
      </p:sp>
      <p:pic>
        <p:nvPicPr>
          <p:cNvPr id="8" name="Picture 7">
            <a:extLst>
              <a:ext uri="{FF2B5EF4-FFF2-40B4-BE49-F238E27FC236}">
                <a16:creationId xmlns:a16="http://schemas.microsoft.com/office/drawing/2014/main" xmlns="" id="{32FB62A5-724B-4390-98C4-F5B81DD96389}"/>
              </a:ext>
            </a:extLst>
          </p:cNvPr>
          <p:cNvPicPr>
            <a:picLocks noChangeAspect="1"/>
          </p:cNvPicPr>
          <p:nvPr/>
        </p:nvPicPr>
        <p:blipFill>
          <a:blip r:embed="rId2"/>
          <a:stretch>
            <a:fillRect/>
          </a:stretch>
        </p:blipFill>
        <p:spPr>
          <a:xfrm>
            <a:off x="6492190" y="105425"/>
            <a:ext cx="2641451" cy="1906904"/>
          </a:xfrm>
          <a:prstGeom prst="rect">
            <a:avLst/>
          </a:prstGeom>
        </p:spPr>
      </p:pic>
      <p:pic>
        <p:nvPicPr>
          <p:cNvPr id="10" name="Picture 6" descr="Image result for twitter">
            <a:extLst>
              <a:ext uri="{FF2B5EF4-FFF2-40B4-BE49-F238E27FC236}">
                <a16:creationId xmlns:a16="http://schemas.microsoft.com/office/drawing/2014/main" xmlns="" id="{48BAB2B3-FF30-4BC2-841C-4CFE3F1230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473" y="1108082"/>
            <a:ext cx="620785" cy="6207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16359FF6-618B-4F06-A096-B1DB627B7DEB}"/>
              </a:ext>
            </a:extLst>
          </p:cNvPr>
          <p:cNvSpPr/>
          <p:nvPr/>
        </p:nvSpPr>
        <p:spPr>
          <a:xfrm>
            <a:off x="683568" y="1700808"/>
            <a:ext cx="6576460" cy="400110"/>
          </a:xfrm>
          <a:prstGeom prst="rect">
            <a:avLst/>
          </a:prstGeom>
        </p:spPr>
        <p:txBody>
          <a:bodyPr wrap="square">
            <a:spAutoFit/>
          </a:bodyPr>
          <a:lstStyle/>
          <a:p>
            <a:r>
              <a:rPr lang="en-US" altLang="zh-HK" sz="2000" dirty="0">
                <a:solidFill>
                  <a:srgbClr val="00B050"/>
                </a:solidFill>
                <a:latin typeface="Times New Roman" panose="02020603050405020304" pitchFamily="18" charset="0"/>
                <a:cs typeface="Times New Roman" panose="02020603050405020304" pitchFamily="18" charset="0"/>
              </a:rPr>
              <a:t>Claim tweet: Obama is compiling a secret racial database</a:t>
            </a:r>
            <a:endParaRPr lang="zh-HK" altLang="en-US" sz="20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674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904ED8-FE69-44DF-98F0-784483636744}"/>
              </a:ext>
            </a:extLst>
          </p:cNvPr>
          <p:cNvSpPr>
            <a:spLocks noGrp="1"/>
          </p:cNvSpPr>
          <p:nvPr>
            <p:ph type="title"/>
          </p:nvPr>
        </p:nvSpPr>
        <p:spPr/>
        <p:txBody>
          <a:bodyPr/>
          <a:lstStyle/>
          <a:p>
            <a:r>
              <a:rPr lang="en-NZ" dirty="0"/>
              <a:t>Overall Research Focus – Text Mining</a:t>
            </a:r>
          </a:p>
        </p:txBody>
      </p:sp>
      <p:sp>
        <p:nvSpPr>
          <p:cNvPr id="26" name="TextBox 25">
            <a:extLst>
              <a:ext uri="{FF2B5EF4-FFF2-40B4-BE49-F238E27FC236}">
                <a16:creationId xmlns:a16="http://schemas.microsoft.com/office/drawing/2014/main" xmlns="" id="{E29E51FC-AB14-4F4E-84C4-6EDA26837533}"/>
              </a:ext>
            </a:extLst>
          </p:cNvPr>
          <p:cNvSpPr txBox="1"/>
          <p:nvPr/>
        </p:nvSpPr>
        <p:spPr>
          <a:xfrm>
            <a:off x="457200" y="1124744"/>
            <a:ext cx="8363272" cy="1200329"/>
          </a:xfrm>
          <a:prstGeom prst="rect">
            <a:avLst/>
          </a:prstGeom>
          <a:noFill/>
        </p:spPr>
        <p:txBody>
          <a:bodyPr wrap="square" rtlCol="0">
            <a:spAutoFit/>
          </a:bodyPr>
          <a:lstStyle/>
          <a:p>
            <a:r>
              <a:rPr lang="en-NZ" b="0" dirty="0">
                <a:latin typeface="Times New Roman" panose="02020603050405020304" pitchFamily="18" charset="0"/>
                <a:cs typeface="Times New Roman" panose="02020603050405020304" pitchFamily="18" charset="0"/>
              </a:rPr>
              <a:t>Developing new technologies for processing, retrieving and mining information from large complex datasets, especially unstructured and semi-structured content on the Web and social media, for effective information access and intelligence decision making for end users.</a:t>
            </a:r>
          </a:p>
        </p:txBody>
      </p:sp>
      <p:sp>
        <p:nvSpPr>
          <p:cNvPr id="27" name="Rectangle 26">
            <a:extLst>
              <a:ext uri="{FF2B5EF4-FFF2-40B4-BE49-F238E27FC236}">
                <a16:creationId xmlns:a16="http://schemas.microsoft.com/office/drawing/2014/main" xmlns="" id="{0AA5C640-A0DA-4A64-B9FC-1F8D282FE764}"/>
              </a:ext>
            </a:extLst>
          </p:cNvPr>
          <p:cNvSpPr/>
          <p:nvPr/>
        </p:nvSpPr>
        <p:spPr>
          <a:xfrm>
            <a:off x="2400056" y="2403899"/>
            <a:ext cx="1066800" cy="513598"/>
          </a:xfrm>
          <a:prstGeom prst="rect">
            <a:avLst/>
          </a:prstGeom>
          <a:solidFill>
            <a:srgbClr val="0070C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Text</a:t>
            </a:r>
          </a:p>
        </p:txBody>
      </p:sp>
      <p:sp>
        <p:nvSpPr>
          <p:cNvPr id="28" name="Rectangle 27">
            <a:extLst>
              <a:ext uri="{FF2B5EF4-FFF2-40B4-BE49-F238E27FC236}">
                <a16:creationId xmlns:a16="http://schemas.microsoft.com/office/drawing/2014/main" xmlns="" id="{8C29708C-E452-4E8F-9E5A-D72B38940964}"/>
              </a:ext>
            </a:extLst>
          </p:cNvPr>
          <p:cNvSpPr/>
          <p:nvPr/>
        </p:nvSpPr>
        <p:spPr>
          <a:xfrm>
            <a:off x="3466856" y="2403899"/>
            <a:ext cx="1066800" cy="513598"/>
          </a:xfrm>
          <a:prstGeom prst="rect">
            <a:avLst/>
          </a:prstGeom>
          <a:solidFill>
            <a:srgbClr val="0070C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Network</a:t>
            </a:r>
          </a:p>
        </p:txBody>
      </p:sp>
      <p:sp>
        <p:nvSpPr>
          <p:cNvPr id="29" name="Rectangle 28">
            <a:extLst>
              <a:ext uri="{FF2B5EF4-FFF2-40B4-BE49-F238E27FC236}">
                <a16:creationId xmlns:a16="http://schemas.microsoft.com/office/drawing/2014/main" xmlns="" id="{EFD9FC92-663D-42D3-B6D0-AC9CB91B5268}"/>
              </a:ext>
            </a:extLst>
          </p:cNvPr>
          <p:cNvSpPr/>
          <p:nvPr/>
        </p:nvSpPr>
        <p:spPr>
          <a:xfrm>
            <a:off x="4533656" y="2403899"/>
            <a:ext cx="3322739" cy="513598"/>
          </a:xfrm>
          <a:prstGeom prst="rect">
            <a:avLst/>
          </a:prstGeom>
          <a:solidFill>
            <a:srgbClr val="0070C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dirty="0"/>
              <a:t>Other (image, video, sensing, geospatial, …)</a:t>
            </a:r>
          </a:p>
        </p:txBody>
      </p:sp>
      <p:sp>
        <p:nvSpPr>
          <p:cNvPr id="30" name="Rectangle 29">
            <a:extLst>
              <a:ext uri="{FF2B5EF4-FFF2-40B4-BE49-F238E27FC236}">
                <a16:creationId xmlns:a16="http://schemas.microsoft.com/office/drawing/2014/main" xmlns="" id="{8FAFA653-472E-4311-B8CA-B3ECFC33EDB1}"/>
              </a:ext>
            </a:extLst>
          </p:cNvPr>
          <p:cNvSpPr/>
          <p:nvPr/>
        </p:nvSpPr>
        <p:spPr>
          <a:xfrm>
            <a:off x="3077469" y="3269637"/>
            <a:ext cx="1447800" cy="705135"/>
          </a:xfrm>
          <a:prstGeom prst="rect">
            <a:avLst/>
          </a:prstGeom>
          <a:solidFill>
            <a:schemeClr val="bg1">
              <a:lumMod val="5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Natural Language Processing</a:t>
            </a:r>
          </a:p>
        </p:txBody>
      </p:sp>
      <p:sp>
        <p:nvSpPr>
          <p:cNvPr id="31" name="Rectangle 30">
            <a:extLst>
              <a:ext uri="{FF2B5EF4-FFF2-40B4-BE49-F238E27FC236}">
                <a16:creationId xmlns:a16="http://schemas.microsoft.com/office/drawing/2014/main" xmlns="" id="{7CFE342E-F2B0-4A60-8377-F6A5F14AC937}"/>
              </a:ext>
            </a:extLst>
          </p:cNvPr>
          <p:cNvSpPr/>
          <p:nvPr/>
        </p:nvSpPr>
        <p:spPr>
          <a:xfrm>
            <a:off x="4666248" y="3280320"/>
            <a:ext cx="1371600" cy="694452"/>
          </a:xfrm>
          <a:prstGeom prst="rect">
            <a:avLst/>
          </a:prstGeom>
          <a:solidFill>
            <a:schemeClr val="bg1">
              <a:lumMod val="5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Information Retrieval</a:t>
            </a:r>
          </a:p>
          <a:p>
            <a:pPr algn="ctr"/>
            <a:r>
              <a:rPr lang="en-US" sz="1600" b="1" dirty="0"/>
              <a:t>/Search </a:t>
            </a:r>
          </a:p>
        </p:txBody>
      </p:sp>
      <p:sp>
        <p:nvSpPr>
          <p:cNvPr id="32" name="Rectangle 31">
            <a:extLst>
              <a:ext uri="{FF2B5EF4-FFF2-40B4-BE49-F238E27FC236}">
                <a16:creationId xmlns:a16="http://schemas.microsoft.com/office/drawing/2014/main" xmlns="" id="{020D3DE7-2717-4271-AF4E-5EC343425F77}"/>
              </a:ext>
            </a:extLst>
          </p:cNvPr>
          <p:cNvSpPr/>
          <p:nvPr/>
        </p:nvSpPr>
        <p:spPr>
          <a:xfrm>
            <a:off x="6212384" y="3280319"/>
            <a:ext cx="1090340" cy="687635"/>
          </a:xfrm>
          <a:prstGeom prst="rect">
            <a:avLst/>
          </a:prstGeom>
          <a:solidFill>
            <a:schemeClr val="bg1">
              <a:lumMod val="5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Data Mining</a:t>
            </a:r>
          </a:p>
        </p:txBody>
      </p:sp>
      <p:sp>
        <p:nvSpPr>
          <p:cNvPr id="33" name="Rectangle 32">
            <a:extLst>
              <a:ext uri="{FF2B5EF4-FFF2-40B4-BE49-F238E27FC236}">
                <a16:creationId xmlns:a16="http://schemas.microsoft.com/office/drawing/2014/main" xmlns="" id="{9950AD13-5B0E-460C-89D6-25E87BF5B407}"/>
              </a:ext>
            </a:extLst>
          </p:cNvPr>
          <p:cNvSpPr/>
          <p:nvPr/>
        </p:nvSpPr>
        <p:spPr>
          <a:xfrm>
            <a:off x="2277715" y="4431972"/>
            <a:ext cx="6157519" cy="647616"/>
          </a:xfrm>
          <a:prstGeom prst="rect">
            <a:avLst/>
          </a:prstGeom>
          <a:solidFill>
            <a:srgbClr val="FFC000"/>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Statistical Machine Learning </a:t>
            </a:r>
            <a:r>
              <a:rPr lang="en-US" sz="1400" b="1" dirty="0">
                <a:sym typeface="Wingdings" panose="05000000000000000000" pitchFamily="2" charset="2"/>
              </a:rPr>
              <a:t> Deep Learning</a:t>
            </a:r>
            <a:r>
              <a:rPr lang="en-US" sz="1400" b="1" dirty="0"/>
              <a:t> </a:t>
            </a:r>
          </a:p>
          <a:p>
            <a:pPr algn="ctr"/>
            <a:r>
              <a:rPr lang="en-US" sz="1400" b="1" dirty="0"/>
              <a:t>(supervised, unsupervised, semi-supervised, active, multi-view, reinforcement …)</a:t>
            </a:r>
          </a:p>
        </p:txBody>
      </p:sp>
      <p:sp>
        <p:nvSpPr>
          <p:cNvPr id="34" name="Rectangle 33">
            <a:extLst>
              <a:ext uri="{FF2B5EF4-FFF2-40B4-BE49-F238E27FC236}">
                <a16:creationId xmlns:a16="http://schemas.microsoft.com/office/drawing/2014/main" xmlns="" id="{19C20290-1769-45A4-94BD-FB3FA4710CF8}"/>
              </a:ext>
            </a:extLst>
          </p:cNvPr>
          <p:cNvSpPr/>
          <p:nvPr/>
        </p:nvSpPr>
        <p:spPr>
          <a:xfrm>
            <a:off x="4794414" y="5929214"/>
            <a:ext cx="1140904" cy="308098"/>
          </a:xfrm>
          <a:prstGeom prst="rect">
            <a:avLst/>
          </a:prstGeom>
          <a:solidFill>
            <a:schemeClr val="accent5">
              <a:lumMod val="5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Model</a:t>
            </a:r>
            <a:endParaRPr lang="en-US" b="1" dirty="0"/>
          </a:p>
        </p:txBody>
      </p:sp>
      <p:cxnSp>
        <p:nvCxnSpPr>
          <p:cNvPr id="35" name="Straight Arrow Connector 34">
            <a:extLst>
              <a:ext uri="{FF2B5EF4-FFF2-40B4-BE49-F238E27FC236}">
                <a16:creationId xmlns:a16="http://schemas.microsoft.com/office/drawing/2014/main" xmlns="" id="{FF8F57DC-CCC8-4C82-8F79-D498C60315A8}"/>
              </a:ext>
            </a:extLst>
          </p:cNvPr>
          <p:cNvCxnSpPr>
            <a:cxnSpLocks/>
            <a:stCxn id="30" idx="2"/>
            <a:endCxn id="33" idx="0"/>
          </p:cNvCxnSpPr>
          <p:nvPr/>
        </p:nvCxnSpPr>
        <p:spPr>
          <a:xfrm>
            <a:off x="3801369" y="3974772"/>
            <a:ext cx="1555106"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5EC821ED-1963-495B-9FB6-3097BD3F0B58}"/>
              </a:ext>
            </a:extLst>
          </p:cNvPr>
          <p:cNvCxnSpPr>
            <a:cxnSpLocks/>
            <a:stCxn id="31" idx="2"/>
            <a:endCxn id="33" idx="0"/>
          </p:cNvCxnSpPr>
          <p:nvPr/>
        </p:nvCxnSpPr>
        <p:spPr>
          <a:xfrm>
            <a:off x="5352048" y="3974772"/>
            <a:ext cx="4427"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31774F65-1F88-43C7-9D1B-9995959500CE}"/>
              </a:ext>
            </a:extLst>
          </p:cNvPr>
          <p:cNvCxnSpPr>
            <a:cxnSpLocks/>
            <a:endCxn id="33" idx="0"/>
          </p:cNvCxnSpPr>
          <p:nvPr/>
        </p:nvCxnSpPr>
        <p:spPr>
          <a:xfrm flipH="1">
            <a:off x="5356475" y="3974772"/>
            <a:ext cx="1359136"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xmlns="" id="{4D3C49AC-234E-43ED-A87E-929F06D5F91B}"/>
              </a:ext>
            </a:extLst>
          </p:cNvPr>
          <p:cNvCxnSpPr>
            <a:cxnSpLocks/>
            <a:stCxn id="33" idx="2"/>
            <a:endCxn id="39" idx="0"/>
          </p:cNvCxnSpPr>
          <p:nvPr/>
        </p:nvCxnSpPr>
        <p:spPr>
          <a:xfrm>
            <a:off x="5356475" y="5079588"/>
            <a:ext cx="2012" cy="2216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xmlns="" id="{959A4617-70F7-4C85-A7C4-02F92A9B3BBA}"/>
              </a:ext>
            </a:extLst>
          </p:cNvPr>
          <p:cNvSpPr/>
          <p:nvPr/>
        </p:nvSpPr>
        <p:spPr>
          <a:xfrm>
            <a:off x="4140073" y="5301208"/>
            <a:ext cx="2436827" cy="381000"/>
          </a:xfrm>
          <a:prstGeom prst="rect">
            <a:avLst/>
          </a:prstGeom>
          <a:solidFill>
            <a:schemeClr val="accent2">
              <a:lumMod val="50000"/>
              <a:lumOff val="50000"/>
            </a:schemeClr>
          </a:solid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Optimization algorithms</a:t>
            </a:r>
          </a:p>
        </p:txBody>
      </p:sp>
      <p:cxnSp>
        <p:nvCxnSpPr>
          <p:cNvPr id="40" name="Straight Arrow Connector 39">
            <a:extLst>
              <a:ext uri="{FF2B5EF4-FFF2-40B4-BE49-F238E27FC236}">
                <a16:creationId xmlns:a16="http://schemas.microsoft.com/office/drawing/2014/main" xmlns="" id="{044D2E7E-8B51-463E-88CF-7E85D325433A}"/>
              </a:ext>
            </a:extLst>
          </p:cNvPr>
          <p:cNvCxnSpPr>
            <a:cxnSpLocks/>
            <a:stCxn id="39" idx="2"/>
            <a:endCxn id="34" idx="0"/>
          </p:cNvCxnSpPr>
          <p:nvPr/>
        </p:nvCxnSpPr>
        <p:spPr>
          <a:xfrm>
            <a:off x="5358487" y="5682208"/>
            <a:ext cx="6379" cy="2470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194A4B91-6021-4AB9-8512-4C8484AD9069}"/>
              </a:ext>
            </a:extLst>
          </p:cNvPr>
          <p:cNvSpPr txBox="1"/>
          <p:nvPr/>
        </p:nvSpPr>
        <p:spPr>
          <a:xfrm>
            <a:off x="611560" y="2512388"/>
            <a:ext cx="1257659" cy="369332"/>
          </a:xfrm>
          <a:prstGeom prst="rect">
            <a:avLst/>
          </a:prstGeom>
          <a:noFill/>
        </p:spPr>
        <p:txBody>
          <a:bodyPr wrap="square" rtlCol="0">
            <a:spAutoFit/>
          </a:bodyPr>
          <a:lstStyle/>
          <a:p>
            <a:r>
              <a:rPr lang="en-NZ" b="1" dirty="0"/>
              <a:t>Data</a:t>
            </a:r>
          </a:p>
        </p:txBody>
      </p:sp>
      <p:sp>
        <p:nvSpPr>
          <p:cNvPr id="42" name="Left Brace 41">
            <a:extLst>
              <a:ext uri="{FF2B5EF4-FFF2-40B4-BE49-F238E27FC236}">
                <a16:creationId xmlns:a16="http://schemas.microsoft.com/office/drawing/2014/main" xmlns="" id="{C90C5381-462A-4755-A72F-2FAB7BE10D95}"/>
              </a:ext>
            </a:extLst>
          </p:cNvPr>
          <p:cNvSpPr/>
          <p:nvPr/>
        </p:nvSpPr>
        <p:spPr>
          <a:xfrm>
            <a:off x="1891822" y="4580351"/>
            <a:ext cx="201336" cy="1451295"/>
          </a:xfrm>
          <a:prstGeom prst="lef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Z"/>
          </a:p>
        </p:txBody>
      </p:sp>
      <p:sp>
        <p:nvSpPr>
          <p:cNvPr id="43" name="TextBox 42">
            <a:extLst>
              <a:ext uri="{FF2B5EF4-FFF2-40B4-BE49-F238E27FC236}">
                <a16:creationId xmlns:a16="http://schemas.microsoft.com/office/drawing/2014/main" xmlns="" id="{B1DA8E4F-63FA-47C2-BBB8-BBB7CDFB71E7}"/>
              </a:ext>
            </a:extLst>
          </p:cNvPr>
          <p:cNvSpPr txBox="1"/>
          <p:nvPr/>
        </p:nvSpPr>
        <p:spPr>
          <a:xfrm>
            <a:off x="611561" y="5121332"/>
            <a:ext cx="1280262" cy="369332"/>
          </a:xfrm>
          <a:prstGeom prst="rect">
            <a:avLst/>
          </a:prstGeom>
          <a:noFill/>
        </p:spPr>
        <p:txBody>
          <a:bodyPr wrap="square" rtlCol="0">
            <a:spAutoFit/>
          </a:bodyPr>
          <a:lstStyle/>
          <a:p>
            <a:r>
              <a:rPr lang="en-NZ" b="1" dirty="0"/>
              <a:t>Methods</a:t>
            </a:r>
          </a:p>
        </p:txBody>
      </p:sp>
      <p:sp>
        <p:nvSpPr>
          <p:cNvPr id="44" name="TextBox 43">
            <a:extLst>
              <a:ext uri="{FF2B5EF4-FFF2-40B4-BE49-F238E27FC236}">
                <a16:creationId xmlns:a16="http://schemas.microsoft.com/office/drawing/2014/main" xmlns="" id="{D10AD3C8-0AFD-4061-AF76-A2E4D70A236B}"/>
              </a:ext>
            </a:extLst>
          </p:cNvPr>
          <p:cNvSpPr txBox="1"/>
          <p:nvPr/>
        </p:nvSpPr>
        <p:spPr>
          <a:xfrm>
            <a:off x="611560" y="3456512"/>
            <a:ext cx="1372541" cy="369332"/>
          </a:xfrm>
          <a:prstGeom prst="rect">
            <a:avLst/>
          </a:prstGeom>
          <a:noFill/>
        </p:spPr>
        <p:txBody>
          <a:bodyPr wrap="square" rtlCol="0">
            <a:spAutoFit/>
          </a:bodyPr>
          <a:lstStyle/>
          <a:p>
            <a:r>
              <a:rPr lang="en-NZ" b="1" dirty="0"/>
              <a:t>Problems</a:t>
            </a:r>
          </a:p>
        </p:txBody>
      </p:sp>
      <p:sp>
        <p:nvSpPr>
          <p:cNvPr id="45" name="Rectangle: Rounded Corners 44">
            <a:extLst>
              <a:ext uri="{FF2B5EF4-FFF2-40B4-BE49-F238E27FC236}">
                <a16:creationId xmlns:a16="http://schemas.microsoft.com/office/drawing/2014/main" xmlns="" id="{8F5BC698-C85A-442C-882A-816ED41E2E20}"/>
              </a:ext>
            </a:extLst>
          </p:cNvPr>
          <p:cNvSpPr/>
          <p:nvPr/>
        </p:nvSpPr>
        <p:spPr>
          <a:xfrm>
            <a:off x="2277715" y="2276872"/>
            <a:ext cx="2388533" cy="755009"/>
          </a:xfrm>
          <a:prstGeom prst="round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39055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9">
            <a:extLst>
              <a:ext uri="{FF2B5EF4-FFF2-40B4-BE49-F238E27FC236}">
                <a16:creationId xmlns:a16="http://schemas.microsoft.com/office/drawing/2014/main" xmlns="" id="{40019CC4-3FA5-4156-A349-E9FDF5ADB333}"/>
              </a:ext>
            </a:extLst>
          </p:cNvPr>
          <p:cNvSpPr>
            <a:spLocks noGrp="1"/>
          </p:cNvSpPr>
          <p:nvPr/>
        </p:nvSpPr>
        <p:spPr>
          <a:xfrm>
            <a:off x="539552" y="1509186"/>
            <a:ext cx="6679404" cy="105571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92500"/>
          </a:bodyPr>
          <a:lstStyle>
            <a:lvl1pPr marL="228600" indent="-2286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1pPr>
            <a:lvl2pPr marL="723900" indent="-2667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2pPr>
            <a:lvl3pPr marL="1234439" indent="-320039">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3pPr>
            <a:lvl4pPr marL="1727200" indent="-3556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4pPr>
            <a:lvl5pPr marL="2184400" indent="-3556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5pPr>
            <a:lvl6pPr marL="2641600" indent="-3556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6pPr>
            <a:lvl7pPr marL="3098800" indent="-3556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7pPr>
            <a:lvl8pPr marL="3556000" indent="-3556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8pPr>
            <a:lvl9pPr marL="4013200" indent="-355600">
              <a:lnSpc>
                <a:spcPct val="90000"/>
              </a:lnSpc>
              <a:spcBef>
                <a:spcPts val="1000"/>
              </a:spcBef>
              <a:buClr>
                <a:srgbClr val="000086"/>
              </a:buClr>
              <a:buSzPct val="100000"/>
              <a:buFont typeface="Microsoft YaHei"/>
              <a:buChar char="•"/>
              <a:defRPr sz="2800">
                <a:latin typeface="Microsoft YaHei"/>
                <a:ea typeface="Microsoft YaHei"/>
                <a:cs typeface="Microsoft YaHei"/>
                <a:sym typeface="Microsoft YaHei"/>
              </a:defRPr>
            </a:lvl9pPr>
          </a:lstStyle>
          <a:p>
            <a:pPr>
              <a:defRPr sz="1800"/>
            </a:pPr>
            <a:r>
              <a:rPr sz="2400" b="0" dirty="0">
                <a:latin typeface="Times New Roman" panose="02020603050405020304" pitchFamily="18" charset="0"/>
                <a:ea typeface="Times New Roman"/>
                <a:cs typeface="Times New Roman" panose="02020603050405020304" pitchFamily="18" charset="0"/>
                <a:sym typeface="Times New Roman"/>
              </a:rPr>
              <a:t>Shallow patterns of rumor signals</a:t>
            </a:r>
            <a:r>
              <a:rPr lang="en-NZ" sz="2400" b="0" dirty="0">
                <a:latin typeface="Times New Roman" panose="02020603050405020304" pitchFamily="18" charset="0"/>
                <a:ea typeface="Times New Roman"/>
                <a:cs typeface="Times New Roman" panose="02020603050405020304" pitchFamily="18" charset="0"/>
                <a:sym typeface="Times New Roman"/>
              </a:rPr>
              <a:t> (Zhao et al, 2015)</a:t>
            </a:r>
            <a:endParaRPr sz="2400" b="0" dirty="0">
              <a:latin typeface="Times New Roman" panose="02020603050405020304" pitchFamily="18" charset="0"/>
              <a:ea typeface="Times New Roman"/>
              <a:cs typeface="Times New Roman" panose="02020603050405020304" pitchFamily="18" charset="0"/>
              <a:sym typeface="Times New Roman"/>
            </a:endParaRPr>
          </a:p>
          <a:p>
            <a:pPr lvl="0">
              <a:defRPr sz="1800"/>
            </a:pPr>
            <a:r>
              <a:rPr sz="2400" b="0" dirty="0">
                <a:latin typeface="Times New Roman" panose="02020603050405020304" pitchFamily="18" charset="0"/>
                <a:ea typeface="Times New Roman"/>
                <a:cs typeface="Times New Roman" panose="02020603050405020304" pitchFamily="18" charset="0"/>
                <a:sym typeface="Times New Roman"/>
              </a:rPr>
              <a:t>Temporal traits of rumor and non-rumor events</a:t>
            </a:r>
          </a:p>
        </p:txBody>
      </p:sp>
      <p:pic>
        <p:nvPicPr>
          <p:cNvPr id="4" name="image9.png" descr="C:\Users\majing\Downloads\detecting-rumors-microblogs\reference\motivation-rumor-eps-converted-to.png">
            <a:extLst>
              <a:ext uri="{FF2B5EF4-FFF2-40B4-BE49-F238E27FC236}">
                <a16:creationId xmlns:a16="http://schemas.microsoft.com/office/drawing/2014/main" xmlns="" id="{CA2E5340-1529-4A9D-A54E-AE4440CFD271}"/>
              </a:ext>
            </a:extLst>
          </p:cNvPr>
          <p:cNvPicPr/>
          <p:nvPr/>
        </p:nvPicPr>
        <p:blipFill>
          <a:blip r:embed="rId2">
            <a:extLst/>
          </a:blip>
          <a:stretch>
            <a:fillRect/>
          </a:stretch>
        </p:blipFill>
        <p:spPr>
          <a:xfrm>
            <a:off x="43543" y="2971927"/>
            <a:ext cx="4337565" cy="2595086"/>
          </a:xfrm>
          <a:prstGeom prst="rect">
            <a:avLst/>
          </a:prstGeom>
          <a:ln w="12700">
            <a:miter lim="400000"/>
          </a:ln>
        </p:spPr>
      </p:pic>
      <p:pic>
        <p:nvPicPr>
          <p:cNvPr id="5" name="image10.png" descr="C:\Users\majing\Downloads\detecting-rumors-microblogs\reference\motivation-non-rumor-eps-converted-to.png">
            <a:extLst>
              <a:ext uri="{FF2B5EF4-FFF2-40B4-BE49-F238E27FC236}">
                <a16:creationId xmlns:a16="http://schemas.microsoft.com/office/drawing/2014/main" xmlns="" id="{6B0E7F64-5991-4EC6-9345-CEB73237B19E}"/>
              </a:ext>
            </a:extLst>
          </p:cNvPr>
          <p:cNvPicPr/>
          <p:nvPr/>
        </p:nvPicPr>
        <p:blipFill>
          <a:blip r:embed="rId3">
            <a:extLst/>
          </a:blip>
          <a:stretch>
            <a:fillRect/>
          </a:stretch>
        </p:blipFill>
        <p:spPr>
          <a:xfrm>
            <a:off x="4441371" y="2948360"/>
            <a:ext cx="4457929" cy="2662197"/>
          </a:xfrm>
          <a:prstGeom prst="rect">
            <a:avLst/>
          </a:prstGeom>
          <a:ln w="12700">
            <a:miter lim="400000"/>
          </a:ln>
        </p:spPr>
      </p:pic>
      <p:sp>
        <p:nvSpPr>
          <p:cNvPr id="6" name="Shape 126">
            <a:extLst>
              <a:ext uri="{FF2B5EF4-FFF2-40B4-BE49-F238E27FC236}">
                <a16:creationId xmlns:a16="http://schemas.microsoft.com/office/drawing/2014/main" xmlns="" id="{332BAAC4-7B1F-40FC-842C-D4DF10326CFF}"/>
              </a:ext>
            </a:extLst>
          </p:cNvPr>
          <p:cNvSpPr/>
          <p:nvPr/>
        </p:nvSpPr>
        <p:spPr>
          <a:xfrm>
            <a:off x="1518202" y="5639584"/>
            <a:ext cx="1620136" cy="4001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defRPr sz="1800"/>
            </a:pPr>
            <a:r>
              <a:rPr sz="2000"/>
              <a:t>(a) In rumors</a:t>
            </a:r>
          </a:p>
        </p:txBody>
      </p:sp>
      <p:sp>
        <p:nvSpPr>
          <p:cNvPr id="7" name="Shape 127">
            <a:extLst>
              <a:ext uri="{FF2B5EF4-FFF2-40B4-BE49-F238E27FC236}">
                <a16:creationId xmlns:a16="http://schemas.microsoft.com/office/drawing/2014/main" xmlns="" id="{B1C95B11-4D46-49D8-9BCA-DAE21CE90A00}"/>
              </a:ext>
            </a:extLst>
          </p:cNvPr>
          <p:cNvSpPr/>
          <p:nvPr/>
        </p:nvSpPr>
        <p:spPr>
          <a:xfrm>
            <a:off x="5944637" y="5661248"/>
            <a:ext cx="2430125" cy="40011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pPr lvl="0">
              <a:defRPr sz="1800"/>
            </a:pPr>
            <a:r>
              <a:rPr sz="2000" dirty="0"/>
              <a:t>(b) In non-rumors</a:t>
            </a:r>
          </a:p>
        </p:txBody>
      </p:sp>
      <p:sp>
        <p:nvSpPr>
          <p:cNvPr id="8" name="Rectangle 4">
            <a:extLst>
              <a:ext uri="{FF2B5EF4-FFF2-40B4-BE49-F238E27FC236}">
                <a16:creationId xmlns:a16="http://schemas.microsoft.com/office/drawing/2014/main" xmlns="" id="{67DCF05B-A25F-4374-AB9A-A210F1782064}"/>
              </a:ext>
            </a:extLst>
          </p:cNvPr>
          <p:cNvSpPr txBox="1">
            <a:spLocks noChangeArrowheads="1"/>
          </p:cNvSpPr>
          <p:nvPr/>
        </p:nvSpPr>
        <p:spPr bwMode="auto">
          <a:xfrm>
            <a:off x="446856" y="260648"/>
            <a:ext cx="8229600" cy="93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r>
              <a:rPr lang="en-US" altLang="zh-CN" b="0" kern="0" dirty="0">
                <a:ea typeface="宋体" pitchFamily="2" charset="-122"/>
              </a:rPr>
              <a:t>Rumor signals</a:t>
            </a:r>
          </a:p>
        </p:txBody>
      </p:sp>
      <p:grpSp>
        <p:nvGrpSpPr>
          <p:cNvPr id="12" name="Group 11">
            <a:extLst>
              <a:ext uri="{FF2B5EF4-FFF2-40B4-BE49-F238E27FC236}">
                <a16:creationId xmlns:a16="http://schemas.microsoft.com/office/drawing/2014/main" xmlns="" id="{3EF22A91-7514-46FF-B89E-42EBA89687CC}"/>
              </a:ext>
            </a:extLst>
          </p:cNvPr>
          <p:cNvGrpSpPr/>
          <p:nvPr/>
        </p:nvGrpSpPr>
        <p:grpSpPr>
          <a:xfrm>
            <a:off x="2617440" y="2528337"/>
            <a:ext cx="1944216" cy="1410124"/>
            <a:chOff x="2617440" y="2528337"/>
            <a:chExt cx="1944216" cy="1410124"/>
          </a:xfrm>
        </p:grpSpPr>
        <p:sp>
          <p:nvSpPr>
            <p:cNvPr id="10" name="Oval 9">
              <a:extLst>
                <a:ext uri="{FF2B5EF4-FFF2-40B4-BE49-F238E27FC236}">
                  <a16:creationId xmlns:a16="http://schemas.microsoft.com/office/drawing/2014/main" xmlns="" id="{EF37594C-AE8B-4477-92BE-90823824AA1F}"/>
                </a:ext>
              </a:extLst>
            </p:cNvPr>
            <p:cNvSpPr/>
            <p:nvPr/>
          </p:nvSpPr>
          <p:spPr bwMode="auto">
            <a:xfrm>
              <a:off x="2617440" y="3002357"/>
              <a:ext cx="1152128" cy="936104"/>
            </a:xfrm>
            <a:prstGeom prst="ellipse">
              <a:avLst/>
            </a:prstGeom>
            <a:noFill/>
            <a:ln w="254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xmlns="" id="{0AEB027C-ADE9-45A4-BDC8-9652FF6923F1}"/>
                </a:ext>
              </a:extLst>
            </p:cNvPr>
            <p:cNvSpPr txBox="1"/>
            <p:nvPr/>
          </p:nvSpPr>
          <p:spPr>
            <a:xfrm>
              <a:off x="2617440" y="2528337"/>
              <a:ext cx="1944216" cy="369332"/>
            </a:xfrm>
            <a:prstGeom prst="rect">
              <a:avLst/>
            </a:prstGeom>
            <a:noFill/>
          </p:spPr>
          <p:txBody>
            <a:bodyPr wrap="square" rtlCol="0">
              <a:spAutoFit/>
            </a:bodyPr>
            <a:lstStyle/>
            <a:p>
              <a:r>
                <a:rPr lang="en-NZ" b="0" dirty="0">
                  <a:latin typeface="Times New Roman" panose="02020603050405020304" pitchFamily="18" charset="0"/>
                  <a:cs typeface="Times New Roman" panose="02020603050405020304" pitchFamily="18" charset="0"/>
                </a:rPr>
                <a:t>Frequency strength</a:t>
              </a:r>
            </a:p>
          </p:txBody>
        </p:sp>
      </p:grpSp>
    </p:spTree>
    <p:extLst>
      <p:ext uri="{BB962C8B-B14F-4D97-AF65-F5344CB8AC3E}">
        <p14:creationId xmlns:p14="http://schemas.microsoft.com/office/powerpoint/2010/main" val="238863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pPr eaLnBrk="1" hangingPunct="1"/>
            <a:r>
              <a:rPr lang="en-US" altLang="zh-CN" dirty="0">
                <a:ea typeface="宋体" pitchFamily="2" charset="-122"/>
              </a:rPr>
              <a:t>Problem statement (1)</a:t>
            </a:r>
            <a:endParaRPr lang="zh-CN" altLang="en-US" dirty="0">
              <a:ea typeface="宋体" pitchFamily="2" charset="-122"/>
            </a:endParaRPr>
          </a:p>
        </p:txBody>
      </p:sp>
      <mc:AlternateContent xmlns:mc="http://schemas.openxmlformats.org/markup-compatibility/2006" xmlns:a14="http://schemas.microsoft.com/office/drawing/2010/main">
        <mc:Choice Requires="a14">
          <p:sp>
            <p:nvSpPr>
              <p:cNvPr id="24" name="内容占位符 2"/>
              <p:cNvSpPr txBox="1">
                <a:spLocks/>
              </p:cNvSpPr>
              <p:nvPr/>
            </p:nvSpPr>
            <p:spPr bwMode="auto">
              <a:xfrm>
                <a:off x="539552" y="1268760"/>
                <a:ext cx="8031609" cy="38884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NZ" altLang="zh-CN" sz="2400" b="0" dirty="0">
                    <a:latin typeface="Times New Roman" panose="02020603050405020304" pitchFamily="18" charset="0"/>
                    <a:ea typeface="宋体" pitchFamily="2" charset="-122"/>
                    <a:cs typeface="Times New Roman" pitchFamily="18" charset="0"/>
                  </a:rPr>
                  <a:t>Given a set of events (claims) </a:t>
                </a:r>
                <a14:m>
                  <m:oMath xmlns:m="http://schemas.openxmlformats.org/officeDocument/2006/math">
                    <m:r>
                      <a:rPr lang="en-NZ" altLang="zh-CN" sz="2400" b="0" i="1" smtClean="0">
                        <a:latin typeface="Cambria Math" panose="02040503050406030204" pitchFamily="18" charset="0"/>
                        <a:ea typeface="宋体" pitchFamily="2" charset="-122"/>
                        <a:cs typeface="Times New Roman" pitchFamily="18" charset="0"/>
                      </a:rPr>
                      <m:t>𝐸</m:t>
                    </m:r>
                    <m:r>
                      <a:rPr lang="en-NZ" altLang="zh-CN" sz="2400" b="0" i="1" smtClean="0">
                        <a:latin typeface="Cambria Math" panose="02040503050406030204" pitchFamily="18" charset="0"/>
                        <a:ea typeface="宋体" pitchFamily="2" charset="-122"/>
                        <a:cs typeface="Times New Roman" pitchFamily="18" charset="0"/>
                      </a:rPr>
                      <m:t>={</m:t>
                    </m:r>
                    <m:sSub>
                      <m:sSubPr>
                        <m:ctrlPr>
                          <a:rPr lang="en-NZ" altLang="zh-CN" sz="2400" b="0" i="1" smtClean="0">
                            <a:latin typeface="Cambria Math" charset="0"/>
                            <a:ea typeface="宋体" pitchFamily="2" charset="-122"/>
                            <a:cs typeface="Times New Roman" pitchFamily="18" charset="0"/>
                          </a:rPr>
                        </m:ctrlPr>
                      </m:sSubPr>
                      <m:e>
                        <m:r>
                          <a:rPr lang="en-NZ" altLang="zh-CN" sz="2400" b="0" i="1" smtClean="0">
                            <a:latin typeface="Cambria Math" panose="02040503050406030204" pitchFamily="18" charset="0"/>
                            <a:ea typeface="宋体" pitchFamily="2" charset="-122"/>
                            <a:cs typeface="Times New Roman" pitchFamily="18" charset="0"/>
                          </a:rPr>
                          <m:t>𝐸</m:t>
                        </m:r>
                      </m:e>
                      <m:sub>
                        <m:r>
                          <a:rPr lang="en-NZ" altLang="zh-CN" sz="2400" b="0" i="1" smtClean="0">
                            <a:latin typeface="Cambria Math" panose="02040503050406030204" pitchFamily="18" charset="0"/>
                            <a:ea typeface="宋体" pitchFamily="2" charset="-122"/>
                            <a:cs typeface="Times New Roman" pitchFamily="18" charset="0"/>
                          </a:rPr>
                          <m:t>𝑖</m:t>
                        </m:r>
                      </m:sub>
                    </m:sSub>
                    <m:r>
                      <a:rPr lang="en-NZ" altLang="zh-CN" sz="2400" b="0" i="1" smtClean="0">
                        <a:latin typeface="Cambria Math" panose="02040503050406030204" pitchFamily="18" charset="0"/>
                        <a:ea typeface="宋体" pitchFamily="2" charset="-122"/>
                        <a:cs typeface="Times New Roman" pitchFamily="18" charset="0"/>
                      </a:rPr>
                      <m:t>}</m:t>
                    </m:r>
                  </m:oMath>
                </a14:m>
                <a:r>
                  <a:rPr lang="en-NZ" altLang="zh-CN" sz="2400" b="0" dirty="0">
                    <a:latin typeface="Times New Roman" panose="02020603050405020304" pitchFamily="18" charset="0"/>
                    <a:ea typeface="宋体" pitchFamily="2" charset="-122"/>
                    <a:cs typeface="Times New Roman" pitchFamily="18" charset="0"/>
                  </a:rPr>
                  <a:t>, where each </a:t>
                </a:r>
                <a14:m>
                  <m:oMath xmlns:m="http://schemas.openxmlformats.org/officeDocument/2006/math">
                    <m:sSub>
                      <m:sSubPr>
                        <m:ctrlPr>
                          <a:rPr lang="en-NZ" altLang="zh-CN" sz="2400" b="0" i="1" smtClean="0">
                            <a:latin typeface="Cambria Math" charset="0"/>
                            <a:ea typeface="宋体" pitchFamily="2" charset="-122"/>
                            <a:cs typeface="Times New Roman" pitchFamily="18" charset="0"/>
                          </a:rPr>
                        </m:ctrlPr>
                      </m:sSubPr>
                      <m:e>
                        <m:r>
                          <a:rPr lang="en-NZ" altLang="zh-CN" sz="2400" b="0" i="1" smtClean="0">
                            <a:latin typeface="Cambria Math" panose="02040503050406030204" pitchFamily="18" charset="0"/>
                            <a:ea typeface="宋体" pitchFamily="2" charset="-122"/>
                            <a:cs typeface="Times New Roman" pitchFamily="18" charset="0"/>
                          </a:rPr>
                          <m:t>𝐸</m:t>
                        </m:r>
                      </m:e>
                      <m:sub>
                        <m:r>
                          <a:rPr lang="en-NZ" altLang="zh-CN" sz="2400" b="0" i="1" smtClean="0">
                            <a:latin typeface="Cambria Math" panose="02040503050406030204" pitchFamily="18" charset="0"/>
                            <a:ea typeface="宋体" pitchFamily="2" charset="-122"/>
                            <a:cs typeface="Times New Roman" pitchFamily="18" charset="0"/>
                          </a:rPr>
                          <m:t>𝑖</m:t>
                        </m:r>
                      </m:sub>
                    </m:sSub>
                    <m:r>
                      <a:rPr lang="en-NZ" altLang="zh-CN" sz="2400" b="0" i="1" smtClean="0">
                        <a:latin typeface="Cambria Math" panose="02040503050406030204" pitchFamily="18" charset="0"/>
                        <a:ea typeface="宋体" pitchFamily="2" charset="-122"/>
                        <a:cs typeface="Times New Roman" pitchFamily="18" charset="0"/>
                      </a:rPr>
                      <m:t>=</m:t>
                    </m:r>
                    <m:d>
                      <m:dPr>
                        <m:begChr m:val="{"/>
                        <m:endChr m:val="}"/>
                        <m:ctrlPr>
                          <a:rPr lang="en-NZ" altLang="zh-CN" sz="2400" b="0" i="1" smtClean="0">
                            <a:latin typeface="Cambria Math" charset="0"/>
                            <a:ea typeface="宋体" pitchFamily="2" charset="-122"/>
                            <a:cs typeface="Times New Roman" pitchFamily="18" charset="0"/>
                          </a:rPr>
                        </m:ctrlPr>
                      </m:dPr>
                      <m:e>
                        <m:d>
                          <m:dPr>
                            <m:ctrlPr>
                              <a:rPr lang="en-NZ" altLang="zh-CN" sz="2400" b="0" i="1" smtClean="0">
                                <a:latin typeface="Cambria Math" charset="0"/>
                                <a:ea typeface="宋体" pitchFamily="2" charset="-122"/>
                                <a:cs typeface="Times New Roman" pitchFamily="18" charset="0"/>
                              </a:rPr>
                            </m:ctrlPr>
                          </m:dPr>
                          <m:e>
                            <m:sSub>
                              <m:sSubPr>
                                <m:ctrlPr>
                                  <a:rPr lang="en-NZ" altLang="zh-CN" sz="2400" b="0" i="1" smtClean="0">
                                    <a:latin typeface="Cambria Math" charset="0"/>
                                    <a:ea typeface="宋体" pitchFamily="2" charset="-122"/>
                                    <a:cs typeface="Times New Roman" pitchFamily="18" charset="0"/>
                                  </a:rPr>
                                </m:ctrlPr>
                              </m:sSubPr>
                              <m:e>
                                <m:r>
                                  <a:rPr lang="en-NZ" altLang="zh-CN" sz="2400" b="0" i="1" smtClean="0">
                                    <a:latin typeface="Cambria Math" panose="02040503050406030204" pitchFamily="18" charset="0"/>
                                    <a:ea typeface="宋体" pitchFamily="2" charset="-122"/>
                                    <a:cs typeface="Times New Roman" pitchFamily="18" charset="0"/>
                                  </a:rPr>
                                  <m:t>𝑚</m:t>
                                </m:r>
                              </m:e>
                              <m:sub>
                                <m:r>
                                  <a:rPr lang="en-NZ" altLang="zh-CN" sz="2400" b="0" i="1" smtClean="0">
                                    <a:latin typeface="Cambria Math" panose="02040503050406030204" pitchFamily="18" charset="0"/>
                                    <a:ea typeface="宋体" pitchFamily="2" charset="-122"/>
                                    <a:cs typeface="Times New Roman" pitchFamily="18" charset="0"/>
                                  </a:rPr>
                                  <m:t>𝑖</m:t>
                                </m:r>
                                <m:r>
                                  <a:rPr lang="en-NZ" altLang="zh-CN" sz="2400" b="0" i="1" smtClean="0">
                                    <a:latin typeface="Cambria Math" panose="02040503050406030204" pitchFamily="18" charset="0"/>
                                    <a:ea typeface="宋体" pitchFamily="2" charset="-122"/>
                                    <a:cs typeface="Times New Roman" pitchFamily="18" charset="0"/>
                                  </a:rPr>
                                  <m:t>,</m:t>
                                </m:r>
                                <m:r>
                                  <a:rPr lang="en-NZ" altLang="zh-CN" sz="2400" b="0" i="1" smtClean="0">
                                    <a:latin typeface="Cambria Math" panose="02040503050406030204" pitchFamily="18" charset="0"/>
                                    <a:ea typeface="宋体" pitchFamily="2" charset="-122"/>
                                    <a:cs typeface="Times New Roman" pitchFamily="18" charset="0"/>
                                  </a:rPr>
                                  <m:t>𝑗</m:t>
                                </m:r>
                              </m:sub>
                            </m:sSub>
                            <m:r>
                              <a:rPr lang="en-NZ" altLang="zh-CN" sz="2400" b="0" i="1" smtClean="0">
                                <a:latin typeface="Cambria Math" panose="02040503050406030204" pitchFamily="18" charset="0"/>
                                <a:ea typeface="宋体" pitchFamily="2" charset="-122"/>
                                <a:cs typeface="Times New Roman" pitchFamily="18" charset="0"/>
                              </a:rPr>
                              <m:t>,</m:t>
                            </m:r>
                            <m:sSub>
                              <m:sSubPr>
                                <m:ctrlPr>
                                  <a:rPr lang="en-NZ" altLang="zh-CN" sz="2400" b="0" i="1" smtClean="0">
                                    <a:latin typeface="Cambria Math" charset="0"/>
                                    <a:ea typeface="宋体" pitchFamily="2" charset="-122"/>
                                    <a:cs typeface="Times New Roman" pitchFamily="18" charset="0"/>
                                  </a:rPr>
                                </m:ctrlPr>
                              </m:sSubPr>
                              <m:e>
                                <m:r>
                                  <a:rPr lang="en-NZ" altLang="zh-CN" sz="2400" b="0" i="1" smtClean="0">
                                    <a:latin typeface="Cambria Math" panose="02040503050406030204" pitchFamily="18" charset="0"/>
                                    <a:ea typeface="宋体" pitchFamily="2" charset="-122"/>
                                    <a:cs typeface="Times New Roman" pitchFamily="18" charset="0"/>
                                  </a:rPr>
                                  <m:t>𝑡</m:t>
                                </m:r>
                              </m:e>
                              <m:sub>
                                <m:r>
                                  <a:rPr lang="en-NZ" altLang="zh-CN" sz="2400" b="0" i="1" smtClean="0">
                                    <a:latin typeface="Cambria Math" panose="02040503050406030204" pitchFamily="18" charset="0"/>
                                    <a:ea typeface="宋体" pitchFamily="2" charset="-122"/>
                                    <a:cs typeface="Times New Roman" pitchFamily="18" charset="0"/>
                                  </a:rPr>
                                  <m:t>𝑖</m:t>
                                </m:r>
                                <m:r>
                                  <a:rPr lang="en-NZ" altLang="zh-CN" sz="2400" b="0" i="1" smtClean="0">
                                    <a:latin typeface="Cambria Math" panose="02040503050406030204" pitchFamily="18" charset="0"/>
                                    <a:ea typeface="宋体" pitchFamily="2" charset="-122"/>
                                    <a:cs typeface="Times New Roman" pitchFamily="18" charset="0"/>
                                  </a:rPr>
                                  <m:t>,</m:t>
                                </m:r>
                                <m:r>
                                  <a:rPr lang="en-NZ" altLang="zh-CN" sz="2400" b="0" i="1" smtClean="0">
                                    <a:latin typeface="Cambria Math" panose="02040503050406030204" pitchFamily="18" charset="0"/>
                                    <a:ea typeface="宋体" pitchFamily="2" charset="-122"/>
                                    <a:cs typeface="Times New Roman" pitchFamily="18" charset="0"/>
                                  </a:rPr>
                                  <m:t>𝑗</m:t>
                                </m:r>
                              </m:sub>
                            </m:sSub>
                          </m:e>
                        </m:d>
                      </m:e>
                    </m:d>
                  </m:oMath>
                </a14:m>
                <a:r>
                  <a:rPr lang="en-NZ" altLang="zh-CN" sz="2400" b="0" dirty="0">
                    <a:latin typeface="Times New Roman" panose="02020603050405020304" pitchFamily="18" charset="0"/>
                    <a:ea typeface="宋体" pitchFamily="2" charset="-122"/>
                    <a:cs typeface="Times New Roman" pitchFamily="18" charset="0"/>
                  </a:rPr>
                  <a:t>, consists of ideally all relevant posts </a:t>
                </a:r>
                <a14:m>
                  <m:oMath xmlns:m="http://schemas.openxmlformats.org/officeDocument/2006/math">
                    <m:sSub>
                      <m:sSubPr>
                        <m:ctrlPr>
                          <a:rPr lang="en-NZ" altLang="zh-CN" sz="2400" b="0" i="1" smtClean="0">
                            <a:latin typeface="Cambria Math" charset="0"/>
                            <a:ea typeface="宋体" pitchFamily="2" charset="-122"/>
                            <a:cs typeface="Times New Roman" pitchFamily="18" charset="0"/>
                          </a:rPr>
                        </m:ctrlPr>
                      </m:sSubPr>
                      <m:e>
                        <m:r>
                          <a:rPr lang="en-NZ" altLang="zh-CN" sz="2400" b="0" i="1" smtClean="0">
                            <a:latin typeface="Cambria Math" panose="02040503050406030204" pitchFamily="18" charset="0"/>
                            <a:ea typeface="宋体" pitchFamily="2" charset="-122"/>
                            <a:cs typeface="Times New Roman" pitchFamily="18" charset="0"/>
                          </a:rPr>
                          <m:t>𝑚</m:t>
                        </m:r>
                      </m:e>
                      <m:sub>
                        <m:r>
                          <a:rPr lang="en-NZ" altLang="zh-CN" sz="2400" b="0" i="1" smtClean="0">
                            <a:latin typeface="Cambria Math" panose="02040503050406030204" pitchFamily="18" charset="0"/>
                            <a:ea typeface="宋体" pitchFamily="2" charset="-122"/>
                            <a:cs typeface="Times New Roman" pitchFamily="18" charset="0"/>
                          </a:rPr>
                          <m:t>𝑖</m:t>
                        </m:r>
                        <m:r>
                          <a:rPr lang="en-NZ" altLang="zh-CN" sz="2400" b="0" i="1" smtClean="0">
                            <a:latin typeface="Cambria Math" panose="02040503050406030204" pitchFamily="18" charset="0"/>
                            <a:ea typeface="宋体" pitchFamily="2" charset="-122"/>
                            <a:cs typeface="Times New Roman" pitchFamily="18" charset="0"/>
                          </a:rPr>
                          <m:t>,</m:t>
                        </m:r>
                        <m:r>
                          <a:rPr lang="en-NZ" altLang="zh-CN" sz="2400" b="0" i="1" smtClean="0">
                            <a:latin typeface="Cambria Math" panose="02040503050406030204" pitchFamily="18" charset="0"/>
                            <a:ea typeface="宋体" pitchFamily="2" charset="-122"/>
                            <a:cs typeface="Times New Roman" pitchFamily="18" charset="0"/>
                          </a:rPr>
                          <m:t>𝑗</m:t>
                        </m:r>
                      </m:sub>
                    </m:sSub>
                  </m:oMath>
                </a14:m>
                <a:r>
                  <a:rPr lang="zh-CN" altLang="en-US" sz="2400" b="0" dirty="0">
                    <a:latin typeface="Times New Roman" panose="02020603050405020304" pitchFamily="18" charset="0"/>
                    <a:ea typeface="宋体" pitchFamily="2" charset="-122"/>
                    <a:cs typeface="Times New Roman" pitchFamily="18" charset="0"/>
                  </a:rPr>
                  <a:t> </a:t>
                </a:r>
                <a:r>
                  <a:rPr lang="en-NZ" altLang="zh-CN" sz="2400" b="0" dirty="0">
                    <a:latin typeface="Times New Roman" panose="02020603050405020304" pitchFamily="18" charset="0"/>
                    <a:ea typeface="宋体" pitchFamily="2" charset="-122"/>
                    <a:cs typeface="Times New Roman" pitchFamily="18" charset="0"/>
                  </a:rPr>
                  <a:t>at time stamp </a:t>
                </a:r>
                <a14:m>
                  <m:oMath xmlns:m="http://schemas.openxmlformats.org/officeDocument/2006/math">
                    <m:sSub>
                      <m:sSubPr>
                        <m:ctrlPr>
                          <a:rPr lang="en-NZ" altLang="zh-CN" sz="2400" b="0" i="1" smtClean="0">
                            <a:latin typeface="Cambria Math" charset="0"/>
                            <a:ea typeface="宋体" pitchFamily="2" charset="-122"/>
                            <a:cs typeface="Times New Roman" pitchFamily="18" charset="0"/>
                          </a:rPr>
                        </m:ctrlPr>
                      </m:sSubPr>
                      <m:e>
                        <m:r>
                          <a:rPr lang="en-NZ" altLang="zh-CN" sz="2400" b="0" i="1" smtClean="0">
                            <a:latin typeface="Cambria Math" panose="02040503050406030204" pitchFamily="18" charset="0"/>
                            <a:ea typeface="宋体" pitchFamily="2" charset="-122"/>
                            <a:cs typeface="Times New Roman" pitchFamily="18" charset="0"/>
                          </a:rPr>
                          <m:t>𝑡</m:t>
                        </m:r>
                      </m:e>
                      <m:sub>
                        <m:r>
                          <a:rPr lang="en-NZ" altLang="zh-CN" sz="2400" b="0" i="1" smtClean="0">
                            <a:latin typeface="Cambria Math" panose="02040503050406030204" pitchFamily="18" charset="0"/>
                            <a:ea typeface="宋体" pitchFamily="2" charset="-122"/>
                            <a:cs typeface="Times New Roman" pitchFamily="18" charset="0"/>
                          </a:rPr>
                          <m:t>𝑖</m:t>
                        </m:r>
                        <m:r>
                          <a:rPr lang="en-NZ" altLang="zh-CN" sz="2400" b="0" i="1" smtClean="0">
                            <a:latin typeface="Cambria Math" panose="02040503050406030204" pitchFamily="18" charset="0"/>
                            <a:ea typeface="宋体" pitchFamily="2" charset="-122"/>
                            <a:cs typeface="Times New Roman" pitchFamily="18" charset="0"/>
                          </a:rPr>
                          <m:t>,</m:t>
                        </m:r>
                        <m:r>
                          <a:rPr lang="en-NZ" altLang="zh-CN" sz="2400" b="0" i="1" smtClean="0">
                            <a:latin typeface="Cambria Math" panose="02040503050406030204" pitchFamily="18" charset="0"/>
                            <a:ea typeface="宋体" pitchFamily="2" charset="-122"/>
                            <a:cs typeface="Times New Roman" pitchFamily="18" charset="0"/>
                          </a:rPr>
                          <m:t>𝑗</m:t>
                        </m:r>
                      </m:sub>
                    </m:sSub>
                  </m:oMath>
                </a14:m>
                <a:r>
                  <a:rPr lang="en-NZ" altLang="zh-CN" sz="2400" b="0" dirty="0">
                    <a:latin typeface="Times New Roman" panose="02020603050405020304" pitchFamily="18" charset="0"/>
                    <a:ea typeface="宋体" pitchFamily="2" charset="-122"/>
                    <a:cs typeface="Times New Roman" pitchFamily="18" charset="0"/>
                  </a:rPr>
                  <a:t>.</a:t>
                </a:r>
              </a:p>
              <a:p>
                <a:pPr eaLnBrk="1" hangingPunct="1"/>
                <a:endParaRPr lang="en-NZ" altLang="zh-CN" sz="2400" b="0" dirty="0">
                  <a:latin typeface="Times New Roman" panose="02020603050405020304" pitchFamily="18" charset="0"/>
                  <a:ea typeface="宋体" pitchFamily="2" charset="-122"/>
                  <a:cs typeface="Times New Roman" pitchFamily="18" charset="0"/>
                </a:endParaRPr>
              </a:p>
              <a:p>
                <a:pPr lvl="1" eaLnBrk="1" hangingPunct="1"/>
                <a:r>
                  <a:rPr lang="en-NZ" altLang="zh-CN" sz="2400" b="0" dirty="0">
                    <a:latin typeface="Times New Roman" panose="02020603050405020304" pitchFamily="18" charset="0"/>
                    <a:ea typeface="宋体" pitchFamily="2" charset="-122"/>
                    <a:cs typeface="Times New Roman" pitchFamily="18" charset="0"/>
                  </a:rPr>
                  <a:t>Task 1 – classify each events as a </a:t>
                </a:r>
                <a:r>
                  <a:rPr lang="en-NZ" altLang="zh-CN" sz="2400" b="0" dirty="0" err="1">
                    <a:latin typeface="Times New Roman" panose="02020603050405020304" pitchFamily="18" charset="0"/>
                    <a:ea typeface="宋体" pitchFamily="2" charset="-122"/>
                    <a:cs typeface="Times New Roman" pitchFamily="18" charset="0"/>
                  </a:rPr>
                  <a:t>rumor</a:t>
                </a:r>
                <a:r>
                  <a:rPr lang="en-NZ" altLang="zh-CN" sz="2400" b="0" dirty="0">
                    <a:latin typeface="Times New Roman" panose="02020603050405020304" pitchFamily="18" charset="0"/>
                    <a:ea typeface="宋体" pitchFamily="2" charset="-122"/>
                    <a:cs typeface="Times New Roman" pitchFamily="18" charset="0"/>
                  </a:rPr>
                  <a:t> or not</a:t>
                </a:r>
              </a:p>
              <a:p>
                <a:pPr lvl="1" eaLnBrk="1" hangingPunct="1"/>
                <a:endParaRPr lang="en-NZ" altLang="zh-CN" sz="2400" b="0" dirty="0">
                  <a:latin typeface="Times New Roman" panose="02020603050405020304" pitchFamily="18" charset="0"/>
                  <a:ea typeface="宋体" pitchFamily="2" charset="-122"/>
                  <a:cs typeface="Times New Roman" pitchFamily="18" charset="0"/>
                </a:endParaRPr>
              </a:p>
              <a:p>
                <a:pPr lvl="1" eaLnBrk="1" hangingPunct="1"/>
                <a:r>
                  <a:rPr lang="en-NZ" altLang="zh-CN" sz="2400" b="0" dirty="0">
                    <a:latin typeface="Times New Roman" panose="02020603050405020304" pitchFamily="18" charset="0"/>
                    <a:ea typeface="宋体" pitchFamily="2" charset="-122"/>
                    <a:cs typeface="Times New Roman" pitchFamily="18" charset="0"/>
                  </a:rPr>
                  <a:t>Task 2 – detect </a:t>
                </a:r>
                <a:r>
                  <a:rPr lang="en-NZ" altLang="zh-CN" sz="2400" b="0" dirty="0" err="1">
                    <a:latin typeface="Times New Roman" panose="02020603050405020304" pitchFamily="18" charset="0"/>
                    <a:ea typeface="宋体" pitchFamily="2" charset="-122"/>
                    <a:cs typeface="Times New Roman" pitchFamily="18" charset="0"/>
                  </a:rPr>
                  <a:t>rumor</a:t>
                </a:r>
                <a:r>
                  <a:rPr lang="en-NZ" altLang="zh-CN" sz="2400" b="0" dirty="0">
                    <a:latin typeface="Times New Roman" panose="02020603050405020304" pitchFamily="18" charset="0"/>
                    <a:ea typeface="宋体" pitchFamily="2" charset="-122"/>
                    <a:cs typeface="Times New Roman" pitchFamily="18" charset="0"/>
                  </a:rPr>
                  <a:t> as early as possible</a:t>
                </a:r>
              </a:p>
              <a:p>
                <a:pPr lvl="1" eaLnBrk="1" hangingPunct="1"/>
                <a:endParaRPr lang="zh-CN" altLang="en-US" sz="1800" b="0" dirty="0">
                  <a:latin typeface="Times New Roman" panose="02020603050405020304" pitchFamily="18" charset="0"/>
                  <a:ea typeface="宋体" pitchFamily="2" charset="-122"/>
                  <a:cs typeface="Times New Roman" pitchFamily="18" charset="0"/>
                </a:endParaRPr>
              </a:p>
            </p:txBody>
          </p:sp>
        </mc:Choice>
        <mc:Fallback xmlns="">
          <p:sp>
            <p:nvSpPr>
              <p:cNvPr id="24" name="内容占位符 2"/>
              <p:cNvSpPr txBox="1">
                <a:spLocks noRot="1" noChangeAspect="1" noMove="1" noResize="1" noEditPoints="1" noAdjustHandles="1" noChangeArrowheads="1" noChangeShapeType="1" noTextEdit="1"/>
              </p:cNvSpPr>
              <p:nvPr/>
            </p:nvSpPr>
            <p:spPr bwMode="auto">
              <a:xfrm>
                <a:off x="539552" y="1268760"/>
                <a:ext cx="8031609" cy="3888432"/>
              </a:xfrm>
              <a:prstGeom prst="rect">
                <a:avLst/>
              </a:prstGeom>
              <a:blipFill>
                <a:blip r:embed="rId4"/>
                <a:stretch>
                  <a:fillRect l="-304" t="-1254" r="-197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noFill/>
                  </a:rPr>
                  <a:t> </a:t>
                </a:r>
              </a:p>
            </p:txBody>
          </p:sp>
        </mc:Fallback>
      </mc:AlternateContent>
    </p:spTree>
    <p:custDataLst>
      <p:tags r:id="rId1"/>
    </p:custDataLst>
  </p:cSld>
  <p:clrMapOvr>
    <a:masterClrMapping/>
  </p:clrMapOvr>
  <p:transition advTm="996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dirty="0">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Methods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Conclusions and future work</a:t>
            </a:r>
          </a:p>
        </p:txBody>
      </p:sp>
    </p:spTree>
    <p:extLst>
      <p:ext uri="{BB962C8B-B14F-4D97-AF65-F5344CB8AC3E}">
        <p14:creationId xmlns:p14="http://schemas.microsoft.com/office/powerpoint/2010/main" val="3777868551"/>
      </p:ext>
    </p:extLst>
  </p:cSld>
  <p:clrMapOvr>
    <a:masterClrMapping/>
  </p:clrMapOvr>
  <p:transition advTm="3558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4504E8D1-2589-436E-8FAE-98DBA28F57D1}"/>
              </a:ext>
            </a:extLst>
          </p:cNvPr>
          <p:cNvGraphicFramePr>
            <a:graphicFrameLocks noGrp="1"/>
          </p:cNvGraphicFramePr>
          <p:nvPr>
            <p:extLst>
              <p:ext uri="{D42A27DB-BD31-4B8C-83A1-F6EECF244321}">
                <p14:modId xmlns:p14="http://schemas.microsoft.com/office/powerpoint/2010/main" val="4245088268"/>
              </p:ext>
            </p:extLst>
          </p:nvPr>
        </p:nvGraphicFramePr>
        <p:xfrm>
          <a:off x="197296" y="1844824"/>
          <a:ext cx="3352800" cy="374904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xmlns="" val="20000"/>
                    </a:ext>
                  </a:extLst>
                </a:gridCol>
              </a:tblGrid>
              <a:tr h="241300">
                <a:tc>
                  <a:txBody>
                    <a:bodyPr/>
                    <a:lstStyle/>
                    <a:p>
                      <a:pPr algn="ctr"/>
                      <a:r>
                        <a:rPr lang="en-US" sz="1200" i="1" dirty="0">
                          <a:latin typeface="Times New Roman" panose="02020603050405020304" pitchFamily="18" charset="0"/>
                          <a:cs typeface="Times New Roman" panose="02020603050405020304" pitchFamily="18" charset="0"/>
                        </a:rPr>
                        <a:t>Content-base</a:t>
                      </a:r>
                      <a:r>
                        <a:rPr lang="en-US" sz="1200" i="1" baseline="0" dirty="0">
                          <a:latin typeface="Times New Roman" panose="02020603050405020304" pitchFamily="18" charset="0"/>
                          <a:cs typeface="Times New Roman" panose="02020603050405020304" pitchFamily="18" charset="0"/>
                        </a:rPr>
                        <a:t>d features</a:t>
                      </a:r>
                      <a:endParaRPr lang="en-US" sz="1200" i="1"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41300">
                <a:tc>
                  <a:txBody>
                    <a:bodyPr/>
                    <a:lstStyle/>
                    <a:p>
                      <a:pPr algn="l"/>
                      <a:r>
                        <a:rPr lang="en-US" sz="1200" dirty="0">
                          <a:latin typeface="Times New Roman" panose="02020603050405020304" pitchFamily="18" charset="0"/>
                          <a:cs typeface="Times New Roman" panose="02020603050405020304" pitchFamily="18" charset="0"/>
                        </a:rPr>
                        <a:t>Average length</a:t>
                      </a:r>
                      <a:r>
                        <a:rPr lang="en-US" sz="1200" baseline="0" dirty="0">
                          <a:latin typeface="Times New Roman" panose="02020603050405020304" pitchFamily="18" charset="0"/>
                          <a:cs typeface="Times New Roman" panose="02020603050405020304" pitchFamily="18" charset="0"/>
                        </a:rPr>
                        <a:t> of microblog posts</a:t>
                      </a:r>
                      <a:endParaRPr lang="en-US" sz="1200" dirty="0">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41300">
                <a:tc>
                  <a:txBody>
                    <a:bodyPr/>
                    <a:lstStyle/>
                    <a:p>
                      <a:pPr algn="l"/>
                      <a:r>
                        <a:rPr lang="en-US" sz="1200" dirty="0">
                          <a:latin typeface="Times New Roman" panose="02020603050405020304" pitchFamily="18" charset="0"/>
                          <a:cs typeface="Times New Roman" panose="02020603050405020304" pitchFamily="18" charset="0"/>
                        </a:rPr>
                        <a:t>#</a:t>
                      </a:r>
                      <a:r>
                        <a:rPr lang="en-US" sz="1200" baseline="0" dirty="0">
                          <a:latin typeface="Times New Roman" panose="02020603050405020304" pitchFamily="18" charset="0"/>
                          <a:cs typeface="Times New Roman" panose="02020603050405020304" pitchFamily="18" charset="0"/>
                        </a:rPr>
                        <a:t> of positive (negative) words in the posts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2"/>
                  </a:ext>
                </a:extLst>
              </a:tr>
              <a:tr h="241300">
                <a:tc>
                  <a:txBody>
                    <a:bodyPr/>
                    <a:lstStyle/>
                    <a:p>
                      <a:pPr algn="l"/>
                      <a:r>
                        <a:rPr lang="en-US" sz="1200" dirty="0">
                          <a:latin typeface="Times New Roman" panose="02020603050405020304" pitchFamily="18" charset="0"/>
                          <a:cs typeface="Times New Roman" panose="02020603050405020304" pitchFamily="18" charset="0"/>
                        </a:rPr>
                        <a:t>Average sentiment score</a:t>
                      </a:r>
                      <a:r>
                        <a:rPr lang="en-US" sz="1200" baseline="0" dirty="0">
                          <a:latin typeface="Times New Roman" panose="02020603050405020304" pitchFamily="18" charset="0"/>
                          <a:cs typeface="Times New Roman" panose="02020603050405020304" pitchFamily="18" charset="0"/>
                        </a:rPr>
                        <a:t> of the posts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3"/>
                  </a:ext>
                </a:extLst>
              </a:tr>
              <a:tr h="241300">
                <a:tc>
                  <a:txBody>
                    <a:bodyPr/>
                    <a:lstStyle/>
                    <a:p>
                      <a:pPr algn="l"/>
                      <a:r>
                        <a:rPr lang="en-US" sz="1200" dirty="0">
                          <a:latin typeface="Times New Roman" panose="02020603050405020304" pitchFamily="18" charset="0"/>
                          <a:cs typeface="Times New Roman" panose="02020603050405020304" pitchFamily="18" charset="0"/>
                        </a:rPr>
                        <a:t>% of posts with URL</a:t>
                      </a:r>
                    </a:p>
                  </a:txBody>
                  <a:tcPr anchor="ctr"/>
                </a:tc>
                <a:extLst>
                  <a:ext uri="{0D108BD9-81ED-4DB2-BD59-A6C34878D82A}">
                    <a16:rowId xmlns:a16="http://schemas.microsoft.com/office/drawing/2014/main" xmlns="" val="10004"/>
                  </a:ext>
                </a:extLst>
              </a:tr>
              <a:tr h="241300">
                <a:tc>
                  <a:txBody>
                    <a:bodyPr/>
                    <a:lstStyle/>
                    <a:p>
                      <a:pPr algn="l"/>
                      <a:r>
                        <a:rPr lang="en-US" sz="1200" dirty="0">
                          <a:latin typeface="Times New Roman" panose="02020603050405020304" pitchFamily="18" charset="0"/>
                          <a:cs typeface="Times New Roman" panose="02020603050405020304" pitchFamily="18" charset="0"/>
                        </a:rPr>
                        <a:t>% of posts</a:t>
                      </a:r>
                      <a:r>
                        <a:rPr lang="en-US" sz="1200" baseline="0" dirty="0">
                          <a:latin typeface="Times New Roman" panose="02020603050405020304" pitchFamily="18" charset="0"/>
                          <a:cs typeface="Times New Roman" panose="02020603050405020304" pitchFamily="18" charset="0"/>
                        </a:rPr>
                        <a:t> with smiling (frowning) emotions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241300">
                <a:tc>
                  <a:txBody>
                    <a:bodyPr/>
                    <a:lstStyle/>
                    <a:p>
                      <a:pPr algn="l"/>
                      <a:r>
                        <a:rPr lang="en-US" sz="1200" dirty="0">
                          <a:latin typeface="Times New Roman" panose="02020603050405020304" pitchFamily="18" charset="0"/>
                          <a:cs typeface="Times New Roman" panose="02020603050405020304" pitchFamily="18" charset="0"/>
                        </a:rPr>
                        <a:t>%</a:t>
                      </a:r>
                      <a:r>
                        <a:rPr lang="en-US" sz="1200" baseline="0" dirty="0">
                          <a:latin typeface="Times New Roman" panose="02020603050405020304" pitchFamily="18" charset="0"/>
                          <a:cs typeface="Times New Roman" panose="02020603050405020304" pitchFamily="18" charset="0"/>
                        </a:rPr>
                        <a:t> of positive (negative) posts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241300">
                <a:tc>
                  <a:txBody>
                    <a:bodyPr/>
                    <a:lstStyle/>
                    <a:p>
                      <a:pPr algn="l"/>
                      <a:r>
                        <a:rPr lang="en-US" sz="1200" dirty="0">
                          <a:latin typeface="Times New Roman" panose="02020603050405020304" pitchFamily="18" charset="0"/>
                          <a:cs typeface="Times New Roman" panose="02020603050405020304" pitchFamily="18" charset="0"/>
                        </a:rPr>
                        <a:t>%</a:t>
                      </a:r>
                      <a:r>
                        <a:rPr lang="en-US" sz="1200" baseline="0" dirty="0">
                          <a:latin typeface="Times New Roman" panose="02020603050405020304" pitchFamily="18" charset="0"/>
                          <a:cs typeface="Times New Roman" panose="02020603050405020304" pitchFamily="18" charset="0"/>
                        </a:rPr>
                        <a:t> of posts with the first-person pronouns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241300">
                <a:tc>
                  <a:txBody>
                    <a:bodyPr/>
                    <a:lstStyle/>
                    <a:p>
                      <a:pPr algn="l"/>
                      <a:r>
                        <a:rPr lang="en-US" sz="1200" dirty="0">
                          <a:latin typeface="Times New Roman" panose="02020603050405020304" pitchFamily="18" charset="0"/>
                          <a:cs typeface="Times New Roman" panose="02020603050405020304" pitchFamily="18" charset="0"/>
                        </a:rPr>
                        <a:t>%</a:t>
                      </a:r>
                      <a:r>
                        <a:rPr lang="en-US" sz="1200" baseline="0" dirty="0">
                          <a:latin typeface="Times New Roman" panose="02020603050405020304" pitchFamily="18" charset="0"/>
                          <a:cs typeface="Times New Roman" panose="02020603050405020304" pitchFamily="18" charset="0"/>
                        </a:rPr>
                        <a:t> of posts with hashtags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241300">
                <a:tc>
                  <a:txBody>
                    <a:bodyPr/>
                    <a:lstStyle/>
                    <a:p>
                      <a:pPr algn="l"/>
                      <a:r>
                        <a:rPr lang="en-US" sz="1200" dirty="0">
                          <a:latin typeface="Times New Roman" panose="02020603050405020304" pitchFamily="18" charset="0"/>
                          <a:cs typeface="Times New Roman" panose="02020603050405020304" pitchFamily="18" charset="0"/>
                        </a:rPr>
                        <a:t>%</a:t>
                      </a:r>
                      <a:r>
                        <a:rPr lang="en-US" sz="1200" baseline="0" dirty="0">
                          <a:latin typeface="Times New Roman" panose="02020603050405020304" pitchFamily="18" charset="0"/>
                          <a:cs typeface="Times New Roman" panose="02020603050405020304" pitchFamily="18" charset="0"/>
                        </a:rPr>
                        <a:t> of posts with @ mentions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9"/>
                  </a:ext>
                </a:extLst>
              </a:tr>
              <a:tr h="241300">
                <a:tc>
                  <a:txBody>
                    <a:bodyPr/>
                    <a:lstStyle/>
                    <a:p>
                      <a:pPr algn="l"/>
                      <a:r>
                        <a:rPr lang="en-US" sz="1200" dirty="0">
                          <a:latin typeface="Times New Roman" panose="02020603050405020304" pitchFamily="18" charset="0"/>
                          <a:cs typeface="Times New Roman" panose="02020603050405020304" pitchFamily="18" charset="0"/>
                        </a:rPr>
                        <a:t>% of posts with question</a:t>
                      </a:r>
                      <a:r>
                        <a:rPr lang="en-US" sz="1200" baseline="0" dirty="0">
                          <a:latin typeface="Times New Roman" panose="02020603050405020304" pitchFamily="18" charset="0"/>
                          <a:cs typeface="Times New Roman" panose="02020603050405020304" pitchFamily="18" charset="0"/>
                        </a:rPr>
                        <a:t> marks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0"/>
                  </a:ext>
                </a:extLst>
              </a:tr>
              <a:tr h="241300">
                <a:tc>
                  <a:txBody>
                    <a:bodyPr/>
                    <a:lstStyle/>
                    <a:p>
                      <a:pPr algn="l"/>
                      <a:r>
                        <a:rPr lang="en-US" sz="1200" dirty="0">
                          <a:latin typeface="Times New Roman" panose="02020603050405020304" pitchFamily="18" charset="0"/>
                          <a:cs typeface="Times New Roman" panose="02020603050405020304" pitchFamily="18" charset="0"/>
                        </a:rPr>
                        <a:t>% of posts</a:t>
                      </a:r>
                      <a:r>
                        <a:rPr lang="en-US" sz="1200" baseline="0" dirty="0">
                          <a:latin typeface="Times New Roman" panose="02020603050405020304" pitchFamily="18" charset="0"/>
                          <a:cs typeface="Times New Roman" panose="02020603050405020304" pitchFamily="18" charset="0"/>
                        </a:rPr>
                        <a:t> with exclamation marks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1"/>
                  </a:ext>
                </a:extLst>
              </a:tr>
              <a:tr h="241300">
                <a:tc>
                  <a:txBody>
                    <a:bodyPr/>
                    <a:lstStyle/>
                    <a:p>
                      <a:pPr algn="l"/>
                      <a:r>
                        <a:rPr lang="en-US" sz="1200" dirty="0">
                          <a:latin typeface="Times New Roman" panose="02020603050405020304" pitchFamily="18" charset="0"/>
                          <a:cs typeface="Times New Roman" panose="02020603050405020304" pitchFamily="18" charset="0"/>
                        </a:rPr>
                        <a:t>% of posts with multiple question/exclamation</a:t>
                      </a:r>
                      <a:r>
                        <a:rPr lang="en-US" sz="1200" baseline="0" dirty="0">
                          <a:latin typeface="Times New Roman" panose="02020603050405020304" pitchFamily="18" charset="0"/>
                          <a:cs typeface="Times New Roman" panose="02020603050405020304" pitchFamily="18" charset="0"/>
                        </a:rPr>
                        <a:t> marks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2"/>
                  </a:ext>
                </a:extLst>
              </a:tr>
            </a:tbl>
          </a:graphicData>
        </a:graphic>
      </p:graphicFrame>
      <p:graphicFrame>
        <p:nvGraphicFramePr>
          <p:cNvPr id="4" name="Table 3">
            <a:extLst>
              <a:ext uri="{FF2B5EF4-FFF2-40B4-BE49-F238E27FC236}">
                <a16:creationId xmlns:a16="http://schemas.microsoft.com/office/drawing/2014/main" xmlns="" id="{08D4E61F-533C-49E1-8677-3CC3CA67313A}"/>
              </a:ext>
            </a:extLst>
          </p:cNvPr>
          <p:cNvGraphicFramePr>
            <a:graphicFrameLocks noGrp="1"/>
          </p:cNvGraphicFramePr>
          <p:nvPr>
            <p:extLst>
              <p:ext uri="{D42A27DB-BD31-4B8C-83A1-F6EECF244321}">
                <p14:modId xmlns:p14="http://schemas.microsoft.com/office/powerpoint/2010/main" val="1514988250"/>
              </p:ext>
            </p:extLst>
          </p:nvPr>
        </p:nvGraphicFramePr>
        <p:xfrm>
          <a:off x="3626296" y="1851972"/>
          <a:ext cx="3352800" cy="356616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xmlns="" val="20000"/>
                    </a:ext>
                  </a:extLst>
                </a:gridCol>
              </a:tblGrid>
              <a:tr h="241300">
                <a:tc>
                  <a:txBody>
                    <a:bodyPr/>
                    <a:lstStyle/>
                    <a:p>
                      <a:pPr algn="ctr"/>
                      <a:r>
                        <a:rPr lang="en-US" sz="1200" i="1" dirty="0">
                          <a:latin typeface="Times New Roman" panose="02020603050405020304" pitchFamily="18" charset="0"/>
                          <a:cs typeface="Times New Roman" panose="02020603050405020304" pitchFamily="18" charset="0"/>
                        </a:rPr>
                        <a:t>User-base</a:t>
                      </a:r>
                      <a:r>
                        <a:rPr lang="en-US" sz="1200" i="1" baseline="0" dirty="0">
                          <a:latin typeface="Times New Roman" panose="02020603050405020304" pitchFamily="18" charset="0"/>
                          <a:cs typeface="Times New Roman" panose="02020603050405020304" pitchFamily="18" charset="0"/>
                        </a:rPr>
                        <a:t>d features</a:t>
                      </a:r>
                      <a:endParaRPr lang="en-US" sz="1200" i="1"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41300">
                <a:tc>
                  <a:txBody>
                    <a:bodyPr/>
                    <a:lstStyle/>
                    <a:p>
                      <a:pPr algn="l"/>
                      <a:r>
                        <a:rPr lang="en-US" sz="1200" dirty="0">
                          <a:latin typeface="Times New Roman" panose="02020603050405020304" pitchFamily="18" charset="0"/>
                          <a:cs typeface="Times New Roman" panose="02020603050405020304" pitchFamily="18" charset="0"/>
                        </a:rPr>
                        <a:t>% of users that provide</a:t>
                      </a:r>
                      <a:r>
                        <a:rPr lang="en-US" sz="1200" baseline="0" dirty="0">
                          <a:latin typeface="Times New Roman" panose="02020603050405020304" pitchFamily="18" charset="0"/>
                          <a:cs typeface="Times New Roman" panose="02020603050405020304" pitchFamily="18" charset="0"/>
                        </a:rPr>
                        <a:t> personal description</a:t>
                      </a:r>
                      <a:endParaRPr lang="en-US" sz="1200" dirty="0">
                        <a:latin typeface="Times New Roman" panose="02020603050405020304" pitchFamily="18" charset="0"/>
                        <a:cs typeface="Times New Roman" panose="02020603050405020304" pitchFamily="18"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41300">
                <a:tc>
                  <a:txBody>
                    <a:bodyPr/>
                    <a:lstStyle/>
                    <a:p>
                      <a:pPr algn="l"/>
                      <a:r>
                        <a:rPr lang="en-US" sz="1200" dirty="0">
                          <a:latin typeface="Times New Roman" panose="02020603050405020304" pitchFamily="18" charset="0"/>
                          <a:cs typeface="Times New Roman" panose="02020603050405020304" pitchFamily="18" charset="0"/>
                        </a:rPr>
                        <a:t>% of users that provide personal picture</a:t>
                      </a:r>
                    </a:p>
                  </a:txBody>
                  <a:tcPr anchor="ctr"/>
                </a:tc>
                <a:extLst>
                  <a:ext uri="{0D108BD9-81ED-4DB2-BD59-A6C34878D82A}">
                    <a16:rowId xmlns:a16="http://schemas.microsoft.com/office/drawing/2014/main" xmlns="" val="10002"/>
                  </a:ext>
                </a:extLst>
              </a:tr>
              <a:tr h="241300">
                <a:tc>
                  <a:txBody>
                    <a:bodyPr/>
                    <a:lstStyle/>
                    <a:p>
                      <a:pPr algn="l"/>
                      <a:r>
                        <a:rPr lang="en-US" sz="1200" dirty="0">
                          <a:latin typeface="Times New Roman" panose="02020603050405020304" pitchFamily="18" charset="0"/>
                          <a:cs typeface="Times New Roman" panose="02020603050405020304" pitchFamily="18" charset="0"/>
                        </a:rPr>
                        <a:t>% of verified users</a:t>
                      </a:r>
                    </a:p>
                  </a:txBody>
                  <a:tcPr anchor="ctr"/>
                </a:tc>
                <a:extLst>
                  <a:ext uri="{0D108BD9-81ED-4DB2-BD59-A6C34878D82A}">
                    <a16:rowId xmlns:a16="http://schemas.microsoft.com/office/drawing/2014/main" xmlns="" val="10003"/>
                  </a:ext>
                </a:extLst>
              </a:tr>
              <a:tr h="241300">
                <a:tc>
                  <a:txBody>
                    <a:bodyPr/>
                    <a:lstStyle/>
                    <a:p>
                      <a:pPr algn="l"/>
                      <a:r>
                        <a:rPr lang="en-US" sz="1200" dirty="0">
                          <a:latin typeface="Times New Roman" panose="02020603050405020304" pitchFamily="18" charset="0"/>
                          <a:cs typeface="Times New Roman" panose="02020603050405020304" pitchFamily="18" charset="0"/>
                        </a:rPr>
                        <a:t>% of verified</a:t>
                      </a:r>
                      <a:r>
                        <a:rPr lang="en-US" sz="1200" baseline="0" dirty="0">
                          <a:latin typeface="Times New Roman" panose="02020603050405020304" pitchFamily="18" charset="0"/>
                          <a:cs typeface="Times New Roman" panose="02020603050405020304" pitchFamily="18" charset="0"/>
                        </a:rPr>
                        <a:t> users of each type, e.g., celebrities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241300">
                <a:tc>
                  <a:txBody>
                    <a:bodyPr/>
                    <a:lstStyle/>
                    <a:p>
                      <a:pPr algn="l"/>
                      <a:r>
                        <a:rPr lang="en-US" sz="1200" dirty="0">
                          <a:latin typeface="Times New Roman" panose="02020603050405020304" pitchFamily="18" charset="0"/>
                          <a:cs typeface="Times New Roman" panose="02020603050405020304" pitchFamily="18" charset="0"/>
                        </a:rPr>
                        <a:t>% of male (female)</a:t>
                      </a:r>
                      <a:r>
                        <a:rPr lang="en-US" sz="1200" baseline="0" dirty="0">
                          <a:latin typeface="Times New Roman" panose="02020603050405020304" pitchFamily="18" charset="0"/>
                          <a:cs typeface="Times New Roman" panose="02020603050405020304" pitchFamily="18" charset="0"/>
                        </a:rPr>
                        <a:t> users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241300">
                <a:tc>
                  <a:txBody>
                    <a:bodyPr/>
                    <a:lstStyle/>
                    <a:p>
                      <a:pPr algn="l"/>
                      <a:r>
                        <a:rPr lang="en-US" sz="1200" dirty="0">
                          <a:latin typeface="Times New Roman" panose="02020603050405020304" pitchFamily="18" charset="0"/>
                          <a:cs typeface="Times New Roman" panose="02020603050405020304" pitchFamily="18" charset="0"/>
                        </a:rPr>
                        <a:t>% of users located in large (small</a:t>
                      </a:r>
                      <a:r>
                        <a:rPr lang="en-US" sz="1200" baseline="0" dirty="0">
                          <a:latin typeface="Times New Roman" panose="02020603050405020304" pitchFamily="18" charset="0"/>
                          <a:cs typeface="Times New Roman" panose="02020603050405020304" pitchFamily="18" charset="0"/>
                        </a:rPr>
                        <a:t>) cities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241300">
                <a:tc>
                  <a:txBody>
                    <a:bodyPr/>
                    <a:lstStyle/>
                    <a:p>
                      <a:pPr algn="l"/>
                      <a:r>
                        <a:rPr lang="en-US" sz="1200" dirty="0">
                          <a:latin typeface="Times New Roman" panose="02020603050405020304" pitchFamily="18" charset="0"/>
                          <a:cs typeface="Times New Roman" panose="02020603050405020304" pitchFamily="18" charset="0"/>
                        </a:rPr>
                        <a:t>Avg.</a:t>
                      </a:r>
                      <a:r>
                        <a:rPr lang="en-US" sz="1200" baseline="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of friends of users</a:t>
                      </a:r>
                    </a:p>
                  </a:txBody>
                  <a:tcPr anchor="ctr"/>
                </a:tc>
                <a:extLst>
                  <a:ext uri="{0D108BD9-81ED-4DB2-BD59-A6C34878D82A}">
                    <a16:rowId xmlns:a16="http://schemas.microsoft.com/office/drawing/2014/main" xmlns="" val="10007"/>
                  </a:ext>
                </a:extLst>
              </a:tr>
              <a:tr h="241300">
                <a:tc>
                  <a:txBody>
                    <a:bodyPr/>
                    <a:lstStyle/>
                    <a:p>
                      <a:pPr algn="l"/>
                      <a:r>
                        <a:rPr lang="en-US" sz="1200" dirty="0">
                          <a:latin typeface="Times New Roman" panose="02020603050405020304" pitchFamily="18" charset="0"/>
                          <a:cs typeface="Times New Roman" panose="02020603050405020304" pitchFamily="18" charset="0"/>
                        </a:rPr>
                        <a:t>Avg. # of followers</a:t>
                      </a:r>
                      <a:r>
                        <a:rPr lang="en-US" sz="1200" baseline="0" dirty="0">
                          <a:latin typeface="Times New Roman" panose="02020603050405020304" pitchFamily="18" charset="0"/>
                          <a:cs typeface="Times New Roman" panose="02020603050405020304" pitchFamily="18" charset="0"/>
                        </a:rPr>
                        <a:t> of users</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241300">
                <a:tc>
                  <a:txBody>
                    <a:bodyPr/>
                    <a:lstStyle/>
                    <a:p>
                      <a:pPr algn="l"/>
                      <a:r>
                        <a:rPr lang="en-US" sz="1200" dirty="0">
                          <a:latin typeface="Times New Roman" panose="02020603050405020304" pitchFamily="18" charset="0"/>
                          <a:cs typeface="Times New Roman" panose="02020603050405020304" pitchFamily="18" charset="0"/>
                        </a:rPr>
                        <a:t>Avg. # of posts of users</a:t>
                      </a:r>
                    </a:p>
                  </a:txBody>
                  <a:tcPr anchor="ctr"/>
                </a:tc>
                <a:extLst>
                  <a:ext uri="{0D108BD9-81ED-4DB2-BD59-A6C34878D82A}">
                    <a16:rowId xmlns:a16="http://schemas.microsoft.com/office/drawing/2014/main" xmlns="" val="10009"/>
                  </a:ext>
                </a:extLst>
              </a:tr>
              <a:tr h="241300">
                <a:tc>
                  <a:txBody>
                    <a:bodyPr/>
                    <a:lstStyle/>
                    <a:p>
                      <a:pPr algn="l"/>
                      <a:r>
                        <a:rPr lang="en-US" sz="1200" dirty="0">
                          <a:latin typeface="Times New Roman" panose="02020603050405020304" pitchFamily="18" charset="0"/>
                          <a:cs typeface="Times New Roman" panose="02020603050405020304" pitchFamily="18" charset="0"/>
                        </a:rPr>
                        <a:t>Avg.</a:t>
                      </a:r>
                      <a:r>
                        <a:rPr lang="en-US" sz="1200" baseline="0" dirty="0">
                          <a:latin typeface="Times New Roman" panose="02020603050405020304" pitchFamily="18" charset="0"/>
                          <a:cs typeface="Times New Roman" panose="02020603050405020304" pitchFamily="18" charset="0"/>
                        </a:rPr>
                        <a:t> days users accounts exist since registration</a:t>
                      </a:r>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0"/>
                  </a:ext>
                </a:extLst>
              </a:tr>
              <a:tr h="241300">
                <a:tc>
                  <a:txBody>
                    <a:bodyPr/>
                    <a:lstStyle/>
                    <a:p>
                      <a:pPr algn="l"/>
                      <a:r>
                        <a:rPr lang="en-US" sz="1200" dirty="0">
                          <a:latin typeface="Times New Roman" panose="02020603050405020304" pitchFamily="18" charset="0"/>
                          <a:cs typeface="Times New Roman" panose="02020603050405020304" pitchFamily="18" charset="0"/>
                        </a:rPr>
                        <a:t>Avg. reputation of users (followers/</a:t>
                      </a:r>
                      <a:r>
                        <a:rPr lang="en-US" sz="1200" dirty="0" err="1">
                          <a:latin typeface="Times New Roman" panose="02020603050405020304" pitchFamily="18" charset="0"/>
                          <a:cs typeface="Times New Roman" panose="02020603050405020304" pitchFamily="18" charset="0"/>
                        </a:rPr>
                        <a:t>followees</a:t>
                      </a:r>
                      <a:r>
                        <a:rPr lang="en-US" sz="12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xmlns="" val="10011"/>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2"/>
                  </a:ext>
                </a:extLst>
              </a:tr>
            </a:tbl>
          </a:graphicData>
        </a:graphic>
      </p:graphicFrame>
      <p:graphicFrame>
        <p:nvGraphicFramePr>
          <p:cNvPr id="5" name="Table 4">
            <a:extLst>
              <a:ext uri="{FF2B5EF4-FFF2-40B4-BE49-F238E27FC236}">
                <a16:creationId xmlns:a16="http://schemas.microsoft.com/office/drawing/2014/main" xmlns="" id="{648BEF2C-17F9-4123-8E79-FB8A57CC40AB}"/>
              </a:ext>
            </a:extLst>
          </p:cNvPr>
          <p:cNvGraphicFramePr>
            <a:graphicFrameLocks noGrp="1"/>
          </p:cNvGraphicFramePr>
          <p:nvPr>
            <p:extLst>
              <p:ext uri="{D42A27DB-BD31-4B8C-83A1-F6EECF244321}">
                <p14:modId xmlns:p14="http://schemas.microsoft.com/office/powerpoint/2010/main" val="2608138489"/>
              </p:ext>
            </p:extLst>
          </p:nvPr>
        </p:nvGraphicFramePr>
        <p:xfrm>
          <a:off x="7055296" y="1860064"/>
          <a:ext cx="1981200" cy="356616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xmlns="" val="20000"/>
                    </a:ext>
                  </a:extLst>
                </a:gridCol>
              </a:tblGrid>
              <a:tr h="274320">
                <a:tc>
                  <a:txBody>
                    <a:bodyPr/>
                    <a:lstStyle/>
                    <a:p>
                      <a:pPr algn="ctr"/>
                      <a:r>
                        <a:rPr lang="en-US" sz="1200" i="1" dirty="0">
                          <a:latin typeface="Times New Roman" panose="02020603050405020304" pitchFamily="18" charset="0"/>
                          <a:cs typeface="Times New Roman" panose="02020603050405020304" pitchFamily="18" charset="0"/>
                        </a:rPr>
                        <a:t>Diffusion-base</a:t>
                      </a:r>
                      <a:r>
                        <a:rPr lang="en-US" sz="1200" i="1" baseline="0" dirty="0">
                          <a:latin typeface="Times New Roman" panose="02020603050405020304" pitchFamily="18" charset="0"/>
                          <a:cs typeface="Times New Roman" panose="02020603050405020304" pitchFamily="18" charset="0"/>
                        </a:rPr>
                        <a:t>d features</a:t>
                      </a:r>
                      <a:endParaRPr lang="en-US" sz="1200" i="1" dirty="0">
                        <a:latin typeface="Times New Roman" panose="02020603050405020304" pitchFamily="18" charset="0"/>
                        <a:cs typeface="Times New Roman" panose="02020603050405020304" pitchFamily="18"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41300">
                <a:tc>
                  <a:txBody>
                    <a:bodyPr/>
                    <a:lstStyle/>
                    <a:p>
                      <a:pPr algn="l"/>
                      <a:r>
                        <a:rPr lang="en-US" sz="1200" dirty="0">
                          <a:latin typeface="Times New Roman" panose="02020603050405020304" pitchFamily="18" charset="0"/>
                          <a:cs typeface="Times New Roman" panose="02020603050405020304" pitchFamily="18" charset="0"/>
                        </a:rPr>
                        <a:t>Avg. # of retweets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41300">
                <a:tc>
                  <a:txBody>
                    <a:bodyPr/>
                    <a:lstStyle/>
                    <a:p>
                      <a:pPr algn="l"/>
                      <a:r>
                        <a:rPr lang="en-US" sz="1200" dirty="0">
                          <a:latin typeface="Times New Roman" panose="02020603050405020304" pitchFamily="18" charset="0"/>
                          <a:cs typeface="Times New Roman" panose="02020603050405020304" pitchFamily="18" charset="0"/>
                        </a:rPr>
                        <a:t>Avg. # of replies</a:t>
                      </a:r>
                    </a:p>
                  </a:txBody>
                  <a:tcPr anchor="ctr"/>
                </a:tc>
                <a:extLst>
                  <a:ext uri="{0D108BD9-81ED-4DB2-BD59-A6C34878D82A}">
                    <a16:rowId xmlns:a16="http://schemas.microsoft.com/office/drawing/2014/main" xmlns="" val="10002"/>
                  </a:ext>
                </a:extLst>
              </a:tr>
              <a:tr h="241300">
                <a:tc>
                  <a:txBody>
                    <a:bodyPr/>
                    <a:lstStyle/>
                    <a:p>
                      <a:pPr algn="l"/>
                      <a:r>
                        <a:rPr lang="en-US" sz="1200" dirty="0">
                          <a:latin typeface="Times New Roman" panose="02020603050405020304" pitchFamily="18" charset="0"/>
                          <a:cs typeface="Times New Roman" panose="02020603050405020304" pitchFamily="18" charset="0"/>
                        </a:rPr>
                        <a:t>Avg. of posts</a:t>
                      </a:r>
                    </a:p>
                  </a:txBody>
                  <a:tcPr anchor="ctr"/>
                </a:tc>
                <a:extLst>
                  <a:ext uri="{0D108BD9-81ED-4DB2-BD59-A6C34878D82A}">
                    <a16:rowId xmlns:a16="http://schemas.microsoft.com/office/drawing/2014/main" xmlns="" val="10003"/>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4"/>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5"/>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6"/>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7"/>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8"/>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09"/>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0"/>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1"/>
                  </a:ext>
                </a:extLst>
              </a:tr>
              <a:tr h="241300">
                <a:tc>
                  <a:txBody>
                    <a:bodyPr/>
                    <a:lstStyle/>
                    <a:p>
                      <a:pPr algn="l"/>
                      <a:endParaRPr 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xmlns="" val="10012"/>
                  </a:ext>
                </a:extLst>
              </a:tr>
            </a:tbl>
          </a:graphicData>
        </a:graphic>
      </p:graphicFrame>
      <p:sp>
        <p:nvSpPr>
          <p:cNvPr id="6" name="TextBox 5">
            <a:extLst>
              <a:ext uri="{FF2B5EF4-FFF2-40B4-BE49-F238E27FC236}">
                <a16:creationId xmlns:a16="http://schemas.microsoft.com/office/drawing/2014/main" xmlns="" id="{D56289E8-7E62-4033-AB12-1775C15C2E0D}"/>
              </a:ext>
            </a:extLst>
          </p:cNvPr>
          <p:cNvSpPr txBox="1"/>
          <p:nvPr/>
        </p:nvSpPr>
        <p:spPr>
          <a:xfrm>
            <a:off x="457200" y="1312288"/>
            <a:ext cx="7283152" cy="307777"/>
          </a:xfrm>
          <a:prstGeom prst="rect">
            <a:avLst/>
          </a:prstGeom>
          <a:noFill/>
        </p:spPr>
        <p:txBody>
          <a:bodyPr wrap="square" rtlCol="0">
            <a:spAutoFit/>
          </a:bodyPr>
          <a:lstStyle/>
          <a:p>
            <a:r>
              <a:rPr lang="en-US" sz="1400" b="1" i="1" dirty="0">
                <a:latin typeface="Times New Roman" panose="02020603050405020304" pitchFamily="18" charset="0"/>
                <a:cs typeface="Times New Roman" panose="02020603050405020304" pitchFamily="18" charset="0"/>
              </a:rPr>
              <a:t>Castillo et al. (2011); Wu et al. (2015); Yang et al. (2012); Kwon et al. (2013); Ma et al. (2015)</a:t>
            </a:r>
          </a:p>
        </p:txBody>
      </p:sp>
      <p:sp>
        <p:nvSpPr>
          <p:cNvPr id="7" name="标题 1">
            <a:extLst>
              <a:ext uri="{FF2B5EF4-FFF2-40B4-BE49-F238E27FC236}">
                <a16:creationId xmlns:a16="http://schemas.microsoft.com/office/drawing/2014/main" xmlns="" id="{84D1A61C-D2DC-4586-8D63-513EDEA14B70}"/>
              </a:ext>
            </a:extLst>
          </p:cNvPr>
          <p:cNvSpPr txBox="1">
            <a:spLocks/>
          </p:cNvSpPr>
          <p:nvPr/>
        </p:nvSpPr>
        <p:spPr>
          <a:xfrm>
            <a:off x="457200" y="277813"/>
            <a:ext cx="8229600" cy="1139825"/>
          </a:xfrm>
          <a:prstGeom prst="rect">
            <a:avLst/>
          </a:prstGeom>
        </p:spPr>
        <p:txBody>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eaLnBrk="1" hangingPunct="1"/>
            <a:r>
              <a:rPr lang="en-US" altLang="zh-CN" b="0" kern="0" dirty="0">
                <a:ea typeface="宋体" pitchFamily="2" charset="-122"/>
              </a:rPr>
              <a:t>Traditional features</a:t>
            </a:r>
            <a:endParaRPr lang="zh-CN" altLang="en-US" b="0" kern="0" dirty="0">
              <a:ea typeface="宋体" pitchFamily="2" charset="-122"/>
            </a:endParaRPr>
          </a:p>
        </p:txBody>
      </p:sp>
      <p:sp>
        <p:nvSpPr>
          <p:cNvPr id="8" name="TextBox 7">
            <a:extLst>
              <a:ext uri="{FF2B5EF4-FFF2-40B4-BE49-F238E27FC236}">
                <a16:creationId xmlns:a16="http://schemas.microsoft.com/office/drawing/2014/main" xmlns="" id="{6DF3CF77-C219-40A5-AF52-BC76FE9B2092}"/>
              </a:ext>
            </a:extLst>
          </p:cNvPr>
          <p:cNvSpPr txBox="1"/>
          <p:nvPr/>
        </p:nvSpPr>
        <p:spPr>
          <a:xfrm>
            <a:off x="457200" y="5752209"/>
            <a:ext cx="7283152" cy="307777"/>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We can also consider the temporal traits of these predefined features in previous studies!</a:t>
            </a:r>
            <a:endParaRPr lang="en-US" sz="1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9886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pPr eaLnBrk="1" hangingPunct="1"/>
            <a:r>
              <a:rPr lang="en-US" altLang="zh-CN" dirty="0">
                <a:ea typeface="宋体" pitchFamily="2" charset="-122"/>
              </a:rPr>
              <a:t>Our hypothesis</a:t>
            </a:r>
            <a:endParaRPr lang="zh-CN" altLang="en-US" dirty="0">
              <a:ea typeface="宋体" pitchFamily="2" charset="-122"/>
            </a:endParaRPr>
          </a:p>
        </p:txBody>
      </p:sp>
      <p:pic>
        <p:nvPicPr>
          <p:cNvPr id="149506" name="Picture 2" descr="Image result for rnn">
            <a:extLst>
              <a:ext uri="{FF2B5EF4-FFF2-40B4-BE49-F238E27FC236}">
                <a16:creationId xmlns:a16="http://schemas.microsoft.com/office/drawing/2014/main" xmlns="" id="{F3A210D1-898D-4C55-A8B9-A44728EEF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719724"/>
            <a:ext cx="4320480" cy="2141324"/>
          </a:xfrm>
          <a:prstGeom prst="rect">
            <a:avLst/>
          </a:prstGeom>
          <a:noFill/>
          <a:extLst>
            <a:ext uri="{909E8E84-426E-40DD-AFC4-6F175D3DCCD1}">
              <a14:hiddenFill xmlns:a14="http://schemas.microsoft.com/office/drawing/2010/main">
                <a:solidFill>
                  <a:srgbClr val="FFFFFF"/>
                </a:solidFill>
              </a14:hiddenFill>
            </a:ext>
          </a:extLst>
        </p:spPr>
      </p:pic>
      <p:sp>
        <p:nvSpPr>
          <p:cNvPr id="6" name="内容占位符 2">
            <a:extLst>
              <a:ext uri="{FF2B5EF4-FFF2-40B4-BE49-F238E27FC236}">
                <a16:creationId xmlns:a16="http://schemas.microsoft.com/office/drawing/2014/main" xmlns="" id="{73845B26-5169-4306-8851-9A4D0A3E60DF}"/>
              </a:ext>
            </a:extLst>
          </p:cNvPr>
          <p:cNvSpPr txBox="1">
            <a:spLocks/>
          </p:cNvSpPr>
          <p:nvPr/>
        </p:nvSpPr>
        <p:spPr bwMode="auto">
          <a:xfrm>
            <a:off x="556195" y="3752700"/>
            <a:ext cx="8031609" cy="24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NZ" altLang="zh-CN" sz="2400" b="0" dirty="0">
                <a:latin typeface="Times New Roman" panose="02020603050405020304" pitchFamily="18" charset="0"/>
                <a:ea typeface="宋体" pitchFamily="2" charset="-122"/>
                <a:cs typeface="Times New Roman" pitchFamily="18" charset="0"/>
              </a:rPr>
              <a:t>RNN can learn high-level representations from fundamental word-based features – no feature engineering</a:t>
            </a:r>
          </a:p>
          <a:p>
            <a:pPr eaLnBrk="1" hangingPunct="1"/>
            <a:r>
              <a:rPr lang="en-NZ" altLang="zh-CN" sz="2400" b="0" dirty="0">
                <a:latin typeface="Times New Roman" panose="02020603050405020304" pitchFamily="18" charset="0"/>
                <a:ea typeface="宋体" pitchFamily="2" charset="-122"/>
                <a:cs typeface="Times New Roman" pitchFamily="18" charset="0"/>
              </a:rPr>
              <a:t>RNN is extensible – can be further improved using more sophisticated recurrent units and extra hidden layers</a:t>
            </a:r>
          </a:p>
          <a:p>
            <a:pPr eaLnBrk="1" hangingPunct="1"/>
            <a:r>
              <a:rPr lang="en-NZ" altLang="zh-CN" sz="2400" b="0" dirty="0">
                <a:latin typeface="Times New Roman" panose="02020603050405020304" pitchFamily="18" charset="0"/>
                <a:ea typeface="宋体" pitchFamily="2" charset="-122"/>
                <a:cs typeface="Times New Roman" pitchFamily="18" charset="0"/>
              </a:rPr>
              <a:t>Gated RNN (e.g., LSTM, GRU) can capture long-distance dependencies in the patterns.</a:t>
            </a:r>
            <a:endParaRPr lang="zh-CN" altLang="en-US" sz="1800" b="0" dirty="0">
              <a:latin typeface="Times New Roman" panose="02020603050405020304" pitchFamily="18" charset="0"/>
              <a:ea typeface="宋体" pitchFamily="2" charset="-122"/>
              <a:cs typeface="Times New Roman" pitchFamily="18" charset="0"/>
            </a:endParaRPr>
          </a:p>
        </p:txBody>
      </p:sp>
      <p:sp>
        <p:nvSpPr>
          <p:cNvPr id="24" name="内容占位符 2"/>
          <p:cNvSpPr txBox="1">
            <a:spLocks/>
          </p:cNvSpPr>
          <p:nvPr/>
        </p:nvSpPr>
        <p:spPr bwMode="auto">
          <a:xfrm>
            <a:off x="491413" y="1083146"/>
            <a:ext cx="8031609"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NZ" altLang="zh-CN" sz="2400" b="0" dirty="0" smtClean="0">
                <a:latin typeface="Times New Roman" panose="02020603050405020304" pitchFamily="18" charset="0"/>
                <a:ea typeface="宋体" pitchFamily="2" charset="-122"/>
                <a:cs typeface="Times New Roman" pitchFamily="18" charset="0"/>
              </a:rPr>
              <a:t>Recurrent </a:t>
            </a:r>
            <a:r>
              <a:rPr lang="en-NZ" altLang="zh-CN" sz="2400" b="0" dirty="0">
                <a:latin typeface="Times New Roman" panose="02020603050405020304" pitchFamily="18" charset="0"/>
                <a:ea typeface="宋体" pitchFamily="2" charset="-122"/>
                <a:cs typeface="Times New Roman" pitchFamily="18" charset="0"/>
              </a:rPr>
              <a:t>neural networks (RNN) </a:t>
            </a:r>
            <a:r>
              <a:rPr lang="en-NZ" altLang="zh-CN" sz="2400" b="0" dirty="0" smtClean="0">
                <a:latin typeface="Times New Roman" panose="02020603050405020304" pitchFamily="18" charset="0"/>
                <a:ea typeface="宋体" pitchFamily="2" charset="-122"/>
                <a:cs typeface="Times New Roman" pitchFamily="18" charset="0"/>
              </a:rPr>
              <a:t>is more suitable for </a:t>
            </a:r>
            <a:r>
              <a:rPr lang="en-NZ" altLang="zh-CN" sz="2400" b="0" dirty="0" err="1">
                <a:latin typeface="Times New Roman" panose="02020603050405020304" pitchFamily="18" charset="0"/>
                <a:ea typeface="宋体" pitchFamily="2" charset="-122"/>
                <a:cs typeface="Times New Roman" pitchFamily="18" charset="0"/>
              </a:rPr>
              <a:t>rumor</a:t>
            </a:r>
            <a:r>
              <a:rPr lang="en-NZ" altLang="zh-CN" sz="2400" b="0" dirty="0">
                <a:latin typeface="Times New Roman" panose="02020603050405020304" pitchFamily="18" charset="0"/>
                <a:ea typeface="宋体" pitchFamily="2" charset="-122"/>
                <a:cs typeface="Times New Roman" pitchFamily="18" charset="0"/>
              </a:rPr>
              <a:t> </a:t>
            </a:r>
            <a:r>
              <a:rPr lang="en-NZ" altLang="zh-CN" sz="2400" b="0" dirty="0" smtClean="0">
                <a:latin typeface="Times New Roman" panose="02020603050405020304" pitchFamily="18" charset="0"/>
                <a:ea typeface="宋体" pitchFamily="2" charset="-122"/>
                <a:cs typeface="Times New Roman" pitchFamily="18" charset="0"/>
              </a:rPr>
              <a:t>detection due to its inherent sequential structure.</a:t>
            </a:r>
            <a:endParaRPr lang="zh-CN" altLang="en-US" sz="1800" b="0" dirty="0">
              <a:latin typeface="Times New Roman" panose="02020603050405020304" pitchFamily="18" charset="0"/>
              <a:ea typeface="宋体" pitchFamily="2" charset="-122"/>
              <a:cs typeface="Times New Roman" pitchFamily="18" charset="0"/>
            </a:endParaRPr>
          </a:p>
        </p:txBody>
      </p:sp>
    </p:spTree>
    <p:custDataLst>
      <p:tags r:id="rId1"/>
    </p:custDataLst>
    <p:extLst>
      <p:ext uri="{BB962C8B-B14F-4D97-AF65-F5344CB8AC3E}">
        <p14:creationId xmlns:p14="http://schemas.microsoft.com/office/powerpoint/2010/main" val="3047495713"/>
      </p:ext>
    </p:extLst>
  </p:cSld>
  <p:clrMapOvr>
    <a:masterClrMapping/>
  </p:clrMapOvr>
  <p:transition advTm="9964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950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a:xfrm>
            <a:off x="457200" y="277813"/>
            <a:ext cx="8229600" cy="799007"/>
          </a:xfrm>
        </p:spPr>
        <p:txBody>
          <a:bodyPr/>
          <a:lstStyle/>
          <a:p>
            <a:pPr eaLnBrk="1" hangingPunct="1"/>
            <a:r>
              <a:rPr lang="en-US" altLang="zh-CN" dirty="0">
                <a:ea typeface="宋体" pitchFamily="2" charset="-122"/>
              </a:rPr>
              <a:t>Data collection</a:t>
            </a:r>
            <a:endParaRPr lang="zh-CN" altLang="en-US" dirty="0">
              <a:ea typeface="宋体" pitchFamily="2" charset="-122"/>
            </a:endParaRPr>
          </a:p>
        </p:txBody>
      </p:sp>
      <p:sp>
        <p:nvSpPr>
          <p:cNvPr id="24" name="内容占位符 2"/>
          <p:cNvSpPr txBox="1">
            <a:spLocks/>
          </p:cNvSpPr>
          <p:nvPr/>
        </p:nvSpPr>
        <p:spPr bwMode="auto">
          <a:xfrm>
            <a:off x="491413" y="1083145"/>
            <a:ext cx="8031609" cy="2518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NZ" altLang="zh-CN" sz="2400" b="0" dirty="0">
                <a:latin typeface="Times New Roman" panose="02020603050405020304" pitchFamily="18" charset="0"/>
                <a:ea typeface="宋体" pitchFamily="2" charset="-122"/>
                <a:cs typeface="Times New Roman" pitchFamily="18" charset="0"/>
              </a:rPr>
              <a:t>Twitter data are gathered by crawling Twitter “Live” search results given keyword queries. </a:t>
            </a:r>
          </a:p>
          <a:p>
            <a:pPr eaLnBrk="1" hangingPunct="1"/>
            <a:r>
              <a:rPr lang="en-NZ" altLang="zh-CN" sz="2400" b="0" dirty="0">
                <a:latin typeface="Times New Roman" panose="02020603050405020304" pitchFamily="18" charset="0"/>
                <a:ea typeface="宋体" pitchFamily="2" charset="-122"/>
                <a:cs typeface="Times New Roman" pitchFamily="18" charset="0"/>
              </a:rPr>
              <a:t>Keywords are collected from Snopes.com stories plus manual editing. For each event, extract the keywords from Snopes URL, e.g., http://www.snopes.com/</a:t>
            </a:r>
            <a:r>
              <a:rPr lang="en-NZ" altLang="zh-CN" sz="2400" dirty="0">
                <a:latin typeface="Times New Roman" panose="02020603050405020304" pitchFamily="18" charset="0"/>
                <a:ea typeface="宋体" pitchFamily="2" charset="-122"/>
                <a:cs typeface="Times New Roman" pitchFamily="18" charset="0"/>
              </a:rPr>
              <a:t>pentagon-spends-powerballtickets</a:t>
            </a:r>
            <a:r>
              <a:rPr lang="en-NZ" altLang="zh-CN" sz="2400" b="0" dirty="0">
                <a:latin typeface="Times New Roman" panose="02020603050405020304" pitchFamily="18" charset="0"/>
                <a:ea typeface="宋体" pitchFamily="2" charset="-122"/>
                <a:cs typeface="Times New Roman" pitchFamily="18" charset="0"/>
              </a:rPr>
              <a:t>.</a:t>
            </a:r>
            <a:endParaRPr lang="zh-CN" altLang="en-US" sz="1800" b="0" dirty="0">
              <a:latin typeface="Times New Roman" panose="02020603050405020304" pitchFamily="18" charset="0"/>
              <a:ea typeface="宋体" pitchFamily="2" charset="-122"/>
              <a:cs typeface="Times New Roman" pitchFamily="18" charset="0"/>
            </a:endParaRPr>
          </a:p>
        </p:txBody>
      </p:sp>
      <p:sp>
        <p:nvSpPr>
          <p:cNvPr id="6" name="内容占位符 2">
            <a:extLst>
              <a:ext uri="{FF2B5EF4-FFF2-40B4-BE49-F238E27FC236}">
                <a16:creationId xmlns:a16="http://schemas.microsoft.com/office/drawing/2014/main" xmlns="" id="{73845B26-5169-4306-8851-9A4D0A3E60DF}"/>
              </a:ext>
            </a:extLst>
          </p:cNvPr>
          <p:cNvSpPr txBox="1">
            <a:spLocks/>
          </p:cNvSpPr>
          <p:nvPr/>
        </p:nvSpPr>
        <p:spPr bwMode="auto">
          <a:xfrm>
            <a:off x="491413" y="4857772"/>
            <a:ext cx="8031609" cy="126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lvl="0">
              <a:defRPr sz="1800"/>
            </a:pPr>
            <a:r>
              <a:rPr lang="en-NZ" sz="2400" b="0" dirty="0">
                <a:latin typeface="Times New Roman"/>
                <a:ea typeface="Times New Roman"/>
                <a:cs typeface="Times New Roman"/>
                <a:sym typeface="Times New Roman"/>
              </a:rPr>
              <a:t>Weibo data gathered using Weibo API. Topics of events are from </a:t>
            </a:r>
            <a:r>
              <a:rPr lang="en-NZ" sz="2400" b="0" dirty="0" err="1">
                <a:latin typeface="Times New Roman"/>
                <a:ea typeface="Times New Roman"/>
                <a:cs typeface="Times New Roman"/>
                <a:sym typeface="Times New Roman"/>
              </a:rPr>
              <a:t>Sina</a:t>
            </a:r>
            <a:r>
              <a:rPr lang="en-NZ" sz="2400" b="0" dirty="0">
                <a:latin typeface="Times New Roman"/>
                <a:ea typeface="Times New Roman"/>
                <a:cs typeface="Times New Roman"/>
                <a:sym typeface="Times New Roman"/>
              </a:rPr>
              <a:t> Community Management </a:t>
            </a:r>
            <a:r>
              <a:rPr lang="en-NZ" sz="2400" b="0" dirty="0" err="1">
                <a:latin typeface="Times New Roman"/>
                <a:ea typeface="Times New Roman"/>
                <a:cs typeface="Times New Roman"/>
                <a:sym typeface="Times New Roman"/>
              </a:rPr>
              <a:t>Center</a:t>
            </a:r>
            <a:r>
              <a:rPr lang="en-NZ" sz="2400" b="0" dirty="0">
                <a:latin typeface="Times New Roman"/>
                <a:ea typeface="Times New Roman"/>
                <a:cs typeface="Times New Roman"/>
                <a:sym typeface="Times New Roman"/>
              </a:rPr>
              <a:t> (</a:t>
            </a:r>
            <a:r>
              <a:rPr lang="en-NZ" sz="2400" b="0" i="1" dirty="0">
                <a:latin typeface="Times New Roman"/>
                <a:ea typeface="Times New Roman"/>
                <a:cs typeface="Times New Roman"/>
                <a:sym typeface="Times New Roman"/>
              </a:rPr>
              <a:t>service.account.weibo.com</a:t>
            </a:r>
            <a:r>
              <a:rPr lang="en-NZ" sz="2400" b="0" dirty="0">
                <a:latin typeface="Times New Roman"/>
                <a:ea typeface="Times New Roman"/>
                <a:cs typeface="Times New Roman"/>
                <a:sym typeface="Times New Roman"/>
              </a:rPr>
              <a:t>)</a:t>
            </a:r>
          </a:p>
        </p:txBody>
      </p:sp>
      <p:grpSp>
        <p:nvGrpSpPr>
          <p:cNvPr id="7" name="Group 349">
            <a:extLst>
              <a:ext uri="{FF2B5EF4-FFF2-40B4-BE49-F238E27FC236}">
                <a16:creationId xmlns:a16="http://schemas.microsoft.com/office/drawing/2014/main" xmlns="" id="{5A269A53-5EDF-44D4-AD85-AF95BA196C53}"/>
              </a:ext>
            </a:extLst>
          </p:cNvPr>
          <p:cNvGrpSpPr/>
          <p:nvPr/>
        </p:nvGrpSpPr>
        <p:grpSpPr>
          <a:xfrm>
            <a:off x="2310857" y="3749629"/>
            <a:ext cx="6212165" cy="738763"/>
            <a:chOff x="2017476" y="166003"/>
            <a:chExt cx="6355545" cy="859976"/>
          </a:xfrm>
        </p:grpSpPr>
        <p:grpSp>
          <p:nvGrpSpPr>
            <p:cNvPr id="9" name="Group 337">
              <a:extLst>
                <a:ext uri="{FF2B5EF4-FFF2-40B4-BE49-F238E27FC236}">
                  <a16:creationId xmlns:a16="http://schemas.microsoft.com/office/drawing/2014/main" xmlns="" id="{BA9304F0-B313-4019-850A-436BF5BB77DA}"/>
                </a:ext>
              </a:extLst>
            </p:cNvPr>
            <p:cNvGrpSpPr/>
            <p:nvPr/>
          </p:nvGrpSpPr>
          <p:grpSpPr>
            <a:xfrm>
              <a:off x="2518224" y="166004"/>
              <a:ext cx="1618337" cy="859974"/>
              <a:chOff x="0" y="0"/>
              <a:chExt cx="1618336" cy="859972"/>
            </a:xfrm>
          </p:grpSpPr>
          <p:sp>
            <p:nvSpPr>
              <p:cNvPr id="21" name="Shape 335">
                <a:extLst>
                  <a:ext uri="{FF2B5EF4-FFF2-40B4-BE49-F238E27FC236}">
                    <a16:creationId xmlns:a16="http://schemas.microsoft.com/office/drawing/2014/main" xmlns="" id="{48CC30A8-B4BD-4895-AEBC-597B2181EC18}"/>
                  </a:ext>
                </a:extLst>
              </p:cNvPr>
              <p:cNvSpPr/>
              <p:nvPr/>
            </p:nvSpPr>
            <p:spPr>
              <a:xfrm>
                <a:off x="-1" y="-1"/>
                <a:ext cx="1618338" cy="859973"/>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lvl="0" algn="ctr"/>
                <a:endParaRPr/>
              </a:p>
            </p:txBody>
          </p:sp>
          <p:sp>
            <p:nvSpPr>
              <p:cNvPr id="22" name="Shape 336">
                <a:extLst>
                  <a:ext uri="{FF2B5EF4-FFF2-40B4-BE49-F238E27FC236}">
                    <a16:creationId xmlns:a16="http://schemas.microsoft.com/office/drawing/2014/main" xmlns="" id="{353ED5B9-670E-404C-B592-8681B1F8B34C}"/>
                  </a:ext>
                </a:extLst>
              </p:cNvPr>
              <p:cNvSpPr/>
              <p:nvPr/>
            </p:nvSpPr>
            <p:spPr>
              <a:xfrm>
                <a:off x="-1" y="-1"/>
                <a:ext cx="1618338" cy="859973"/>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cubicBezTo>
                      <a:pt x="16012" y="21600"/>
                      <a:pt x="14400" y="16765"/>
                      <a:pt x="14400" y="10800"/>
                    </a:cubicBezTo>
                    <a:cubicBezTo>
                      <a:pt x="14400" y="4835"/>
                      <a:pt x="16012" y="0"/>
                      <a:pt x="18000" y="0"/>
                    </a:cubicBezTo>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noFill/>
              <a:ln w="12700" cap="flat">
                <a:solidFill>
                  <a:srgbClr val="000000"/>
                </a:solidFill>
                <a:prstDash val="solid"/>
                <a:miter lim="800000"/>
              </a:ln>
              <a:effectLst/>
            </p:spPr>
            <p:txBody>
              <a:bodyPr wrap="square" lIns="0" tIns="0" rIns="0" bIns="0" numCol="1" anchor="ctr">
                <a:noAutofit/>
              </a:bodyPr>
              <a:lstStyle/>
              <a:p>
                <a:pPr lvl="0" algn="ctr"/>
                <a:endParaRPr/>
              </a:p>
            </p:txBody>
          </p:sp>
        </p:grpSp>
        <p:grpSp>
          <p:nvGrpSpPr>
            <p:cNvPr id="10" name="Group 340">
              <a:extLst>
                <a:ext uri="{FF2B5EF4-FFF2-40B4-BE49-F238E27FC236}">
                  <a16:creationId xmlns:a16="http://schemas.microsoft.com/office/drawing/2014/main" xmlns="" id="{CB37E7F2-A0B0-41E3-A6A5-A4C6CC561936}"/>
                </a:ext>
              </a:extLst>
            </p:cNvPr>
            <p:cNvGrpSpPr/>
            <p:nvPr/>
          </p:nvGrpSpPr>
          <p:grpSpPr>
            <a:xfrm>
              <a:off x="4651837" y="166003"/>
              <a:ext cx="1516732" cy="859976"/>
              <a:chOff x="0" y="107947"/>
              <a:chExt cx="1516730" cy="859974"/>
            </a:xfrm>
          </p:grpSpPr>
          <p:sp>
            <p:nvSpPr>
              <p:cNvPr id="19" name="Shape 338">
                <a:extLst>
                  <a:ext uri="{FF2B5EF4-FFF2-40B4-BE49-F238E27FC236}">
                    <a16:creationId xmlns:a16="http://schemas.microsoft.com/office/drawing/2014/main" xmlns="" id="{2D7D9E2E-5450-4040-BDC1-B4AD8EBF1C2B}"/>
                  </a:ext>
                </a:extLst>
              </p:cNvPr>
              <p:cNvSpPr/>
              <p:nvPr/>
            </p:nvSpPr>
            <p:spPr>
              <a:xfrm>
                <a:off x="0" y="107947"/>
                <a:ext cx="1516730" cy="859974"/>
              </a:xfrm>
              <a:prstGeom prst="rect">
                <a:avLst/>
              </a:prstGeom>
              <a:solidFill>
                <a:srgbClr val="FFFFFF"/>
              </a:solidFill>
              <a:ln w="12700" cap="flat">
                <a:solidFill>
                  <a:srgbClr val="000000"/>
                </a:solidFill>
                <a:prstDash val="solid"/>
                <a:miter lim="800000"/>
              </a:ln>
              <a:effectLst/>
            </p:spPr>
            <p:txBody>
              <a:bodyPr wrap="square" lIns="0" tIns="0" rIns="0" bIns="0" numCol="1" anchor="ctr">
                <a:noAutofit/>
              </a:bodyPr>
              <a:lstStyle/>
              <a:p>
                <a:pPr lvl="0" algn="ctr"/>
                <a:endParaRPr/>
              </a:p>
            </p:txBody>
          </p:sp>
          <p:sp>
            <p:nvSpPr>
              <p:cNvPr id="20" name="Shape 339">
                <a:extLst>
                  <a:ext uri="{FF2B5EF4-FFF2-40B4-BE49-F238E27FC236}">
                    <a16:creationId xmlns:a16="http://schemas.microsoft.com/office/drawing/2014/main" xmlns="" id="{8F062FF6-9567-4A5E-9047-C7E17B69DB8A}"/>
                  </a:ext>
                </a:extLst>
              </p:cNvPr>
              <p:cNvSpPr/>
              <p:nvPr/>
            </p:nvSpPr>
            <p:spPr>
              <a:xfrm>
                <a:off x="0" y="251317"/>
                <a:ext cx="1516730" cy="573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lstStyle>
              <a:p>
                <a:pPr lvl="0"/>
                <a:r>
                  <a:rPr sz="1600" dirty="0">
                    <a:latin typeface="Times New Roman" panose="02020603050405020304" pitchFamily="18" charset="0"/>
                    <a:cs typeface="Times New Roman" panose="02020603050405020304" pitchFamily="18" charset="0"/>
                  </a:rPr>
                  <a:t>Twitter search interface</a:t>
                </a:r>
              </a:p>
            </p:txBody>
          </p:sp>
        </p:grpSp>
        <p:grpSp>
          <p:nvGrpSpPr>
            <p:cNvPr id="11" name="Group 343">
              <a:extLst>
                <a:ext uri="{FF2B5EF4-FFF2-40B4-BE49-F238E27FC236}">
                  <a16:creationId xmlns:a16="http://schemas.microsoft.com/office/drawing/2014/main" xmlns="" id="{2A5E3BBE-5F75-4630-95AB-3D2B52C010FF}"/>
                </a:ext>
              </a:extLst>
            </p:cNvPr>
            <p:cNvGrpSpPr/>
            <p:nvPr/>
          </p:nvGrpSpPr>
          <p:grpSpPr>
            <a:xfrm>
              <a:off x="6743468" y="166004"/>
              <a:ext cx="1629553" cy="859975"/>
              <a:chOff x="-1" y="-1"/>
              <a:chExt cx="1629552" cy="859973"/>
            </a:xfrm>
          </p:grpSpPr>
          <p:sp>
            <p:nvSpPr>
              <p:cNvPr id="17" name="Shape 341">
                <a:extLst>
                  <a:ext uri="{FF2B5EF4-FFF2-40B4-BE49-F238E27FC236}">
                    <a16:creationId xmlns:a16="http://schemas.microsoft.com/office/drawing/2014/main" xmlns="" id="{113ED926-4DB5-487D-B754-326B8364785C}"/>
                  </a:ext>
                </a:extLst>
              </p:cNvPr>
              <p:cNvSpPr/>
              <p:nvPr/>
            </p:nvSpPr>
            <p:spPr>
              <a:xfrm>
                <a:off x="-1" y="-1"/>
                <a:ext cx="1629552" cy="859973"/>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FFFFF"/>
              </a:solidFill>
              <a:ln w="12700" cap="flat">
                <a:noFill/>
                <a:miter lim="400000"/>
              </a:ln>
              <a:effectLst/>
            </p:spPr>
            <p:txBody>
              <a:bodyPr wrap="square" lIns="0" tIns="0" rIns="0" bIns="0" numCol="1" anchor="ctr">
                <a:noAutofit/>
              </a:bodyPr>
              <a:lstStyle/>
              <a:p>
                <a:pPr lvl="0" algn="ctr"/>
                <a:endParaRPr/>
              </a:p>
            </p:txBody>
          </p:sp>
          <p:sp>
            <p:nvSpPr>
              <p:cNvPr id="18" name="Shape 342">
                <a:extLst>
                  <a:ext uri="{FF2B5EF4-FFF2-40B4-BE49-F238E27FC236}">
                    <a16:creationId xmlns:a16="http://schemas.microsoft.com/office/drawing/2014/main" xmlns="" id="{C98943BD-96F3-497F-AD9F-BE52B3C3069F}"/>
                  </a:ext>
                </a:extLst>
              </p:cNvPr>
              <p:cNvSpPr/>
              <p:nvPr/>
            </p:nvSpPr>
            <p:spPr>
              <a:xfrm>
                <a:off x="-1" y="-1"/>
                <a:ext cx="1565517" cy="859973"/>
              </a:xfrm>
              <a:custGeom>
                <a:avLst/>
                <a:gdLst/>
                <a:ahLst/>
                <a:cxnLst>
                  <a:cxn ang="0">
                    <a:pos x="wd2" y="hd2"/>
                  </a:cxn>
                  <a:cxn ang="5400000">
                    <a:pos x="wd2" y="hd2"/>
                  </a:cxn>
                  <a:cxn ang="10800000">
                    <a:pos x="wd2" y="hd2"/>
                  </a:cxn>
                  <a:cxn ang="16200000">
                    <a:pos x="wd2" y="hd2"/>
                  </a:cxn>
                </a:cxnLst>
                <a:rect l="0" t="0" r="r" b="b"/>
                <a:pathLst>
                  <a:path w="21600" h="21600" extrusionOk="0">
                    <a:moveTo>
                      <a:pt x="18000" y="21600"/>
                    </a:moveTo>
                    <a:cubicBezTo>
                      <a:pt x="16012" y="21600"/>
                      <a:pt x="14400" y="16765"/>
                      <a:pt x="14400" y="10800"/>
                    </a:cubicBezTo>
                    <a:cubicBezTo>
                      <a:pt x="14400" y="4835"/>
                      <a:pt x="16012" y="0"/>
                      <a:pt x="18000" y="0"/>
                    </a:cubicBezTo>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noFill/>
              <a:ln w="12700" cap="flat">
                <a:solidFill>
                  <a:srgbClr val="000000"/>
                </a:solidFill>
                <a:prstDash val="solid"/>
                <a:miter lim="800000"/>
              </a:ln>
              <a:effectLst/>
            </p:spPr>
            <p:txBody>
              <a:bodyPr wrap="square" lIns="0" tIns="0" rIns="0" bIns="0" numCol="1" anchor="ctr">
                <a:noAutofit/>
              </a:bodyPr>
              <a:lstStyle/>
              <a:p>
                <a:pPr lvl="0" algn="ctr"/>
                <a:endParaRPr/>
              </a:p>
            </p:txBody>
          </p:sp>
        </p:grpSp>
        <p:sp>
          <p:nvSpPr>
            <p:cNvPr id="12" name="Shape 344">
              <a:extLst>
                <a:ext uri="{FF2B5EF4-FFF2-40B4-BE49-F238E27FC236}">
                  <a16:creationId xmlns:a16="http://schemas.microsoft.com/office/drawing/2014/main" xmlns="" id="{F5D0B21C-F46E-4053-BA41-7237413406BF}"/>
                </a:ext>
              </a:extLst>
            </p:cNvPr>
            <p:cNvSpPr/>
            <p:nvPr/>
          </p:nvSpPr>
          <p:spPr>
            <a:xfrm>
              <a:off x="2017476" y="595992"/>
              <a:ext cx="500748" cy="1"/>
            </a:xfrm>
            <a:prstGeom prst="line">
              <a:avLst/>
            </a:prstGeom>
            <a:noFill/>
            <a:ln w="6350" cap="flat">
              <a:solidFill>
                <a:srgbClr val="000000"/>
              </a:solidFill>
              <a:prstDash val="solid"/>
              <a:miter lim="800000"/>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3" name="Shape 345">
              <a:extLst>
                <a:ext uri="{FF2B5EF4-FFF2-40B4-BE49-F238E27FC236}">
                  <a16:creationId xmlns:a16="http://schemas.microsoft.com/office/drawing/2014/main" xmlns="" id="{06B2987C-0660-48B2-B511-317F2A9D4028}"/>
                </a:ext>
              </a:extLst>
            </p:cNvPr>
            <p:cNvSpPr/>
            <p:nvPr/>
          </p:nvSpPr>
          <p:spPr>
            <a:xfrm>
              <a:off x="4136559" y="595991"/>
              <a:ext cx="515279" cy="3"/>
            </a:xfrm>
            <a:prstGeom prst="line">
              <a:avLst/>
            </a:prstGeom>
            <a:noFill/>
            <a:ln w="6350" cap="flat">
              <a:solidFill>
                <a:srgbClr val="000000"/>
              </a:solidFill>
              <a:prstDash val="solid"/>
              <a:miter lim="800000"/>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4" name="Shape 346">
              <a:extLst>
                <a:ext uri="{FF2B5EF4-FFF2-40B4-BE49-F238E27FC236}">
                  <a16:creationId xmlns:a16="http://schemas.microsoft.com/office/drawing/2014/main" xmlns="" id="{C47D1E6C-BC01-4D95-8B14-7A45602B8B09}"/>
                </a:ext>
              </a:extLst>
            </p:cNvPr>
            <p:cNvSpPr/>
            <p:nvPr/>
          </p:nvSpPr>
          <p:spPr>
            <a:xfrm>
              <a:off x="6168568" y="595993"/>
              <a:ext cx="574903" cy="1"/>
            </a:xfrm>
            <a:prstGeom prst="line">
              <a:avLst/>
            </a:prstGeom>
            <a:noFill/>
            <a:ln w="6350" cap="flat">
              <a:solidFill>
                <a:srgbClr val="000000"/>
              </a:solidFill>
              <a:prstDash val="solid"/>
              <a:miter lim="800000"/>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15" name="Shape 347">
              <a:extLst>
                <a:ext uri="{FF2B5EF4-FFF2-40B4-BE49-F238E27FC236}">
                  <a16:creationId xmlns:a16="http://schemas.microsoft.com/office/drawing/2014/main" xmlns="" id="{A507BADF-195D-4188-AD17-3724ACD9751D}"/>
                </a:ext>
              </a:extLst>
            </p:cNvPr>
            <p:cNvSpPr/>
            <p:nvPr/>
          </p:nvSpPr>
          <p:spPr>
            <a:xfrm>
              <a:off x="2664121" y="337115"/>
              <a:ext cx="1341071" cy="5374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lgn="ctr"/>
              <a:r>
                <a:rPr sz="1200" dirty="0">
                  <a:latin typeface="Times New Roman" panose="02020603050405020304" pitchFamily="18" charset="0"/>
                  <a:cs typeface="Times New Roman" panose="02020603050405020304" pitchFamily="18" charset="0"/>
                </a:rPr>
                <a:t>Keyword</a:t>
              </a:r>
              <a:r>
                <a:rPr lang="en-NZ" sz="1200" dirty="0">
                  <a:latin typeface="Times New Roman" panose="02020603050405020304" pitchFamily="18" charset="0"/>
                  <a:cs typeface="Times New Roman" panose="02020603050405020304" pitchFamily="18" charset="0"/>
                </a:rPr>
                <a:t> q</a:t>
              </a:r>
              <a:r>
                <a:rPr sz="1200" dirty="0" err="1">
                  <a:latin typeface="Times New Roman" panose="02020603050405020304" pitchFamily="18" charset="0"/>
                  <a:cs typeface="Times New Roman" panose="02020603050405020304" pitchFamily="18" charset="0"/>
                </a:rPr>
                <a:t>ueries</a:t>
              </a:r>
              <a:endParaRPr sz="1200" dirty="0">
                <a:latin typeface="Times New Roman" panose="02020603050405020304" pitchFamily="18" charset="0"/>
                <a:cs typeface="Times New Roman" panose="02020603050405020304" pitchFamily="18" charset="0"/>
              </a:endParaRPr>
            </a:p>
            <a:p>
              <a:pPr lvl="0" algn="ctr"/>
              <a:r>
                <a:rPr sz="1200" dirty="0">
                  <a:latin typeface="Times New Roman" panose="02020603050405020304" pitchFamily="18" charset="0"/>
                  <a:cs typeface="Times New Roman" panose="02020603050405020304" pitchFamily="18" charset="0"/>
                </a:rPr>
                <a:t>w/ time constraints</a:t>
              </a:r>
            </a:p>
          </p:txBody>
        </p:sp>
        <p:sp>
          <p:nvSpPr>
            <p:cNvPr id="16" name="Shape 348">
              <a:extLst>
                <a:ext uri="{FF2B5EF4-FFF2-40B4-BE49-F238E27FC236}">
                  <a16:creationId xmlns:a16="http://schemas.microsoft.com/office/drawing/2014/main" xmlns="" id="{62B641C2-7F2E-411C-B63A-7208AED70CD4}"/>
                </a:ext>
              </a:extLst>
            </p:cNvPr>
            <p:cNvSpPr/>
            <p:nvPr/>
          </p:nvSpPr>
          <p:spPr>
            <a:xfrm>
              <a:off x="6848213" y="280701"/>
              <a:ext cx="1265423" cy="6807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p>
              <a:pPr lvl="0"/>
              <a:r>
                <a:rPr sz="1600" dirty="0">
                  <a:latin typeface="Times New Roman" panose="02020603050405020304" pitchFamily="18" charset="0"/>
                  <a:cs typeface="Times New Roman" panose="02020603050405020304" pitchFamily="18" charset="0"/>
                </a:rPr>
                <a:t>Downloaded </a:t>
              </a:r>
            </a:p>
            <a:p>
              <a:pPr lvl="0" algn="ctr"/>
              <a:r>
                <a:rPr sz="1600" dirty="0">
                  <a:latin typeface="Times New Roman" panose="02020603050405020304" pitchFamily="18" charset="0"/>
                  <a:cs typeface="Times New Roman" panose="02020603050405020304" pitchFamily="18" charset="0"/>
                </a:rPr>
                <a:t>posts</a:t>
              </a:r>
            </a:p>
          </p:txBody>
        </p:sp>
      </p:grpSp>
      <p:sp>
        <p:nvSpPr>
          <p:cNvPr id="2" name="Rectangle 1">
            <a:extLst>
              <a:ext uri="{FF2B5EF4-FFF2-40B4-BE49-F238E27FC236}">
                <a16:creationId xmlns:a16="http://schemas.microsoft.com/office/drawing/2014/main" xmlns="" id="{AF0EF7C6-1CFB-4FED-A7D0-FB203666EB2A}"/>
              </a:ext>
            </a:extLst>
          </p:cNvPr>
          <p:cNvSpPr/>
          <p:nvPr/>
        </p:nvSpPr>
        <p:spPr bwMode="auto">
          <a:xfrm>
            <a:off x="611559" y="3749628"/>
            <a:ext cx="1699296" cy="78512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NZ" sz="1600" dirty="0" err="1">
                <a:latin typeface="Times New Roman" panose="02020603050405020304" pitchFamily="18" charset="0"/>
                <a:cs typeface="Times New Roman" panose="02020603050405020304" pitchFamily="18" charset="0"/>
              </a:rPr>
              <a:t>Rumor</a:t>
            </a:r>
            <a:r>
              <a:rPr lang="en-NZ" sz="1600" dirty="0">
                <a:latin typeface="Times New Roman" panose="02020603050405020304" pitchFamily="18" charset="0"/>
                <a:cs typeface="Times New Roman" panose="02020603050405020304" pitchFamily="18" charset="0"/>
              </a:rPr>
              <a:t>/non-</a:t>
            </a:r>
            <a:r>
              <a:rPr lang="en-NZ" sz="1600" dirty="0" err="1">
                <a:latin typeface="Times New Roman" panose="02020603050405020304" pitchFamily="18" charset="0"/>
                <a:cs typeface="Times New Roman" panose="02020603050405020304" pitchFamily="18" charset="0"/>
              </a:rPr>
              <a:t>rumor</a:t>
            </a:r>
            <a:r>
              <a:rPr lang="en-NZ" sz="1600" dirty="0">
                <a:latin typeface="Times New Roman" panose="02020603050405020304" pitchFamily="18" charset="0"/>
                <a:cs typeface="Times New Roman" panose="02020603050405020304" pitchFamily="18" charset="0"/>
              </a:rPr>
              <a:t> claims on snopes.com</a:t>
            </a:r>
          </a:p>
          <a:p>
            <a:pPr marL="0" marR="0" indent="0" algn="l" defTabSz="914400" rtl="0" eaLnBrk="1" fontAlgn="base" latinLnBrk="0" hangingPunct="1">
              <a:lnSpc>
                <a:spcPct val="100000"/>
              </a:lnSpc>
              <a:spcBef>
                <a:spcPct val="0"/>
              </a:spcBef>
              <a:spcAft>
                <a:spcPct val="0"/>
              </a:spcAft>
              <a:buClrTx/>
              <a:buSzTx/>
              <a:buFontTx/>
              <a:buNone/>
              <a:tabLst/>
            </a:pPr>
            <a:endParaRPr kumimoji="0" lang="en-NZ" sz="1800" b="1"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871478249"/>
      </p:ext>
    </p:extLst>
  </p:cSld>
  <p:clrMapOvr>
    <a:masterClrMapping/>
  </p:clrMapOvr>
  <p:transition advTm="99648"/>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idx="4294967295"/>
          </p:nvPr>
        </p:nvSpPr>
        <p:spPr>
          <a:noFill/>
        </p:spPr>
        <p:txBody>
          <a:bodyPr/>
          <a:lstStyle/>
          <a:p>
            <a:pPr eaLnBrk="1" hangingPunct="1"/>
            <a:r>
              <a:rPr lang="en-US" altLang="zh-CN" dirty="0">
                <a:ea typeface="宋体" pitchFamily="2" charset="-122"/>
              </a:rPr>
              <a:t>Time series formation</a:t>
            </a:r>
          </a:p>
        </p:txBody>
      </p:sp>
      <p:grpSp>
        <p:nvGrpSpPr>
          <p:cNvPr id="4" name="Group 237">
            <a:extLst>
              <a:ext uri="{FF2B5EF4-FFF2-40B4-BE49-F238E27FC236}">
                <a16:creationId xmlns:a16="http://schemas.microsoft.com/office/drawing/2014/main" xmlns="" id="{36D81721-8628-4052-B529-27BDE62AF048}"/>
              </a:ext>
            </a:extLst>
          </p:cNvPr>
          <p:cNvGrpSpPr/>
          <p:nvPr/>
        </p:nvGrpSpPr>
        <p:grpSpPr>
          <a:xfrm>
            <a:off x="107502" y="1040550"/>
            <a:ext cx="8818787" cy="5011922"/>
            <a:chOff x="-2" y="-1"/>
            <a:chExt cx="8870476" cy="5011920"/>
          </a:xfrm>
        </p:grpSpPr>
        <p:grpSp>
          <p:nvGrpSpPr>
            <p:cNvPr id="5" name="Group 198">
              <a:extLst>
                <a:ext uri="{FF2B5EF4-FFF2-40B4-BE49-F238E27FC236}">
                  <a16:creationId xmlns:a16="http://schemas.microsoft.com/office/drawing/2014/main" xmlns="" id="{A5B41D77-6D19-445F-9B67-87124EA535BB}"/>
                </a:ext>
              </a:extLst>
            </p:cNvPr>
            <p:cNvGrpSpPr/>
            <p:nvPr/>
          </p:nvGrpSpPr>
          <p:grpSpPr>
            <a:xfrm>
              <a:off x="6066127" y="88956"/>
              <a:ext cx="1979596" cy="1788366"/>
              <a:chOff x="0" y="0"/>
              <a:chExt cx="1979595" cy="1788365"/>
            </a:xfrm>
          </p:grpSpPr>
          <p:sp>
            <p:nvSpPr>
              <p:cNvPr id="45" name="Shape 195">
                <a:extLst>
                  <a:ext uri="{FF2B5EF4-FFF2-40B4-BE49-F238E27FC236}">
                    <a16:creationId xmlns:a16="http://schemas.microsoft.com/office/drawing/2014/main" xmlns="" id="{0AAAA836-50BE-47AD-ACFA-DB74CBE3B6A2}"/>
                  </a:ext>
                </a:extLst>
              </p:cNvPr>
              <p:cNvSpPr/>
              <p:nvPr/>
            </p:nvSpPr>
            <p:spPr>
              <a:xfrm>
                <a:off x="247449" y="351673"/>
                <a:ext cx="1465113" cy="1115758"/>
              </a:xfrm>
              <a:custGeom>
                <a:avLst/>
                <a:gdLst/>
                <a:ahLst/>
                <a:cxnLst>
                  <a:cxn ang="0">
                    <a:pos x="wd2" y="hd2"/>
                  </a:cxn>
                  <a:cxn ang="5400000">
                    <a:pos x="wd2" y="hd2"/>
                  </a:cxn>
                  <a:cxn ang="10800000">
                    <a:pos x="wd2" y="hd2"/>
                  </a:cxn>
                  <a:cxn ang="16200000">
                    <a:pos x="wd2" y="hd2"/>
                  </a:cxn>
                </a:cxnLst>
                <a:rect l="0" t="0" r="r" b="b"/>
                <a:pathLst>
                  <a:path w="21600" h="19853" extrusionOk="0">
                    <a:moveTo>
                      <a:pt x="0" y="7461"/>
                    </a:moveTo>
                    <a:cubicBezTo>
                      <a:pt x="2342" y="2988"/>
                      <a:pt x="4685" y="-1486"/>
                      <a:pt x="6362" y="473"/>
                    </a:cubicBezTo>
                    <a:cubicBezTo>
                      <a:pt x="8038" y="2432"/>
                      <a:pt x="8803" y="18949"/>
                      <a:pt x="10060" y="19214"/>
                    </a:cubicBezTo>
                    <a:cubicBezTo>
                      <a:pt x="11318" y="19479"/>
                      <a:pt x="12822" y="1955"/>
                      <a:pt x="13907" y="2061"/>
                    </a:cubicBezTo>
                    <a:cubicBezTo>
                      <a:pt x="14992" y="2167"/>
                      <a:pt x="15707" y="20114"/>
                      <a:pt x="16570" y="19849"/>
                    </a:cubicBezTo>
                    <a:cubicBezTo>
                      <a:pt x="17433" y="19585"/>
                      <a:pt x="18247" y="526"/>
                      <a:pt x="19085" y="473"/>
                    </a:cubicBezTo>
                    <a:cubicBezTo>
                      <a:pt x="19923" y="420"/>
                      <a:pt x="21600" y="19532"/>
                      <a:pt x="21600" y="19532"/>
                    </a:cubicBezTo>
                  </a:path>
                </a:pathLst>
              </a:custGeom>
              <a:noFill/>
              <a:ln w="19050" cap="flat">
                <a:solidFill>
                  <a:srgbClr val="000000"/>
                </a:solidFill>
                <a:prstDash val="solid"/>
                <a:miter lim="800000"/>
              </a:ln>
              <a:effectLst/>
            </p:spPr>
            <p:txBody>
              <a:bodyPr wrap="square" lIns="0" tIns="0" rIns="0" bIns="0" numCol="1" anchor="ctr">
                <a:noAutofit/>
              </a:bodyPr>
              <a:lstStyle/>
              <a:p>
                <a:pPr lvl="0" algn="ctr">
                  <a:defRPr sz="1400" b="1">
                    <a:ln>
                      <a:solidFill/>
                    </a:ln>
                  </a:defRPr>
                </a:pPr>
                <a:endParaRPr/>
              </a:p>
            </p:txBody>
          </p:sp>
          <p:sp>
            <p:nvSpPr>
              <p:cNvPr id="46" name="Shape 196">
                <a:extLst>
                  <a:ext uri="{FF2B5EF4-FFF2-40B4-BE49-F238E27FC236}">
                    <a16:creationId xmlns:a16="http://schemas.microsoft.com/office/drawing/2014/main" xmlns="" id="{DEE54BF3-92A2-459F-8A96-906AE818B227}"/>
                  </a:ext>
                </a:extLst>
              </p:cNvPr>
              <p:cNvSpPr/>
              <p:nvPr/>
            </p:nvSpPr>
            <p:spPr>
              <a:xfrm>
                <a:off x="-1" y="1548382"/>
                <a:ext cx="1979597" cy="1"/>
              </a:xfrm>
              <a:prstGeom prst="line">
                <a:avLst/>
              </a:prstGeom>
              <a:noFill/>
              <a:ln w="28575" cap="flat">
                <a:solidFill>
                  <a:srgbClr val="000000"/>
                </a:solidFill>
                <a:prstDash val="solid"/>
                <a:miter lim="800000"/>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47" name="Shape 197">
                <a:extLst>
                  <a:ext uri="{FF2B5EF4-FFF2-40B4-BE49-F238E27FC236}">
                    <a16:creationId xmlns:a16="http://schemas.microsoft.com/office/drawing/2014/main" xmlns="" id="{2DE8950A-33B0-4258-9BC6-E94B438E636F}"/>
                  </a:ext>
                </a:extLst>
              </p:cNvPr>
              <p:cNvSpPr/>
              <p:nvPr/>
            </p:nvSpPr>
            <p:spPr>
              <a:xfrm flipV="1">
                <a:off x="247449" y="0"/>
                <a:ext cx="1" cy="1788366"/>
              </a:xfrm>
              <a:prstGeom prst="line">
                <a:avLst/>
              </a:prstGeom>
              <a:noFill/>
              <a:ln w="28575" cap="flat">
                <a:solidFill>
                  <a:srgbClr val="000000"/>
                </a:solidFill>
                <a:prstDash val="solid"/>
                <a:miter lim="800000"/>
                <a:tailEnd type="triangle"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sp>
          <p:nvSpPr>
            <p:cNvPr id="6" name="Shape 199">
              <a:extLst>
                <a:ext uri="{FF2B5EF4-FFF2-40B4-BE49-F238E27FC236}">
                  <a16:creationId xmlns:a16="http://schemas.microsoft.com/office/drawing/2014/main" xmlns="" id="{3657B7AB-CD3E-47EF-B824-E103DC6BB360}"/>
                </a:ext>
              </a:extLst>
            </p:cNvPr>
            <p:cNvSpPr/>
            <p:nvPr/>
          </p:nvSpPr>
          <p:spPr>
            <a:xfrm>
              <a:off x="2172441" y="680310"/>
              <a:ext cx="3490373"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400">
                  <a:latin typeface="Times New Roman"/>
                  <a:ea typeface="Times New Roman"/>
                  <a:cs typeface="Times New Roman"/>
                  <a:sym typeface="Times New Roman"/>
                </a:defRPr>
              </a:lvl1pPr>
            </a:lstStyle>
            <a:p>
              <a:pPr lvl="0">
                <a:defRPr sz="1800"/>
              </a:pPr>
              <a:r>
                <a:rPr sz="2400"/>
                <a:t>Posts streams over time</a:t>
              </a:r>
            </a:p>
          </p:txBody>
        </p:sp>
        <p:grpSp>
          <p:nvGrpSpPr>
            <p:cNvPr id="7" name="Group 220">
              <a:extLst>
                <a:ext uri="{FF2B5EF4-FFF2-40B4-BE49-F238E27FC236}">
                  <a16:creationId xmlns:a16="http://schemas.microsoft.com/office/drawing/2014/main" xmlns="" id="{84020402-28E1-4E0D-81A8-A4F19A1945FD}"/>
                </a:ext>
              </a:extLst>
            </p:cNvPr>
            <p:cNvGrpSpPr/>
            <p:nvPr/>
          </p:nvGrpSpPr>
          <p:grpSpPr>
            <a:xfrm>
              <a:off x="-2" y="2286011"/>
              <a:ext cx="8870476" cy="2725908"/>
              <a:chOff x="-1" y="0"/>
              <a:chExt cx="8870474" cy="2725907"/>
            </a:xfrm>
          </p:grpSpPr>
          <p:sp>
            <p:nvSpPr>
              <p:cNvPr id="25" name="Shape 200">
                <a:extLst>
                  <a:ext uri="{FF2B5EF4-FFF2-40B4-BE49-F238E27FC236}">
                    <a16:creationId xmlns:a16="http://schemas.microsoft.com/office/drawing/2014/main" xmlns="" id="{359F72CD-5117-449D-9861-EE60C53C9A98}"/>
                  </a:ext>
                </a:extLst>
              </p:cNvPr>
              <p:cNvSpPr/>
              <p:nvPr/>
            </p:nvSpPr>
            <p:spPr>
              <a:xfrm>
                <a:off x="89329" y="119053"/>
                <a:ext cx="4775200" cy="2606854"/>
              </a:xfrm>
              <a:prstGeom prst="rect">
                <a:avLst/>
              </a:prstGeom>
              <a:solidFill>
                <a:srgbClr val="D9D9D9"/>
              </a:solidFill>
              <a:ln w="12700" cap="flat">
                <a:noFill/>
                <a:miter lim="400000"/>
              </a:ln>
              <a:effectLst/>
            </p:spPr>
            <p:txBody>
              <a:bodyPr wrap="square" lIns="0" tIns="0" rIns="0" bIns="0" numCol="1" anchor="ctr">
                <a:noAutofit/>
              </a:bodyPr>
              <a:lstStyle/>
              <a:p>
                <a:pPr lvl="0" algn="ctr"/>
                <a:endParaRPr/>
              </a:p>
            </p:txBody>
          </p:sp>
          <p:grpSp>
            <p:nvGrpSpPr>
              <p:cNvPr id="26" name="Group 203">
                <a:extLst>
                  <a:ext uri="{FF2B5EF4-FFF2-40B4-BE49-F238E27FC236}">
                    <a16:creationId xmlns:a16="http://schemas.microsoft.com/office/drawing/2014/main" xmlns="" id="{4587C5C4-114A-42DF-A2E9-620D71E53B84}"/>
                  </a:ext>
                </a:extLst>
              </p:cNvPr>
              <p:cNvGrpSpPr/>
              <p:nvPr/>
            </p:nvGrpSpPr>
            <p:grpSpPr>
              <a:xfrm>
                <a:off x="5037818" y="837398"/>
                <a:ext cx="1867347" cy="985257"/>
                <a:chOff x="0" y="0"/>
                <a:chExt cx="1867345" cy="985255"/>
              </a:xfrm>
            </p:grpSpPr>
            <p:sp>
              <p:nvSpPr>
                <p:cNvPr id="43" name="Shape 201">
                  <a:extLst>
                    <a:ext uri="{FF2B5EF4-FFF2-40B4-BE49-F238E27FC236}">
                      <a16:creationId xmlns:a16="http://schemas.microsoft.com/office/drawing/2014/main" xmlns="" id="{9FFF01BC-2AA3-44F2-A7A5-88F4D49FF183}"/>
                    </a:ext>
                  </a:extLst>
                </p:cNvPr>
                <p:cNvSpPr/>
                <p:nvPr/>
              </p:nvSpPr>
              <p:spPr>
                <a:xfrm>
                  <a:off x="0" y="0"/>
                  <a:ext cx="1867345" cy="985255"/>
                </a:xfrm>
                <a:prstGeom prst="rect">
                  <a:avLst/>
                </a:prstGeom>
                <a:solidFill>
                  <a:srgbClr val="FFFFFF"/>
                </a:solidFill>
                <a:ln w="38100" cap="flat">
                  <a:solidFill>
                    <a:srgbClr val="000000"/>
                  </a:solidFill>
                  <a:prstDash val="solid"/>
                  <a:miter lim="800000"/>
                </a:ln>
                <a:effectLst/>
              </p:spPr>
              <p:txBody>
                <a:bodyPr wrap="square" lIns="0" tIns="0" rIns="0" bIns="0" numCol="1" anchor="ctr">
                  <a:noAutofit/>
                </a:bodyPr>
                <a:lstStyle/>
                <a:p>
                  <a:pPr lvl="0">
                    <a:spcBef>
                      <a:spcPts val="200"/>
                    </a:spcBef>
                    <a:defRPr sz="2000">
                      <a:latin typeface="Times New Roman"/>
                      <a:ea typeface="Times New Roman"/>
                      <a:cs typeface="Times New Roman"/>
                      <a:sym typeface="Times New Roman"/>
                    </a:defRPr>
                  </a:pPr>
                  <a:endParaRPr/>
                </a:p>
              </p:txBody>
            </p:sp>
            <p:sp>
              <p:nvSpPr>
                <p:cNvPr id="44" name="Shape 202">
                  <a:extLst>
                    <a:ext uri="{FF2B5EF4-FFF2-40B4-BE49-F238E27FC236}">
                      <a16:creationId xmlns:a16="http://schemas.microsoft.com/office/drawing/2014/main" xmlns="" id="{61E97CDD-7286-4CF6-A76B-E88C40CF52AE}"/>
                    </a:ext>
                  </a:extLst>
                </p:cNvPr>
                <p:cNvSpPr/>
                <p:nvPr/>
              </p:nvSpPr>
              <p:spPr>
                <a:xfrm>
                  <a:off x="0" y="172027"/>
                  <a:ext cx="1867345" cy="641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spcBef>
                      <a:spcPts val="200"/>
                    </a:spcBef>
                  </a:pPr>
                  <a:r>
                    <a:rPr sz="2000" dirty="0">
                      <a:latin typeface="Times New Roman"/>
                      <a:ea typeface="Times New Roman"/>
                      <a:cs typeface="Times New Roman"/>
                      <a:sym typeface="Times New Roman"/>
                    </a:rPr>
                    <a:t>Variable-length</a:t>
                  </a:r>
                </a:p>
                <a:p>
                  <a:pPr lvl="0" algn="ctr">
                    <a:spcBef>
                      <a:spcPts val="200"/>
                    </a:spcBef>
                  </a:pPr>
                  <a:r>
                    <a:rPr sz="2000" dirty="0">
                      <a:latin typeface="Times New Roman"/>
                      <a:ea typeface="Times New Roman"/>
                      <a:cs typeface="Times New Roman"/>
                      <a:sym typeface="Times New Roman"/>
                    </a:rPr>
                    <a:t>Time Series</a:t>
                  </a:r>
                </a:p>
              </p:txBody>
            </p:sp>
          </p:grpSp>
          <p:grpSp>
            <p:nvGrpSpPr>
              <p:cNvPr id="27" name="Group 206">
                <a:extLst>
                  <a:ext uri="{FF2B5EF4-FFF2-40B4-BE49-F238E27FC236}">
                    <a16:creationId xmlns:a16="http://schemas.microsoft.com/office/drawing/2014/main" xmlns="" id="{E6A9C682-3EDC-4DD3-9FA7-05C59A5C07AD}"/>
                  </a:ext>
                </a:extLst>
              </p:cNvPr>
              <p:cNvGrpSpPr/>
              <p:nvPr/>
            </p:nvGrpSpPr>
            <p:grpSpPr>
              <a:xfrm>
                <a:off x="3280943" y="1231222"/>
                <a:ext cx="1444856" cy="781651"/>
                <a:chOff x="0" y="0"/>
                <a:chExt cx="1444855" cy="781650"/>
              </a:xfrm>
            </p:grpSpPr>
            <p:sp>
              <p:nvSpPr>
                <p:cNvPr id="41" name="Shape 204">
                  <a:extLst>
                    <a:ext uri="{FF2B5EF4-FFF2-40B4-BE49-F238E27FC236}">
                      <a16:creationId xmlns:a16="http://schemas.microsoft.com/office/drawing/2014/main" xmlns="" id="{EF81E07D-ED51-41F3-BF70-514C27E06A0E}"/>
                    </a:ext>
                  </a:extLst>
                </p:cNvPr>
                <p:cNvSpPr/>
                <p:nvPr/>
              </p:nvSpPr>
              <p:spPr>
                <a:xfrm>
                  <a:off x="-1" y="-1"/>
                  <a:ext cx="1444857" cy="781652"/>
                </a:xfrm>
                <a:prstGeom prst="rect">
                  <a:avLst/>
                </a:prstGeom>
                <a:solidFill>
                  <a:srgbClr val="FFFFFF"/>
                </a:solidFill>
                <a:ln w="38100" cap="flat">
                  <a:solidFill>
                    <a:srgbClr val="000000"/>
                  </a:solidFill>
                  <a:prstDash val="solid"/>
                  <a:miter lim="800000"/>
                </a:ln>
                <a:effectLst/>
              </p:spPr>
              <p:txBody>
                <a:bodyPr wrap="square" lIns="0" tIns="0" rIns="0" bIns="0" numCol="1" anchor="ctr">
                  <a:noAutofit/>
                </a:bodyPr>
                <a:lstStyle/>
                <a:p>
                  <a:pPr lvl="0" algn="ctr">
                    <a:defRPr sz="2000">
                      <a:latin typeface="Times New Roman"/>
                      <a:ea typeface="Times New Roman"/>
                      <a:cs typeface="Times New Roman"/>
                      <a:sym typeface="Times New Roman"/>
                    </a:defRPr>
                  </a:pPr>
                  <a:endParaRPr/>
                </a:p>
              </p:txBody>
            </p:sp>
            <p:sp>
              <p:nvSpPr>
                <p:cNvPr id="42" name="Shape 205">
                  <a:extLst>
                    <a:ext uri="{FF2B5EF4-FFF2-40B4-BE49-F238E27FC236}">
                      <a16:creationId xmlns:a16="http://schemas.microsoft.com/office/drawing/2014/main" xmlns="" id="{528E63AA-C439-4C0C-BBD4-239E305A14F6}"/>
                    </a:ext>
                  </a:extLst>
                </p:cNvPr>
                <p:cNvSpPr/>
                <p:nvPr/>
              </p:nvSpPr>
              <p:spPr>
                <a:xfrm>
                  <a:off x="-1" y="58400"/>
                  <a:ext cx="1444857" cy="6648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2000">
                      <a:latin typeface="Times New Roman"/>
                      <a:ea typeface="Times New Roman"/>
                      <a:cs typeface="Times New Roman"/>
                      <a:sym typeface="Times New Roman"/>
                    </a:defRPr>
                  </a:lvl1pPr>
                </a:lstStyle>
                <a:p>
                  <a:pPr lvl="0">
                    <a:defRPr sz="1800"/>
                  </a:pPr>
                  <a:r>
                    <a:rPr sz="2000"/>
                    <a:t>Shorten interval</a:t>
                  </a:r>
                </a:p>
              </p:txBody>
            </p:sp>
          </p:grpSp>
          <p:grpSp>
            <p:nvGrpSpPr>
              <p:cNvPr id="28" name="Group 209">
                <a:extLst>
                  <a:ext uri="{FF2B5EF4-FFF2-40B4-BE49-F238E27FC236}">
                    <a16:creationId xmlns:a16="http://schemas.microsoft.com/office/drawing/2014/main" xmlns="" id="{43C54C38-E091-4BA5-8747-26985E10C8D7}"/>
                  </a:ext>
                </a:extLst>
              </p:cNvPr>
              <p:cNvGrpSpPr/>
              <p:nvPr/>
            </p:nvGrpSpPr>
            <p:grpSpPr>
              <a:xfrm>
                <a:off x="209661" y="1166661"/>
                <a:ext cx="2556253" cy="914362"/>
                <a:chOff x="0" y="0"/>
                <a:chExt cx="2556252" cy="914361"/>
              </a:xfrm>
            </p:grpSpPr>
            <p:sp>
              <p:nvSpPr>
                <p:cNvPr id="39" name="Shape 207">
                  <a:extLst>
                    <a:ext uri="{FF2B5EF4-FFF2-40B4-BE49-F238E27FC236}">
                      <a16:creationId xmlns:a16="http://schemas.microsoft.com/office/drawing/2014/main" xmlns="" id="{EBABDC20-103B-4CA3-8F39-E8EFE6D01088}"/>
                    </a:ext>
                  </a:extLst>
                </p:cNvPr>
                <p:cNvSpPr/>
                <p:nvPr/>
              </p:nvSpPr>
              <p:spPr>
                <a:xfrm>
                  <a:off x="-1" y="-1"/>
                  <a:ext cx="2556254" cy="91436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0800" y="21600"/>
                      </a:lnTo>
                      <a:close/>
                    </a:path>
                  </a:pathLst>
                </a:custGeom>
                <a:solidFill>
                  <a:srgbClr val="FFFFFF"/>
                </a:solidFill>
                <a:ln w="38100" cap="flat">
                  <a:solidFill>
                    <a:srgbClr val="000000"/>
                  </a:solidFill>
                  <a:prstDash val="solid"/>
                  <a:miter lim="800000"/>
                </a:ln>
                <a:effectLst/>
              </p:spPr>
              <p:txBody>
                <a:bodyPr wrap="square" lIns="0" tIns="0" rIns="0" bIns="0" numCol="1" anchor="ctr">
                  <a:noAutofit/>
                </a:bodyPr>
                <a:lstStyle/>
                <a:p>
                  <a:pPr lvl="0" algn="ctr">
                    <a:defRPr sz="1600">
                      <a:latin typeface="Times New Roman"/>
                      <a:ea typeface="Times New Roman"/>
                      <a:cs typeface="Times New Roman"/>
                      <a:sym typeface="Times New Roman"/>
                    </a:defRPr>
                  </a:pPr>
                  <a:endParaRPr/>
                </a:p>
              </p:txBody>
            </p:sp>
            <p:sp>
              <p:nvSpPr>
                <p:cNvPr id="40" name="Shape 208">
                  <a:extLst>
                    <a:ext uri="{FF2B5EF4-FFF2-40B4-BE49-F238E27FC236}">
                      <a16:creationId xmlns:a16="http://schemas.microsoft.com/office/drawing/2014/main" xmlns="" id="{5D1DC2F9-1476-467A-A472-5C21B5C5684A}"/>
                    </a:ext>
                  </a:extLst>
                </p:cNvPr>
                <p:cNvSpPr/>
                <p:nvPr/>
              </p:nvSpPr>
              <p:spPr>
                <a:xfrm>
                  <a:off x="639062" y="187176"/>
                  <a:ext cx="1278128" cy="5400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600">
                      <a:latin typeface="Times New Roman"/>
                      <a:ea typeface="Times New Roman"/>
                      <a:cs typeface="Times New Roman"/>
                      <a:sym typeface="Times New Roman"/>
                    </a:defRPr>
                  </a:lvl1pPr>
                </a:lstStyle>
                <a:p>
                  <a:pPr lvl="0">
                    <a:defRPr sz="1800"/>
                  </a:pPr>
                  <a:r>
                    <a:rPr sz="1600"/>
                    <a:t>Consecutive &amp; non-empty?</a:t>
                  </a:r>
                </a:p>
              </p:txBody>
            </p:sp>
          </p:grpSp>
          <p:sp>
            <p:nvSpPr>
              <p:cNvPr id="29" name="Shape 210">
                <a:extLst>
                  <a:ext uri="{FF2B5EF4-FFF2-40B4-BE49-F238E27FC236}">
                    <a16:creationId xmlns:a16="http://schemas.microsoft.com/office/drawing/2014/main" xmlns="" id="{0BE77457-76A9-4867-AB8B-7C5C5DC76595}"/>
                  </a:ext>
                </a:extLst>
              </p:cNvPr>
              <p:cNvSpPr/>
              <p:nvPr/>
            </p:nvSpPr>
            <p:spPr>
              <a:xfrm flipV="1">
                <a:off x="2765913" y="1622048"/>
                <a:ext cx="515030" cy="1795"/>
              </a:xfrm>
              <a:prstGeom prst="line">
                <a:avLst/>
              </a:prstGeom>
              <a:noFill/>
              <a:ln w="63500" cap="flat">
                <a:solidFill>
                  <a:srgbClr val="000000"/>
                </a:solidFill>
                <a:prstDash val="solid"/>
                <a:miter lim="800000"/>
                <a:tailEnd type="stealth"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0" name="Shape 211">
                <a:extLst>
                  <a:ext uri="{FF2B5EF4-FFF2-40B4-BE49-F238E27FC236}">
                    <a16:creationId xmlns:a16="http://schemas.microsoft.com/office/drawing/2014/main" xmlns="" id="{3972AFD3-79C7-4E2D-9104-2F2E4657B141}"/>
                  </a:ext>
                </a:extLst>
              </p:cNvPr>
              <p:cNvSpPr/>
              <p:nvPr/>
            </p:nvSpPr>
            <p:spPr>
              <a:xfrm rot="16200000">
                <a:off x="3362783" y="-52343"/>
                <a:ext cx="733712" cy="4483705"/>
              </a:xfrm>
              <a:custGeom>
                <a:avLst/>
                <a:gdLst/>
                <a:ahLst/>
                <a:cxnLst>
                  <a:cxn ang="0">
                    <a:pos x="wd2" y="hd2"/>
                  </a:cxn>
                  <a:cxn ang="5400000">
                    <a:pos x="wd2" y="hd2"/>
                  </a:cxn>
                  <a:cxn ang="10800000">
                    <a:pos x="wd2" y="hd2"/>
                  </a:cxn>
                  <a:cxn ang="16200000">
                    <a:pos x="wd2" y="hd2"/>
                  </a:cxn>
                </a:cxnLst>
                <a:rect l="0" t="0" r="r" b="b"/>
                <a:pathLst>
                  <a:path w="21600" h="21600" extrusionOk="0">
                    <a:moveTo>
                      <a:pt x="13994" y="0"/>
                    </a:moveTo>
                    <a:lnTo>
                      <a:pt x="0" y="0"/>
                    </a:lnTo>
                    <a:lnTo>
                      <a:pt x="0" y="21600"/>
                    </a:lnTo>
                    <a:lnTo>
                      <a:pt x="21600" y="21600"/>
                    </a:lnTo>
                  </a:path>
                </a:pathLst>
              </a:custGeom>
              <a:noFill/>
              <a:ln w="63500" cap="flat">
                <a:solidFill>
                  <a:srgbClr val="000000"/>
                </a:solidFill>
                <a:prstDash val="solid"/>
                <a:miter lim="800000"/>
                <a:tailEnd type="stealth" w="med" len="med"/>
              </a:ln>
              <a:effectLst/>
            </p:spPr>
            <p:txBody>
              <a:bodyPr wrap="square" lIns="0" tIns="0" rIns="0" bIns="0" numCol="1" anchor="ctr">
                <a:noAutofit/>
              </a:bodyPr>
              <a:lstStyle/>
              <a:p>
                <a:pPr lvl="0"/>
                <a:endParaRPr/>
              </a:p>
            </p:txBody>
          </p:sp>
          <p:sp>
            <p:nvSpPr>
              <p:cNvPr id="31" name="Shape 212">
                <a:extLst>
                  <a:ext uri="{FF2B5EF4-FFF2-40B4-BE49-F238E27FC236}">
                    <a16:creationId xmlns:a16="http://schemas.microsoft.com/office/drawing/2014/main" xmlns="" id="{8131D25E-5CAE-4F4A-87A3-96974FF137C6}"/>
                  </a:ext>
                </a:extLst>
              </p:cNvPr>
              <p:cNvSpPr/>
              <p:nvPr/>
            </p:nvSpPr>
            <p:spPr>
              <a:xfrm>
                <a:off x="1457561" y="2143480"/>
                <a:ext cx="668977"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5372191">
                  <a:spcBef>
                    <a:spcPts val="1400"/>
                  </a:spcBef>
                  <a:defRPr sz="2400">
                    <a:latin typeface="Times New Roman Bold"/>
                    <a:ea typeface="Times New Roman Bold"/>
                    <a:cs typeface="Times New Roman Bold"/>
                    <a:sym typeface="Times New Roman Bold"/>
                  </a:defRPr>
                </a:lvl1pPr>
              </a:lstStyle>
              <a:p>
                <a:pPr lvl="0">
                  <a:defRPr sz="1800"/>
                </a:pPr>
                <a:r>
                  <a:rPr sz="2400"/>
                  <a:t>Yes</a:t>
                </a:r>
              </a:p>
            </p:txBody>
          </p:sp>
          <p:sp>
            <p:nvSpPr>
              <p:cNvPr id="32" name="Shape 213">
                <a:extLst>
                  <a:ext uri="{FF2B5EF4-FFF2-40B4-BE49-F238E27FC236}">
                    <a16:creationId xmlns:a16="http://schemas.microsoft.com/office/drawing/2014/main" xmlns="" id="{F0EBA362-BA10-47B9-8169-99FEC6CDA2AC}"/>
                  </a:ext>
                </a:extLst>
              </p:cNvPr>
              <p:cNvSpPr/>
              <p:nvPr/>
            </p:nvSpPr>
            <p:spPr>
              <a:xfrm>
                <a:off x="-1" y="0"/>
                <a:ext cx="3214270" cy="4213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5372191">
                  <a:spcBef>
                    <a:spcPts val="1400"/>
                  </a:spcBef>
                  <a:defRPr sz="2400">
                    <a:latin typeface="Times New Roman"/>
                    <a:ea typeface="Times New Roman"/>
                    <a:cs typeface="Times New Roman"/>
                    <a:sym typeface="Times New Roman"/>
                  </a:defRPr>
                </a:lvl1pPr>
              </a:lstStyle>
              <a:p>
                <a:pPr lvl="0">
                  <a:defRPr sz="1800"/>
                </a:pPr>
                <a:r>
                  <a:rPr sz="2400"/>
                  <a:t>Time series formation</a:t>
                </a:r>
              </a:p>
            </p:txBody>
          </p:sp>
          <p:sp>
            <p:nvSpPr>
              <p:cNvPr id="33" name="Shape 214">
                <a:extLst>
                  <a:ext uri="{FF2B5EF4-FFF2-40B4-BE49-F238E27FC236}">
                    <a16:creationId xmlns:a16="http://schemas.microsoft.com/office/drawing/2014/main" xmlns="" id="{9C6C7C11-6473-43EC-B86C-AE5B56E585DA}"/>
                  </a:ext>
                </a:extLst>
              </p:cNvPr>
              <p:cNvSpPr/>
              <p:nvPr/>
            </p:nvSpPr>
            <p:spPr>
              <a:xfrm rot="5400000" flipH="1">
                <a:off x="2417571" y="-354579"/>
                <a:ext cx="656019" cy="25155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26" y="21600"/>
                    </a:lnTo>
                  </a:path>
                </a:pathLst>
              </a:custGeom>
              <a:noFill/>
              <a:ln w="63500" cap="flat">
                <a:solidFill>
                  <a:srgbClr val="000000"/>
                </a:solidFill>
                <a:prstDash val="solid"/>
                <a:miter lim="800000"/>
                <a:tailEnd type="stealth" w="med" len="med"/>
              </a:ln>
              <a:effectLst/>
            </p:spPr>
            <p:txBody>
              <a:bodyPr wrap="square" lIns="0" tIns="0" rIns="0" bIns="0" numCol="1" anchor="ctr">
                <a:noAutofit/>
              </a:bodyPr>
              <a:lstStyle/>
              <a:p>
                <a:pPr lvl="0"/>
                <a:endParaRPr/>
              </a:p>
            </p:txBody>
          </p:sp>
          <p:sp>
            <p:nvSpPr>
              <p:cNvPr id="34" name="Shape 215">
                <a:extLst>
                  <a:ext uri="{FF2B5EF4-FFF2-40B4-BE49-F238E27FC236}">
                    <a16:creationId xmlns:a16="http://schemas.microsoft.com/office/drawing/2014/main" xmlns="" id="{E68401D0-A87C-4FA5-988D-3BA604EDC23A}"/>
                  </a:ext>
                </a:extLst>
              </p:cNvPr>
              <p:cNvSpPr/>
              <p:nvPr/>
            </p:nvSpPr>
            <p:spPr>
              <a:xfrm>
                <a:off x="2634621" y="1180589"/>
                <a:ext cx="668977"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5372191">
                  <a:spcBef>
                    <a:spcPts val="1400"/>
                  </a:spcBef>
                  <a:defRPr sz="2400">
                    <a:latin typeface="Times New Roman Bold"/>
                    <a:ea typeface="Times New Roman Bold"/>
                    <a:cs typeface="Times New Roman Bold"/>
                    <a:sym typeface="Times New Roman Bold"/>
                  </a:defRPr>
                </a:lvl1pPr>
              </a:lstStyle>
              <a:p>
                <a:pPr lvl="0">
                  <a:defRPr sz="1800"/>
                </a:pPr>
                <a:r>
                  <a:rPr sz="2400"/>
                  <a:t>No</a:t>
                </a:r>
              </a:p>
            </p:txBody>
          </p:sp>
          <p:sp>
            <p:nvSpPr>
              <p:cNvPr id="35" name="Shape 216">
                <a:extLst>
                  <a:ext uri="{FF2B5EF4-FFF2-40B4-BE49-F238E27FC236}">
                    <a16:creationId xmlns:a16="http://schemas.microsoft.com/office/drawing/2014/main" xmlns="" id="{2A357689-2285-44C9-B2AC-78EBECAFA0C1}"/>
                  </a:ext>
                </a:extLst>
              </p:cNvPr>
              <p:cNvSpPr/>
              <p:nvPr/>
            </p:nvSpPr>
            <p:spPr>
              <a:xfrm>
                <a:off x="6905163" y="1330026"/>
                <a:ext cx="491797" cy="16370"/>
              </a:xfrm>
              <a:prstGeom prst="line">
                <a:avLst/>
              </a:prstGeom>
              <a:noFill/>
              <a:ln w="63500" cap="flat">
                <a:solidFill>
                  <a:srgbClr val="000000"/>
                </a:solidFill>
                <a:prstDash val="solid"/>
                <a:miter lim="800000"/>
                <a:tailEnd type="stealth"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36" name="Group 219">
                <a:extLst>
                  <a:ext uri="{FF2B5EF4-FFF2-40B4-BE49-F238E27FC236}">
                    <a16:creationId xmlns:a16="http://schemas.microsoft.com/office/drawing/2014/main" xmlns="" id="{763C4717-45B6-48DA-8534-7FB3E6E1DC77}"/>
                  </a:ext>
                </a:extLst>
              </p:cNvPr>
              <p:cNvGrpSpPr/>
              <p:nvPr/>
            </p:nvGrpSpPr>
            <p:grpSpPr>
              <a:xfrm>
                <a:off x="7396959" y="853767"/>
                <a:ext cx="1473514" cy="985257"/>
                <a:chOff x="0" y="0"/>
                <a:chExt cx="1473512" cy="985255"/>
              </a:xfrm>
            </p:grpSpPr>
            <p:sp>
              <p:nvSpPr>
                <p:cNvPr id="37" name="Shape 217">
                  <a:extLst>
                    <a:ext uri="{FF2B5EF4-FFF2-40B4-BE49-F238E27FC236}">
                      <a16:creationId xmlns:a16="http://schemas.microsoft.com/office/drawing/2014/main" xmlns="" id="{BC624BDE-987B-4B6F-B49A-C9CCDA39D381}"/>
                    </a:ext>
                  </a:extLst>
                </p:cNvPr>
                <p:cNvSpPr/>
                <p:nvPr/>
              </p:nvSpPr>
              <p:spPr>
                <a:xfrm>
                  <a:off x="0" y="0"/>
                  <a:ext cx="1473512" cy="985255"/>
                </a:xfrm>
                <a:prstGeom prst="rect">
                  <a:avLst/>
                </a:prstGeom>
                <a:solidFill>
                  <a:srgbClr val="FFFFFF"/>
                </a:solidFill>
                <a:ln w="38100" cap="flat">
                  <a:solidFill>
                    <a:srgbClr val="000000"/>
                  </a:solidFill>
                  <a:prstDash val="solid"/>
                  <a:miter lim="800000"/>
                </a:ln>
                <a:effectLst/>
              </p:spPr>
              <p:txBody>
                <a:bodyPr wrap="square" lIns="0" tIns="0" rIns="0" bIns="0" numCol="1" anchor="ctr">
                  <a:noAutofit/>
                </a:bodyPr>
                <a:lstStyle/>
                <a:p>
                  <a:pPr lvl="0">
                    <a:spcBef>
                      <a:spcPts val="200"/>
                    </a:spcBef>
                    <a:defRPr sz="2000">
                      <a:latin typeface="Times New Roman"/>
                      <a:ea typeface="Times New Roman"/>
                      <a:cs typeface="Times New Roman"/>
                      <a:sym typeface="Times New Roman"/>
                    </a:defRPr>
                  </a:pPr>
                  <a:endParaRPr/>
                </a:p>
              </p:txBody>
            </p:sp>
            <p:sp>
              <p:nvSpPr>
                <p:cNvPr id="38" name="Shape 218">
                  <a:extLst>
                    <a:ext uri="{FF2B5EF4-FFF2-40B4-BE49-F238E27FC236}">
                      <a16:creationId xmlns:a16="http://schemas.microsoft.com/office/drawing/2014/main" xmlns="" id="{E92EDAB2-96D8-4892-99C4-58416C18E541}"/>
                    </a:ext>
                  </a:extLst>
                </p:cNvPr>
                <p:cNvSpPr/>
                <p:nvPr/>
              </p:nvSpPr>
              <p:spPr>
                <a:xfrm>
                  <a:off x="0" y="172027"/>
                  <a:ext cx="1473512" cy="6411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spcBef>
                      <a:spcPts val="200"/>
                    </a:spcBef>
                  </a:pPr>
                  <a:r>
                    <a:rPr sz="2000" dirty="0">
                      <a:latin typeface="Times New Roman"/>
                      <a:ea typeface="Times New Roman"/>
                      <a:cs typeface="Times New Roman"/>
                      <a:sym typeface="Times New Roman"/>
                    </a:rPr>
                    <a:t>RNN-based</a:t>
                  </a:r>
                </a:p>
                <a:p>
                  <a:pPr lvl="0" algn="ctr">
                    <a:spcBef>
                      <a:spcPts val="200"/>
                    </a:spcBef>
                  </a:pPr>
                  <a:r>
                    <a:rPr sz="2000" dirty="0">
                      <a:latin typeface="Times New Roman"/>
                      <a:ea typeface="Times New Roman"/>
                      <a:cs typeface="Times New Roman"/>
                      <a:sym typeface="Times New Roman"/>
                    </a:rPr>
                    <a:t>Model</a:t>
                  </a:r>
                </a:p>
              </p:txBody>
            </p:sp>
          </p:grpSp>
        </p:grpSp>
        <p:grpSp>
          <p:nvGrpSpPr>
            <p:cNvPr id="8" name="Group 231">
              <a:extLst>
                <a:ext uri="{FF2B5EF4-FFF2-40B4-BE49-F238E27FC236}">
                  <a16:creationId xmlns:a16="http://schemas.microsoft.com/office/drawing/2014/main" xmlns="" id="{C6B268DC-1076-4CDE-849D-1B8B06DA8FC2}"/>
                </a:ext>
              </a:extLst>
            </p:cNvPr>
            <p:cNvGrpSpPr/>
            <p:nvPr/>
          </p:nvGrpSpPr>
          <p:grpSpPr>
            <a:xfrm>
              <a:off x="386101" y="-1"/>
              <a:ext cx="1401240" cy="1812017"/>
              <a:chOff x="0" y="0"/>
              <a:chExt cx="1401238" cy="1812015"/>
            </a:xfrm>
          </p:grpSpPr>
          <p:sp>
            <p:nvSpPr>
              <p:cNvPr id="15" name="Shape 221">
                <a:extLst>
                  <a:ext uri="{FF2B5EF4-FFF2-40B4-BE49-F238E27FC236}">
                    <a16:creationId xmlns:a16="http://schemas.microsoft.com/office/drawing/2014/main" xmlns="" id="{68FC94F5-7B9B-4E66-A427-7804FB8B2D2F}"/>
                  </a:ext>
                </a:extLst>
              </p:cNvPr>
              <p:cNvSpPr/>
              <p:nvPr/>
            </p:nvSpPr>
            <p:spPr>
              <a:xfrm>
                <a:off x="-1" y="0"/>
                <a:ext cx="1401239" cy="1812016"/>
              </a:xfrm>
              <a:custGeom>
                <a:avLst/>
                <a:gdLst/>
                <a:ahLst/>
                <a:cxnLst>
                  <a:cxn ang="0">
                    <a:pos x="wd2" y="hd2"/>
                  </a:cxn>
                  <a:cxn ang="5400000">
                    <a:pos x="wd2" y="hd2"/>
                  </a:cxn>
                  <a:cxn ang="10800000">
                    <a:pos x="wd2" y="hd2"/>
                  </a:cxn>
                  <a:cxn ang="16200000">
                    <a:pos x="wd2" y="hd2"/>
                  </a:cxn>
                </a:cxnLst>
                <a:rect l="0" t="0" r="r" b="b"/>
                <a:pathLst>
                  <a:path w="21600" h="21600" extrusionOk="0">
                    <a:moveTo>
                      <a:pt x="21600" y="3600"/>
                    </a:moveTo>
                    <a:cubicBezTo>
                      <a:pt x="21600" y="5588"/>
                      <a:pt x="16765" y="7200"/>
                      <a:pt x="10800" y="7200"/>
                    </a:cubicBezTo>
                    <a:cubicBezTo>
                      <a:pt x="4835" y="7200"/>
                      <a:pt x="0" y="5588"/>
                      <a:pt x="0" y="3600"/>
                    </a:cubicBezTo>
                    <a:moveTo>
                      <a:pt x="0" y="3600"/>
                    </a:moveTo>
                    <a:cubicBezTo>
                      <a:pt x="0" y="1612"/>
                      <a:pt x="4835" y="0"/>
                      <a:pt x="10800" y="0"/>
                    </a:cubicBezTo>
                    <a:cubicBezTo>
                      <a:pt x="16765" y="0"/>
                      <a:pt x="21600" y="1612"/>
                      <a:pt x="21600" y="3600"/>
                    </a:cubicBezTo>
                    <a:lnTo>
                      <a:pt x="21600" y="18000"/>
                    </a:lnTo>
                    <a:cubicBezTo>
                      <a:pt x="21600" y="19988"/>
                      <a:pt x="16765" y="21600"/>
                      <a:pt x="10800" y="21600"/>
                    </a:cubicBezTo>
                    <a:cubicBezTo>
                      <a:pt x="4835" y="21600"/>
                      <a:pt x="0" y="19988"/>
                      <a:pt x="0" y="18000"/>
                    </a:cubicBezTo>
                    <a:close/>
                  </a:path>
                </a:pathLst>
              </a:custGeom>
              <a:noFill/>
              <a:ln w="28575" cap="flat">
                <a:solidFill>
                  <a:srgbClr val="000000"/>
                </a:solidFill>
                <a:prstDash val="solid"/>
                <a:miter lim="800000"/>
              </a:ln>
              <a:effectLst>
                <a:outerShdw blurRad="50800" dist="50800" dir="5400000" rotWithShape="0">
                  <a:srgbClr val="FFFFFF"/>
                </a:outerShdw>
              </a:effectLst>
            </p:spPr>
            <p:txBody>
              <a:bodyPr wrap="square" lIns="0" tIns="0" rIns="0" bIns="0" numCol="1" anchor="ctr">
                <a:noAutofit/>
              </a:bodyPr>
              <a:lstStyle/>
              <a:p>
                <a:pPr lvl="0" algn="ctr">
                  <a:defRPr b="1">
                    <a:ln w="28575">
                      <a:solidFill/>
                    </a:ln>
                  </a:defRPr>
                </a:pPr>
                <a:endParaRPr/>
              </a:p>
            </p:txBody>
          </p:sp>
          <p:pic>
            <p:nvPicPr>
              <p:cNvPr id="16" name="image11.png" descr="C:\Users\majing\Desktop\毕业论文\图片\2.png">
                <a:extLst>
                  <a:ext uri="{FF2B5EF4-FFF2-40B4-BE49-F238E27FC236}">
                    <a16:creationId xmlns:a16="http://schemas.microsoft.com/office/drawing/2014/main" xmlns="" id="{58FAA756-8EB5-4BB3-8F94-4A30A3FD7279}"/>
                  </a:ext>
                </a:extLst>
              </p:cNvPr>
              <p:cNvPicPr/>
              <p:nvPr/>
            </p:nvPicPr>
            <p:blipFill>
              <a:blip r:embed="rId3">
                <a:extLst/>
              </a:blip>
              <a:stretch>
                <a:fillRect/>
              </a:stretch>
            </p:blipFill>
            <p:spPr>
              <a:xfrm>
                <a:off x="113777" y="566618"/>
                <a:ext cx="457639" cy="461750"/>
              </a:xfrm>
              <a:prstGeom prst="rect">
                <a:avLst/>
              </a:prstGeom>
              <a:ln w="12700" cap="flat">
                <a:noFill/>
                <a:miter lim="400000"/>
              </a:ln>
              <a:effectLst/>
            </p:spPr>
          </p:pic>
          <p:pic>
            <p:nvPicPr>
              <p:cNvPr id="17" name="image12.jpg" descr="C:\Users\majing\Desktop\毕业论文\图片\头像.jpg">
                <a:extLst>
                  <a:ext uri="{FF2B5EF4-FFF2-40B4-BE49-F238E27FC236}">
                    <a16:creationId xmlns:a16="http://schemas.microsoft.com/office/drawing/2014/main" xmlns="" id="{D58AB9F0-744A-451C-B045-E431F45DD3A2}"/>
                  </a:ext>
                </a:extLst>
              </p:cNvPr>
              <p:cNvPicPr/>
              <p:nvPr/>
            </p:nvPicPr>
            <p:blipFill>
              <a:blip r:embed="rId4">
                <a:extLst/>
              </a:blip>
              <a:srcRect l="62148" t="5555" r="24518" b="78296"/>
              <a:stretch>
                <a:fillRect/>
              </a:stretch>
            </p:blipFill>
            <p:spPr>
              <a:xfrm>
                <a:off x="48514" y="805622"/>
                <a:ext cx="289164" cy="353354"/>
              </a:xfrm>
              <a:prstGeom prst="rect">
                <a:avLst/>
              </a:prstGeom>
              <a:ln w="12700" cap="flat">
                <a:noFill/>
                <a:miter lim="400000"/>
              </a:ln>
              <a:effectLst/>
            </p:spPr>
          </p:pic>
          <p:pic>
            <p:nvPicPr>
              <p:cNvPr id="18" name="image11.png" descr="C:\Users\majing\Desktop\毕业论文\图片\2.png">
                <a:extLst>
                  <a:ext uri="{FF2B5EF4-FFF2-40B4-BE49-F238E27FC236}">
                    <a16:creationId xmlns:a16="http://schemas.microsoft.com/office/drawing/2014/main" xmlns="" id="{78D0FF06-AE75-4DCF-8540-59F892DC2906}"/>
                  </a:ext>
                </a:extLst>
              </p:cNvPr>
              <p:cNvPicPr/>
              <p:nvPr/>
            </p:nvPicPr>
            <p:blipFill>
              <a:blip r:embed="rId3">
                <a:extLst/>
              </a:blip>
              <a:stretch>
                <a:fillRect/>
              </a:stretch>
            </p:blipFill>
            <p:spPr>
              <a:xfrm>
                <a:off x="347516" y="1089051"/>
                <a:ext cx="457639" cy="461750"/>
              </a:xfrm>
              <a:prstGeom prst="rect">
                <a:avLst/>
              </a:prstGeom>
              <a:ln w="12700" cap="flat">
                <a:noFill/>
                <a:miter lim="400000"/>
              </a:ln>
              <a:effectLst/>
            </p:spPr>
          </p:pic>
          <p:pic>
            <p:nvPicPr>
              <p:cNvPr id="19" name="image13.jpg" descr="C:\Users\majing\Desktop\毕业论文\图片\头像.jpg">
                <a:extLst>
                  <a:ext uri="{FF2B5EF4-FFF2-40B4-BE49-F238E27FC236}">
                    <a16:creationId xmlns:a16="http://schemas.microsoft.com/office/drawing/2014/main" xmlns="" id="{F39C0419-F75B-4C38-A3AE-334F474775DC}"/>
                  </a:ext>
                </a:extLst>
              </p:cNvPr>
              <p:cNvPicPr/>
              <p:nvPr/>
            </p:nvPicPr>
            <p:blipFill>
              <a:blip r:embed="rId5">
                <a:extLst/>
              </a:blip>
              <a:srcRect l="83555" t="26741" r="6666" b="57259"/>
              <a:stretch>
                <a:fillRect/>
              </a:stretch>
            </p:blipFill>
            <p:spPr>
              <a:xfrm>
                <a:off x="343432" y="1288749"/>
                <a:ext cx="237823" cy="392660"/>
              </a:xfrm>
              <a:prstGeom prst="rect">
                <a:avLst/>
              </a:prstGeom>
              <a:ln w="12700" cap="flat">
                <a:noFill/>
                <a:miter lim="400000"/>
              </a:ln>
              <a:effectLst/>
            </p:spPr>
          </p:pic>
          <p:pic>
            <p:nvPicPr>
              <p:cNvPr id="20" name="image11.png" descr="C:\Users\majing\Desktop\毕业论文\图片\2.png">
                <a:extLst>
                  <a:ext uri="{FF2B5EF4-FFF2-40B4-BE49-F238E27FC236}">
                    <a16:creationId xmlns:a16="http://schemas.microsoft.com/office/drawing/2014/main" xmlns="" id="{C4F93E07-9BB8-443C-B57C-986D8FB7DF47}"/>
                  </a:ext>
                </a:extLst>
              </p:cNvPr>
              <p:cNvPicPr/>
              <p:nvPr/>
            </p:nvPicPr>
            <p:blipFill>
              <a:blip r:embed="rId3">
                <a:extLst/>
              </a:blip>
              <a:stretch>
                <a:fillRect/>
              </a:stretch>
            </p:blipFill>
            <p:spPr>
              <a:xfrm>
                <a:off x="702555" y="566618"/>
                <a:ext cx="457639" cy="461750"/>
              </a:xfrm>
              <a:prstGeom prst="rect">
                <a:avLst/>
              </a:prstGeom>
              <a:ln w="12700" cap="flat">
                <a:noFill/>
                <a:miter lim="400000"/>
              </a:ln>
              <a:effectLst/>
            </p:spPr>
          </p:pic>
          <p:pic>
            <p:nvPicPr>
              <p:cNvPr id="21" name="image14.jpg" descr="C:\Users\majing\Desktop\毕业论文\图片\头像.jpg">
                <a:extLst>
                  <a:ext uri="{FF2B5EF4-FFF2-40B4-BE49-F238E27FC236}">
                    <a16:creationId xmlns:a16="http://schemas.microsoft.com/office/drawing/2014/main" xmlns="" id="{74CF04CB-B4E8-47E6-B900-3EE4362E33A6}"/>
                  </a:ext>
                </a:extLst>
              </p:cNvPr>
              <p:cNvPicPr/>
              <p:nvPr/>
            </p:nvPicPr>
            <p:blipFill>
              <a:blip r:embed="rId6">
                <a:extLst/>
              </a:blip>
              <a:srcRect l="60518" t="26741" r="22370" b="56369"/>
              <a:stretch>
                <a:fillRect/>
              </a:stretch>
            </p:blipFill>
            <p:spPr>
              <a:xfrm>
                <a:off x="637486" y="767150"/>
                <a:ext cx="359959" cy="358475"/>
              </a:xfrm>
              <a:prstGeom prst="rect">
                <a:avLst/>
              </a:prstGeom>
              <a:ln w="12700" cap="flat">
                <a:noFill/>
                <a:miter lim="400000"/>
              </a:ln>
              <a:effectLst/>
            </p:spPr>
          </p:pic>
          <p:pic>
            <p:nvPicPr>
              <p:cNvPr id="22" name="image11.png" descr="C:\Users\majing\Desktop\毕业论文\图片\2.png">
                <a:extLst>
                  <a:ext uri="{FF2B5EF4-FFF2-40B4-BE49-F238E27FC236}">
                    <a16:creationId xmlns:a16="http://schemas.microsoft.com/office/drawing/2014/main" xmlns="" id="{5015AAD3-900E-4881-94A4-886269E22ED2}"/>
                  </a:ext>
                </a:extLst>
              </p:cNvPr>
              <p:cNvPicPr/>
              <p:nvPr/>
            </p:nvPicPr>
            <p:blipFill>
              <a:blip r:embed="rId3">
                <a:extLst/>
              </a:blip>
              <a:stretch>
                <a:fillRect/>
              </a:stretch>
            </p:blipFill>
            <p:spPr>
              <a:xfrm>
                <a:off x="918748" y="1089052"/>
                <a:ext cx="457640" cy="461749"/>
              </a:xfrm>
              <a:prstGeom prst="rect">
                <a:avLst/>
              </a:prstGeom>
              <a:ln w="12700" cap="flat">
                <a:noFill/>
                <a:miter lim="400000"/>
              </a:ln>
              <a:effectLst/>
            </p:spPr>
          </p:pic>
          <p:pic>
            <p:nvPicPr>
              <p:cNvPr id="23" name="image15.jpg" descr="C:\Users\majing\Desktop\毕业论文\图片\头像.jpg">
                <a:extLst>
                  <a:ext uri="{FF2B5EF4-FFF2-40B4-BE49-F238E27FC236}">
                    <a16:creationId xmlns:a16="http://schemas.microsoft.com/office/drawing/2014/main" xmlns="" id="{68E64995-3C74-4F6E-AC3E-E132746046AA}"/>
                  </a:ext>
                </a:extLst>
              </p:cNvPr>
              <p:cNvPicPr/>
              <p:nvPr/>
            </p:nvPicPr>
            <p:blipFill>
              <a:blip r:embed="rId7">
                <a:extLst/>
              </a:blip>
              <a:srcRect l="78890" t="47778" r="6665" b="35333"/>
              <a:stretch>
                <a:fillRect/>
              </a:stretch>
            </p:blipFill>
            <p:spPr>
              <a:xfrm>
                <a:off x="883067" y="1298260"/>
                <a:ext cx="269421" cy="317845"/>
              </a:xfrm>
              <a:prstGeom prst="rect">
                <a:avLst/>
              </a:prstGeom>
              <a:ln w="12700" cap="flat">
                <a:noFill/>
                <a:miter lim="400000"/>
              </a:ln>
              <a:effectLst/>
            </p:spPr>
          </p:pic>
          <p:pic>
            <p:nvPicPr>
              <p:cNvPr id="24" name="image11.png" descr="C:\Users\majing\Desktop\毕业论文\图片\2.png">
                <a:extLst>
                  <a:ext uri="{FF2B5EF4-FFF2-40B4-BE49-F238E27FC236}">
                    <a16:creationId xmlns:a16="http://schemas.microsoft.com/office/drawing/2014/main" xmlns="" id="{F0A7BB43-1775-4CA1-9A87-594CE77A3989}"/>
                  </a:ext>
                </a:extLst>
              </p:cNvPr>
              <p:cNvPicPr/>
              <p:nvPr/>
            </p:nvPicPr>
            <p:blipFill>
              <a:blip r:embed="rId3">
                <a:extLst/>
              </a:blip>
              <a:stretch>
                <a:fillRect/>
              </a:stretch>
            </p:blipFill>
            <p:spPr>
              <a:xfrm>
                <a:off x="473735" y="109489"/>
                <a:ext cx="457640" cy="461750"/>
              </a:xfrm>
              <a:prstGeom prst="rect">
                <a:avLst/>
              </a:prstGeom>
              <a:ln w="12700" cap="flat">
                <a:noFill/>
                <a:miter lim="400000"/>
              </a:ln>
              <a:effectLst/>
            </p:spPr>
          </p:pic>
        </p:grpSp>
        <p:sp>
          <p:nvSpPr>
            <p:cNvPr id="10" name="Shape 232">
              <a:extLst>
                <a:ext uri="{FF2B5EF4-FFF2-40B4-BE49-F238E27FC236}">
                  <a16:creationId xmlns:a16="http://schemas.microsoft.com/office/drawing/2014/main" xmlns="" id="{5C7613CB-EFB3-4F9E-852D-F6C6C98CFCFE}"/>
                </a:ext>
              </a:extLst>
            </p:cNvPr>
            <p:cNvSpPr/>
            <p:nvPr/>
          </p:nvSpPr>
          <p:spPr>
            <a:xfrm>
              <a:off x="2143413" y="1289583"/>
              <a:ext cx="3670639" cy="1"/>
            </a:xfrm>
            <a:prstGeom prst="line">
              <a:avLst/>
            </a:prstGeom>
            <a:noFill/>
            <a:ln w="63500" cap="flat">
              <a:solidFill>
                <a:srgbClr val="000000"/>
              </a:solidFill>
              <a:prstDash val="solid"/>
              <a:miter lim="800000"/>
              <a:tailEnd type="stealth"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grpSp>
          <p:nvGrpSpPr>
            <p:cNvPr id="11" name="Group 236">
              <a:extLst>
                <a:ext uri="{FF2B5EF4-FFF2-40B4-BE49-F238E27FC236}">
                  <a16:creationId xmlns:a16="http://schemas.microsoft.com/office/drawing/2014/main" xmlns="" id="{0262D88B-60FB-48C0-8DEB-597835208177}"/>
                </a:ext>
              </a:extLst>
            </p:cNvPr>
            <p:cNvGrpSpPr/>
            <p:nvPr/>
          </p:nvGrpSpPr>
          <p:grpSpPr>
            <a:xfrm>
              <a:off x="8336811" y="1224279"/>
              <a:ext cx="444552" cy="1633096"/>
              <a:chOff x="0" y="0"/>
              <a:chExt cx="444551" cy="1633095"/>
            </a:xfrm>
          </p:grpSpPr>
          <p:sp>
            <p:nvSpPr>
              <p:cNvPr id="12" name="Shape 233">
                <a:extLst>
                  <a:ext uri="{FF2B5EF4-FFF2-40B4-BE49-F238E27FC236}">
                    <a16:creationId xmlns:a16="http://schemas.microsoft.com/office/drawing/2014/main" xmlns="" id="{7AE0A9A9-D99E-41E9-99CC-3D6979EF85DD}"/>
                  </a:ext>
                </a:extLst>
              </p:cNvPr>
              <p:cNvSpPr/>
              <p:nvPr/>
            </p:nvSpPr>
            <p:spPr>
              <a:xfrm>
                <a:off x="1" y="0"/>
                <a:ext cx="444550" cy="1633095"/>
              </a:xfrm>
              <a:custGeom>
                <a:avLst/>
                <a:gdLst/>
                <a:ahLst/>
                <a:cxnLst>
                  <a:cxn ang="0">
                    <a:pos x="wd2" y="hd2"/>
                  </a:cxn>
                  <a:cxn ang="5400000">
                    <a:pos x="wd2" y="hd2"/>
                  </a:cxn>
                  <a:cxn ang="10800000">
                    <a:pos x="wd2" y="hd2"/>
                  </a:cxn>
                  <a:cxn ang="16200000">
                    <a:pos x="wd2" y="hd2"/>
                  </a:cxn>
                </a:cxnLst>
                <a:rect l="0" t="0" r="r" b="b"/>
                <a:pathLst>
                  <a:path w="20904" h="21600" extrusionOk="0">
                    <a:moveTo>
                      <a:pt x="0" y="20443"/>
                    </a:moveTo>
                    <a:lnTo>
                      <a:pt x="5226" y="18660"/>
                    </a:lnTo>
                    <a:lnTo>
                      <a:pt x="5226" y="19395"/>
                    </a:lnTo>
                    <a:lnTo>
                      <a:pt x="5226" y="19395"/>
                    </a:lnTo>
                    <a:cubicBezTo>
                      <a:pt x="13896" y="18340"/>
                      <a:pt x="20178" y="14798"/>
                      <a:pt x="20845" y="10589"/>
                    </a:cubicBezTo>
                    <a:lnTo>
                      <a:pt x="20845" y="10589"/>
                    </a:lnTo>
                    <a:cubicBezTo>
                      <a:pt x="21600" y="15345"/>
                      <a:pt x="15022" y="19673"/>
                      <a:pt x="5226" y="20865"/>
                    </a:cubicBezTo>
                    <a:lnTo>
                      <a:pt x="5226" y="21600"/>
                    </a:lnTo>
                    <a:close/>
                    <a:moveTo>
                      <a:pt x="20904" y="11324"/>
                    </a:moveTo>
                    <a:cubicBezTo>
                      <a:pt x="20904" y="5882"/>
                      <a:pt x="11545" y="1470"/>
                      <a:pt x="0" y="1470"/>
                    </a:cubicBezTo>
                    <a:lnTo>
                      <a:pt x="0" y="0"/>
                    </a:lnTo>
                    <a:lnTo>
                      <a:pt x="0" y="0"/>
                    </a:lnTo>
                    <a:cubicBezTo>
                      <a:pt x="11545" y="0"/>
                      <a:pt x="20904" y="4412"/>
                      <a:pt x="20904" y="9854"/>
                    </a:cubicBezTo>
                    <a:close/>
                  </a:path>
                </a:pathLst>
              </a:custGeom>
              <a:gradFill flip="none" rotWithShape="1">
                <a:gsLst>
                  <a:gs pos="0">
                    <a:srgbClr val="9A9A9A"/>
                  </a:gs>
                  <a:gs pos="50000">
                    <a:srgbClr val="8D8D8D"/>
                  </a:gs>
                  <a:gs pos="100000">
                    <a:srgbClr val="787878"/>
                  </a:gs>
                </a:gsLst>
                <a:lin ang="5400000" scaled="0"/>
              </a:gradFill>
              <a:ln w="12700" cap="flat">
                <a:noFill/>
                <a:miter lim="400000"/>
              </a:ln>
              <a:effectLst/>
            </p:spPr>
            <p:txBody>
              <a:bodyPr wrap="square" lIns="0" tIns="0" rIns="0" bIns="0" numCol="1" anchor="ctr">
                <a:noAutofit/>
              </a:bodyPr>
              <a:lstStyle/>
              <a:p>
                <a:pPr lvl="0" algn="ctr"/>
                <a:endParaRPr/>
              </a:p>
            </p:txBody>
          </p:sp>
          <p:sp>
            <p:nvSpPr>
              <p:cNvPr id="13" name="Shape 234">
                <a:extLst>
                  <a:ext uri="{FF2B5EF4-FFF2-40B4-BE49-F238E27FC236}">
                    <a16:creationId xmlns:a16="http://schemas.microsoft.com/office/drawing/2014/main" xmlns="" id="{B2D1811E-28FA-4A07-A230-DED511AEB8C0}"/>
                  </a:ext>
                </a:extLst>
              </p:cNvPr>
              <p:cNvSpPr/>
              <p:nvPr/>
            </p:nvSpPr>
            <p:spPr>
              <a:xfrm>
                <a:off x="0" y="0"/>
                <a:ext cx="444538" cy="8561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21600" y="11219"/>
                      <a:pt x="11929" y="2804"/>
                      <a:pt x="0" y="2804"/>
                    </a:cubicBezTo>
                    <a:lnTo>
                      <a:pt x="0" y="0"/>
                    </a:lnTo>
                    <a:lnTo>
                      <a:pt x="0" y="0"/>
                    </a:lnTo>
                    <a:cubicBezTo>
                      <a:pt x="11929" y="0"/>
                      <a:pt x="21600" y="8415"/>
                      <a:pt x="21600" y="18796"/>
                    </a:cubicBezTo>
                    <a:close/>
                  </a:path>
                </a:pathLst>
              </a:custGeom>
              <a:solidFill>
                <a:srgbClr val="000000">
                  <a:alpha val="20000"/>
                </a:srgbClr>
              </a:solidFill>
              <a:ln w="12700" cap="flat">
                <a:noFill/>
                <a:miter lim="400000"/>
              </a:ln>
              <a:effectLst/>
            </p:spPr>
            <p:txBody>
              <a:bodyPr wrap="square" lIns="0" tIns="0" rIns="0" bIns="0" numCol="1" anchor="ctr">
                <a:noAutofit/>
              </a:bodyPr>
              <a:lstStyle/>
              <a:p>
                <a:pPr lvl="0" algn="ctr"/>
                <a:endParaRPr/>
              </a:p>
            </p:txBody>
          </p:sp>
          <p:sp>
            <p:nvSpPr>
              <p:cNvPr id="14" name="Shape 235">
                <a:extLst>
                  <a:ext uri="{FF2B5EF4-FFF2-40B4-BE49-F238E27FC236}">
                    <a16:creationId xmlns:a16="http://schemas.microsoft.com/office/drawing/2014/main" xmlns="" id="{E5756552-99B7-4633-9247-7C3C4DDFD630}"/>
                  </a:ext>
                </a:extLst>
              </p:cNvPr>
              <p:cNvSpPr/>
              <p:nvPr/>
            </p:nvSpPr>
            <p:spPr>
              <a:xfrm>
                <a:off x="0" y="0"/>
                <a:ext cx="444538" cy="1633095"/>
              </a:xfrm>
              <a:custGeom>
                <a:avLst/>
                <a:gdLst/>
                <a:ahLst/>
                <a:cxnLst>
                  <a:cxn ang="0">
                    <a:pos x="wd2" y="hd2"/>
                  </a:cxn>
                  <a:cxn ang="5400000">
                    <a:pos x="wd2" y="hd2"/>
                  </a:cxn>
                  <a:cxn ang="10800000">
                    <a:pos x="wd2" y="hd2"/>
                  </a:cxn>
                  <a:cxn ang="16200000">
                    <a:pos x="wd2" y="hd2"/>
                  </a:cxn>
                </a:cxnLst>
                <a:rect l="0" t="0" r="r" b="b"/>
                <a:pathLst>
                  <a:path w="21600" h="21600" extrusionOk="0">
                    <a:moveTo>
                      <a:pt x="21600" y="11324"/>
                    </a:moveTo>
                    <a:cubicBezTo>
                      <a:pt x="21600" y="5882"/>
                      <a:pt x="11929" y="1470"/>
                      <a:pt x="0" y="1470"/>
                    </a:cubicBezTo>
                    <a:lnTo>
                      <a:pt x="0" y="0"/>
                    </a:lnTo>
                    <a:lnTo>
                      <a:pt x="0" y="0"/>
                    </a:lnTo>
                    <a:cubicBezTo>
                      <a:pt x="11929" y="0"/>
                      <a:pt x="21600" y="4412"/>
                      <a:pt x="21600" y="9854"/>
                    </a:cubicBezTo>
                    <a:lnTo>
                      <a:pt x="21600" y="11324"/>
                    </a:lnTo>
                    <a:cubicBezTo>
                      <a:pt x="21600" y="15817"/>
                      <a:pt x="14937" y="19742"/>
                      <a:pt x="5400" y="20865"/>
                    </a:cubicBezTo>
                    <a:lnTo>
                      <a:pt x="5400" y="21600"/>
                    </a:lnTo>
                    <a:lnTo>
                      <a:pt x="0" y="20443"/>
                    </a:lnTo>
                    <a:lnTo>
                      <a:pt x="5400" y="18660"/>
                    </a:lnTo>
                    <a:lnTo>
                      <a:pt x="5400" y="19395"/>
                    </a:lnTo>
                    <a:lnTo>
                      <a:pt x="5400" y="19395"/>
                    </a:lnTo>
                    <a:cubicBezTo>
                      <a:pt x="14359" y="18340"/>
                      <a:pt x="20850" y="14798"/>
                      <a:pt x="21540" y="10589"/>
                    </a:cubicBezTo>
                  </a:path>
                </a:pathLst>
              </a:custGeom>
              <a:noFill/>
              <a:ln w="6350" cap="flat">
                <a:solidFill>
                  <a:srgbClr val="000000"/>
                </a:solidFill>
                <a:prstDash val="solid"/>
                <a:miter lim="800000"/>
              </a:ln>
              <a:effectLst/>
            </p:spPr>
            <p:txBody>
              <a:bodyPr wrap="square" lIns="0" tIns="0" rIns="0" bIns="0" numCol="1" anchor="ctr">
                <a:noAutofit/>
              </a:bodyPr>
              <a:lstStyle/>
              <a:p>
                <a:pPr lvl="0" algn="ctr"/>
                <a:endParaRPr/>
              </a:p>
            </p:txBody>
          </p:sp>
        </p:grpSp>
      </p:grpSp>
      <p:pic>
        <p:nvPicPr>
          <p:cNvPr id="48" name="Picture 6" descr="Image result for twitter">
            <a:extLst>
              <a:ext uri="{FF2B5EF4-FFF2-40B4-BE49-F238E27FC236}">
                <a16:creationId xmlns:a16="http://schemas.microsoft.com/office/drawing/2014/main" xmlns="" id="{DA8A7877-D388-4D24-B06E-63299C8EE8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9365" y="1101877"/>
            <a:ext cx="497940" cy="497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a:xfrm>
            <a:off x="395536" y="251569"/>
            <a:ext cx="8229600" cy="744792"/>
          </a:xfrm>
        </p:spPr>
        <p:txBody>
          <a:bodyPr/>
          <a:lstStyle/>
          <a:p>
            <a:r>
              <a:rPr lang="en-US" altLang="zh-CN" dirty="0">
                <a:ea typeface="宋体" pitchFamily="2" charset="-122"/>
              </a:rPr>
              <a:t>Time series formation algorithm</a:t>
            </a:r>
            <a:endParaRPr lang="zh-CN" altLang="en-US" dirty="0">
              <a:ea typeface="宋体" pitchFamily="2" charset="-122"/>
            </a:endParaRPr>
          </a:p>
        </p:txBody>
      </p:sp>
      <p:pic>
        <p:nvPicPr>
          <p:cNvPr id="25" name="image16.png" descr="C:\Users\majing\AppData\Roaming\Tencent\Users\896680254\QQ\WinTemp\RichOle\Z)0GS)I0{8S4DX5EC){8ZXC.png">
            <a:extLst>
              <a:ext uri="{FF2B5EF4-FFF2-40B4-BE49-F238E27FC236}">
                <a16:creationId xmlns:a16="http://schemas.microsoft.com/office/drawing/2014/main" xmlns="" id="{E0DCEBB6-88C8-4F74-92E2-1A7878AE55C7}"/>
              </a:ext>
            </a:extLst>
          </p:cNvPr>
          <p:cNvPicPr/>
          <p:nvPr/>
        </p:nvPicPr>
        <p:blipFill>
          <a:blip r:embed="rId3">
            <a:extLst/>
          </a:blip>
          <a:stretch>
            <a:fillRect/>
          </a:stretch>
        </p:blipFill>
        <p:spPr>
          <a:xfrm>
            <a:off x="489323" y="1124744"/>
            <a:ext cx="4805010" cy="5329658"/>
          </a:xfrm>
          <a:prstGeom prst="rect">
            <a:avLst/>
          </a:prstGeom>
          <a:ln w="12700">
            <a:miter lim="400000"/>
          </a:ln>
        </p:spPr>
      </p:pic>
      <p:grpSp>
        <p:nvGrpSpPr>
          <p:cNvPr id="26" name="Group 266">
            <a:extLst>
              <a:ext uri="{FF2B5EF4-FFF2-40B4-BE49-F238E27FC236}">
                <a16:creationId xmlns:a16="http://schemas.microsoft.com/office/drawing/2014/main" xmlns="" id="{A61EE771-BCE1-4E24-898A-5DDD4EFFBBD7}"/>
              </a:ext>
            </a:extLst>
          </p:cNvPr>
          <p:cNvGrpSpPr/>
          <p:nvPr/>
        </p:nvGrpSpPr>
        <p:grpSpPr>
          <a:xfrm>
            <a:off x="3851919" y="4738832"/>
            <a:ext cx="5268688" cy="1570489"/>
            <a:chOff x="-1" y="0"/>
            <a:chExt cx="5268687" cy="1570487"/>
          </a:xfrm>
        </p:grpSpPr>
        <p:sp>
          <p:nvSpPr>
            <p:cNvPr id="27" name="Shape 250">
              <a:extLst>
                <a:ext uri="{FF2B5EF4-FFF2-40B4-BE49-F238E27FC236}">
                  <a16:creationId xmlns:a16="http://schemas.microsoft.com/office/drawing/2014/main" xmlns="" id="{9E39B77A-FE60-42C2-9143-EAF6DE9CA961}"/>
                </a:ext>
              </a:extLst>
            </p:cNvPr>
            <p:cNvSpPr/>
            <p:nvPr/>
          </p:nvSpPr>
          <p:spPr>
            <a:xfrm>
              <a:off x="-1" y="0"/>
              <a:ext cx="3691261" cy="1570487"/>
            </a:xfrm>
            <a:prstGeom prst="rect">
              <a:avLst/>
            </a:prstGeom>
            <a:solidFill>
              <a:srgbClr val="D9D9D9"/>
            </a:solidFill>
            <a:ln w="12700" cap="flat">
              <a:noFill/>
              <a:miter lim="400000"/>
            </a:ln>
            <a:effectLst/>
          </p:spPr>
          <p:txBody>
            <a:bodyPr wrap="square" lIns="0" tIns="0" rIns="0" bIns="0" numCol="1" anchor="ctr">
              <a:noAutofit/>
            </a:bodyPr>
            <a:lstStyle/>
            <a:p>
              <a:pPr lvl="0" algn="ctr">
                <a:defRPr sz="1100"/>
              </a:pPr>
              <a:endParaRPr/>
            </a:p>
          </p:txBody>
        </p:sp>
        <p:grpSp>
          <p:nvGrpSpPr>
            <p:cNvPr id="28" name="Group 253">
              <a:extLst>
                <a:ext uri="{FF2B5EF4-FFF2-40B4-BE49-F238E27FC236}">
                  <a16:creationId xmlns:a16="http://schemas.microsoft.com/office/drawing/2014/main" xmlns="" id="{E4570DB4-C402-4EB8-83BC-E2B923004A4C}"/>
                </a:ext>
              </a:extLst>
            </p:cNvPr>
            <p:cNvGrpSpPr/>
            <p:nvPr/>
          </p:nvGrpSpPr>
          <p:grpSpPr>
            <a:xfrm>
              <a:off x="3825213" y="432762"/>
              <a:ext cx="1443473" cy="593565"/>
              <a:chOff x="-1" y="-1"/>
              <a:chExt cx="1443472" cy="593564"/>
            </a:xfrm>
          </p:grpSpPr>
          <p:sp>
            <p:nvSpPr>
              <p:cNvPr id="45" name="Shape 251">
                <a:extLst>
                  <a:ext uri="{FF2B5EF4-FFF2-40B4-BE49-F238E27FC236}">
                    <a16:creationId xmlns:a16="http://schemas.microsoft.com/office/drawing/2014/main" xmlns="" id="{13FF33D6-8C21-4F7B-A3EE-08699A62FBB4}"/>
                  </a:ext>
                </a:extLst>
              </p:cNvPr>
              <p:cNvSpPr/>
              <p:nvPr/>
            </p:nvSpPr>
            <p:spPr>
              <a:xfrm>
                <a:off x="-1" y="-1"/>
                <a:ext cx="1443472" cy="593564"/>
              </a:xfrm>
              <a:prstGeom prst="rect">
                <a:avLst/>
              </a:prstGeom>
              <a:solidFill>
                <a:srgbClr val="FFFFFF"/>
              </a:solidFill>
              <a:ln w="38100" cap="flat">
                <a:solidFill>
                  <a:srgbClr val="000000"/>
                </a:solidFill>
                <a:prstDash val="solid"/>
                <a:miter lim="800000"/>
              </a:ln>
              <a:effectLst/>
            </p:spPr>
            <p:txBody>
              <a:bodyPr wrap="square" lIns="0" tIns="0" rIns="0" bIns="0" numCol="1" anchor="ctr">
                <a:noAutofit/>
              </a:bodyPr>
              <a:lstStyle/>
              <a:p>
                <a:pPr lvl="0">
                  <a:spcBef>
                    <a:spcPts val="200"/>
                  </a:spcBef>
                  <a:defRPr sz="1100">
                    <a:latin typeface="Times New Roman"/>
                    <a:ea typeface="Times New Roman"/>
                    <a:cs typeface="Times New Roman"/>
                    <a:sym typeface="Times New Roman"/>
                  </a:defRPr>
                </a:pPr>
                <a:endParaRPr/>
              </a:p>
            </p:txBody>
          </p:sp>
          <p:sp>
            <p:nvSpPr>
              <p:cNvPr id="46" name="Shape 252">
                <a:extLst>
                  <a:ext uri="{FF2B5EF4-FFF2-40B4-BE49-F238E27FC236}">
                    <a16:creationId xmlns:a16="http://schemas.microsoft.com/office/drawing/2014/main" xmlns="" id="{A77EFAD9-3818-4032-976D-60BB47B13918}"/>
                  </a:ext>
                </a:extLst>
              </p:cNvPr>
              <p:cNvSpPr/>
              <p:nvPr/>
            </p:nvSpPr>
            <p:spPr>
              <a:xfrm>
                <a:off x="-1" y="121092"/>
                <a:ext cx="1443472" cy="3513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lvl="0" algn="ctr">
                  <a:spcBef>
                    <a:spcPts val="100"/>
                  </a:spcBef>
                </a:pPr>
                <a:r>
                  <a:rPr sz="1100" dirty="0">
                    <a:latin typeface="Times New Roman"/>
                    <a:ea typeface="Times New Roman"/>
                    <a:cs typeface="Times New Roman"/>
                    <a:sym typeface="Times New Roman"/>
                  </a:rPr>
                  <a:t>Variable-length</a:t>
                </a:r>
              </a:p>
              <a:p>
                <a:pPr lvl="0" algn="ctr">
                  <a:spcBef>
                    <a:spcPts val="100"/>
                  </a:spcBef>
                </a:pPr>
                <a:r>
                  <a:rPr lang="en-NZ" sz="1100" dirty="0">
                    <a:latin typeface="Times New Roman"/>
                    <a:ea typeface="Times New Roman"/>
                    <a:cs typeface="Times New Roman"/>
                    <a:sym typeface="Times New Roman"/>
                  </a:rPr>
                  <a:t>t</a:t>
                </a:r>
                <a:r>
                  <a:rPr sz="1100" dirty="0" err="1">
                    <a:latin typeface="Times New Roman"/>
                    <a:ea typeface="Times New Roman"/>
                    <a:cs typeface="Times New Roman"/>
                    <a:sym typeface="Times New Roman"/>
                  </a:rPr>
                  <a:t>ime</a:t>
                </a:r>
                <a:r>
                  <a:rPr sz="1100" dirty="0">
                    <a:latin typeface="Times New Roman"/>
                    <a:ea typeface="Times New Roman"/>
                    <a:cs typeface="Times New Roman"/>
                    <a:sym typeface="Times New Roman"/>
                  </a:rPr>
                  <a:t> </a:t>
                </a:r>
                <a:r>
                  <a:rPr lang="en-NZ" sz="1100" dirty="0">
                    <a:latin typeface="Times New Roman"/>
                    <a:ea typeface="Times New Roman"/>
                    <a:cs typeface="Times New Roman"/>
                    <a:sym typeface="Times New Roman"/>
                  </a:rPr>
                  <a:t>s</a:t>
                </a:r>
                <a:r>
                  <a:rPr sz="1100" dirty="0" err="1">
                    <a:latin typeface="Times New Roman"/>
                    <a:ea typeface="Times New Roman"/>
                    <a:cs typeface="Times New Roman"/>
                    <a:sym typeface="Times New Roman"/>
                  </a:rPr>
                  <a:t>eries</a:t>
                </a:r>
                <a:endParaRPr sz="1100" dirty="0">
                  <a:latin typeface="Times New Roman"/>
                  <a:ea typeface="Times New Roman"/>
                  <a:cs typeface="Times New Roman"/>
                  <a:sym typeface="Times New Roman"/>
                </a:endParaRPr>
              </a:p>
            </p:txBody>
          </p:sp>
        </p:grpSp>
        <p:grpSp>
          <p:nvGrpSpPr>
            <p:cNvPr id="29" name="Group 256">
              <a:extLst>
                <a:ext uri="{FF2B5EF4-FFF2-40B4-BE49-F238E27FC236}">
                  <a16:creationId xmlns:a16="http://schemas.microsoft.com/office/drawing/2014/main" xmlns="" id="{64447B6D-C7D1-4719-829C-CE33E0796E23}"/>
                </a:ext>
              </a:extLst>
            </p:cNvPr>
            <p:cNvGrpSpPr/>
            <p:nvPr/>
          </p:nvGrpSpPr>
          <p:grpSpPr>
            <a:xfrm>
              <a:off x="2467138" y="670021"/>
              <a:ext cx="1116884" cy="470902"/>
              <a:chOff x="0" y="0"/>
              <a:chExt cx="1116882" cy="470901"/>
            </a:xfrm>
          </p:grpSpPr>
          <p:sp>
            <p:nvSpPr>
              <p:cNvPr id="43" name="Shape 254">
                <a:extLst>
                  <a:ext uri="{FF2B5EF4-FFF2-40B4-BE49-F238E27FC236}">
                    <a16:creationId xmlns:a16="http://schemas.microsoft.com/office/drawing/2014/main" xmlns="" id="{DE8091B6-B1A7-48BB-8716-D9171F69D18D}"/>
                  </a:ext>
                </a:extLst>
              </p:cNvPr>
              <p:cNvSpPr/>
              <p:nvPr/>
            </p:nvSpPr>
            <p:spPr>
              <a:xfrm>
                <a:off x="0" y="-1"/>
                <a:ext cx="1116883" cy="470903"/>
              </a:xfrm>
              <a:prstGeom prst="rect">
                <a:avLst/>
              </a:prstGeom>
              <a:solidFill>
                <a:srgbClr val="FFFFFF"/>
              </a:solidFill>
              <a:ln w="38100" cap="flat">
                <a:solidFill>
                  <a:srgbClr val="000000"/>
                </a:solidFill>
                <a:prstDash val="solid"/>
                <a:miter lim="800000"/>
              </a:ln>
              <a:effectLst/>
            </p:spPr>
            <p:txBody>
              <a:bodyPr wrap="square" lIns="0" tIns="0" rIns="0" bIns="0" numCol="1" anchor="ctr">
                <a:noAutofit/>
              </a:bodyPr>
              <a:lstStyle/>
              <a:p>
                <a:pPr lvl="0" algn="ctr">
                  <a:defRPr sz="1100">
                    <a:latin typeface="Times New Roman"/>
                    <a:ea typeface="Times New Roman"/>
                    <a:cs typeface="Times New Roman"/>
                    <a:sym typeface="Times New Roman"/>
                  </a:defRPr>
                </a:pPr>
                <a:endParaRPr/>
              </a:p>
            </p:txBody>
          </p:sp>
          <p:sp>
            <p:nvSpPr>
              <p:cNvPr id="44" name="Shape 255">
                <a:extLst>
                  <a:ext uri="{FF2B5EF4-FFF2-40B4-BE49-F238E27FC236}">
                    <a16:creationId xmlns:a16="http://schemas.microsoft.com/office/drawing/2014/main" xmlns="" id="{E627C429-6F21-4164-AE3F-EEBE3C2C5E2B}"/>
                  </a:ext>
                </a:extLst>
              </p:cNvPr>
              <p:cNvSpPr/>
              <p:nvPr/>
            </p:nvSpPr>
            <p:spPr>
              <a:xfrm>
                <a:off x="0" y="116497"/>
                <a:ext cx="1116883" cy="2379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100">
                    <a:latin typeface="Times New Roman"/>
                    <a:ea typeface="Times New Roman"/>
                    <a:cs typeface="Times New Roman"/>
                    <a:sym typeface="Times New Roman"/>
                  </a:defRPr>
                </a:lvl1pPr>
              </a:lstStyle>
              <a:p>
                <a:pPr lvl="0">
                  <a:defRPr sz="1800"/>
                </a:pPr>
                <a:r>
                  <a:rPr sz="1100"/>
                  <a:t>Shorten interval</a:t>
                </a:r>
              </a:p>
            </p:txBody>
          </p:sp>
        </p:grpSp>
        <p:grpSp>
          <p:nvGrpSpPr>
            <p:cNvPr id="33" name="Group 259">
              <a:extLst>
                <a:ext uri="{FF2B5EF4-FFF2-40B4-BE49-F238E27FC236}">
                  <a16:creationId xmlns:a16="http://schemas.microsoft.com/office/drawing/2014/main" xmlns="" id="{3ECBECBC-6DDF-4675-B8CD-C17490FB9B0F}"/>
                </a:ext>
              </a:extLst>
            </p:cNvPr>
            <p:cNvGrpSpPr/>
            <p:nvPr/>
          </p:nvGrpSpPr>
          <p:grpSpPr>
            <a:xfrm>
              <a:off x="93017" y="631126"/>
              <a:ext cx="1976000" cy="550854"/>
              <a:chOff x="0" y="0"/>
              <a:chExt cx="1975998" cy="550852"/>
            </a:xfrm>
          </p:grpSpPr>
          <p:sp>
            <p:nvSpPr>
              <p:cNvPr id="41" name="Shape 257">
                <a:extLst>
                  <a:ext uri="{FF2B5EF4-FFF2-40B4-BE49-F238E27FC236}">
                    <a16:creationId xmlns:a16="http://schemas.microsoft.com/office/drawing/2014/main" xmlns="" id="{A30B5AE6-A6C2-44DB-A0B0-72A17ADEDD8A}"/>
                  </a:ext>
                </a:extLst>
              </p:cNvPr>
              <p:cNvSpPr/>
              <p:nvPr/>
            </p:nvSpPr>
            <p:spPr>
              <a:xfrm>
                <a:off x="0" y="0"/>
                <a:ext cx="1975999" cy="55085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0"/>
                    </a:lnTo>
                    <a:lnTo>
                      <a:pt x="21600" y="10800"/>
                    </a:lnTo>
                    <a:lnTo>
                      <a:pt x="10800" y="21600"/>
                    </a:lnTo>
                    <a:close/>
                  </a:path>
                </a:pathLst>
              </a:custGeom>
              <a:solidFill>
                <a:srgbClr val="FFFFFF"/>
              </a:solidFill>
              <a:ln w="38100" cap="flat">
                <a:solidFill>
                  <a:srgbClr val="000000"/>
                </a:solidFill>
                <a:prstDash val="solid"/>
                <a:miter lim="800000"/>
              </a:ln>
              <a:effectLst/>
            </p:spPr>
            <p:txBody>
              <a:bodyPr wrap="square" lIns="0" tIns="0" rIns="0" bIns="0" numCol="1" anchor="ctr">
                <a:noAutofit/>
              </a:bodyPr>
              <a:lstStyle/>
              <a:p>
                <a:pPr lvl="0" algn="ctr">
                  <a:defRPr sz="1100">
                    <a:latin typeface="Times New Roman"/>
                    <a:ea typeface="Times New Roman"/>
                    <a:cs typeface="Times New Roman"/>
                    <a:sym typeface="Times New Roman"/>
                  </a:defRPr>
                </a:pPr>
                <a:endParaRPr/>
              </a:p>
            </p:txBody>
          </p:sp>
          <p:sp>
            <p:nvSpPr>
              <p:cNvPr id="42" name="Shape 258">
                <a:extLst>
                  <a:ext uri="{FF2B5EF4-FFF2-40B4-BE49-F238E27FC236}">
                    <a16:creationId xmlns:a16="http://schemas.microsoft.com/office/drawing/2014/main" xmlns="" id="{78EDEC33-6265-416A-9F6E-9430C45F81F5}"/>
                  </a:ext>
                </a:extLst>
              </p:cNvPr>
              <p:cNvSpPr/>
              <p:nvPr/>
            </p:nvSpPr>
            <p:spPr>
              <a:xfrm>
                <a:off x="493999" y="80273"/>
                <a:ext cx="988000" cy="3903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a:defRPr sz="1100">
                    <a:latin typeface="Times New Roman"/>
                    <a:ea typeface="Times New Roman"/>
                    <a:cs typeface="Times New Roman"/>
                    <a:sym typeface="Times New Roman"/>
                  </a:defRPr>
                </a:lvl1pPr>
              </a:lstStyle>
              <a:p>
                <a:pPr lvl="0">
                  <a:defRPr sz="1800"/>
                </a:pPr>
                <a:r>
                  <a:rPr sz="1100"/>
                  <a:t>Consecutive &amp; non-empty?</a:t>
                </a:r>
              </a:p>
            </p:txBody>
          </p:sp>
        </p:grpSp>
        <p:sp>
          <p:nvSpPr>
            <p:cNvPr id="35" name="Shape 260">
              <a:extLst>
                <a:ext uri="{FF2B5EF4-FFF2-40B4-BE49-F238E27FC236}">
                  <a16:creationId xmlns:a16="http://schemas.microsoft.com/office/drawing/2014/main" xmlns="" id="{AA635F6A-80BD-4A59-A2C8-4B02EE7E45ED}"/>
                </a:ext>
              </a:extLst>
            </p:cNvPr>
            <p:cNvSpPr/>
            <p:nvPr/>
          </p:nvSpPr>
          <p:spPr>
            <a:xfrm flipV="1">
              <a:off x="2069017" y="905472"/>
              <a:ext cx="398122" cy="1082"/>
            </a:xfrm>
            <a:prstGeom prst="line">
              <a:avLst/>
            </a:prstGeom>
            <a:noFill/>
            <a:ln w="63500" cap="flat">
              <a:solidFill>
                <a:srgbClr val="000000"/>
              </a:solidFill>
              <a:prstDash val="solid"/>
              <a:miter lim="800000"/>
              <a:tailEnd type="stealth" w="med" len="med"/>
            </a:ln>
            <a:effectLst/>
          </p:spPr>
          <p:txBody>
            <a:bodyPr wrap="square" lIns="0" tIns="0" rIns="0" bIns="0" numCol="1" anchor="t">
              <a:noAutofit/>
            </a:bodyPr>
            <a:lstStyle/>
            <a:p>
              <a:pPr lvl="0" defTabSz="457200">
                <a:defRPr sz="1200">
                  <a:latin typeface="+mj-lt"/>
                  <a:ea typeface="+mj-ea"/>
                  <a:cs typeface="+mj-cs"/>
                  <a:sym typeface="Helvetica"/>
                </a:defRPr>
              </a:pPr>
              <a:endParaRPr/>
            </a:p>
          </p:txBody>
        </p:sp>
        <p:sp>
          <p:nvSpPr>
            <p:cNvPr id="36" name="Shape 261">
              <a:extLst>
                <a:ext uri="{FF2B5EF4-FFF2-40B4-BE49-F238E27FC236}">
                  <a16:creationId xmlns:a16="http://schemas.microsoft.com/office/drawing/2014/main" xmlns="" id="{F8A51660-2254-4BBD-B34D-CC7A7AAFE439}"/>
                </a:ext>
              </a:extLst>
            </p:cNvPr>
            <p:cNvSpPr/>
            <p:nvPr/>
          </p:nvSpPr>
          <p:spPr>
            <a:xfrm rot="16200000">
              <a:off x="2592973" y="-485630"/>
              <a:ext cx="442021" cy="3465934"/>
            </a:xfrm>
            <a:custGeom>
              <a:avLst/>
              <a:gdLst/>
              <a:ahLst/>
              <a:cxnLst>
                <a:cxn ang="0">
                  <a:pos x="wd2" y="hd2"/>
                </a:cxn>
                <a:cxn ang="5400000">
                  <a:pos x="wd2" y="hd2"/>
                </a:cxn>
                <a:cxn ang="10800000">
                  <a:pos x="wd2" y="hd2"/>
                </a:cxn>
                <a:cxn ang="16200000">
                  <a:pos x="wd2" y="hd2"/>
                </a:cxn>
              </a:cxnLst>
              <a:rect l="0" t="0" r="r" b="b"/>
              <a:pathLst>
                <a:path w="21600" h="21600" extrusionOk="0">
                  <a:moveTo>
                    <a:pt x="13994" y="0"/>
                  </a:moveTo>
                  <a:lnTo>
                    <a:pt x="0" y="0"/>
                  </a:lnTo>
                  <a:lnTo>
                    <a:pt x="0" y="21600"/>
                  </a:lnTo>
                  <a:lnTo>
                    <a:pt x="21600" y="21600"/>
                  </a:lnTo>
                </a:path>
              </a:pathLst>
            </a:custGeom>
            <a:noFill/>
            <a:ln w="63500" cap="flat">
              <a:solidFill>
                <a:srgbClr val="000000"/>
              </a:solidFill>
              <a:prstDash val="solid"/>
              <a:miter lim="800000"/>
              <a:tailEnd type="stealth" w="med" len="med"/>
            </a:ln>
            <a:effectLst/>
          </p:spPr>
          <p:txBody>
            <a:bodyPr wrap="square" lIns="0" tIns="0" rIns="0" bIns="0" numCol="1" anchor="ctr">
              <a:noAutofit/>
            </a:bodyPr>
            <a:lstStyle/>
            <a:p>
              <a:pPr lvl="0"/>
              <a:endParaRPr/>
            </a:p>
          </p:txBody>
        </p:sp>
        <p:sp>
          <p:nvSpPr>
            <p:cNvPr id="37" name="Shape 262">
              <a:extLst>
                <a:ext uri="{FF2B5EF4-FFF2-40B4-BE49-F238E27FC236}">
                  <a16:creationId xmlns:a16="http://schemas.microsoft.com/office/drawing/2014/main" xmlns="" id="{878C0422-043A-4567-8B70-FE4EDBAF18D4}"/>
                </a:ext>
              </a:extLst>
            </p:cNvPr>
            <p:cNvSpPr/>
            <p:nvPr/>
          </p:nvSpPr>
          <p:spPr>
            <a:xfrm>
              <a:off x="1057651" y="1219607"/>
              <a:ext cx="517124" cy="2379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5372191">
                <a:spcBef>
                  <a:spcPts val="600"/>
                </a:spcBef>
                <a:defRPr sz="1100">
                  <a:latin typeface="Times New Roman Bold"/>
                  <a:ea typeface="Times New Roman Bold"/>
                  <a:cs typeface="Times New Roman Bold"/>
                  <a:sym typeface="Times New Roman Bold"/>
                </a:defRPr>
              </a:lvl1pPr>
            </a:lstStyle>
            <a:p>
              <a:pPr lvl="0">
                <a:defRPr sz="1800"/>
              </a:pPr>
              <a:r>
                <a:rPr sz="1100"/>
                <a:t>Yes</a:t>
              </a:r>
            </a:p>
          </p:txBody>
        </p:sp>
        <p:sp>
          <p:nvSpPr>
            <p:cNvPr id="38" name="Shape 263">
              <a:extLst>
                <a:ext uri="{FF2B5EF4-FFF2-40B4-BE49-F238E27FC236}">
                  <a16:creationId xmlns:a16="http://schemas.microsoft.com/office/drawing/2014/main" xmlns="" id="{4736479E-1E92-40DA-ACAD-08CF4D9E2550}"/>
                </a:ext>
              </a:extLst>
            </p:cNvPr>
            <p:cNvSpPr/>
            <p:nvPr/>
          </p:nvSpPr>
          <p:spPr>
            <a:xfrm>
              <a:off x="-1" y="0"/>
              <a:ext cx="1610260" cy="2379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5372191">
                <a:spcBef>
                  <a:spcPts val="600"/>
                </a:spcBef>
                <a:defRPr sz="1100">
                  <a:latin typeface="Times New Roman"/>
                  <a:ea typeface="Times New Roman"/>
                  <a:cs typeface="Times New Roman"/>
                  <a:sym typeface="Times New Roman"/>
                </a:defRPr>
              </a:lvl1pPr>
            </a:lstStyle>
            <a:p>
              <a:pPr lvl="0">
                <a:defRPr sz="1800"/>
              </a:pPr>
              <a:r>
                <a:rPr sz="1100" dirty="0"/>
                <a:t>Time series formation</a:t>
              </a:r>
            </a:p>
          </p:txBody>
        </p:sp>
        <p:sp>
          <p:nvSpPr>
            <p:cNvPr id="39" name="Shape 264">
              <a:extLst>
                <a:ext uri="{FF2B5EF4-FFF2-40B4-BE49-F238E27FC236}">
                  <a16:creationId xmlns:a16="http://schemas.microsoft.com/office/drawing/2014/main" xmlns="" id="{A2231C60-9A70-426D-8E8F-88BC038AF9D2}"/>
                </a:ext>
              </a:extLst>
            </p:cNvPr>
            <p:cNvSpPr/>
            <p:nvPr/>
          </p:nvSpPr>
          <p:spPr>
            <a:xfrm rot="5400000" flipH="1">
              <a:off x="1855694" y="-499865"/>
              <a:ext cx="395211" cy="19445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26" y="21600"/>
                  </a:lnTo>
                </a:path>
              </a:pathLst>
            </a:custGeom>
            <a:noFill/>
            <a:ln w="63500" cap="flat">
              <a:solidFill>
                <a:srgbClr val="000000"/>
              </a:solidFill>
              <a:prstDash val="solid"/>
              <a:miter lim="800000"/>
              <a:tailEnd type="stealth" w="med" len="med"/>
            </a:ln>
            <a:effectLst/>
          </p:spPr>
          <p:txBody>
            <a:bodyPr wrap="square" lIns="0" tIns="0" rIns="0" bIns="0" numCol="1" anchor="ctr">
              <a:noAutofit/>
            </a:bodyPr>
            <a:lstStyle/>
            <a:p>
              <a:pPr lvl="0"/>
              <a:endParaRPr/>
            </a:p>
          </p:txBody>
        </p:sp>
        <p:sp>
          <p:nvSpPr>
            <p:cNvPr id="40" name="Shape 265">
              <a:extLst>
                <a:ext uri="{FF2B5EF4-FFF2-40B4-BE49-F238E27FC236}">
                  <a16:creationId xmlns:a16="http://schemas.microsoft.com/office/drawing/2014/main" xmlns="" id="{A2CF04C9-79FF-4A1A-B30D-B5A958B479C4}"/>
                </a:ext>
              </a:extLst>
            </p:cNvPr>
            <p:cNvSpPr/>
            <p:nvPr/>
          </p:nvSpPr>
          <p:spPr>
            <a:xfrm>
              <a:off x="1967526" y="639518"/>
              <a:ext cx="517124" cy="2379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5372191">
                <a:spcBef>
                  <a:spcPts val="600"/>
                </a:spcBef>
                <a:defRPr sz="1100">
                  <a:latin typeface="Times New Roman Bold"/>
                  <a:ea typeface="Times New Roman Bold"/>
                  <a:cs typeface="Times New Roman Bold"/>
                  <a:sym typeface="Times New Roman Bold"/>
                </a:defRPr>
              </a:lvl1pPr>
            </a:lstStyle>
            <a:p>
              <a:pPr lvl="0">
                <a:defRPr sz="1800"/>
              </a:pPr>
              <a:r>
                <a:rPr sz="1100"/>
                <a:t>No</a:t>
              </a:r>
            </a:p>
          </p:txBody>
        </p:sp>
      </p:grpSp>
      <p:sp>
        <p:nvSpPr>
          <p:cNvPr id="47" name="Shape 267">
            <a:extLst>
              <a:ext uri="{FF2B5EF4-FFF2-40B4-BE49-F238E27FC236}">
                <a16:creationId xmlns:a16="http://schemas.microsoft.com/office/drawing/2014/main" xmlns="" id="{306AD728-760C-48A6-BA41-E5F9B4DDB977}"/>
              </a:ext>
            </a:extLst>
          </p:cNvPr>
          <p:cNvSpPr/>
          <p:nvPr/>
        </p:nvSpPr>
        <p:spPr>
          <a:xfrm>
            <a:off x="5512360" y="3499463"/>
            <a:ext cx="3306942" cy="929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defRPr>
            </a:lvl1pPr>
          </a:lstStyle>
          <a:p>
            <a:pPr lvl="0">
              <a:defRPr>
                <a:solidFill>
                  <a:srgbClr val="000000"/>
                </a:solidFill>
              </a:defRPr>
            </a:pPr>
            <a:r>
              <a:rPr dirty="0">
                <a:solidFill>
                  <a:srgbClr val="FF0000"/>
                </a:solidFill>
                <a:latin typeface="Times New Roman" panose="02020603050405020304" pitchFamily="18" charset="0"/>
                <a:cs typeface="Times New Roman" panose="02020603050405020304" pitchFamily="18" charset="0"/>
              </a:rPr>
              <a:t>Keep split</a:t>
            </a:r>
            <a:r>
              <a:rPr lang="en-NZ" dirty="0">
                <a:solidFill>
                  <a:srgbClr val="FF0000"/>
                </a:solidFill>
                <a:latin typeface="Times New Roman" panose="02020603050405020304" pitchFamily="18" charset="0"/>
                <a:cs typeface="Times New Roman" panose="02020603050405020304" pitchFamily="18" charset="0"/>
              </a:rPr>
              <a:t>t</a:t>
            </a:r>
            <a:r>
              <a:rPr dirty="0" err="1">
                <a:solidFill>
                  <a:srgbClr val="FF0000"/>
                </a:solidFill>
                <a:latin typeface="Times New Roman" panose="02020603050405020304" pitchFamily="18" charset="0"/>
                <a:cs typeface="Times New Roman" panose="02020603050405020304" pitchFamily="18" charset="0"/>
              </a:rPr>
              <a:t>ing</a:t>
            </a:r>
            <a:r>
              <a:rPr dirty="0">
                <a:solidFill>
                  <a:srgbClr val="FF0000"/>
                </a:solidFill>
                <a:latin typeface="Times New Roman" panose="02020603050405020304" pitchFamily="18" charset="0"/>
                <a:cs typeface="Times New Roman" panose="02020603050405020304" pitchFamily="18" charset="0"/>
              </a:rPr>
              <a:t> and approximating the reference length or stop split</a:t>
            </a:r>
            <a:r>
              <a:rPr lang="en-NZ" dirty="0">
                <a:solidFill>
                  <a:srgbClr val="FF0000"/>
                </a:solidFill>
                <a:latin typeface="Times New Roman" panose="02020603050405020304" pitchFamily="18" charset="0"/>
                <a:cs typeface="Times New Roman" panose="02020603050405020304" pitchFamily="18" charset="0"/>
              </a:rPr>
              <a:t>t</a:t>
            </a:r>
            <a:r>
              <a:rPr dirty="0" err="1">
                <a:solidFill>
                  <a:srgbClr val="FF0000"/>
                </a:solidFill>
                <a:latin typeface="Times New Roman" panose="02020603050405020304" pitchFamily="18" charset="0"/>
                <a:cs typeface="Times New Roman" panose="02020603050405020304" pitchFamily="18" charset="0"/>
              </a:rPr>
              <a:t>ing</a:t>
            </a:r>
            <a:endParaRPr dirty="0">
              <a:solidFill>
                <a:srgbClr val="FF0000"/>
              </a:solidFill>
              <a:latin typeface="Times New Roman" panose="02020603050405020304" pitchFamily="18" charset="0"/>
              <a:cs typeface="Times New Roman" panose="02020603050405020304" pitchFamily="18" charset="0"/>
            </a:endParaRPr>
          </a:p>
        </p:txBody>
      </p:sp>
      <p:sp>
        <p:nvSpPr>
          <p:cNvPr id="48" name="Shape 268">
            <a:extLst>
              <a:ext uri="{FF2B5EF4-FFF2-40B4-BE49-F238E27FC236}">
                <a16:creationId xmlns:a16="http://schemas.microsoft.com/office/drawing/2014/main" xmlns="" id="{3D3A06B2-1186-425C-A45E-0DA47DA85456}"/>
              </a:ext>
            </a:extLst>
          </p:cNvPr>
          <p:cNvSpPr/>
          <p:nvPr/>
        </p:nvSpPr>
        <p:spPr>
          <a:xfrm flipH="1">
            <a:off x="4355975" y="3684128"/>
            <a:ext cx="1061717" cy="536959"/>
          </a:xfrm>
          <a:prstGeom prst="line">
            <a:avLst/>
          </a:prstGeom>
          <a:ln w="25400">
            <a:solidFill/>
            <a:miter/>
            <a:tailEnd type="triangle"/>
          </a:ln>
        </p:spPr>
        <p:txBody>
          <a:bodyPr lIns="0" tIns="0" rIns="0" bIns="0"/>
          <a:lstStyle/>
          <a:p>
            <a:pPr lvl="0" defTabSz="457200">
              <a:defRPr sz="1200">
                <a:latin typeface="+mj-lt"/>
                <a:ea typeface="+mj-ea"/>
                <a:cs typeface="+mj-cs"/>
                <a:sym typeface="Helvetica"/>
              </a:defRPr>
            </a:pPr>
            <a:endParaRPr/>
          </a:p>
        </p:txBody>
      </p:sp>
      <p:sp>
        <p:nvSpPr>
          <p:cNvPr id="49" name="Shape 269">
            <a:extLst>
              <a:ext uri="{FF2B5EF4-FFF2-40B4-BE49-F238E27FC236}">
                <a16:creationId xmlns:a16="http://schemas.microsoft.com/office/drawing/2014/main" xmlns="" id="{4F92375D-C734-4FF8-8AE8-FD966FA5852A}"/>
              </a:ext>
            </a:extLst>
          </p:cNvPr>
          <p:cNvSpPr/>
          <p:nvPr/>
        </p:nvSpPr>
        <p:spPr>
          <a:xfrm flipH="1">
            <a:off x="4932935" y="3068960"/>
            <a:ext cx="484755" cy="519825"/>
          </a:xfrm>
          <a:prstGeom prst="line">
            <a:avLst/>
          </a:prstGeom>
          <a:ln w="25400">
            <a:solidFill/>
            <a:miter/>
            <a:tailEnd type="triangle"/>
          </a:ln>
        </p:spPr>
        <p:txBody>
          <a:bodyPr lIns="0" tIns="0" rIns="0" bIns="0"/>
          <a:lstStyle/>
          <a:p>
            <a:pPr lvl="0" defTabSz="457200">
              <a:defRPr sz="1200">
                <a:latin typeface="+mj-lt"/>
                <a:ea typeface="+mj-ea"/>
                <a:cs typeface="+mj-cs"/>
                <a:sym typeface="Helvetica"/>
              </a:defRPr>
            </a:pPr>
            <a:endParaRPr/>
          </a:p>
        </p:txBody>
      </p:sp>
      <p:sp>
        <p:nvSpPr>
          <p:cNvPr id="50" name="Shape 270">
            <a:extLst>
              <a:ext uri="{FF2B5EF4-FFF2-40B4-BE49-F238E27FC236}">
                <a16:creationId xmlns:a16="http://schemas.microsoft.com/office/drawing/2014/main" xmlns="" id="{30F7D411-8F6D-40A4-A9A9-9CFC6D82C532}"/>
              </a:ext>
            </a:extLst>
          </p:cNvPr>
          <p:cNvSpPr/>
          <p:nvPr/>
        </p:nvSpPr>
        <p:spPr>
          <a:xfrm>
            <a:off x="5417692" y="2817451"/>
            <a:ext cx="3306943"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a:solidFill>
                  <a:srgbClr val="FF0000"/>
                </a:solidFill>
              </a:defRPr>
            </a:lvl1pPr>
          </a:lstStyle>
          <a:p>
            <a:pPr lvl="0">
              <a:defRPr>
                <a:solidFill>
                  <a:srgbClr val="000000"/>
                </a:solidFill>
              </a:defRPr>
            </a:pPr>
            <a:r>
              <a:rPr dirty="0">
                <a:solidFill>
                  <a:srgbClr val="FF0000"/>
                </a:solidFill>
                <a:latin typeface="Times New Roman" panose="02020603050405020304" pitchFamily="18" charset="0"/>
                <a:cs typeface="Times New Roman" panose="02020603050405020304" pitchFamily="18" charset="0"/>
              </a:rPr>
              <a:t>Capture the longest continuous time span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en-US" altLang="zh-CN" dirty="0">
                <a:ea typeface="宋体" pitchFamily="2" charset="-122"/>
              </a:rPr>
              <a:t>Basic tanh-RNN model</a:t>
            </a:r>
            <a:endParaRPr lang="zh-CN" altLang="en-US" dirty="0">
              <a:ea typeface="宋体" pitchFamily="2" charset="-122"/>
            </a:endParaRPr>
          </a:p>
        </p:txBody>
      </p:sp>
      <p:pic>
        <p:nvPicPr>
          <p:cNvPr id="4" name="Picture 3">
            <a:extLst>
              <a:ext uri="{FF2B5EF4-FFF2-40B4-BE49-F238E27FC236}">
                <a16:creationId xmlns:a16="http://schemas.microsoft.com/office/drawing/2014/main" xmlns="" id="{B8BF8D84-5E40-4892-A69E-ED54A1E28274}"/>
              </a:ext>
            </a:extLst>
          </p:cNvPr>
          <p:cNvPicPr>
            <a:picLocks noChangeAspect="1"/>
          </p:cNvPicPr>
          <p:nvPr/>
        </p:nvPicPr>
        <p:blipFill>
          <a:blip r:embed="rId4"/>
          <a:stretch>
            <a:fillRect/>
          </a:stretch>
        </p:blipFill>
        <p:spPr>
          <a:xfrm>
            <a:off x="1600580" y="2708920"/>
            <a:ext cx="7056784" cy="1760313"/>
          </a:xfrm>
          <a:prstGeom prst="rect">
            <a:avLst/>
          </a:prstGeom>
        </p:spPr>
      </p:pic>
      <p:sp>
        <p:nvSpPr>
          <p:cNvPr id="11" name="内容占位符 2">
            <a:extLst>
              <a:ext uri="{FF2B5EF4-FFF2-40B4-BE49-F238E27FC236}">
                <a16:creationId xmlns:a16="http://schemas.microsoft.com/office/drawing/2014/main" xmlns="" id="{EFAD433D-D037-43BE-8C3D-E3B0673073D7}"/>
              </a:ext>
            </a:extLst>
          </p:cNvPr>
          <p:cNvSpPr txBox="1">
            <a:spLocks/>
          </p:cNvSpPr>
          <p:nvPr/>
        </p:nvSpPr>
        <p:spPr bwMode="auto">
          <a:xfrm>
            <a:off x="500831" y="1268760"/>
            <a:ext cx="8031609" cy="14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NZ" altLang="zh-CN" sz="2000" b="0" dirty="0">
                <a:latin typeface="Times New Roman" panose="02020603050405020304" pitchFamily="18" charset="0"/>
                <a:ea typeface="宋体" pitchFamily="2" charset="-122"/>
                <a:cs typeface="Times New Roman" pitchFamily="18" charset="0"/>
              </a:rPr>
              <a:t>Input: </a:t>
            </a:r>
            <a:r>
              <a:rPr lang="en-NZ" altLang="zh-CN" sz="2000" b="0" i="1" dirty="0" err="1">
                <a:latin typeface="Times New Roman" panose="02020603050405020304" pitchFamily="18" charset="0"/>
                <a:ea typeface="宋体" pitchFamily="2" charset="-122"/>
                <a:cs typeface="Times New Roman" pitchFamily="18" charset="0"/>
              </a:rPr>
              <a:t>tf</a:t>
            </a:r>
            <a:r>
              <a:rPr lang="en-NZ" altLang="zh-CN" sz="2000" b="0" i="1" dirty="0">
                <a:latin typeface="Times New Roman" panose="02020603050405020304" pitchFamily="18" charset="0"/>
                <a:ea typeface="宋体" pitchFamily="2" charset="-122"/>
                <a:cs typeface="Times New Roman" pitchFamily="18" charset="0"/>
              </a:rPr>
              <a:t>*</a:t>
            </a:r>
            <a:r>
              <a:rPr lang="en-NZ" altLang="zh-CN" sz="2000" b="0" i="1" dirty="0" err="1">
                <a:latin typeface="Times New Roman" panose="02020603050405020304" pitchFamily="18" charset="0"/>
                <a:ea typeface="宋体" pitchFamily="2" charset="-122"/>
                <a:cs typeface="Times New Roman" pitchFamily="18" charset="0"/>
              </a:rPr>
              <a:t>idf</a:t>
            </a:r>
            <a:r>
              <a:rPr lang="en-NZ" altLang="zh-CN" sz="2000" b="0" i="1" dirty="0">
                <a:latin typeface="Times New Roman" panose="02020603050405020304" pitchFamily="18" charset="0"/>
                <a:ea typeface="宋体" pitchFamily="2" charset="-122"/>
                <a:cs typeface="Times New Roman" pitchFamily="18" charset="0"/>
              </a:rPr>
              <a:t> </a:t>
            </a:r>
            <a:r>
              <a:rPr lang="en-NZ" altLang="zh-CN" sz="2000" b="0" dirty="0">
                <a:latin typeface="Times New Roman" panose="02020603050405020304" pitchFamily="18" charset="0"/>
                <a:ea typeface="宋体" pitchFamily="2" charset="-122"/>
                <a:cs typeface="Times New Roman" pitchFamily="18" charset="0"/>
              </a:rPr>
              <a:t>values of the vocabulary terms in each time interval</a:t>
            </a:r>
          </a:p>
          <a:p>
            <a:pPr eaLnBrk="1" hangingPunct="1"/>
            <a:r>
              <a:rPr lang="en-NZ" altLang="zh-CN" sz="2000" b="0" dirty="0">
                <a:latin typeface="Times New Roman" panose="02020603050405020304" pitchFamily="18" charset="0"/>
                <a:ea typeface="宋体" pitchFamily="2" charset="-122"/>
                <a:cs typeface="Times New Roman" pitchFamily="18" charset="0"/>
              </a:rPr>
              <a:t>Output: </a:t>
            </a:r>
            <a:r>
              <a:rPr lang="en-NZ" altLang="zh-CN" sz="2000" b="0" i="1" dirty="0" err="1">
                <a:latin typeface="Times New Roman" panose="02020603050405020304" pitchFamily="18" charset="0"/>
                <a:ea typeface="宋体" pitchFamily="2" charset="-122"/>
                <a:cs typeface="Times New Roman" pitchFamily="18" charset="0"/>
              </a:rPr>
              <a:t>Softmax</a:t>
            </a:r>
            <a:r>
              <a:rPr lang="en-NZ" altLang="zh-CN" sz="2000" b="0" dirty="0">
                <a:latin typeface="Times New Roman" panose="02020603050405020304" pitchFamily="18" charset="0"/>
                <a:ea typeface="宋体" pitchFamily="2" charset="-122"/>
                <a:cs typeface="Times New Roman" pitchFamily="18" charset="0"/>
              </a:rPr>
              <a:t> probability of the classes at the last time step</a:t>
            </a:r>
          </a:p>
          <a:p>
            <a:pPr eaLnBrk="1" hangingPunct="1"/>
            <a:r>
              <a:rPr lang="en-NZ" altLang="zh-CN" sz="2000" b="0" dirty="0">
                <a:latin typeface="Times New Roman" panose="02020603050405020304" pitchFamily="18" charset="0"/>
                <a:ea typeface="宋体" pitchFamily="2" charset="-122"/>
                <a:cs typeface="Times New Roman" pitchFamily="18" charset="0"/>
              </a:rPr>
              <a:t>Objective:</a:t>
            </a:r>
          </a:p>
        </p:txBody>
      </p:sp>
      <p:pic>
        <p:nvPicPr>
          <p:cNvPr id="12" name="image20.png">
            <a:extLst>
              <a:ext uri="{FF2B5EF4-FFF2-40B4-BE49-F238E27FC236}">
                <a16:creationId xmlns:a16="http://schemas.microsoft.com/office/drawing/2014/main" xmlns="" id="{8D4B5CBE-7532-4F76-84A0-786AD02E2DFF}"/>
              </a:ext>
            </a:extLst>
          </p:cNvPr>
          <p:cNvPicPr/>
          <p:nvPr/>
        </p:nvPicPr>
        <p:blipFill>
          <a:blip r:embed="rId5">
            <a:extLst/>
          </a:blip>
          <a:stretch>
            <a:fillRect/>
          </a:stretch>
        </p:blipFill>
        <p:spPr>
          <a:xfrm>
            <a:off x="2098681" y="1988840"/>
            <a:ext cx="2695576" cy="606505"/>
          </a:xfrm>
          <a:prstGeom prst="rect">
            <a:avLst/>
          </a:prstGeom>
          <a:ln w="12700">
            <a:miter lim="400000"/>
          </a:ln>
        </p:spPr>
      </p:pic>
      <p:pic>
        <p:nvPicPr>
          <p:cNvPr id="9" name="Picture 8">
            <a:extLst>
              <a:ext uri="{FF2B5EF4-FFF2-40B4-BE49-F238E27FC236}">
                <a16:creationId xmlns:a16="http://schemas.microsoft.com/office/drawing/2014/main" xmlns="" id="{8F43DEB6-6413-40BB-84B4-869E4066C364}"/>
              </a:ext>
            </a:extLst>
          </p:cNvPr>
          <p:cNvPicPr>
            <a:picLocks noChangeAspect="1"/>
          </p:cNvPicPr>
          <p:nvPr/>
        </p:nvPicPr>
        <p:blipFill>
          <a:blip r:embed="rId6"/>
          <a:stretch>
            <a:fillRect/>
          </a:stretch>
        </p:blipFill>
        <p:spPr>
          <a:xfrm>
            <a:off x="4651192" y="2570127"/>
            <a:ext cx="2676525" cy="581025"/>
          </a:xfrm>
          <a:prstGeom prst="rect">
            <a:avLst/>
          </a:prstGeom>
        </p:spPr>
      </p:pic>
      <p:pic>
        <p:nvPicPr>
          <p:cNvPr id="10" name="Picture 9">
            <a:extLst>
              <a:ext uri="{FF2B5EF4-FFF2-40B4-BE49-F238E27FC236}">
                <a16:creationId xmlns:a16="http://schemas.microsoft.com/office/drawing/2014/main" xmlns="" id="{7F9B8332-F609-457E-B812-AA5B1799A573}"/>
              </a:ext>
            </a:extLst>
          </p:cNvPr>
          <p:cNvPicPr>
            <a:picLocks noChangeAspect="1"/>
          </p:cNvPicPr>
          <p:nvPr/>
        </p:nvPicPr>
        <p:blipFill>
          <a:blip r:embed="rId7"/>
          <a:stretch>
            <a:fillRect/>
          </a:stretch>
        </p:blipFill>
        <p:spPr>
          <a:xfrm>
            <a:off x="676370" y="2860640"/>
            <a:ext cx="838200" cy="1704975"/>
          </a:xfrm>
          <a:prstGeom prst="rect">
            <a:avLst/>
          </a:prstGeom>
        </p:spPr>
      </p:pic>
      <p:grpSp>
        <p:nvGrpSpPr>
          <p:cNvPr id="16" name="Group 15">
            <a:extLst>
              <a:ext uri="{FF2B5EF4-FFF2-40B4-BE49-F238E27FC236}">
                <a16:creationId xmlns:a16="http://schemas.microsoft.com/office/drawing/2014/main" xmlns="" id="{B8F7151A-1F8D-433B-A548-883C5E368ACA}"/>
              </a:ext>
            </a:extLst>
          </p:cNvPr>
          <p:cNvGrpSpPr/>
          <p:nvPr/>
        </p:nvGrpSpPr>
        <p:grpSpPr>
          <a:xfrm>
            <a:off x="958942" y="4789771"/>
            <a:ext cx="7573498" cy="1575838"/>
            <a:chOff x="899591" y="4805490"/>
            <a:chExt cx="7573498" cy="1575838"/>
          </a:xfrm>
        </p:grpSpPr>
        <p:pic>
          <p:nvPicPr>
            <p:cNvPr id="19" name="Picture 18">
              <a:extLst>
                <a:ext uri="{FF2B5EF4-FFF2-40B4-BE49-F238E27FC236}">
                  <a16:creationId xmlns:a16="http://schemas.microsoft.com/office/drawing/2014/main" xmlns="" id="{A5325DDB-85B5-407F-8D0B-03649EC125D8}"/>
                </a:ext>
              </a:extLst>
            </p:cNvPr>
            <p:cNvPicPr>
              <a:picLocks noChangeAspect="1"/>
            </p:cNvPicPr>
            <p:nvPr/>
          </p:nvPicPr>
          <p:blipFill>
            <a:blip r:embed="rId8"/>
            <a:stretch>
              <a:fillRect/>
            </a:stretch>
          </p:blipFill>
          <p:spPr>
            <a:xfrm>
              <a:off x="1632329" y="5209570"/>
              <a:ext cx="2144068" cy="1171758"/>
            </a:xfrm>
            <a:prstGeom prst="rect">
              <a:avLst/>
            </a:prstGeom>
          </p:spPr>
        </p:pic>
        <p:pic>
          <p:nvPicPr>
            <p:cNvPr id="20" name="Picture 19">
              <a:extLst>
                <a:ext uri="{FF2B5EF4-FFF2-40B4-BE49-F238E27FC236}">
                  <a16:creationId xmlns:a16="http://schemas.microsoft.com/office/drawing/2014/main" xmlns="" id="{40FD9B97-FE67-4FDA-9542-FFE2B5BED77B}"/>
                </a:ext>
              </a:extLst>
            </p:cNvPr>
            <p:cNvPicPr>
              <a:picLocks noChangeAspect="1"/>
            </p:cNvPicPr>
            <p:nvPr/>
          </p:nvPicPr>
          <p:blipFill>
            <a:blip r:embed="rId9"/>
            <a:stretch>
              <a:fillRect/>
            </a:stretch>
          </p:blipFill>
          <p:spPr>
            <a:xfrm>
              <a:off x="5724128" y="5209570"/>
              <a:ext cx="2278942" cy="929913"/>
            </a:xfrm>
            <a:prstGeom prst="rect">
              <a:avLst/>
            </a:prstGeom>
          </p:spPr>
        </p:pic>
        <p:sp>
          <p:nvSpPr>
            <p:cNvPr id="14" name="TextBox 13">
              <a:extLst>
                <a:ext uri="{FF2B5EF4-FFF2-40B4-BE49-F238E27FC236}">
                  <a16:creationId xmlns:a16="http://schemas.microsoft.com/office/drawing/2014/main" xmlns="" id="{48139666-3EFC-4E1B-8C7C-85D52FB81B47}"/>
                </a:ext>
              </a:extLst>
            </p:cNvPr>
            <p:cNvSpPr txBox="1"/>
            <p:nvPr/>
          </p:nvSpPr>
          <p:spPr>
            <a:xfrm>
              <a:off x="899591" y="4805490"/>
              <a:ext cx="4752529" cy="553998"/>
            </a:xfrm>
            <a:prstGeom prst="rect">
              <a:avLst/>
            </a:prstGeom>
            <a:noFill/>
          </p:spPr>
          <p:txBody>
            <a:bodyPr wrap="square" rtlCol="0">
              <a:spAutoFit/>
            </a:bodyPr>
            <a:lstStyle/>
            <a:p>
              <a:r>
                <a:rPr lang="en-NZ" sz="1400" dirty="0">
                  <a:latin typeface="Times New Roman" panose="02020603050405020304" pitchFamily="18" charset="0"/>
                  <a:cs typeface="Times New Roman" panose="02020603050405020304" pitchFamily="18" charset="0"/>
                </a:rPr>
                <a:t>LSTM: </a:t>
              </a:r>
              <a:r>
                <a:rPr lang="de-DE" sz="1400" b="0" dirty="0">
                  <a:latin typeface="Times New Roman" panose="02020603050405020304" pitchFamily="18" charset="0"/>
                  <a:ea typeface="Times New Roman"/>
                  <a:cs typeface="Times New Roman" panose="02020603050405020304" pitchFamily="18" charset="0"/>
                  <a:sym typeface="Times New Roman"/>
                </a:rPr>
                <a:t>Hochreiter and Schmidhuber (1997); Graves (2013)</a:t>
              </a:r>
            </a:p>
            <a:p>
              <a:endParaRPr lang="en-NZ" sz="1600" dirty="0"/>
            </a:p>
          </p:txBody>
        </p:sp>
        <p:sp>
          <p:nvSpPr>
            <p:cNvPr id="22" name="TextBox 21">
              <a:extLst>
                <a:ext uri="{FF2B5EF4-FFF2-40B4-BE49-F238E27FC236}">
                  <a16:creationId xmlns:a16="http://schemas.microsoft.com/office/drawing/2014/main" xmlns="" id="{D2D2FBE9-E7B6-4A60-A9D1-07D35F17C557}"/>
                </a:ext>
              </a:extLst>
            </p:cNvPr>
            <p:cNvSpPr txBox="1"/>
            <p:nvPr/>
          </p:nvSpPr>
          <p:spPr>
            <a:xfrm>
              <a:off x="5438806" y="4820041"/>
              <a:ext cx="3034283" cy="584775"/>
            </a:xfrm>
            <a:prstGeom prst="rect">
              <a:avLst/>
            </a:prstGeom>
            <a:noFill/>
          </p:spPr>
          <p:txBody>
            <a:bodyPr wrap="square" rtlCol="0">
              <a:spAutoFit/>
            </a:bodyPr>
            <a:lstStyle/>
            <a:p>
              <a:r>
                <a:rPr lang="en-NZ" sz="1400" dirty="0"/>
                <a:t>GRU: </a:t>
              </a:r>
              <a:r>
                <a:rPr lang="en-NZ" sz="1400" b="0" dirty="0">
                  <a:latin typeface="Times New Roman"/>
                  <a:ea typeface="Times New Roman"/>
                  <a:cs typeface="Times New Roman"/>
                  <a:sym typeface="Times New Roman"/>
                </a:rPr>
                <a:t>Cho et al. (2014)</a:t>
              </a:r>
              <a:endParaRPr lang="en-NZ" altLang="zh-CN" sz="1400" b="0" dirty="0">
                <a:latin typeface="Times New Roman"/>
                <a:ea typeface="宋体" pitchFamily="2" charset="-122"/>
                <a:cs typeface="Times New Roman"/>
                <a:sym typeface="Times New Roman"/>
              </a:endParaRPr>
            </a:p>
            <a:p>
              <a:endParaRPr lang="en-NZ" dirty="0"/>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en-US" altLang="zh-CN" dirty="0">
                <a:ea typeface="宋体" pitchFamily="2" charset="-122"/>
              </a:rPr>
              <a:t>One-layer gated RNN models</a:t>
            </a:r>
            <a:endParaRPr lang="zh-CN" altLang="en-US" dirty="0">
              <a:ea typeface="宋体" pitchFamily="2" charset="-122"/>
            </a:endParaRPr>
          </a:p>
        </p:txBody>
      </p:sp>
      <p:sp>
        <p:nvSpPr>
          <p:cNvPr id="11" name="内容占位符 2">
            <a:extLst>
              <a:ext uri="{FF2B5EF4-FFF2-40B4-BE49-F238E27FC236}">
                <a16:creationId xmlns:a16="http://schemas.microsoft.com/office/drawing/2014/main" xmlns="" id="{EFAD433D-D037-43BE-8C3D-E3B0673073D7}"/>
              </a:ext>
            </a:extLst>
          </p:cNvPr>
          <p:cNvSpPr txBox="1">
            <a:spLocks/>
          </p:cNvSpPr>
          <p:nvPr/>
        </p:nvSpPr>
        <p:spPr bwMode="auto">
          <a:xfrm>
            <a:off x="500831" y="1268760"/>
            <a:ext cx="8031609" cy="14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NZ" altLang="zh-CN" sz="2400" b="0" dirty="0">
                <a:latin typeface="Times New Roman" panose="02020603050405020304" pitchFamily="18" charset="0"/>
                <a:ea typeface="宋体" pitchFamily="2" charset="-122"/>
                <a:cs typeface="Times New Roman" pitchFamily="18" charset="0"/>
              </a:rPr>
              <a:t>1-layer LSTM/GRU</a:t>
            </a:r>
          </a:p>
          <a:p>
            <a:pPr eaLnBrk="1" hangingPunct="1"/>
            <a:r>
              <a:rPr lang="en-NZ" altLang="zh-CN" sz="2400" b="0" dirty="0">
                <a:latin typeface="Times New Roman" panose="02020603050405020304" pitchFamily="18" charset="0"/>
                <a:ea typeface="宋体" pitchFamily="2" charset="-122"/>
                <a:cs typeface="Times New Roman" pitchFamily="18" charset="0"/>
              </a:rPr>
              <a:t>Word embedding</a:t>
            </a:r>
          </a:p>
        </p:txBody>
      </p:sp>
      <p:pic>
        <p:nvPicPr>
          <p:cNvPr id="5" name="Picture 4">
            <a:extLst>
              <a:ext uri="{FF2B5EF4-FFF2-40B4-BE49-F238E27FC236}">
                <a16:creationId xmlns:a16="http://schemas.microsoft.com/office/drawing/2014/main" xmlns="" id="{17D01620-7718-4FEB-A378-7EC94BD559A8}"/>
              </a:ext>
            </a:extLst>
          </p:cNvPr>
          <p:cNvPicPr>
            <a:picLocks noChangeAspect="1"/>
          </p:cNvPicPr>
          <p:nvPr/>
        </p:nvPicPr>
        <p:blipFill>
          <a:blip r:embed="rId4"/>
          <a:stretch>
            <a:fillRect/>
          </a:stretch>
        </p:blipFill>
        <p:spPr>
          <a:xfrm>
            <a:off x="599677" y="2435324"/>
            <a:ext cx="952500" cy="2914650"/>
          </a:xfrm>
          <a:prstGeom prst="rect">
            <a:avLst/>
          </a:prstGeom>
        </p:spPr>
      </p:pic>
      <p:pic>
        <p:nvPicPr>
          <p:cNvPr id="15" name="Picture 14">
            <a:extLst>
              <a:ext uri="{FF2B5EF4-FFF2-40B4-BE49-F238E27FC236}">
                <a16:creationId xmlns:a16="http://schemas.microsoft.com/office/drawing/2014/main" xmlns="" id="{251E605C-1B67-4EBA-86B2-A743C9EE5705}"/>
              </a:ext>
            </a:extLst>
          </p:cNvPr>
          <p:cNvPicPr>
            <a:picLocks noChangeAspect="1"/>
          </p:cNvPicPr>
          <p:nvPr/>
        </p:nvPicPr>
        <p:blipFill>
          <a:blip r:embed="rId5"/>
          <a:stretch>
            <a:fillRect/>
          </a:stretch>
        </p:blipFill>
        <p:spPr>
          <a:xfrm>
            <a:off x="1577793" y="2340074"/>
            <a:ext cx="5810250" cy="3105150"/>
          </a:xfrm>
          <a:prstGeom prst="rect">
            <a:avLst/>
          </a:prstGeom>
        </p:spPr>
      </p:pic>
      <p:sp>
        <p:nvSpPr>
          <p:cNvPr id="14" name="Shape 286">
            <a:extLst>
              <a:ext uri="{FF2B5EF4-FFF2-40B4-BE49-F238E27FC236}">
                <a16:creationId xmlns:a16="http://schemas.microsoft.com/office/drawing/2014/main" xmlns="" id="{2B29DD9D-0627-4657-8748-26807D8CFB65}"/>
              </a:ext>
            </a:extLst>
          </p:cNvPr>
          <p:cNvSpPr/>
          <p:nvPr/>
        </p:nvSpPr>
        <p:spPr>
          <a:xfrm>
            <a:off x="2411760" y="5567500"/>
            <a:ext cx="3528392" cy="338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vl1pPr>
          </a:lstStyle>
          <a:p>
            <a:pPr lvl="0">
              <a:defRPr b="0"/>
            </a:pPr>
            <a:r>
              <a:rPr sz="1600" b="1" dirty="0"/>
              <a:t>(b) 1-layer LSTM/GRU + embedding</a:t>
            </a:r>
          </a:p>
        </p:txBody>
      </p:sp>
    </p:spTree>
    <p:custDataLst>
      <p:tags r:id="rId1"/>
    </p:custDataLst>
    <p:extLst>
      <p:ext uri="{BB962C8B-B14F-4D97-AF65-F5344CB8AC3E}">
        <p14:creationId xmlns:p14="http://schemas.microsoft.com/office/powerpoint/2010/main" val="10582134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6146A-3BE4-4F92-823B-A0A42723E051}"/>
              </a:ext>
            </a:extLst>
          </p:cNvPr>
          <p:cNvSpPr>
            <a:spLocks noGrp="1"/>
          </p:cNvSpPr>
          <p:nvPr>
            <p:ph type="title"/>
          </p:nvPr>
        </p:nvSpPr>
        <p:spPr>
          <a:xfrm>
            <a:off x="457200" y="277813"/>
            <a:ext cx="8229600" cy="846931"/>
          </a:xfrm>
        </p:spPr>
        <p:txBody>
          <a:bodyPr/>
          <a:lstStyle/>
          <a:p>
            <a:r>
              <a:rPr lang="en-NZ" dirty="0"/>
              <a:t>My Research Areas</a:t>
            </a:r>
          </a:p>
        </p:txBody>
      </p:sp>
      <p:sp>
        <p:nvSpPr>
          <p:cNvPr id="3" name="Content Placeholder 2">
            <a:extLst>
              <a:ext uri="{FF2B5EF4-FFF2-40B4-BE49-F238E27FC236}">
                <a16:creationId xmlns:a16="http://schemas.microsoft.com/office/drawing/2014/main" xmlns="" id="{46C7A0F0-D5BE-48D4-A89E-4590830639D4}"/>
              </a:ext>
            </a:extLst>
          </p:cNvPr>
          <p:cNvSpPr>
            <a:spLocks noGrp="1"/>
          </p:cNvSpPr>
          <p:nvPr>
            <p:ph idx="1"/>
          </p:nvPr>
        </p:nvSpPr>
        <p:spPr>
          <a:xfrm>
            <a:off x="457200" y="1230664"/>
            <a:ext cx="8229600" cy="1224135"/>
          </a:xfrm>
        </p:spPr>
        <p:txBody>
          <a:bodyPr/>
          <a:lstStyle/>
          <a:p>
            <a:r>
              <a:rPr lang="en-NZ" sz="2400" b="1" dirty="0">
                <a:latin typeface="Times New Roman" panose="02020603050405020304" pitchFamily="18" charset="0"/>
                <a:cs typeface="Times New Roman" panose="02020603050405020304" pitchFamily="18" charset="0"/>
              </a:rPr>
              <a:t>Natural language processing (NLP) </a:t>
            </a:r>
            <a:r>
              <a:rPr lang="en-NZ" sz="2400" dirty="0">
                <a:latin typeface="Times New Roman" panose="02020603050405020304" pitchFamily="18" charset="0"/>
                <a:cs typeface="Times New Roman" panose="02020603050405020304" pitchFamily="18" charset="0"/>
              </a:rPr>
              <a:t>uses computational models to process and/or understand text or human language data. </a:t>
            </a:r>
          </a:p>
        </p:txBody>
      </p:sp>
      <p:pic>
        <p:nvPicPr>
          <p:cNvPr id="150530" name="Picture 2" descr="http://nebula.wsimg.com/156d81fdb9b910c5f1d486cfc44d6a82?AccessKeyId=566BD8E34B7EC1CB5AFE&amp;disposition=0&amp;alloworigin=1">
            <a:extLst>
              <a:ext uri="{FF2B5EF4-FFF2-40B4-BE49-F238E27FC236}">
                <a16:creationId xmlns:a16="http://schemas.microsoft.com/office/drawing/2014/main" xmlns="" id="{8B2D1AB6-0016-4445-8B45-B40D826381B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32624"/>
            <a:ext cx="1823814" cy="201835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xmlns="" id="{0E05E2B1-AE05-484F-A7EB-26EED33258F8}"/>
              </a:ext>
            </a:extLst>
          </p:cNvPr>
          <p:cNvSpPr txBox="1">
            <a:spLocks/>
          </p:cNvSpPr>
          <p:nvPr/>
        </p:nvSpPr>
        <p:spPr bwMode="auto">
          <a:xfrm>
            <a:off x="457200" y="4593840"/>
            <a:ext cx="6096000" cy="163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NZ" sz="2400" kern="0" dirty="0">
                <a:latin typeface="Times New Roman" panose="02020603050405020304" pitchFamily="18" charset="0"/>
                <a:cs typeface="Times New Roman" panose="02020603050405020304" pitchFamily="18" charset="0"/>
              </a:rPr>
              <a:t>Machine learning (ML) </a:t>
            </a:r>
            <a:r>
              <a:rPr lang="en-NZ" sz="2400" b="0" kern="0" dirty="0">
                <a:latin typeface="Times New Roman" panose="02020603050405020304" pitchFamily="18" charset="0"/>
                <a:cs typeface="Times New Roman" panose="02020603050405020304" pitchFamily="18" charset="0"/>
              </a:rPr>
              <a:t>is concerned with the design of algorithms that can be generalized to new examples by learning from past observations or experience.</a:t>
            </a:r>
          </a:p>
        </p:txBody>
      </p:sp>
      <p:sp>
        <p:nvSpPr>
          <p:cNvPr id="7" name="Content Placeholder 2">
            <a:extLst>
              <a:ext uri="{FF2B5EF4-FFF2-40B4-BE49-F238E27FC236}">
                <a16:creationId xmlns:a16="http://schemas.microsoft.com/office/drawing/2014/main" xmlns="" id="{B89709AC-A593-4B36-BD6B-63121C4CF68B}"/>
              </a:ext>
            </a:extLst>
          </p:cNvPr>
          <p:cNvSpPr txBox="1">
            <a:spLocks/>
          </p:cNvSpPr>
          <p:nvPr/>
        </p:nvSpPr>
        <p:spPr bwMode="auto">
          <a:xfrm>
            <a:off x="457200" y="2350414"/>
            <a:ext cx="8229600" cy="122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NZ" sz="2400" dirty="0">
                <a:latin typeface="Times New Roman" panose="02020603050405020304" pitchFamily="18" charset="0"/>
                <a:cs typeface="Times New Roman" panose="02020603050405020304" pitchFamily="18" charset="0"/>
              </a:rPr>
              <a:t>Information retrieval (IR) </a:t>
            </a:r>
            <a:r>
              <a:rPr lang="en-NZ" sz="2400" b="0" dirty="0">
                <a:latin typeface="Times New Roman" panose="02020603050405020304" pitchFamily="18" charset="0"/>
                <a:cs typeface="Times New Roman" panose="02020603050405020304" pitchFamily="18" charset="0"/>
              </a:rPr>
              <a:t>aims to effectively and efficiently search information relevant to user's information need from very large data collections.</a:t>
            </a:r>
            <a:endParaRPr lang="en-NZ" sz="240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xmlns="" id="{CC51B74B-BAE7-4D4C-9DD3-14F77CC06EC5}"/>
              </a:ext>
            </a:extLst>
          </p:cNvPr>
          <p:cNvSpPr txBox="1">
            <a:spLocks/>
          </p:cNvSpPr>
          <p:nvPr/>
        </p:nvSpPr>
        <p:spPr bwMode="auto">
          <a:xfrm>
            <a:off x="457200" y="3538787"/>
            <a:ext cx="8229600" cy="89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NZ" sz="2400" dirty="0">
                <a:latin typeface="Times New Roman" panose="02020603050405020304" pitchFamily="18" charset="0"/>
                <a:cs typeface="Times New Roman" panose="02020603050405020304" pitchFamily="18" charset="0"/>
              </a:rPr>
              <a:t>Data mining (DM) </a:t>
            </a:r>
            <a:r>
              <a:rPr lang="en-NZ" sz="2400" b="0" dirty="0">
                <a:latin typeface="Times New Roman" panose="02020603050405020304" pitchFamily="18" charset="0"/>
                <a:cs typeface="Times New Roman" panose="02020603050405020304" pitchFamily="18" charset="0"/>
              </a:rPr>
              <a:t>is the process of deriving high-quality structures or knowledge from data.</a:t>
            </a:r>
          </a:p>
        </p:txBody>
      </p:sp>
    </p:spTree>
    <p:extLst>
      <p:ext uri="{BB962C8B-B14F-4D97-AF65-F5344CB8AC3E}">
        <p14:creationId xmlns:p14="http://schemas.microsoft.com/office/powerpoint/2010/main" val="134896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nodeType="withEffect">
                                  <p:stCondLst>
                                    <p:cond delay="0"/>
                                  </p:stCondLst>
                                  <p:childTnLst>
                                    <p:set>
                                      <p:cBhvr>
                                        <p:cTn id="21" dur="1" fill="hold">
                                          <p:stCondLst>
                                            <p:cond delay="0"/>
                                          </p:stCondLst>
                                        </p:cTn>
                                        <p:tgtEl>
                                          <p:spTgt spid="150530"/>
                                        </p:tgtEl>
                                        <p:attrNameLst>
                                          <p:attrName>style.visibility</p:attrName>
                                        </p:attrNameLst>
                                      </p:cBhvr>
                                      <p:to>
                                        <p:strVal val="visible"/>
                                      </p:to>
                                    </p:set>
                                    <p:animEffect transition="in" filter="barn(inVertical)">
                                      <p:cBhvr>
                                        <p:cTn id="22" dur="500"/>
                                        <p:tgtEl>
                                          <p:spTgt spid="15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en-US" altLang="zh-CN" dirty="0">
                <a:ea typeface="宋体" pitchFamily="2" charset="-122"/>
              </a:rPr>
              <a:t>Two-layer gated RNN models</a:t>
            </a:r>
            <a:endParaRPr lang="zh-CN" altLang="en-US" dirty="0">
              <a:ea typeface="宋体" pitchFamily="2" charset="-122"/>
            </a:endParaRPr>
          </a:p>
        </p:txBody>
      </p:sp>
      <p:sp>
        <p:nvSpPr>
          <p:cNvPr id="11" name="内容占位符 2">
            <a:extLst>
              <a:ext uri="{FF2B5EF4-FFF2-40B4-BE49-F238E27FC236}">
                <a16:creationId xmlns:a16="http://schemas.microsoft.com/office/drawing/2014/main" xmlns="" id="{EFAD433D-D037-43BE-8C3D-E3B0673073D7}"/>
              </a:ext>
            </a:extLst>
          </p:cNvPr>
          <p:cNvSpPr txBox="1">
            <a:spLocks/>
          </p:cNvSpPr>
          <p:nvPr/>
        </p:nvSpPr>
        <p:spPr bwMode="auto">
          <a:xfrm>
            <a:off x="500831" y="1268760"/>
            <a:ext cx="8031609" cy="14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r>
              <a:rPr lang="en-NZ" altLang="zh-CN" sz="2400" b="0" dirty="0">
                <a:latin typeface="Times New Roman" panose="02020603050405020304" pitchFamily="18" charset="0"/>
                <a:ea typeface="宋体" pitchFamily="2" charset="-122"/>
                <a:cs typeface="Times New Roman" pitchFamily="18" charset="0"/>
              </a:rPr>
              <a:t>Two-layer LSTM/GRU</a:t>
            </a:r>
          </a:p>
          <a:p>
            <a:pPr eaLnBrk="1" hangingPunct="1"/>
            <a:r>
              <a:rPr lang="en-NZ" altLang="zh-CN" sz="2400" b="0" dirty="0">
                <a:latin typeface="Times New Roman" panose="02020603050405020304" pitchFamily="18" charset="0"/>
                <a:ea typeface="宋体" pitchFamily="2" charset="-122"/>
                <a:cs typeface="Times New Roman" pitchFamily="18" charset="0"/>
              </a:rPr>
              <a:t>Word embedding</a:t>
            </a:r>
          </a:p>
        </p:txBody>
      </p:sp>
      <p:pic>
        <p:nvPicPr>
          <p:cNvPr id="5" name="Picture 4">
            <a:extLst>
              <a:ext uri="{FF2B5EF4-FFF2-40B4-BE49-F238E27FC236}">
                <a16:creationId xmlns:a16="http://schemas.microsoft.com/office/drawing/2014/main" xmlns="" id="{17D01620-7718-4FEB-A378-7EC94BD559A8}"/>
              </a:ext>
            </a:extLst>
          </p:cNvPr>
          <p:cNvPicPr>
            <a:picLocks noChangeAspect="1"/>
          </p:cNvPicPr>
          <p:nvPr/>
        </p:nvPicPr>
        <p:blipFill>
          <a:blip r:embed="rId4"/>
          <a:stretch>
            <a:fillRect/>
          </a:stretch>
        </p:blipFill>
        <p:spPr>
          <a:xfrm>
            <a:off x="599677" y="2435324"/>
            <a:ext cx="952500" cy="2914650"/>
          </a:xfrm>
          <a:prstGeom prst="rect">
            <a:avLst/>
          </a:prstGeom>
        </p:spPr>
      </p:pic>
      <p:sp>
        <p:nvSpPr>
          <p:cNvPr id="14" name="Shape 286">
            <a:extLst>
              <a:ext uri="{FF2B5EF4-FFF2-40B4-BE49-F238E27FC236}">
                <a16:creationId xmlns:a16="http://schemas.microsoft.com/office/drawing/2014/main" xmlns="" id="{2B29DD9D-0627-4657-8748-26807D8CFB65}"/>
              </a:ext>
            </a:extLst>
          </p:cNvPr>
          <p:cNvSpPr/>
          <p:nvPr/>
        </p:nvSpPr>
        <p:spPr>
          <a:xfrm>
            <a:off x="2411760" y="5567500"/>
            <a:ext cx="3528392" cy="3385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lvl1pPr>
          </a:lstStyle>
          <a:p>
            <a:pPr lvl="0">
              <a:defRPr b="0"/>
            </a:pPr>
            <a:r>
              <a:rPr sz="1600" b="1" dirty="0"/>
              <a:t>(b) </a:t>
            </a:r>
            <a:r>
              <a:rPr lang="en-NZ" sz="1600" b="1" dirty="0"/>
              <a:t>2</a:t>
            </a:r>
            <a:r>
              <a:rPr sz="1600" b="1" dirty="0"/>
              <a:t>-layer LSTM/GRU + embedding</a:t>
            </a:r>
          </a:p>
        </p:txBody>
      </p:sp>
      <p:pic>
        <p:nvPicPr>
          <p:cNvPr id="2" name="Picture 1">
            <a:extLst>
              <a:ext uri="{FF2B5EF4-FFF2-40B4-BE49-F238E27FC236}">
                <a16:creationId xmlns:a16="http://schemas.microsoft.com/office/drawing/2014/main" xmlns="" id="{360BF450-1B23-47C0-A0EE-E6B02CD0E9D5}"/>
              </a:ext>
            </a:extLst>
          </p:cNvPr>
          <p:cNvPicPr>
            <a:picLocks noChangeAspect="1"/>
          </p:cNvPicPr>
          <p:nvPr/>
        </p:nvPicPr>
        <p:blipFill>
          <a:blip r:embed="rId5"/>
          <a:stretch>
            <a:fillRect/>
          </a:stretch>
        </p:blipFill>
        <p:spPr>
          <a:xfrm>
            <a:off x="1664176" y="2423090"/>
            <a:ext cx="5724525" cy="2971800"/>
          </a:xfrm>
          <a:prstGeom prst="rect">
            <a:avLst/>
          </a:prstGeom>
        </p:spPr>
      </p:pic>
    </p:spTree>
    <p:custDataLst>
      <p:tags r:id="rId1"/>
    </p:custDataLst>
    <p:extLst>
      <p:ext uri="{BB962C8B-B14F-4D97-AF65-F5344CB8AC3E}">
        <p14:creationId xmlns:p14="http://schemas.microsoft.com/office/powerpoint/2010/main" val="206614358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dirty="0">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chemeClr val="bg1">
                    <a:lumMod val="65000"/>
                  </a:schemeClr>
                </a:solidFill>
                <a:latin typeface="Times New Roman" panose="02020603050405020304" pitchFamily="18" charset="0"/>
                <a:ea typeface="宋体" pitchFamily="2" charset="-122"/>
                <a:cs typeface="Times New Roman" panose="02020603050405020304" pitchFamily="18" charset="0"/>
              </a:rPr>
              <a:t>Methods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Conclusions and future work</a:t>
            </a:r>
          </a:p>
        </p:txBody>
      </p:sp>
    </p:spTree>
    <p:extLst>
      <p:ext uri="{BB962C8B-B14F-4D97-AF65-F5344CB8AC3E}">
        <p14:creationId xmlns:p14="http://schemas.microsoft.com/office/powerpoint/2010/main" val="552265432"/>
      </p:ext>
    </p:extLst>
  </p:cSld>
  <p:clrMapOvr>
    <a:masterClrMapping/>
  </p:clrMapOvr>
  <p:transition advTm="3558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en-US" altLang="zh-CN" dirty="0">
                <a:ea typeface="宋体" pitchFamily="2" charset="-122"/>
              </a:rPr>
              <a:t>Statistics of data collection</a:t>
            </a:r>
            <a:endParaRPr lang="zh-CN" altLang="en-US" dirty="0">
              <a:ea typeface="宋体" pitchFamily="2" charset="-122"/>
            </a:endParaRPr>
          </a:p>
        </p:txBody>
      </p:sp>
      <p:pic>
        <p:nvPicPr>
          <p:cNvPr id="10" name="image22.png" descr="C:\Users\majing\AppData\Roaming\Tencent\Users\896680254\QQ\WinTemp\RichOle\KF$C2V{`5[S6(5CSQMLT(3B.png">
            <a:extLst>
              <a:ext uri="{FF2B5EF4-FFF2-40B4-BE49-F238E27FC236}">
                <a16:creationId xmlns:a16="http://schemas.microsoft.com/office/drawing/2014/main" xmlns="" id="{BB99AE5C-7860-4819-9C36-B620CAAE1257}"/>
              </a:ext>
            </a:extLst>
          </p:cNvPr>
          <p:cNvPicPr/>
          <p:nvPr/>
        </p:nvPicPr>
        <p:blipFill>
          <a:blip r:embed="rId3">
            <a:extLst/>
          </a:blip>
          <a:stretch>
            <a:fillRect/>
          </a:stretch>
        </p:blipFill>
        <p:spPr>
          <a:xfrm>
            <a:off x="559245" y="1374958"/>
            <a:ext cx="7717981" cy="3672160"/>
          </a:xfrm>
          <a:prstGeom prst="rect">
            <a:avLst/>
          </a:prstGeom>
          <a:ln w="12700">
            <a:miter lim="400000"/>
          </a:ln>
        </p:spPr>
      </p:pic>
      <p:sp>
        <p:nvSpPr>
          <p:cNvPr id="11" name="Shape 362">
            <a:extLst>
              <a:ext uri="{FF2B5EF4-FFF2-40B4-BE49-F238E27FC236}">
                <a16:creationId xmlns:a16="http://schemas.microsoft.com/office/drawing/2014/main" xmlns="" id="{50F33F90-23CB-4E71-81FD-3C9AE5EAB8AB}"/>
              </a:ext>
            </a:extLst>
          </p:cNvPr>
          <p:cNvSpPr/>
          <p:nvPr/>
        </p:nvSpPr>
        <p:spPr>
          <a:xfrm>
            <a:off x="728077" y="5724525"/>
            <a:ext cx="7300307" cy="370840"/>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pPr lvl="0"/>
            <a:r>
              <a:rPr dirty="0"/>
              <a:t>URL of the datasets: </a:t>
            </a:r>
            <a:r>
              <a:rPr dirty="0">
                <a:hlinkClick r:id="rId4"/>
              </a:rPr>
              <a:t>http://alt.qcri.org/~wgao/data/rumdect.zip</a:t>
            </a:r>
            <a:r>
              <a:rPr lang="en-NZ" dirty="0"/>
              <a:t> </a:t>
            </a:r>
            <a:endParaRPr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91" name="标题 1"/>
          <p:cNvSpPr>
            <a:spLocks/>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200" b="0" dirty="0">
                <a:solidFill>
                  <a:schemeClr val="tx2"/>
                </a:solidFill>
                <a:latin typeface="Garamond" pitchFamily="18" charset="0"/>
                <a:ea typeface="宋体" pitchFamily="2" charset="-122"/>
              </a:rPr>
              <a:t>Approaches for comparison</a:t>
            </a:r>
            <a:endParaRPr lang="zh-CN" altLang="en-US" sz="4200" b="0" dirty="0">
              <a:solidFill>
                <a:schemeClr val="tx2"/>
              </a:solidFill>
              <a:latin typeface="Garamond" pitchFamily="18" charset="0"/>
              <a:ea typeface="宋体" pitchFamily="2" charset="-122"/>
            </a:endParaRPr>
          </a:p>
        </p:txBody>
      </p:sp>
      <p:sp>
        <p:nvSpPr>
          <p:cNvPr id="80" name="内容占位符 2"/>
          <p:cNvSpPr txBox="1">
            <a:spLocks/>
          </p:cNvSpPr>
          <p:nvPr/>
        </p:nvSpPr>
        <p:spPr>
          <a:xfrm>
            <a:off x="457200" y="1334442"/>
            <a:ext cx="7715200" cy="4974878"/>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altLang="zh-CN" sz="2000" dirty="0">
                <a:latin typeface="Times New Roman" panose="02020603050405020304" pitchFamily="18" charset="0"/>
                <a:ea typeface="宋体" pitchFamily="2" charset="-122"/>
                <a:cs typeface="Times New Roman" panose="02020603050405020304" pitchFamily="18" charset="0"/>
              </a:rPr>
              <a:t>DT-Rank</a:t>
            </a:r>
            <a:r>
              <a:rPr lang="en-US" altLang="zh-CN" sz="2000" b="0" dirty="0">
                <a:latin typeface="Times New Roman" panose="02020603050405020304" pitchFamily="18" charset="0"/>
                <a:ea typeface="宋体" pitchFamily="2" charset="-122"/>
                <a:cs typeface="Times New Roman" panose="02020603050405020304" pitchFamily="18" charset="0"/>
              </a:rPr>
              <a:t>: Decision tree-based ranking model using enquiry phrases to identify trending rumors (Zhao et al., 2015)</a:t>
            </a:r>
          </a:p>
          <a:p>
            <a:r>
              <a:rPr lang="en-US" altLang="zh-CN" sz="2000" dirty="0">
                <a:latin typeface="Times New Roman" panose="02020603050405020304" pitchFamily="18" charset="0"/>
                <a:ea typeface="宋体" pitchFamily="2" charset="-122"/>
                <a:cs typeface="Times New Roman" panose="02020603050405020304" pitchFamily="18" charset="0"/>
              </a:rPr>
              <a:t>DTC</a:t>
            </a:r>
            <a:r>
              <a:rPr lang="en-US" altLang="zh-CN" sz="2000" b="0" dirty="0">
                <a:latin typeface="Times New Roman" panose="02020603050405020304" pitchFamily="18" charset="0"/>
                <a:ea typeface="宋体" pitchFamily="2" charset="-122"/>
                <a:cs typeface="Times New Roman" panose="02020603050405020304" pitchFamily="18" charset="0"/>
              </a:rPr>
              <a:t> and </a:t>
            </a:r>
            <a:r>
              <a:rPr lang="en-US" altLang="zh-CN" sz="2000" dirty="0">
                <a:latin typeface="Times New Roman" panose="02020603050405020304" pitchFamily="18" charset="0"/>
                <a:ea typeface="宋体" pitchFamily="2" charset="-122"/>
                <a:cs typeface="Times New Roman" panose="02020603050405020304" pitchFamily="18" charset="0"/>
              </a:rPr>
              <a:t>SVM-RBF</a:t>
            </a:r>
            <a:r>
              <a:rPr lang="en-US" altLang="zh-CN" sz="2000" b="0" dirty="0">
                <a:latin typeface="Times New Roman" panose="02020603050405020304" pitchFamily="18" charset="0"/>
                <a:ea typeface="宋体" pitchFamily="2" charset="-122"/>
                <a:cs typeface="Times New Roman" panose="02020603050405020304" pitchFamily="18" charset="0"/>
              </a:rPr>
              <a:t>: Twitter information credibility model using Decision Tree Classifier (Castillo et al., 2011); SVM-based model with RBF kernel (Yang et al., 2012)</a:t>
            </a:r>
          </a:p>
          <a:p>
            <a:r>
              <a:rPr lang="en-US" altLang="zh-CN" sz="2000" dirty="0">
                <a:latin typeface="Times New Roman" panose="02020603050405020304" pitchFamily="18" charset="0"/>
                <a:ea typeface="宋体" pitchFamily="2" charset="-122"/>
                <a:cs typeface="Times New Roman" panose="02020603050405020304" pitchFamily="18" charset="0"/>
              </a:rPr>
              <a:t>RFC</a:t>
            </a:r>
            <a:r>
              <a:rPr lang="en-US" altLang="zh-CN" sz="2000" b="0" dirty="0">
                <a:latin typeface="Times New Roman" panose="02020603050405020304" pitchFamily="18" charset="0"/>
                <a:ea typeface="宋体" pitchFamily="2" charset="-122"/>
                <a:cs typeface="Times New Roman" panose="02020603050405020304" pitchFamily="18" charset="0"/>
              </a:rPr>
              <a:t>: Random Forest Classifier using three parameters to fit the temporal tweets volume curve (Kwon et al., 2013)</a:t>
            </a:r>
          </a:p>
          <a:p>
            <a:r>
              <a:rPr lang="en-US" altLang="zh-CN" sz="2000" dirty="0">
                <a:latin typeface="Times New Roman" panose="02020603050405020304" pitchFamily="18" charset="0"/>
                <a:ea typeface="宋体" pitchFamily="2" charset="-122"/>
                <a:cs typeface="Times New Roman" panose="02020603050405020304" pitchFamily="18" charset="0"/>
              </a:rPr>
              <a:t>SVM-TS</a:t>
            </a:r>
            <a:r>
              <a:rPr lang="en-US" altLang="zh-CN" sz="2000" b="0" dirty="0">
                <a:latin typeface="Times New Roman" panose="02020603050405020304" pitchFamily="18" charset="0"/>
                <a:ea typeface="宋体" pitchFamily="2" charset="-122"/>
                <a:cs typeface="Times New Roman" panose="02020603050405020304" pitchFamily="18" charset="0"/>
              </a:rPr>
              <a:t>: Linear SVM classifier using time-series structures to model the variation of social context features. (Ma et al., 2015)</a:t>
            </a:r>
          </a:p>
          <a:p>
            <a:r>
              <a:rPr lang="en-US" altLang="zh-CN" sz="2000" dirty="0">
                <a:latin typeface="Times New Roman" panose="02020603050405020304" pitchFamily="18" charset="0"/>
                <a:ea typeface="宋体" pitchFamily="2" charset="-122"/>
                <a:cs typeface="Times New Roman" panose="02020603050405020304" pitchFamily="18" charset="0"/>
              </a:rPr>
              <a:t>Ours (tanh-RNNs)</a:t>
            </a:r>
            <a:r>
              <a:rPr lang="en-US" altLang="zh-CN" sz="2000" b="0" dirty="0">
                <a:latin typeface="Times New Roman" panose="02020603050405020304" pitchFamily="18" charset="0"/>
                <a:ea typeface="宋体" pitchFamily="2" charset="-122"/>
                <a:cs typeface="Times New Roman" panose="02020603050405020304" pitchFamily="18" charset="0"/>
              </a:rPr>
              <a:t>: Basic RNN structure with a single hidden layer</a:t>
            </a:r>
          </a:p>
          <a:p>
            <a:r>
              <a:rPr lang="en-US" altLang="zh-CN" sz="2000" dirty="0">
                <a:latin typeface="Times New Roman" panose="02020603050405020304" pitchFamily="18" charset="0"/>
                <a:ea typeface="宋体" pitchFamily="2" charset="-122"/>
                <a:cs typeface="Times New Roman" panose="02020603050405020304" pitchFamily="18" charset="0"/>
              </a:rPr>
              <a:t>Ours (LSTM-1 and GRU-1)</a:t>
            </a:r>
            <a:r>
              <a:rPr lang="en-US" altLang="zh-CN" sz="2000" b="0" dirty="0">
                <a:latin typeface="Times New Roman" panose="02020603050405020304" pitchFamily="18" charset="0"/>
                <a:ea typeface="宋体" pitchFamily="2" charset="-122"/>
                <a:cs typeface="Times New Roman" panose="02020603050405020304" pitchFamily="18" charset="0"/>
              </a:rPr>
              <a:t>: One-layer of LSTM and GRU hidden units</a:t>
            </a:r>
          </a:p>
          <a:p>
            <a:r>
              <a:rPr lang="en-US" altLang="zh-CN" sz="2000" dirty="0">
                <a:latin typeface="Times New Roman" panose="02020603050405020304" pitchFamily="18" charset="0"/>
                <a:ea typeface="宋体" pitchFamily="2" charset="-122"/>
                <a:cs typeface="Times New Roman" panose="02020603050405020304" pitchFamily="18" charset="0"/>
              </a:rPr>
              <a:t>Ours (GRU-2)</a:t>
            </a:r>
            <a:r>
              <a:rPr lang="en-US" altLang="zh-CN" sz="2000" b="0" dirty="0">
                <a:latin typeface="Times New Roman" panose="02020603050405020304" pitchFamily="18" charset="0"/>
                <a:ea typeface="宋体" pitchFamily="2" charset="-122"/>
                <a:cs typeface="Times New Roman" panose="02020603050405020304" pitchFamily="18" charset="0"/>
              </a:rPr>
              <a:t>: Enhanced with an extra GRU hidden layer</a:t>
            </a:r>
          </a:p>
          <a:p>
            <a:endParaRPr lang="en-US" altLang="zh-CN" sz="2000" b="0" dirty="0">
              <a:latin typeface="Times New Roman" panose="02020603050405020304" pitchFamily="18" charset="0"/>
              <a:ea typeface="宋体" pitchFamily="2" charset="-122"/>
              <a:cs typeface="Times New Roman" panose="02020603050405020304"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txBox="1">
            <a:spLocks noGrp="1"/>
          </p:cNvSpPr>
          <p:nvPr/>
        </p:nvSpPr>
        <p:spPr bwMode="auto">
          <a:xfrm>
            <a:off x="6553200" y="6243638"/>
            <a:ext cx="2133600" cy="457200"/>
          </a:xfrm>
          <a:prstGeom prst="rect">
            <a:avLst/>
          </a:prstGeom>
          <a:noFill/>
          <a:ln>
            <a:miter lim="800000"/>
            <a:headEnd/>
            <a:tailEnd/>
          </a:ln>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r>
              <a:rPr lang="en-US" altLang="en-US" sz="1200" b="0" dirty="0">
                <a:latin typeface="Garamond" pitchFamily="18" charset="0"/>
              </a:rPr>
              <a:t>15</a:t>
            </a:r>
          </a:p>
        </p:txBody>
      </p:sp>
      <p:sp>
        <p:nvSpPr>
          <p:cNvPr id="75891" name="标题 1"/>
          <p:cNvSpPr>
            <a:spLocks/>
          </p:cNvSpPr>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200" b="0" dirty="0">
                <a:solidFill>
                  <a:schemeClr val="tx2"/>
                </a:solidFill>
                <a:latin typeface="Garamond" pitchFamily="18" charset="0"/>
                <a:ea typeface="宋体" pitchFamily="2" charset="-122"/>
              </a:rPr>
              <a:t>Settings</a:t>
            </a:r>
            <a:endParaRPr lang="zh-CN" altLang="en-US" sz="4200" b="0" dirty="0">
              <a:solidFill>
                <a:schemeClr val="tx2"/>
              </a:solidFill>
              <a:latin typeface="Garamond" pitchFamily="18" charset="0"/>
              <a:ea typeface="宋体" pitchFamily="2" charset="-122"/>
            </a:endParaRPr>
          </a:p>
        </p:txBody>
      </p:sp>
      <p:sp>
        <p:nvSpPr>
          <p:cNvPr id="80" name="内容占位符 2"/>
          <p:cNvSpPr txBox="1">
            <a:spLocks/>
          </p:cNvSpPr>
          <p:nvPr/>
        </p:nvSpPr>
        <p:spPr>
          <a:xfrm>
            <a:off x="457200" y="1334442"/>
            <a:ext cx="8291264" cy="4974878"/>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NZ" altLang="zh-CN" sz="2000" b="0" dirty="0">
                <a:latin typeface="Times New Roman" panose="02020603050405020304" pitchFamily="18" charset="0"/>
                <a:ea typeface="宋体" pitchFamily="2" charset="-122"/>
                <a:cs typeface="Times New Roman" panose="02020603050405020304" pitchFamily="18" charset="0"/>
              </a:rPr>
              <a:t>Train all the RNN models through back-propagation (</a:t>
            </a:r>
            <a:r>
              <a:rPr lang="en-NZ" altLang="zh-CN" sz="2000" b="0" dirty="0" err="1">
                <a:latin typeface="Times New Roman" panose="02020603050405020304" pitchFamily="18" charset="0"/>
                <a:ea typeface="宋体" pitchFamily="2" charset="-122"/>
                <a:cs typeface="Times New Roman" panose="02020603050405020304" pitchFamily="18" charset="0"/>
              </a:rPr>
              <a:t>Collobert</a:t>
            </a:r>
            <a:r>
              <a:rPr lang="en-NZ" altLang="zh-CN" sz="2000" b="0" dirty="0">
                <a:latin typeface="Times New Roman" panose="02020603050405020304" pitchFamily="18" charset="0"/>
                <a:ea typeface="宋体" pitchFamily="2" charset="-122"/>
                <a:cs typeface="Times New Roman" panose="02020603050405020304" pitchFamily="18" charset="0"/>
              </a:rPr>
              <a:t> et al., 2011). </a:t>
            </a:r>
          </a:p>
          <a:p>
            <a:r>
              <a:rPr lang="en-NZ" altLang="zh-CN" sz="2000" b="0" dirty="0">
                <a:latin typeface="Times New Roman" panose="02020603050405020304" pitchFamily="18" charset="0"/>
                <a:ea typeface="宋体" pitchFamily="2" charset="-122"/>
                <a:cs typeface="Times New Roman" panose="02020603050405020304" pitchFamily="18" charset="0"/>
              </a:rPr>
              <a:t>Using the </a:t>
            </a:r>
            <a:r>
              <a:rPr lang="en-NZ" altLang="zh-CN" sz="2000" b="0" dirty="0" err="1">
                <a:latin typeface="Times New Roman" panose="02020603050405020304" pitchFamily="18" charset="0"/>
                <a:ea typeface="宋体" pitchFamily="2" charset="-122"/>
                <a:cs typeface="Times New Roman" panose="02020603050405020304" pitchFamily="18" charset="0"/>
              </a:rPr>
              <a:t>AdaGrad</a:t>
            </a:r>
            <a:r>
              <a:rPr lang="en-NZ" altLang="zh-CN" sz="2000" b="0" dirty="0">
                <a:latin typeface="Times New Roman" panose="02020603050405020304" pitchFamily="18" charset="0"/>
                <a:ea typeface="宋体" pitchFamily="2" charset="-122"/>
                <a:cs typeface="Times New Roman" panose="02020603050405020304" pitchFamily="18" charset="0"/>
              </a:rPr>
              <a:t> algorithm (</a:t>
            </a:r>
            <a:r>
              <a:rPr lang="en-NZ" altLang="zh-CN" sz="2000" b="0" dirty="0" err="1">
                <a:latin typeface="Times New Roman" panose="02020603050405020304" pitchFamily="18" charset="0"/>
                <a:ea typeface="宋体" pitchFamily="2" charset="-122"/>
                <a:cs typeface="Times New Roman" panose="02020603050405020304" pitchFamily="18" charset="0"/>
              </a:rPr>
              <a:t>Duchi</a:t>
            </a:r>
            <a:r>
              <a:rPr lang="en-NZ" altLang="zh-CN" sz="2000" b="0" dirty="0">
                <a:latin typeface="Times New Roman" panose="02020603050405020304" pitchFamily="18" charset="0"/>
                <a:ea typeface="宋体" pitchFamily="2" charset="-122"/>
                <a:cs typeface="Times New Roman" panose="02020603050405020304" pitchFamily="18" charset="0"/>
              </a:rPr>
              <a:t> et al., 2011) for parameter update. </a:t>
            </a:r>
          </a:p>
          <a:p>
            <a:r>
              <a:rPr lang="en-NZ" altLang="zh-CN" sz="2000" b="0" dirty="0">
                <a:latin typeface="Times New Roman" panose="02020603050405020304" pitchFamily="18" charset="0"/>
                <a:ea typeface="宋体" pitchFamily="2" charset="-122"/>
                <a:cs typeface="Times New Roman" panose="02020603050405020304" pitchFamily="18" charset="0"/>
              </a:rPr>
              <a:t>Empirically set the vocabulary size K as 5,000, the embedding size as 100, the hidden units size as 100, the learning rate as 0.5. </a:t>
            </a:r>
          </a:p>
          <a:p>
            <a:r>
              <a:rPr lang="en-NZ" sz="2000" b="0" dirty="0">
                <a:latin typeface="Times New Roman"/>
                <a:ea typeface="Times New Roman"/>
                <a:cs typeface="Times New Roman"/>
                <a:sym typeface="Times New Roman"/>
              </a:rPr>
              <a:t>Iterate over all training events in each epoch and continue until the loss value converges or max epoch number is reached.</a:t>
            </a:r>
          </a:p>
          <a:p>
            <a:endParaRPr lang="en-NZ" altLang="zh-CN" sz="2000" b="0" dirty="0">
              <a:latin typeface="Times New Roman" panose="02020603050405020304" pitchFamily="18" charset="0"/>
              <a:ea typeface="宋体" pitchFamily="2" charset="-122"/>
              <a:cs typeface="Times New Roman" panose="02020603050405020304" pitchFamily="18" charset="0"/>
            </a:endParaRPr>
          </a:p>
          <a:p>
            <a:r>
              <a:rPr lang="en-NZ" altLang="zh-CN" sz="2000" b="0" dirty="0">
                <a:latin typeface="Times New Roman" panose="02020603050405020304" pitchFamily="18" charset="0"/>
                <a:ea typeface="宋体" pitchFamily="2" charset="-122"/>
                <a:cs typeface="Times New Roman" panose="02020603050405020304" pitchFamily="18" charset="0"/>
              </a:rPr>
              <a:t>10% data for development, 3:1 ratio for training and test</a:t>
            </a:r>
          </a:p>
        </p:txBody>
      </p:sp>
    </p:spTree>
    <p:extLst>
      <p:ext uri="{BB962C8B-B14F-4D97-AF65-F5344CB8AC3E}">
        <p14:creationId xmlns:p14="http://schemas.microsoft.com/office/powerpoint/2010/main" val="294539730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77813"/>
            <a:ext cx="8229600" cy="774923"/>
          </a:xfrm>
        </p:spPr>
        <p:txBody>
          <a:bodyPr/>
          <a:lstStyle/>
          <a:p>
            <a:r>
              <a:rPr lang="en-US" altLang="zh-CN" dirty="0">
                <a:ea typeface="宋体" pitchFamily="2" charset="-122"/>
              </a:rPr>
              <a:t>Results on Twitter</a:t>
            </a:r>
          </a:p>
        </p:txBody>
      </p:sp>
      <p:graphicFrame>
        <p:nvGraphicFramePr>
          <p:cNvPr id="9" name="Table 398">
            <a:extLst>
              <a:ext uri="{FF2B5EF4-FFF2-40B4-BE49-F238E27FC236}">
                <a16:creationId xmlns:a16="http://schemas.microsoft.com/office/drawing/2014/main" xmlns="" id="{2934647D-6F7F-4CBA-B9C9-43BC39B4B125}"/>
              </a:ext>
            </a:extLst>
          </p:cNvPr>
          <p:cNvGraphicFramePr/>
          <p:nvPr>
            <p:extLst>
              <p:ext uri="{D42A27DB-BD31-4B8C-83A1-F6EECF244321}">
                <p14:modId xmlns:p14="http://schemas.microsoft.com/office/powerpoint/2010/main" val="713220468"/>
              </p:ext>
            </p:extLst>
          </p:nvPr>
        </p:nvGraphicFramePr>
        <p:xfrm>
          <a:off x="827584" y="1169388"/>
          <a:ext cx="7056784" cy="4993728"/>
        </p:xfrm>
        <a:graphic>
          <a:graphicData uri="http://schemas.openxmlformats.org/drawingml/2006/table">
            <a:tbl>
              <a:tblPr firstRow="1" firstCol="1" bandRow="1"/>
              <a:tblGrid>
                <a:gridCol w="1380056">
                  <a:extLst>
                    <a:ext uri="{9D8B030D-6E8A-4147-A177-3AD203B41FA5}">
                      <a16:colId xmlns:a16="http://schemas.microsoft.com/office/drawing/2014/main" xmlns="" val="20000"/>
                    </a:ext>
                  </a:extLst>
                </a:gridCol>
                <a:gridCol w="949099">
                  <a:extLst>
                    <a:ext uri="{9D8B030D-6E8A-4147-A177-3AD203B41FA5}">
                      <a16:colId xmlns:a16="http://schemas.microsoft.com/office/drawing/2014/main" xmlns="" val="20001"/>
                    </a:ext>
                  </a:extLst>
                </a:gridCol>
                <a:gridCol w="901161">
                  <a:extLst>
                    <a:ext uri="{9D8B030D-6E8A-4147-A177-3AD203B41FA5}">
                      <a16:colId xmlns:a16="http://schemas.microsoft.com/office/drawing/2014/main" xmlns="" val="20002"/>
                    </a:ext>
                  </a:extLst>
                </a:gridCol>
                <a:gridCol w="1164577">
                  <a:extLst>
                    <a:ext uri="{9D8B030D-6E8A-4147-A177-3AD203B41FA5}">
                      <a16:colId xmlns:a16="http://schemas.microsoft.com/office/drawing/2014/main" xmlns="" val="20003"/>
                    </a:ext>
                  </a:extLst>
                </a:gridCol>
                <a:gridCol w="1303217">
                  <a:extLst>
                    <a:ext uri="{9D8B030D-6E8A-4147-A177-3AD203B41FA5}">
                      <a16:colId xmlns:a16="http://schemas.microsoft.com/office/drawing/2014/main" xmlns="" val="20004"/>
                    </a:ext>
                  </a:extLst>
                </a:gridCol>
                <a:gridCol w="1358674">
                  <a:extLst>
                    <a:ext uri="{9D8B030D-6E8A-4147-A177-3AD203B41FA5}">
                      <a16:colId xmlns:a16="http://schemas.microsoft.com/office/drawing/2014/main" xmlns="" val="20005"/>
                    </a:ext>
                  </a:extLst>
                </a:gridCol>
              </a:tblGrid>
              <a:tr h="318858">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Method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Class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err="1">
                          <a:solidFill>
                            <a:schemeClr val="tx1"/>
                          </a:solidFill>
                          <a:latin typeface="Times New Roman Bold"/>
                          <a:ea typeface="Times New Roman Bold"/>
                          <a:cs typeface="Times New Roman Bold"/>
                          <a:sym typeface="Times New Roman Bold"/>
                        </a:rPr>
                        <a:t>Accu</a:t>
                      </a:r>
                      <a:r>
                        <a:rPr sz="1600" i="0" baseline="0" dirty="0">
                          <a:solidFill>
                            <a:schemeClr val="tx1"/>
                          </a:solidFill>
                          <a:latin typeface="Times New Roman Bold"/>
                          <a:ea typeface="Times New Roman Bold"/>
                          <a:cs typeface="Times New Roman Bold"/>
                          <a:sym typeface="Times New Roman Bold"/>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Prec.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Recall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F1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234744">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DT-Rank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a:solidFill>
                            <a:schemeClr val="tx1"/>
                          </a:solidFill>
                          <a:latin typeface="Times New Roman"/>
                          <a:ea typeface="Times New Roman"/>
                          <a:cs typeface="Times New Roman"/>
                          <a:sym typeface="Times New Roman"/>
                        </a:rPr>
                        <a:t>0.644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0.638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0.675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0.656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34744">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0.652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0.632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234744">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SVM-RBF</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dirty="0">
                          <a:solidFill>
                            <a:schemeClr val="tx1"/>
                          </a:solidFill>
                          <a:latin typeface="Times New Roman"/>
                          <a:ea typeface="Times New Roman"/>
                          <a:cs typeface="Times New Roman"/>
                          <a:sym typeface="Times New Roman"/>
                        </a:rPr>
                        <a:t>0.722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0.856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0.526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0.651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253083">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0.663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baseline="0" dirty="0">
                          <a:solidFill>
                            <a:schemeClr val="tx1"/>
                          </a:solidFill>
                          <a:latin typeface="Times New Roman"/>
                          <a:ea typeface="Times New Roman"/>
                          <a:cs typeface="Times New Roman"/>
                          <a:sym typeface="Times New Roman"/>
                        </a:rPr>
                        <a:t>0.914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0.769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253083">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DTC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dirty="0">
                          <a:solidFill>
                            <a:schemeClr val="tx1"/>
                          </a:solidFill>
                          <a:latin typeface="Times New Roman"/>
                          <a:ea typeface="Times New Roman"/>
                          <a:cs typeface="Times New Roman"/>
                          <a:sym typeface="Times New Roman"/>
                        </a:rPr>
                        <a:t>0.731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0.724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0.757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0.74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253083">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0.739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0.704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0.721</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253083">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RFC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dirty="0">
                          <a:solidFill>
                            <a:schemeClr val="tx1"/>
                          </a:solidFill>
                          <a:latin typeface="Times New Roman"/>
                          <a:ea typeface="Times New Roman"/>
                          <a:cs typeface="Times New Roman"/>
                          <a:sym typeface="Times New Roman"/>
                        </a:rPr>
                        <a:t>0.772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0.717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0.908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0.801</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253083">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0.87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0.634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0.734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253083">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SVM-TS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dirty="0">
                          <a:solidFill>
                            <a:schemeClr val="tx1"/>
                          </a:solidFill>
                          <a:latin typeface="Times New Roman"/>
                          <a:ea typeface="Times New Roman"/>
                          <a:cs typeface="Times New Roman"/>
                          <a:sym typeface="Times New Roman"/>
                        </a:rPr>
                        <a:t>0.808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0.735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baseline="0" dirty="0">
                          <a:solidFill>
                            <a:schemeClr val="tx1"/>
                          </a:solidFill>
                          <a:latin typeface="Times New Roman"/>
                          <a:ea typeface="Times New Roman"/>
                          <a:cs typeface="Times New Roman"/>
                          <a:sym typeface="Times New Roman"/>
                        </a:rPr>
                        <a:t>0.963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0.834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253083">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1" i="0" baseline="0" dirty="0">
                          <a:solidFill>
                            <a:schemeClr val="tx1"/>
                          </a:solidFill>
                          <a:latin typeface="Times New Roman"/>
                          <a:ea typeface="Times New Roman"/>
                          <a:cs typeface="Times New Roman"/>
                          <a:sym typeface="Times New Roman"/>
                        </a:rPr>
                        <a:t>0.947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0.652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0.772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0"/>
                  </a:ext>
                </a:extLst>
              </a:tr>
              <a:tr h="253083">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tanh-RNN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a:solidFill>
                            <a:schemeClr val="tx1"/>
                          </a:solidFill>
                          <a:latin typeface="Times New Roman"/>
                          <a:ea typeface="Times New Roman"/>
                          <a:cs typeface="Times New Roman"/>
                          <a:sym typeface="Times New Roman"/>
                        </a:rPr>
                        <a:t>0.827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0.847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0.833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253083">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0.804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0.82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0.812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253083">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LSTM-1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dirty="0">
                          <a:solidFill>
                            <a:schemeClr val="tx1"/>
                          </a:solidFill>
                          <a:latin typeface="Times New Roman"/>
                          <a:ea typeface="Times New Roman"/>
                          <a:cs typeface="Times New Roman"/>
                          <a:sym typeface="Times New Roman"/>
                        </a:rPr>
                        <a:t>0.855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0.855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0.883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0.869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253083">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0.854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0.837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r h="253083">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GRU-1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baseline="0">
                          <a:solidFill>
                            <a:schemeClr val="tx1"/>
                          </a:solidFill>
                          <a:latin typeface="Times New Roman"/>
                          <a:ea typeface="Times New Roman"/>
                          <a:cs typeface="Times New Roman"/>
                          <a:sym typeface="Times New Roman"/>
                        </a:rPr>
                        <a:t>0.864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baseline="0" dirty="0">
                          <a:solidFill>
                            <a:schemeClr val="tx1"/>
                          </a:solidFill>
                          <a:latin typeface="Times New Roman"/>
                          <a:ea typeface="Times New Roman"/>
                          <a:cs typeface="Times New Roman"/>
                          <a:sym typeface="Times New Roman"/>
                        </a:rPr>
                        <a:t>0.857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0.878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5"/>
                  </a:ext>
                </a:extLst>
              </a:tr>
              <a:tr h="253083">
                <a:tc vMerge="1">
                  <a:txBody>
                    <a:bodyPr/>
                    <a:lstStyle/>
                    <a:p>
                      <a:endParaRPr lang="zh-HK"/>
                    </a:p>
                  </a:txBody>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0.872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0.845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6"/>
                  </a:ext>
                </a:extLst>
              </a:tr>
              <a:tr h="253083">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GRU-</a:t>
                      </a:r>
                      <a:r>
                        <a:rPr lang="en-NZ" sz="1600" b="1" i="0" baseline="0" dirty="0">
                          <a:solidFill>
                            <a:schemeClr val="tx1"/>
                          </a:solidFill>
                          <a:latin typeface="Times New Roman"/>
                          <a:ea typeface="Times New Roman"/>
                          <a:cs typeface="Times New Roman"/>
                          <a:sym typeface="Times New Roman"/>
                        </a:rPr>
                        <a:t>2</a:t>
                      </a:r>
                      <a:endParaRPr sz="1600" b="1" i="0" baseline="0" dirty="0">
                        <a:solidFill>
                          <a:schemeClr val="tx1"/>
                        </a:solidFill>
                        <a:latin typeface="Times New Roman"/>
                        <a:ea typeface="Times New Roman"/>
                        <a:cs typeface="Times New Roman"/>
                        <a:sym typeface="Times New Roman"/>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1" i="0" baseline="0" dirty="0">
                          <a:solidFill>
                            <a:schemeClr val="tx1"/>
                          </a:solidFill>
                          <a:latin typeface="Times New Roman"/>
                          <a:ea typeface="Times New Roman"/>
                          <a:cs typeface="Times New Roman"/>
                          <a:sym typeface="Times New Roman"/>
                        </a:rPr>
                        <a:t>0.881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0.851</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0.95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baseline="0" dirty="0">
                          <a:solidFill>
                            <a:schemeClr val="tx1"/>
                          </a:solidFill>
                          <a:latin typeface="Times New Roman"/>
                          <a:ea typeface="Times New Roman"/>
                          <a:cs typeface="Times New Roman"/>
                          <a:sym typeface="Times New Roman"/>
                        </a:rPr>
                        <a:t>0.898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7"/>
                  </a:ext>
                </a:extLst>
              </a:tr>
              <a:tr h="253083">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0.930</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0.80</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baseline="0" dirty="0">
                          <a:solidFill>
                            <a:schemeClr val="tx1"/>
                          </a:solidFill>
                          <a:latin typeface="Times New Roman"/>
                          <a:ea typeface="Times New Roman"/>
                          <a:cs typeface="Times New Roman"/>
                          <a:sym typeface="Times New Roman"/>
                        </a:rPr>
                        <a:t>0.860</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8"/>
                  </a:ext>
                </a:extLst>
              </a:tr>
            </a:tbl>
          </a:graphicData>
        </a:graphic>
      </p:graphicFrame>
      <p:sp>
        <p:nvSpPr>
          <p:cNvPr id="10" name="Shape 399">
            <a:extLst>
              <a:ext uri="{FF2B5EF4-FFF2-40B4-BE49-F238E27FC236}">
                <a16:creationId xmlns:a16="http://schemas.microsoft.com/office/drawing/2014/main" xmlns="" id="{263B6E3F-586F-47FF-AEF5-CF2CCDF7267E}"/>
              </a:ext>
            </a:extLst>
          </p:cNvPr>
          <p:cNvSpPr/>
          <p:nvPr/>
        </p:nvSpPr>
        <p:spPr>
          <a:xfrm>
            <a:off x="817105" y="4064041"/>
            <a:ext cx="7067263" cy="2099076"/>
          </a:xfrm>
          <a:prstGeom prst="rect">
            <a:avLst/>
          </a:prstGeom>
          <a:ln w="38100">
            <a:solidFill/>
            <a:round/>
          </a:ln>
        </p:spPr>
        <p:txBody>
          <a:bodyPr lIns="0" tIns="0" rIns="0" bIns="0"/>
          <a:lstStyle/>
          <a:p>
            <a:pPr lvl="0" defTabSz="5372100">
              <a:defRPr sz="10600">
                <a:latin typeface="Arial"/>
                <a:ea typeface="Arial"/>
                <a:cs typeface="Arial"/>
                <a:sym typeface="Arial"/>
              </a:defRPr>
            </a:pPr>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灯片编号占位符 6"/>
          <p:cNvSpPr>
            <a:spLocks noGrp="1"/>
          </p:cNvSpPr>
          <p:nvPr>
            <p:ph type="sldNum" sz="quarter" idx="12"/>
          </p:nvPr>
        </p:nvSpPr>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altLang="en-US" b="0" dirty="0">
                <a:latin typeface="Garamond" pitchFamily="18" charset="0"/>
              </a:rPr>
              <a:t>16</a:t>
            </a:r>
          </a:p>
        </p:txBody>
      </p:sp>
      <p:sp>
        <p:nvSpPr>
          <p:cNvPr id="21507" name="Rectangle 2"/>
          <p:cNvSpPr>
            <a:spLocks noGrp="1" noChangeArrowheads="1"/>
          </p:cNvSpPr>
          <p:nvPr>
            <p:ph type="title"/>
          </p:nvPr>
        </p:nvSpPr>
        <p:spPr>
          <a:xfrm>
            <a:off x="457200" y="277813"/>
            <a:ext cx="8229600" cy="774923"/>
          </a:xfrm>
        </p:spPr>
        <p:txBody>
          <a:bodyPr/>
          <a:lstStyle/>
          <a:p>
            <a:r>
              <a:rPr lang="en-US" altLang="zh-CN" dirty="0">
                <a:ea typeface="宋体" pitchFamily="2" charset="-122"/>
              </a:rPr>
              <a:t>Results on Weibo</a:t>
            </a:r>
          </a:p>
        </p:txBody>
      </p:sp>
      <p:graphicFrame>
        <p:nvGraphicFramePr>
          <p:cNvPr id="9" name="Table 398">
            <a:extLst>
              <a:ext uri="{FF2B5EF4-FFF2-40B4-BE49-F238E27FC236}">
                <a16:creationId xmlns:a16="http://schemas.microsoft.com/office/drawing/2014/main" xmlns="" id="{2934647D-6F7F-4CBA-B9C9-43BC39B4B125}"/>
              </a:ext>
            </a:extLst>
          </p:cNvPr>
          <p:cNvGraphicFramePr/>
          <p:nvPr>
            <p:extLst>
              <p:ext uri="{D42A27DB-BD31-4B8C-83A1-F6EECF244321}">
                <p14:modId xmlns:p14="http://schemas.microsoft.com/office/powerpoint/2010/main" val="997526858"/>
              </p:ext>
            </p:extLst>
          </p:nvPr>
        </p:nvGraphicFramePr>
        <p:xfrm>
          <a:off x="827584" y="1169388"/>
          <a:ext cx="7056784" cy="5042862"/>
        </p:xfrm>
        <a:graphic>
          <a:graphicData uri="http://schemas.openxmlformats.org/drawingml/2006/table">
            <a:tbl>
              <a:tblPr firstRow="1" firstCol="1" bandRow="1"/>
              <a:tblGrid>
                <a:gridCol w="1380056">
                  <a:extLst>
                    <a:ext uri="{9D8B030D-6E8A-4147-A177-3AD203B41FA5}">
                      <a16:colId xmlns:a16="http://schemas.microsoft.com/office/drawing/2014/main" xmlns="" val="20000"/>
                    </a:ext>
                  </a:extLst>
                </a:gridCol>
                <a:gridCol w="949099">
                  <a:extLst>
                    <a:ext uri="{9D8B030D-6E8A-4147-A177-3AD203B41FA5}">
                      <a16:colId xmlns:a16="http://schemas.microsoft.com/office/drawing/2014/main" xmlns="" val="20001"/>
                    </a:ext>
                  </a:extLst>
                </a:gridCol>
                <a:gridCol w="901161">
                  <a:extLst>
                    <a:ext uri="{9D8B030D-6E8A-4147-A177-3AD203B41FA5}">
                      <a16:colId xmlns:a16="http://schemas.microsoft.com/office/drawing/2014/main" xmlns="" val="20002"/>
                    </a:ext>
                  </a:extLst>
                </a:gridCol>
                <a:gridCol w="1164577">
                  <a:extLst>
                    <a:ext uri="{9D8B030D-6E8A-4147-A177-3AD203B41FA5}">
                      <a16:colId xmlns:a16="http://schemas.microsoft.com/office/drawing/2014/main" xmlns="" val="20003"/>
                    </a:ext>
                  </a:extLst>
                </a:gridCol>
                <a:gridCol w="1303217">
                  <a:extLst>
                    <a:ext uri="{9D8B030D-6E8A-4147-A177-3AD203B41FA5}">
                      <a16:colId xmlns:a16="http://schemas.microsoft.com/office/drawing/2014/main" xmlns="" val="20004"/>
                    </a:ext>
                  </a:extLst>
                </a:gridCol>
                <a:gridCol w="1358674">
                  <a:extLst>
                    <a:ext uri="{9D8B030D-6E8A-4147-A177-3AD203B41FA5}">
                      <a16:colId xmlns:a16="http://schemas.microsoft.com/office/drawing/2014/main" xmlns="" val="20005"/>
                    </a:ext>
                  </a:extLst>
                </a:gridCol>
              </a:tblGrid>
              <a:tr h="310842">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Method</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Class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err="1">
                          <a:solidFill>
                            <a:schemeClr val="tx1"/>
                          </a:solidFill>
                          <a:latin typeface="Times New Roman Bold"/>
                          <a:ea typeface="Times New Roman Bold"/>
                          <a:cs typeface="Times New Roman Bold"/>
                          <a:sym typeface="Times New Roman Bold"/>
                        </a:rPr>
                        <a:t>Accu</a:t>
                      </a:r>
                      <a:r>
                        <a:rPr sz="1600" i="0" baseline="0" dirty="0">
                          <a:solidFill>
                            <a:schemeClr val="tx1"/>
                          </a:solidFill>
                          <a:latin typeface="Times New Roman Bold"/>
                          <a:ea typeface="Times New Roman Bold"/>
                          <a:cs typeface="Times New Roman Bold"/>
                          <a:sym typeface="Times New Roman Bold"/>
                        </a:rPr>
                        <a:t>.</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Prec.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Recall</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solidFill>
                            <a:srgbClr val="000000"/>
                          </a:solidFill>
                        </a:defRPr>
                      </a:pPr>
                      <a:r>
                        <a:rPr sz="1600" i="0" baseline="0" dirty="0">
                          <a:solidFill>
                            <a:schemeClr val="tx1"/>
                          </a:solidFill>
                          <a:latin typeface="Times New Roman Bold"/>
                          <a:ea typeface="Times New Roman Bold"/>
                          <a:cs typeface="Times New Roman Bold"/>
                          <a:sym typeface="Times New Roman Bold"/>
                        </a:rPr>
                        <a:t>F1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xmlns="" val="10000"/>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DT-Rank</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0.732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0.738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0.715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0.726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0.726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0.749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0.737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2"/>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SVM-RBF</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0.818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0.822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0.812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0.817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3"/>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0.815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0.824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0.819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4"/>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DTC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0.831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0.847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0.815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0.831</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0.815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0.847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6"/>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RFC</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0.849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0.786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0.959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0.864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0.947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0.739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8"/>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SVM-TS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0.857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0.839</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0.885</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0.861</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9"/>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0.878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0.857</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0"/>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tanh-RNN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0.873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0.816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0.964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0.884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1"/>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1" i="0" dirty="0">
                          <a:latin typeface="Times New Roman"/>
                          <a:ea typeface="Times New Roman"/>
                          <a:cs typeface="Times New Roman"/>
                          <a:sym typeface="Times New Roman"/>
                        </a:rPr>
                        <a:t>0.956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0.782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0.861</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2"/>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LSTM-1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0.896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0.846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dirty="0">
                          <a:latin typeface="Times New Roman"/>
                          <a:ea typeface="Times New Roman"/>
                          <a:cs typeface="Times New Roman"/>
                          <a:sym typeface="Times New Roman"/>
                        </a:rPr>
                        <a:t>0.968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0.913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3"/>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0.953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0.858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0.903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4"/>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GRU-1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0" i="0" dirty="0">
                          <a:latin typeface="Times New Roman"/>
                          <a:ea typeface="Times New Roman"/>
                          <a:cs typeface="Times New Roman"/>
                          <a:sym typeface="Times New Roman"/>
                        </a:rPr>
                        <a:t>0.908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0.871</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0.958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0.913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5"/>
                  </a:ext>
                </a:extLst>
              </a:tr>
              <a:tr h="256281">
                <a:tc vMerge="1">
                  <a:txBody>
                    <a:bodyPr/>
                    <a:lstStyle/>
                    <a:p>
                      <a:endParaRPr lang="zh-HK"/>
                    </a:p>
                  </a:txBody>
                  <a:tcPr/>
                </a:tc>
                <a:tc>
                  <a:txBody>
                    <a:bodyPr/>
                    <a:lstStyle/>
                    <a:p>
                      <a:pPr lvl="0" algn="ctr">
                        <a:defRPr sz="1800" b="0" i="0"/>
                      </a:pPr>
                      <a:r>
                        <a:rPr sz="1600" b="0" i="0" baseline="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0.953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0.858</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a:latin typeface="Times New Roman"/>
                          <a:ea typeface="Times New Roman"/>
                          <a:cs typeface="Times New Roman"/>
                          <a:sym typeface="Times New Roman"/>
                        </a:rPr>
                        <a:t>0.903</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6"/>
                  </a:ext>
                </a:extLst>
              </a:tr>
              <a:tr h="256281">
                <a:tc rowSpan="2">
                  <a:txBody>
                    <a:bodyPr/>
                    <a:lstStyle/>
                    <a:p>
                      <a:pPr lvl="0" algn="ctr">
                        <a:defRPr sz="1800" b="0" i="0">
                          <a:solidFill>
                            <a:srgbClr val="000000"/>
                          </a:solidFill>
                        </a:defRPr>
                      </a:pPr>
                      <a:r>
                        <a:rPr sz="1600" b="1" i="0" baseline="0" dirty="0">
                          <a:solidFill>
                            <a:schemeClr val="tx1"/>
                          </a:solidFill>
                          <a:latin typeface="Times New Roman"/>
                          <a:ea typeface="Times New Roman"/>
                          <a:cs typeface="Times New Roman"/>
                          <a:sym typeface="Times New Roman"/>
                        </a:rPr>
                        <a:t>GRU-</a:t>
                      </a:r>
                      <a:r>
                        <a:rPr lang="en-NZ" sz="1600" b="1" i="0" baseline="0" dirty="0">
                          <a:solidFill>
                            <a:schemeClr val="tx1"/>
                          </a:solidFill>
                          <a:latin typeface="Times New Roman"/>
                          <a:ea typeface="Times New Roman"/>
                          <a:cs typeface="Times New Roman"/>
                          <a:sym typeface="Times New Roman"/>
                        </a:rPr>
                        <a:t>2</a:t>
                      </a:r>
                      <a:endParaRPr sz="1600" b="1" i="0" baseline="0" dirty="0">
                        <a:solidFill>
                          <a:schemeClr val="tx1"/>
                        </a:solidFill>
                        <a:latin typeface="Times New Roman"/>
                        <a:ea typeface="Times New Roman"/>
                        <a:cs typeface="Times New Roman"/>
                        <a:sym typeface="Times New Roman"/>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R</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rowSpan="2">
                  <a:txBody>
                    <a:bodyPr/>
                    <a:lstStyle/>
                    <a:p>
                      <a:pPr lvl="0" algn="ctr">
                        <a:defRPr sz="1800" b="0" i="0"/>
                      </a:pPr>
                      <a:r>
                        <a:rPr sz="1600" b="1" i="0" dirty="0">
                          <a:latin typeface="Times New Roman"/>
                          <a:ea typeface="Times New Roman"/>
                          <a:cs typeface="Times New Roman"/>
                          <a:sym typeface="Times New Roman"/>
                        </a:rPr>
                        <a:t>0.91</a:t>
                      </a:r>
                      <a:r>
                        <a:rPr lang="en-NZ" sz="1600" b="1" i="0" dirty="0">
                          <a:latin typeface="Times New Roman"/>
                          <a:ea typeface="Times New Roman"/>
                          <a:cs typeface="Times New Roman"/>
                          <a:sym typeface="Times New Roman"/>
                        </a:rPr>
                        <a:t>0</a:t>
                      </a:r>
                      <a:endParaRPr sz="1600" b="1" i="0" dirty="0">
                        <a:latin typeface="Times New Roman"/>
                        <a:ea typeface="Times New Roman"/>
                        <a:cs typeface="Times New Roman"/>
                        <a:sym typeface="Times New Roman"/>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dirty="0">
                          <a:latin typeface="Times New Roman"/>
                          <a:ea typeface="Times New Roman"/>
                          <a:cs typeface="Times New Roman"/>
                          <a:sym typeface="Times New Roman"/>
                        </a:rPr>
                        <a:t>0.876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0" i="0" dirty="0">
                          <a:latin typeface="Times New Roman"/>
                          <a:ea typeface="Times New Roman"/>
                          <a:cs typeface="Times New Roman"/>
                          <a:sym typeface="Times New Roman"/>
                        </a:rPr>
                        <a:t>0.956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dirty="0">
                          <a:latin typeface="Times New Roman"/>
                          <a:ea typeface="Times New Roman"/>
                          <a:cs typeface="Times New Roman"/>
                          <a:sym typeface="Times New Roman"/>
                        </a:rPr>
                        <a:t>0.914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7"/>
                  </a:ext>
                </a:extLst>
              </a:tr>
              <a:tr h="256281">
                <a:tc vMerge="1">
                  <a:txBody>
                    <a:bodyPr/>
                    <a:lstStyle/>
                    <a:p>
                      <a:endParaRPr lang="zh-HK"/>
                    </a:p>
                  </a:txBody>
                  <a:tcPr/>
                </a:tc>
                <a:tc>
                  <a:txBody>
                    <a:bodyPr/>
                    <a:lstStyle/>
                    <a:p>
                      <a:pPr lvl="0" algn="ctr">
                        <a:defRPr sz="1800" b="0" i="0"/>
                      </a:pPr>
                      <a:r>
                        <a:rPr sz="1600" b="0" i="0" baseline="0" dirty="0">
                          <a:solidFill>
                            <a:schemeClr val="tx1"/>
                          </a:solidFill>
                          <a:latin typeface="Times New Roman"/>
                          <a:ea typeface="Times New Roman"/>
                          <a:cs typeface="Times New Roman"/>
                          <a:sym typeface="Times New Roman"/>
                        </a:rPr>
                        <a:t>N</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vMerge="1">
                  <a:txBody>
                    <a:bodyPr/>
                    <a:lstStyle/>
                    <a:p>
                      <a:endParaRPr lang="zh-HK"/>
                    </a:p>
                  </a:txBody>
                  <a:tcPr/>
                </a:tc>
                <a:tc>
                  <a:txBody>
                    <a:bodyPr/>
                    <a:lstStyle/>
                    <a:p>
                      <a:pPr lvl="0" algn="ctr">
                        <a:defRPr sz="1800" b="0" i="0"/>
                      </a:pPr>
                      <a:r>
                        <a:rPr sz="1600" b="0" i="0">
                          <a:latin typeface="Times New Roman"/>
                          <a:ea typeface="Times New Roman"/>
                          <a:cs typeface="Times New Roman"/>
                          <a:sym typeface="Times New Roman"/>
                        </a:rPr>
                        <a:t>0.952</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dirty="0">
                          <a:latin typeface="Times New Roman"/>
                          <a:ea typeface="Times New Roman"/>
                          <a:cs typeface="Times New Roman"/>
                          <a:sym typeface="Times New Roman"/>
                        </a:rPr>
                        <a:t>0.864</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lvl="0" algn="ctr">
                        <a:defRPr sz="1800" b="0" i="0"/>
                      </a:pPr>
                      <a:r>
                        <a:rPr sz="1600" b="1" i="0" dirty="0">
                          <a:latin typeface="Times New Roman"/>
                          <a:ea typeface="Times New Roman"/>
                          <a:cs typeface="Times New Roman"/>
                          <a:sym typeface="Times New Roman"/>
                        </a:rPr>
                        <a:t>0.906</a:t>
                      </a: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18"/>
                  </a:ext>
                </a:extLst>
              </a:tr>
            </a:tbl>
          </a:graphicData>
        </a:graphic>
      </p:graphicFrame>
      <p:sp>
        <p:nvSpPr>
          <p:cNvPr id="10" name="Shape 399">
            <a:extLst>
              <a:ext uri="{FF2B5EF4-FFF2-40B4-BE49-F238E27FC236}">
                <a16:creationId xmlns:a16="http://schemas.microsoft.com/office/drawing/2014/main" xmlns="" id="{263B6E3F-586F-47FF-AEF5-CF2CCDF7267E}"/>
              </a:ext>
            </a:extLst>
          </p:cNvPr>
          <p:cNvSpPr/>
          <p:nvPr/>
        </p:nvSpPr>
        <p:spPr>
          <a:xfrm>
            <a:off x="817105" y="4149079"/>
            <a:ext cx="7067263" cy="2050385"/>
          </a:xfrm>
          <a:prstGeom prst="rect">
            <a:avLst/>
          </a:prstGeom>
          <a:ln w="38100">
            <a:solidFill/>
            <a:round/>
          </a:ln>
        </p:spPr>
        <p:txBody>
          <a:bodyPr lIns="0" tIns="0" rIns="0" bIns="0"/>
          <a:lstStyle/>
          <a:p>
            <a:pPr lvl="0" defTabSz="5372100">
              <a:defRPr sz="10600">
                <a:latin typeface="Arial"/>
                <a:ea typeface="Arial"/>
                <a:cs typeface="Arial"/>
                <a:sym typeface="Arial"/>
              </a:defRPr>
            </a:pPr>
            <a:endParaRPr/>
          </a:p>
        </p:txBody>
      </p:sp>
    </p:spTree>
    <p:extLst>
      <p:ext uri="{BB962C8B-B14F-4D97-AF65-F5344CB8AC3E}">
        <p14:creationId xmlns:p14="http://schemas.microsoft.com/office/powerpoint/2010/main" val="428351195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77813"/>
            <a:ext cx="8229600" cy="774700"/>
          </a:xfrm>
        </p:spPr>
        <p:txBody>
          <a:bodyPr/>
          <a:lstStyle/>
          <a:p>
            <a:r>
              <a:rPr lang="en-US" altLang="zh-CN" dirty="0">
                <a:ea typeface="宋体" pitchFamily="2" charset="-122"/>
              </a:rPr>
              <a:t>Results on early rumor detection</a:t>
            </a:r>
          </a:p>
        </p:txBody>
      </p:sp>
      <p:sp>
        <p:nvSpPr>
          <p:cNvPr id="23560" name="内容占位符 2"/>
          <p:cNvSpPr>
            <a:spLocks/>
          </p:cNvSpPr>
          <p:nvPr/>
        </p:nvSpPr>
        <p:spPr bwMode="auto">
          <a:xfrm>
            <a:off x="457200" y="4437112"/>
            <a:ext cx="8218488" cy="172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accent1"/>
              </a:buClr>
              <a:buSzPct val="65000"/>
              <a:buFont typeface="Wingdings" pitchFamily="2" charset="2"/>
              <a:buChar char="n"/>
            </a:pPr>
            <a:r>
              <a:rPr lang="en-NZ" altLang="zh-CN" b="0" dirty="0">
                <a:ea typeface="宋体" pitchFamily="2" charset="-122"/>
              </a:rPr>
              <a:t>In the first few hours, the accuracy of the RNN-based methods climbs more rapidly and stabilize more quickly.</a:t>
            </a:r>
            <a:br>
              <a:rPr lang="en-NZ" altLang="zh-CN" b="0" dirty="0">
                <a:ea typeface="宋体" pitchFamily="2" charset="-122"/>
              </a:rPr>
            </a:br>
            <a:endParaRPr lang="en-NZ" altLang="zh-CN" b="0" dirty="0">
              <a:ea typeface="宋体" pitchFamily="2" charset="-122"/>
            </a:endParaRPr>
          </a:p>
          <a:p>
            <a:pPr marL="342900" indent="-342900" eaLnBrk="0" hangingPunct="0">
              <a:spcBef>
                <a:spcPct val="20000"/>
              </a:spcBef>
              <a:buClr>
                <a:schemeClr val="accent1"/>
              </a:buClr>
              <a:buSzPct val="65000"/>
              <a:buFont typeface="Wingdings" pitchFamily="2" charset="2"/>
              <a:buChar char="n"/>
            </a:pPr>
            <a:r>
              <a:rPr lang="en-NZ" altLang="zh-CN" b="0" dirty="0">
                <a:ea typeface="宋体" pitchFamily="2" charset="-122"/>
              </a:rPr>
              <a:t>GRU-2 can detect </a:t>
            </a:r>
            <a:r>
              <a:rPr lang="en-NZ" altLang="zh-CN" b="0" dirty="0" err="1">
                <a:ea typeface="宋体" pitchFamily="2" charset="-122"/>
              </a:rPr>
              <a:t>rumors</a:t>
            </a:r>
            <a:r>
              <a:rPr lang="en-NZ" altLang="zh-CN" b="0" dirty="0">
                <a:ea typeface="宋体" pitchFamily="2" charset="-122"/>
              </a:rPr>
              <a:t> with 83.9% accuracy for Twitter and 89.0% for Weibo within 12 hours, which is much earlier than the baselines and the mean official report times.</a:t>
            </a:r>
          </a:p>
          <a:p>
            <a:pPr marL="342900" indent="-342900" eaLnBrk="0" hangingPunct="0">
              <a:spcBef>
                <a:spcPct val="20000"/>
              </a:spcBef>
              <a:buClr>
                <a:schemeClr val="accent1"/>
              </a:buClr>
              <a:buSzPct val="65000"/>
              <a:buFont typeface="Wingdings" pitchFamily="2" charset="2"/>
              <a:buChar char="n"/>
            </a:pPr>
            <a:endParaRPr lang="en-US" altLang="zh-CN" b="0" dirty="0">
              <a:ea typeface="宋体" pitchFamily="2" charset="-122"/>
            </a:endParaRPr>
          </a:p>
        </p:txBody>
      </p:sp>
      <p:pic>
        <p:nvPicPr>
          <p:cNvPr id="8" name="image23.png" descr="C:\Users\majing\Downloads\detecting-rumors-microblogs\reference\Sinaearly-eps-converted-to.png">
            <a:extLst>
              <a:ext uri="{FF2B5EF4-FFF2-40B4-BE49-F238E27FC236}">
                <a16:creationId xmlns:a16="http://schemas.microsoft.com/office/drawing/2014/main" xmlns="" id="{F9AA80CD-A397-4406-9FCF-869D4A772CB5}"/>
              </a:ext>
            </a:extLst>
          </p:cNvPr>
          <p:cNvPicPr/>
          <p:nvPr/>
        </p:nvPicPr>
        <p:blipFill>
          <a:blip r:embed="rId3">
            <a:extLst/>
          </a:blip>
          <a:stretch>
            <a:fillRect/>
          </a:stretch>
        </p:blipFill>
        <p:spPr>
          <a:xfrm>
            <a:off x="4603703" y="1118943"/>
            <a:ext cx="3856729" cy="3095795"/>
          </a:xfrm>
          <a:prstGeom prst="rect">
            <a:avLst/>
          </a:prstGeom>
          <a:ln w="12700">
            <a:miter lim="400000"/>
          </a:ln>
        </p:spPr>
      </p:pic>
      <p:pic>
        <p:nvPicPr>
          <p:cNvPr id="9" name="image24.png" descr="C:\Users\majing\Downloads\detecting-rumors-microblogs\reference\Twitterearly-eps-converted-to.png">
            <a:extLst>
              <a:ext uri="{FF2B5EF4-FFF2-40B4-BE49-F238E27FC236}">
                <a16:creationId xmlns:a16="http://schemas.microsoft.com/office/drawing/2014/main" xmlns="" id="{4FF96EE5-BFF0-4195-B2AD-D9DE7066BB26}"/>
              </a:ext>
            </a:extLst>
          </p:cNvPr>
          <p:cNvPicPr/>
          <p:nvPr/>
        </p:nvPicPr>
        <p:blipFill>
          <a:blip r:embed="rId4">
            <a:extLst/>
          </a:blip>
          <a:stretch>
            <a:fillRect/>
          </a:stretch>
        </p:blipFill>
        <p:spPr>
          <a:xfrm>
            <a:off x="457200" y="1105681"/>
            <a:ext cx="4075541" cy="3109057"/>
          </a:xfrm>
          <a:prstGeom prst="rect">
            <a:avLst/>
          </a:prstGeom>
          <a:ln w="12700">
            <a:miter lim="400000"/>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77813"/>
            <a:ext cx="8229600" cy="847725"/>
          </a:xfrm>
        </p:spPr>
        <p:txBody>
          <a:bodyPr/>
          <a:lstStyle/>
          <a:p>
            <a:r>
              <a:rPr lang="en-US" altLang="zh-CN" dirty="0">
                <a:ea typeface="宋体" pitchFamily="2" charset="-122"/>
              </a:rPr>
              <a:t>Recap</a:t>
            </a:r>
          </a:p>
        </p:txBody>
      </p:sp>
      <p:sp>
        <p:nvSpPr>
          <p:cNvPr id="22532" name="Rectangle 473"/>
          <p:cNvSpPr>
            <a:spLocks noGrp="1" noChangeArrowheads="1"/>
          </p:cNvSpPr>
          <p:nvPr>
            <p:ph type="body" sz="half" idx="1"/>
          </p:nvPr>
        </p:nvSpPr>
        <p:spPr>
          <a:xfrm>
            <a:off x="468313" y="1196752"/>
            <a:ext cx="7272337" cy="3024336"/>
          </a:xfrm>
          <a:noFill/>
        </p:spPr>
        <p:txBody>
          <a:bodyPr/>
          <a:lstStyle/>
          <a:p>
            <a:pPr marL="221742" lvl="0" indent="-221742" defTabSz="886968">
              <a:spcBef>
                <a:spcPts val="900"/>
              </a:spcBef>
              <a:defRPr sz="1800"/>
            </a:pPr>
            <a:r>
              <a:rPr lang="en-NZ" sz="2400" dirty="0">
                <a:latin typeface="Times New Roman"/>
                <a:ea typeface="Times New Roman"/>
                <a:cs typeface="Times New Roman"/>
                <a:sym typeface="Times New Roman"/>
              </a:rPr>
              <a:t>Apply deep learning framework for </a:t>
            </a:r>
            <a:r>
              <a:rPr lang="en-NZ" sz="2400" dirty="0" err="1">
                <a:latin typeface="Times New Roman"/>
                <a:ea typeface="Times New Roman"/>
                <a:cs typeface="Times New Roman"/>
                <a:sym typeface="Times New Roman"/>
              </a:rPr>
              <a:t>rumor</a:t>
            </a:r>
            <a:r>
              <a:rPr lang="en-NZ" sz="2400" dirty="0">
                <a:latin typeface="Times New Roman"/>
                <a:ea typeface="Times New Roman"/>
                <a:cs typeface="Times New Roman"/>
                <a:sym typeface="Times New Roman"/>
              </a:rPr>
              <a:t> debunking by utilizing the variation of aggregated information across different time intervals related to each event.</a:t>
            </a:r>
          </a:p>
          <a:p>
            <a:pPr marL="221742" lvl="0" indent="-221742" defTabSz="886968">
              <a:spcBef>
                <a:spcPts val="900"/>
              </a:spcBef>
              <a:defRPr sz="1800"/>
            </a:pPr>
            <a:r>
              <a:rPr lang="en-NZ" sz="2400" dirty="0">
                <a:latin typeface="Times New Roman"/>
                <a:ea typeface="Times New Roman"/>
                <a:cs typeface="Times New Roman"/>
                <a:sym typeface="Times New Roman"/>
              </a:rPr>
              <a:t>Empirically evaluate the RNN-based method with three widely used recurrent units, tanh, LSTM and GRU.</a:t>
            </a:r>
          </a:p>
          <a:p>
            <a:pPr marL="221742" lvl="0" indent="-221742" defTabSz="886968">
              <a:spcBef>
                <a:spcPts val="900"/>
              </a:spcBef>
              <a:defRPr sz="1800"/>
            </a:pPr>
            <a:r>
              <a:rPr lang="en-NZ" sz="2400" dirty="0">
                <a:latin typeface="Times New Roman"/>
                <a:ea typeface="Times New Roman"/>
                <a:cs typeface="Times New Roman"/>
                <a:sym typeface="Times New Roman"/>
              </a:rPr>
              <a:t>RNN is much better than non-NN-based approaches. Two-layer GRU RNN performs the best.</a:t>
            </a:r>
          </a:p>
          <a:p>
            <a:endParaRPr lang="en-US" altLang="zh-CN" sz="2400" dirty="0">
              <a:ea typeface="宋体" pitchFamily="2" charset="-122"/>
            </a:endParaRPr>
          </a:p>
        </p:txBody>
      </p:sp>
      <p:sp>
        <p:nvSpPr>
          <p:cNvPr id="22571" name="Rectangle 474"/>
          <p:cNvSpPr>
            <a:spLocks noChangeArrowheads="1"/>
          </p:cNvSpPr>
          <p:nvPr/>
        </p:nvSpPr>
        <p:spPr bwMode="auto">
          <a:xfrm>
            <a:off x="468313" y="1628800"/>
            <a:ext cx="8247062" cy="61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endParaRPr lang="en-US" altLang="zh-CN" sz="2400" b="0" dirty="0">
              <a:ea typeface="宋体" pitchFamily="2"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dirty="0">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Methods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Conclusions and future work</a:t>
            </a:r>
          </a:p>
        </p:txBody>
      </p:sp>
    </p:spTree>
    <p:extLst>
      <p:ext uri="{BB962C8B-B14F-4D97-AF65-F5344CB8AC3E}">
        <p14:creationId xmlns:p14="http://schemas.microsoft.com/office/powerpoint/2010/main" val="2871999158"/>
      </p:ext>
    </p:extLst>
  </p:cSld>
  <p:clrMapOvr>
    <a:masterClrMapping/>
  </p:clrMapOvr>
  <p:transition advTm="3558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9BE1A-B697-406A-B37B-2B6A7C572D96}"/>
              </a:ext>
            </a:extLst>
          </p:cNvPr>
          <p:cNvSpPr>
            <a:spLocks noGrp="1"/>
          </p:cNvSpPr>
          <p:nvPr>
            <p:ph type="title"/>
          </p:nvPr>
        </p:nvSpPr>
        <p:spPr>
          <a:xfrm>
            <a:off x="457200" y="277813"/>
            <a:ext cx="8229600" cy="774923"/>
          </a:xfrm>
        </p:spPr>
        <p:txBody>
          <a:bodyPr/>
          <a:lstStyle/>
          <a:p>
            <a:r>
              <a:rPr lang="en-NZ" dirty="0"/>
              <a:t>About Myself</a:t>
            </a:r>
          </a:p>
        </p:txBody>
      </p:sp>
      <p:sp>
        <p:nvSpPr>
          <p:cNvPr id="3" name="Content Placeholder 2">
            <a:extLst>
              <a:ext uri="{FF2B5EF4-FFF2-40B4-BE49-F238E27FC236}">
                <a16:creationId xmlns:a16="http://schemas.microsoft.com/office/drawing/2014/main" xmlns="" id="{46CC9D4B-A593-427E-9BAE-FE96ADF56C52}"/>
              </a:ext>
            </a:extLst>
          </p:cNvPr>
          <p:cNvSpPr>
            <a:spLocks noGrp="1"/>
          </p:cNvSpPr>
          <p:nvPr>
            <p:ph idx="1"/>
          </p:nvPr>
        </p:nvSpPr>
        <p:spPr>
          <a:xfrm>
            <a:off x="457200" y="1412776"/>
            <a:ext cx="8229600" cy="3816424"/>
          </a:xfrm>
        </p:spPr>
        <p:txBody>
          <a:bodyPr/>
          <a:lstStyle/>
          <a:p>
            <a:r>
              <a:rPr lang="en-NZ" sz="2400" dirty="0">
                <a:latin typeface="Times New Roman" panose="02020603050405020304" pitchFamily="18" charset="0"/>
                <a:cs typeface="Times New Roman" panose="02020603050405020304" pitchFamily="18" charset="0"/>
              </a:rPr>
              <a:t>4/2010: PhD, Chinese University of Hong Kong</a:t>
            </a:r>
          </a:p>
          <a:p>
            <a:r>
              <a:rPr lang="en-NZ" sz="2400" dirty="0">
                <a:latin typeface="Times New Roman" panose="02020603050405020304" pitchFamily="18" charset="0"/>
                <a:cs typeface="Times New Roman" panose="02020603050405020304" pitchFamily="18" charset="0"/>
              </a:rPr>
              <a:t>5-8/2010: Research Fellow, Institute for </a:t>
            </a:r>
            <a:r>
              <a:rPr lang="en-NZ" sz="2400" dirty="0" err="1">
                <a:latin typeface="Times New Roman" panose="02020603050405020304" pitchFamily="18" charset="0"/>
                <a:cs typeface="Times New Roman" panose="02020603050405020304" pitchFamily="18" charset="0"/>
              </a:rPr>
              <a:t>Infocomm</a:t>
            </a:r>
            <a:r>
              <a:rPr lang="en-NZ" sz="2400" dirty="0">
                <a:latin typeface="Times New Roman" panose="02020603050405020304" pitchFamily="18" charset="0"/>
                <a:cs typeface="Times New Roman" panose="02020603050405020304" pitchFamily="18" charset="0"/>
              </a:rPr>
              <a:t> Research, A*STAR, Singapore</a:t>
            </a:r>
          </a:p>
          <a:p>
            <a:r>
              <a:rPr lang="en-NZ" sz="2400" dirty="0">
                <a:latin typeface="Times New Roman" panose="02020603050405020304" pitchFamily="18" charset="0"/>
                <a:cs typeface="Times New Roman" panose="02020603050405020304" pitchFamily="18" charset="0"/>
              </a:rPr>
              <a:t>8/2010-8/2011: Research Assistant Professor, Chinese University of Hong Kong</a:t>
            </a:r>
          </a:p>
          <a:p>
            <a:r>
              <a:rPr lang="en-NZ" sz="2400" dirty="0">
                <a:latin typeface="Times New Roman" panose="02020603050405020304" pitchFamily="18" charset="0"/>
                <a:cs typeface="Times New Roman" panose="02020603050405020304" pitchFamily="18" charset="0"/>
              </a:rPr>
              <a:t>9/2011-5/2017: Scientist, Qatar Computing Research Institute, Qatar</a:t>
            </a:r>
          </a:p>
          <a:p>
            <a:r>
              <a:rPr lang="en-NZ" sz="2400" dirty="0">
                <a:latin typeface="Times New Roman" panose="02020603050405020304" pitchFamily="18" charset="0"/>
                <a:cs typeface="Times New Roman" panose="02020603050405020304" pitchFamily="18" charset="0"/>
              </a:rPr>
              <a:t>6/2017-now: Senior Lecturer, Victoria University of Wellington, New Zealand</a:t>
            </a:r>
          </a:p>
        </p:txBody>
      </p:sp>
      <p:pic>
        <p:nvPicPr>
          <p:cNvPr id="6" name="Picture 6" descr="Image result for qatar">
            <a:extLst>
              <a:ext uri="{FF2B5EF4-FFF2-40B4-BE49-F238E27FC236}">
                <a16:creationId xmlns:a16="http://schemas.microsoft.com/office/drawing/2014/main" xmlns="" id="{7CE5B6D6-E0D3-4AD9-A842-710600D276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596" y="5029712"/>
            <a:ext cx="3047147" cy="18282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hbku research complex">
            <a:extLst>
              <a:ext uri="{FF2B5EF4-FFF2-40B4-BE49-F238E27FC236}">
                <a16:creationId xmlns:a16="http://schemas.microsoft.com/office/drawing/2014/main" xmlns="" id="{29166404-AA4A-43E4-99D3-E7E1F596A6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90792">
            <a:off x="5419891" y="408514"/>
            <a:ext cx="3450412" cy="20092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E18B0C7F-2D98-4AAC-B83C-55628B78BE93}"/>
              </a:ext>
            </a:extLst>
          </p:cNvPr>
          <p:cNvPicPr>
            <a:picLocks noChangeAspect="1"/>
          </p:cNvPicPr>
          <p:nvPr/>
        </p:nvPicPr>
        <p:blipFill>
          <a:blip r:embed="rId4"/>
          <a:stretch>
            <a:fillRect/>
          </a:stretch>
        </p:blipFill>
        <p:spPr>
          <a:xfrm>
            <a:off x="4427984" y="4985672"/>
            <a:ext cx="3457575" cy="1819275"/>
          </a:xfrm>
          <a:prstGeom prst="rect">
            <a:avLst/>
          </a:prstGeom>
        </p:spPr>
      </p:pic>
    </p:spTree>
    <p:extLst>
      <p:ext uri="{BB962C8B-B14F-4D97-AF65-F5344CB8AC3E}">
        <p14:creationId xmlns:p14="http://schemas.microsoft.com/office/powerpoint/2010/main" val="233391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idx="4294967295"/>
          </p:nvPr>
        </p:nvSpPr>
        <p:spPr>
          <a:xfrm>
            <a:off x="457200" y="277813"/>
            <a:ext cx="8229600" cy="774700"/>
          </a:xfrm>
        </p:spPr>
        <p:txBody>
          <a:bodyPr/>
          <a:lstStyle/>
          <a:p>
            <a:r>
              <a:rPr lang="en-US" altLang="zh-CN" dirty="0">
                <a:ea typeface="宋体" pitchFamily="2" charset="-122"/>
              </a:rPr>
              <a:t>Make use of propagation structure</a:t>
            </a:r>
          </a:p>
        </p:txBody>
      </p:sp>
      <p:pic>
        <p:nvPicPr>
          <p:cNvPr id="17" name="Picture 2" descr="Picture 2">
            <a:extLst>
              <a:ext uri="{FF2B5EF4-FFF2-40B4-BE49-F238E27FC236}">
                <a16:creationId xmlns:a16="http://schemas.microsoft.com/office/drawing/2014/main" xmlns="" id="{F8E0B48C-EBC1-4751-BB37-81B3AB59D93A}"/>
              </a:ext>
            </a:extLst>
          </p:cNvPr>
          <p:cNvPicPr>
            <a:picLocks noChangeAspect="1"/>
          </p:cNvPicPr>
          <p:nvPr/>
        </p:nvPicPr>
        <p:blipFill>
          <a:blip r:embed="rId3">
            <a:extLst/>
          </a:blip>
          <a:stretch>
            <a:fillRect/>
          </a:stretch>
        </p:blipFill>
        <p:spPr>
          <a:xfrm>
            <a:off x="319065" y="1196752"/>
            <a:ext cx="4425009" cy="4752530"/>
          </a:xfrm>
          <a:prstGeom prst="rect">
            <a:avLst/>
          </a:prstGeom>
          <a:ln w="12700">
            <a:miter lim="400000"/>
          </a:ln>
        </p:spPr>
      </p:pic>
      <p:pic>
        <p:nvPicPr>
          <p:cNvPr id="18" name="Picture 3" descr="Picture 3">
            <a:extLst>
              <a:ext uri="{FF2B5EF4-FFF2-40B4-BE49-F238E27FC236}">
                <a16:creationId xmlns:a16="http://schemas.microsoft.com/office/drawing/2014/main" xmlns="" id="{239555B8-07B7-4530-A2B4-5E3718F8C4F2}"/>
              </a:ext>
            </a:extLst>
          </p:cNvPr>
          <p:cNvPicPr>
            <a:picLocks noChangeAspect="1"/>
          </p:cNvPicPr>
          <p:nvPr/>
        </p:nvPicPr>
        <p:blipFill>
          <a:blip r:embed="rId4">
            <a:extLst/>
          </a:blip>
          <a:stretch>
            <a:fillRect/>
          </a:stretch>
        </p:blipFill>
        <p:spPr>
          <a:xfrm>
            <a:off x="4772077" y="1314836"/>
            <a:ext cx="3760056" cy="3992237"/>
          </a:xfrm>
          <a:prstGeom prst="rect">
            <a:avLst/>
          </a:prstGeom>
          <a:ln w="12700">
            <a:miter lim="400000"/>
          </a:ln>
        </p:spPr>
      </p:pic>
      <p:pic>
        <p:nvPicPr>
          <p:cNvPr id="19" name="Picture 4" descr="Picture 4">
            <a:extLst>
              <a:ext uri="{FF2B5EF4-FFF2-40B4-BE49-F238E27FC236}">
                <a16:creationId xmlns:a16="http://schemas.microsoft.com/office/drawing/2014/main" xmlns="" id="{8FE68CDD-DD3A-4B2A-B5E2-C12F21C24719}"/>
              </a:ext>
            </a:extLst>
          </p:cNvPr>
          <p:cNvPicPr>
            <a:picLocks noChangeAspect="1"/>
          </p:cNvPicPr>
          <p:nvPr/>
        </p:nvPicPr>
        <p:blipFill>
          <a:blip r:embed="rId5">
            <a:extLst/>
          </a:blip>
          <a:stretch>
            <a:fillRect/>
          </a:stretch>
        </p:blipFill>
        <p:spPr>
          <a:xfrm>
            <a:off x="4802110" y="5341386"/>
            <a:ext cx="3214403" cy="1359452"/>
          </a:xfrm>
          <a:prstGeom prst="rect">
            <a:avLst/>
          </a:prstGeom>
          <a:ln w="12700">
            <a:miter lim="400000"/>
          </a:ln>
        </p:spPr>
      </p:pic>
      <p:sp>
        <p:nvSpPr>
          <p:cNvPr id="11" name="线条">
            <a:extLst>
              <a:ext uri="{FF2B5EF4-FFF2-40B4-BE49-F238E27FC236}">
                <a16:creationId xmlns:a16="http://schemas.microsoft.com/office/drawing/2014/main" xmlns="" id="{91C1A8B7-F97F-4AC3-A962-24B3FD350FE3}"/>
              </a:ext>
            </a:extLst>
          </p:cNvPr>
          <p:cNvSpPr/>
          <p:nvPr/>
        </p:nvSpPr>
        <p:spPr>
          <a:xfrm>
            <a:off x="4772077" y="2204864"/>
            <a:ext cx="1528115" cy="0"/>
          </a:xfrm>
          <a:prstGeom prst="line">
            <a:avLst/>
          </a:prstGeom>
          <a:ln w="12700">
            <a:solidFill>
              <a:srgbClr val="FF0000"/>
            </a:solidFill>
            <a:miter/>
          </a:ln>
        </p:spPr>
        <p:txBody>
          <a:bodyPr lIns="45718" tIns="45718" rIns="45718" bIns="45718"/>
          <a:lstStyle/>
          <a:p>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5"/>
          <p:cNvSpPr>
            <a:spLocks noGrp="1"/>
          </p:cNvSpPr>
          <p:nvPr>
            <p:ph type="title"/>
          </p:nvPr>
        </p:nvSpPr>
        <p:spPr>
          <a:xfrm>
            <a:off x="457200" y="260648"/>
            <a:ext cx="8229600" cy="846931"/>
          </a:xfrm>
        </p:spPr>
        <p:txBody>
          <a:bodyPr/>
          <a:lstStyle/>
          <a:p>
            <a:r>
              <a:rPr lang="en-US" altLang="zh-CN" dirty="0">
                <a:ea typeface="宋体" pitchFamily="2" charset="-122"/>
              </a:rPr>
              <a:t>How does it go viral?</a:t>
            </a:r>
            <a:endParaRPr lang="zh-CN" altLang="en-US" dirty="0">
              <a:ea typeface="宋体" pitchFamily="2" charset="-122"/>
            </a:endParaRPr>
          </a:p>
        </p:txBody>
      </p:sp>
      <p:sp>
        <p:nvSpPr>
          <p:cNvPr id="9" name="Buses used to ship in paid anti-Trump protesters to  Austin, Texas. Where ‘*’ indicates the level of influence.">
            <a:extLst>
              <a:ext uri="{FF2B5EF4-FFF2-40B4-BE49-F238E27FC236}">
                <a16:creationId xmlns:a16="http://schemas.microsoft.com/office/drawing/2014/main" xmlns="" id="{CF575150-662F-48D4-88FD-CE63B1A197CE}"/>
              </a:ext>
            </a:extLst>
          </p:cNvPr>
          <p:cNvSpPr txBox="1"/>
          <p:nvPr/>
        </p:nvSpPr>
        <p:spPr>
          <a:xfrm>
            <a:off x="381818" y="5301208"/>
            <a:ext cx="8366646" cy="76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600" b="1">
                <a:solidFill>
                  <a:srgbClr val="FF0000"/>
                </a:solidFill>
                <a:latin typeface="Times New Roman"/>
                <a:ea typeface="Times New Roman"/>
                <a:cs typeface="Times New Roman"/>
                <a:sym typeface="Times New Roman"/>
              </a:defRPr>
            </a:pPr>
            <a:r>
              <a:rPr dirty="0"/>
              <a:t>‘*’ </a:t>
            </a:r>
            <a:r>
              <a:rPr dirty="0">
                <a:solidFill>
                  <a:srgbClr val="000000"/>
                </a:solidFill>
              </a:rPr>
              <a:t>indicates the level of influence.</a:t>
            </a:r>
          </a:p>
          <a:p>
            <a:pPr defTabSz="457200">
              <a:spcBef>
                <a:spcPts val="1200"/>
              </a:spcBef>
              <a:defRPr b="1">
                <a:latin typeface="Times New Roman"/>
                <a:ea typeface="Times New Roman"/>
                <a:cs typeface="Times New Roman"/>
                <a:sym typeface="Times New Roman"/>
              </a:defRPr>
            </a:pPr>
            <a:r>
              <a:rPr dirty="0"/>
              <a:t>Start </a:t>
            </a:r>
            <a:r>
              <a:rPr lang="en-US" dirty="0"/>
              <a:t>f</a:t>
            </a:r>
            <a:r>
              <a:rPr dirty="0"/>
              <a:t>rom </a:t>
            </a:r>
            <a:r>
              <a:rPr dirty="0">
                <a:solidFill>
                  <a:srgbClr val="FF0000"/>
                </a:solidFill>
              </a:rPr>
              <a:t>a grass-roots users, </a:t>
            </a:r>
            <a:r>
              <a:rPr lang="en-US" dirty="0"/>
              <a:t>p</a:t>
            </a:r>
            <a:r>
              <a:rPr dirty="0"/>
              <a:t>romoted by</a:t>
            </a:r>
            <a:r>
              <a:rPr dirty="0">
                <a:solidFill>
                  <a:srgbClr val="FF0000"/>
                </a:solidFill>
              </a:rPr>
              <a:t> some influential accounts, </a:t>
            </a:r>
            <a:r>
              <a:rPr lang="en-US" dirty="0"/>
              <a:t>w</a:t>
            </a:r>
            <a:r>
              <a:rPr dirty="0"/>
              <a:t>ide</a:t>
            </a:r>
            <a:r>
              <a:rPr lang="en-US" dirty="0"/>
              <a:t>ly</a:t>
            </a:r>
            <a:r>
              <a:rPr dirty="0"/>
              <a:t> spread</a:t>
            </a:r>
          </a:p>
        </p:txBody>
      </p:sp>
      <p:pic>
        <p:nvPicPr>
          <p:cNvPr id="10" name="case.png" descr="case.png">
            <a:extLst>
              <a:ext uri="{FF2B5EF4-FFF2-40B4-BE49-F238E27FC236}">
                <a16:creationId xmlns:a16="http://schemas.microsoft.com/office/drawing/2014/main" xmlns="" id="{B2AFBD36-D446-4E80-8D71-D9F61C74A5C2}"/>
              </a:ext>
            </a:extLst>
          </p:cNvPr>
          <p:cNvPicPr>
            <a:picLocks noChangeAspect="1"/>
          </p:cNvPicPr>
          <p:nvPr/>
        </p:nvPicPr>
        <p:blipFill>
          <a:blip r:embed="rId3">
            <a:extLst/>
          </a:blip>
          <a:stretch>
            <a:fillRect/>
          </a:stretch>
        </p:blipFill>
        <p:spPr>
          <a:xfrm>
            <a:off x="395536" y="1321378"/>
            <a:ext cx="7572675" cy="3835814"/>
          </a:xfrm>
          <a:prstGeom prst="rect">
            <a:avLst/>
          </a:prstGeom>
          <a:ln w="12700">
            <a:miter lim="400000"/>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4AF2B9-FCF4-4B30-8FE5-3FFA8704FBE0}"/>
              </a:ext>
            </a:extLst>
          </p:cNvPr>
          <p:cNvSpPr>
            <a:spLocks noGrp="1"/>
          </p:cNvSpPr>
          <p:nvPr>
            <p:ph type="title"/>
          </p:nvPr>
        </p:nvSpPr>
        <p:spPr>
          <a:xfrm>
            <a:off x="457200" y="154322"/>
            <a:ext cx="8229600" cy="682390"/>
          </a:xfrm>
        </p:spPr>
        <p:txBody>
          <a:bodyPr/>
          <a:lstStyle/>
          <a:p>
            <a:r>
              <a:rPr lang="en-NZ" dirty="0"/>
              <a:t>Propagation structure</a:t>
            </a:r>
          </a:p>
        </p:txBody>
      </p:sp>
      <p:sp>
        <p:nvSpPr>
          <p:cNvPr id="5" name="Right Arrow 20">
            <a:extLst>
              <a:ext uri="{FF2B5EF4-FFF2-40B4-BE49-F238E27FC236}">
                <a16:creationId xmlns:a16="http://schemas.microsoft.com/office/drawing/2014/main" xmlns="" id="{F07BD1A4-BAD3-42E0-B303-469B4896D04E}"/>
              </a:ext>
            </a:extLst>
          </p:cNvPr>
          <p:cNvSpPr/>
          <p:nvPr/>
        </p:nvSpPr>
        <p:spPr>
          <a:xfrm rot="8365947">
            <a:off x="4971568" y="3605055"/>
            <a:ext cx="561343" cy="329026"/>
          </a:xfrm>
          <a:prstGeom prst="rightArrow">
            <a:avLst>
              <a:gd name="adj1" fmla="val 50000"/>
              <a:gd name="adj2" fmla="val 50000"/>
            </a:avLst>
          </a:prstGeom>
          <a:noFill/>
          <a:ln w="38100">
            <a:solidFill>
              <a:schemeClr val="tx1"/>
            </a:solidFill>
          </a:ln>
        </p:spPr>
        <p:txBody>
          <a:bodyPr lIns="45718" tIns="45718" rIns="45718" bIns="45718" anchor="ctr"/>
          <a:lstStyle/>
          <a:p>
            <a:pPr>
              <a:defRPr>
                <a:latin typeface="Calibri"/>
                <a:ea typeface="Calibri"/>
                <a:cs typeface="Calibri"/>
                <a:sym typeface="Calibri"/>
              </a:defRPr>
            </a:pPr>
            <a:endParaRPr/>
          </a:p>
        </p:txBody>
      </p:sp>
      <p:pic>
        <p:nvPicPr>
          <p:cNvPr id="6" name="Picture 4" descr="Picture 4">
            <a:extLst>
              <a:ext uri="{FF2B5EF4-FFF2-40B4-BE49-F238E27FC236}">
                <a16:creationId xmlns:a16="http://schemas.microsoft.com/office/drawing/2014/main" xmlns="" id="{79B24100-4492-4864-B93C-C02494B29F47}"/>
              </a:ext>
            </a:extLst>
          </p:cNvPr>
          <p:cNvPicPr>
            <a:picLocks noChangeAspect="1"/>
          </p:cNvPicPr>
          <p:nvPr/>
        </p:nvPicPr>
        <p:blipFill>
          <a:blip r:embed="rId2">
            <a:extLst/>
          </a:blip>
          <a:stretch>
            <a:fillRect/>
          </a:stretch>
        </p:blipFill>
        <p:spPr>
          <a:xfrm>
            <a:off x="561234" y="1120259"/>
            <a:ext cx="3349956" cy="2318742"/>
          </a:xfrm>
          <a:prstGeom prst="rect">
            <a:avLst/>
          </a:prstGeom>
          <a:ln w="12700">
            <a:miter lim="400000"/>
          </a:ln>
        </p:spPr>
      </p:pic>
      <p:pic>
        <p:nvPicPr>
          <p:cNvPr id="7" name="Picture 5" descr="Picture 5">
            <a:extLst>
              <a:ext uri="{FF2B5EF4-FFF2-40B4-BE49-F238E27FC236}">
                <a16:creationId xmlns:a16="http://schemas.microsoft.com/office/drawing/2014/main" xmlns="" id="{E9598A00-82CD-42E8-99CB-2CA28D34EC75}"/>
              </a:ext>
            </a:extLst>
          </p:cNvPr>
          <p:cNvPicPr>
            <a:picLocks noChangeAspect="1"/>
          </p:cNvPicPr>
          <p:nvPr/>
        </p:nvPicPr>
        <p:blipFill>
          <a:blip r:embed="rId3">
            <a:extLst/>
          </a:blip>
          <a:stretch>
            <a:fillRect/>
          </a:stretch>
        </p:blipFill>
        <p:spPr>
          <a:xfrm>
            <a:off x="5790379" y="1190430"/>
            <a:ext cx="2816102" cy="3278474"/>
          </a:xfrm>
          <a:prstGeom prst="rect">
            <a:avLst/>
          </a:prstGeom>
          <a:ln w="12700">
            <a:miter lim="400000"/>
          </a:ln>
        </p:spPr>
      </p:pic>
      <p:pic>
        <p:nvPicPr>
          <p:cNvPr id="8" name="Picture 2" descr="Picture 2">
            <a:extLst>
              <a:ext uri="{FF2B5EF4-FFF2-40B4-BE49-F238E27FC236}">
                <a16:creationId xmlns:a16="http://schemas.microsoft.com/office/drawing/2014/main" xmlns="" id="{0D7B4A5F-F7B7-48F8-B71C-2EB872F3F372}"/>
              </a:ext>
            </a:extLst>
          </p:cNvPr>
          <p:cNvPicPr>
            <a:picLocks noChangeAspect="1"/>
          </p:cNvPicPr>
          <p:nvPr/>
        </p:nvPicPr>
        <p:blipFill>
          <a:blip r:embed="rId4">
            <a:extLst/>
          </a:blip>
          <a:srcRect l="35171" t="24062" r="49724" b="47188"/>
          <a:stretch>
            <a:fillRect/>
          </a:stretch>
        </p:blipFill>
        <p:spPr>
          <a:xfrm>
            <a:off x="4109540" y="1544075"/>
            <a:ext cx="1428665" cy="1699618"/>
          </a:xfrm>
          <a:prstGeom prst="rect">
            <a:avLst/>
          </a:prstGeom>
          <a:ln w="12700">
            <a:miter lim="400000"/>
          </a:ln>
        </p:spPr>
      </p:pic>
      <p:sp>
        <p:nvSpPr>
          <p:cNvPr id="9" name="Capture the longest continuous time span">
            <a:extLst>
              <a:ext uri="{FF2B5EF4-FFF2-40B4-BE49-F238E27FC236}">
                <a16:creationId xmlns:a16="http://schemas.microsoft.com/office/drawing/2014/main" xmlns="" id="{4BC40B87-24EB-4552-A44C-811423447E94}"/>
              </a:ext>
            </a:extLst>
          </p:cNvPr>
          <p:cNvSpPr txBox="1"/>
          <p:nvPr/>
        </p:nvSpPr>
        <p:spPr>
          <a:xfrm>
            <a:off x="3924731" y="1023943"/>
            <a:ext cx="1653472" cy="3385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a:solidFill>
                  <a:srgbClr val="FF0000"/>
                </a:solidFill>
                <a:latin typeface="Calibri"/>
                <a:ea typeface="Calibri"/>
                <a:cs typeface="Calibri"/>
                <a:sym typeface="Calibri"/>
              </a:defRPr>
            </a:lvl1pPr>
          </a:lstStyle>
          <a:p>
            <a:r>
              <a:rPr sz="1600" b="1" dirty="0"/>
              <a:t>Text Features</a:t>
            </a:r>
          </a:p>
        </p:txBody>
      </p:sp>
      <p:sp>
        <p:nvSpPr>
          <p:cNvPr id="10" name="Capture the longest continuous time span">
            <a:extLst>
              <a:ext uri="{FF2B5EF4-FFF2-40B4-BE49-F238E27FC236}">
                <a16:creationId xmlns:a16="http://schemas.microsoft.com/office/drawing/2014/main" xmlns="" id="{F048E6F2-83A9-4BF7-8A9C-A355F4192DEB}"/>
              </a:ext>
            </a:extLst>
          </p:cNvPr>
          <p:cNvSpPr txBox="1"/>
          <p:nvPr/>
        </p:nvSpPr>
        <p:spPr>
          <a:xfrm>
            <a:off x="6812229" y="1173763"/>
            <a:ext cx="2277977" cy="584771"/>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defRPr>
                <a:solidFill>
                  <a:srgbClr val="FF0000"/>
                </a:solidFill>
                <a:latin typeface="Calibri"/>
                <a:ea typeface="Calibri"/>
                <a:cs typeface="Calibri"/>
                <a:sym typeface="Calibri"/>
              </a:defRPr>
            </a:lvl1pPr>
          </a:lstStyle>
          <a:p>
            <a:pPr algn="ctr"/>
            <a:r>
              <a:rPr sz="1600" b="1" dirty="0"/>
              <a:t>Propagation &amp; Temporal </a:t>
            </a:r>
            <a:r>
              <a:rPr lang="en-NZ" sz="1600" b="1" dirty="0"/>
              <a:t>information</a:t>
            </a:r>
            <a:endParaRPr sz="1600" b="1" dirty="0"/>
          </a:p>
        </p:txBody>
      </p:sp>
      <p:sp>
        <p:nvSpPr>
          <p:cNvPr id="11" name="Capture the longest continuous time span">
            <a:extLst>
              <a:ext uri="{FF2B5EF4-FFF2-40B4-BE49-F238E27FC236}">
                <a16:creationId xmlns:a16="http://schemas.microsoft.com/office/drawing/2014/main" xmlns="" id="{7BD829D0-D25F-45ED-BB5F-7DD29ED28A31}"/>
              </a:ext>
            </a:extLst>
          </p:cNvPr>
          <p:cNvSpPr txBox="1"/>
          <p:nvPr/>
        </p:nvSpPr>
        <p:spPr>
          <a:xfrm>
            <a:off x="4173119" y="2757347"/>
            <a:ext cx="1301506" cy="33855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defRPr>
                <a:solidFill>
                  <a:srgbClr val="FF0000"/>
                </a:solidFill>
                <a:latin typeface="Calibri"/>
                <a:ea typeface="Calibri"/>
                <a:cs typeface="Calibri"/>
                <a:sym typeface="Calibri"/>
              </a:defRPr>
            </a:lvl1pPr>
          </a:lstStyle>
          <a:p>
            <a:r>
              <a:rPr sz="1600" b="1" dirty="0"/>
              <a:t>User Features</a:t>
            </a:r>
          </a:p>
        </p:txBody>
      </p:sp>
      <p:sp>
        <p:nvSpPr>
          <p:cNvPr id="12" name="Freeform: Shape 11">
            <a:extLst>
              <a:ext uri="{FF2B5EF4-FFF2-40B4-BE49-F238E27FC236}">
                <a16:creationId xmlns:a16="http://schemas.microsoft.com/office/drawing/2014/main" xmlns="" id="{1A942142-2196-4336-800B-852F71A5B709}"/>
              </a:ext>
            </a:extLst>
          </p:cNvPr>
          <p:cNvSpPr/>
          <p:nvPr/>
        </p:nvSpPr>
        <p:spPr>
          <a:xfrm>
            <a:off x="395536" y="1018793"/>
            <a:ext cx="8717014" cy="4066391"/>
          </a:xfrm>
          <a:custGeom>
            <a:avLst/>
            <a:gdLst>
              <a:gd name="connsiteX0" fmla="*/ 64947 w 9091438"/>
              <a:gd name="connsiteY0" fmla="*/ 32273 h 4066391"/>
              <a:gd name="connsiteX1" fmla="*/ 64947 w 9091438"/>
              <a:gd name="connsiteY1" fmla="*/ 32273 h 4066391"/>
              <a:gd name="connsiteX2" fmla="*/ 107978 w 9091438"/>
              <a:gd name="connsiteY2" fmla="*/ 129092 h 4066391"/>
              <a:gd name="connsiteX3" fmla="*/ 129493 w 9091438"/>
              <a:gd name="connsiteY3" fmla="*/ 161365 h 4066391"/>
              <a:gd name="connsiteX4" fmla="*/ 151009 w 9091438"/>
              <a:gd name="connsiteY4" fmla="*/ 247426 h 4066391"/>
              <a:gd name="connsiteX5" fmla="*/ 161766 w 9091438"/>
              <a:gd name="connsiteY5" fmla="*/ 387275 h 4066391"/>
              <a:gd name="connsiteX6" fmla="*/ 172524 w 9091438"/>
              <a:gd name="connsiteY6" fmla="*/ 430306 h 4066391"/>
              <a:gd name="connsiteX7" fmla="*/ 194039 w 9091438"/>
              <a:gd name="connsiteY7" fmla="*/ 591671 h 4066391"/>
              <a:gd name="connsiteX8" fmla="*/ 161766 w 9091438"/>
              <a:gd name="connsiteY8" fmla="*/ 1032734 h 4066391"/>
              <a:gd name="connsiteX9" fmla="*/ 151009 w 9091438"/>
              <a:gd name="connsiteY9" fmla="*/ 1075765 h 4066391"/>
              <a:gd name="connsiteX10" fmla="*/ 140251 w 9091438"/>
              <a:gd name="connsiteY10" fmla="*/ 1140311 h 4066391"/>
              <a:gd name="connsiteX11" fmla="*/ 107978 w 9091438"/>
              <a:gd name="connsiteY11" fmla="*/ 1226372 h 4066391"/>
              <a:gd name="connsiteX12" fmla="*/ 86463 w 9091438"/>
              <a:gd name="connsiteY12" fmla="*/ 1312433 h 4066391"/>
              <a:gd name="connsiteX13" fmla="*/ 75705 w 9091438"/>
              <a:gd name="connsiteY13" fmla="*/ 1355463 h 4066391"/>
              <a:gd name="connsiteX14" fmla="*/ 64947 w 9091438"/>
              <a:gd name="connsiteY14" fmla="*/ 1387736 h 4066391"/>
              <a:gd name="connsiteX15" fmla="*/ 32674 w 9091438"/>
              <a:gd name="connsiteY15" fmla="*/ 1538343 h 4066391"/>
              <a:gd name="connsiteX16" fmla="*/ 21917 w 9091438"/>
              <a:gd name="connsiteY16" fmla="*/ 1699708 h 4066391"/>
              <a:gd name="connsiteX17" fmla="*/ 402 w 9091438"/>
              <a:gd name="connsiteY17" fmla="*/ 1979407 h 4066391"/>
              <a:gd name="connsiteX18" fmla="*/ 11159 w 9091438"/>
              <a:gd name="connsiteY18" fmla="*/ 2377440 h 4066391"/>
              <a:gd name="connsiteX19" fmla="*/ 43432 w 9091438"/>
              <a:gd name="connsiteY19" fmla="*/ 2495774 h 4066391"/>
              <a:gd name="connsiteX20" fmla="*/ 54190 w 9091438"/>
              <a:gd name="connsiteY20" fmla="*/ 2549562 h 4066391"/>
              <a:gd name="connsiteX21" fmla="*/ 75705 w 9091438"/>
              <a:gd name="connsiteY21" fmla="*/ 2571078 h 4066391"/>
              <a:gd name="connsiteX22" fmla="*/ 86463 w 9091438"/>
              <a:gd name="connsiteY22" fmla="*/ 2603351 h 4066391"/>
              <a:gd name="connsiteX23" fmla="*/ 97220 w 9091438"/>
              <a:gd name="connsiteY23" fmla="*/ 2667896 h 4066391"/>
              <a:gd name="connsiteX24" fmla="*/ 118736 w 9091438"/>
              <a:gd name="connsiteY24" fmla="*/ 2689412 h 4066391"/>
              <a:gd name="connsiteX25" fmla="*/ 140251 w 9091438"/>
              <a:gd name="connsiteY25" fmla="*/ 2732442 h 4066391"/>
              <a:gd name="connsiteX26" fmla="*/ 226312 w 9091438"/>
              <a:gd name="connsiteY26" fmla="*/ 2775473 h 4066391"/>
              <a:gd name="connsiteX27" fmla="*/ 269343 w 9091438"/>
              <a:gd name="connsiteY27" fmla="*/ 2786231 h 4066391"/>
              <a:gd name="connsiteX28" fmla="*/ 462980 w 9091438"/>
              <a:gd name="connsiteY28" fmla="*/ 2807746 h 4066391"/>
              <a:gd name="connsiteX29" fmla="*/ 656618 w 9091438"/>
              <a:gd name="connsiteY29" fmla="*/ 2796988 h 4066391"/>
              <a:gd name="connsiteX30" fmla="*/ 699649 w 9091438"/>
              <a:gd name="connsiteY30" fmla="*/ 2775473 h 4066391"/>
              <a:gd name="connsiteX31" fmla="*/ 753437 w 9091438"/>
              <a:gd name="connsiteY31" fmla="*/ 2743200 h 4066391"/>
              <a:gd name="connsiteX32" fmla="*/ 785710 w 9091438"/>
              <a:gd name="connsiteY32" fmla="*/ 2721685 h 4066391"/>
              <a:gd name="connsiteX33" fmla="*/ 817983 w 9091438"/>
              <a:gd name="connsiteY33" fmla="*/ 2710927 h 4066391"/>
              <a:gd name="connsiteX34" fmla="*/ 850256 w 9091438"/>
              <a:gd name="connsiteY34" fmla="*/ 2689412 h 4066391"/>
              <a:gd name="connsiteX35" fmla="*/ 914802 w 9091438"/>
              <a:gd name="connsiteY35" fmla="*/ 2667896 h 4066391"/>
              <a:gd name="connsiteX36" fmla="*/ 957832 w 9091438"/>
              <a:gd name="connsiteY36" fmla="*/ 2646381 h 4066391"/>
              <a:gd name="connsiteX37" fmla="*/ 1033136 w 9091438"/>
              <a:gd name="connsiteY37" fmla="*/ 2624866 h 4066391"/>
              <a:gd name="connsiteX38" fmla="*/ 1076166 w 9091438"/>
              <a:gd name="connsiteY38" fmla="*/ 2603351 h 4066391"/>
              <a:gd name="connsiteX39" fmla="*/ 1129954 w 9091438"/>
              <a:gd name="connsiteY39" fmla="*/ 2592593 h 4066391"/>
              <a:gd name="connsiteX40" fmla="*/ 1205258 w 9091438"/>
              <a:gd name="connsiteY40" fmla="*/ 2571078 h 4066391"/>
              <a:gd name="connsiteX41" fmla="*/ 1366623 w 9091438"/>
              <a:gd name="connsiteY41" fmla="*/ 2538805 h 4066391"/>
              <a:gd name="connsiteX42" fmla="*/ 1700110 w 9091438"/>
              <a:gd name="connsiteY42" fmla="*/ 2517289 h 4066391"/>
              <a:gd name="connsiteX43" fmla="*/ 2012082 w 9091438"/>
              <a:gd name="connsiteY43" fmla="*/ 2538805 h 4066391"/>
              <a:gd name="connsiteX44" fmla="*/ 2087385 w 9091438"/>
              <a:gd name="connsiteY44" fmla="*/ 2549562 h 4066391"/>
              <a:gd name="connsiteX45" fmla="*/ 2194962 w 9091438"/>
              <a:gd name="connsiteY45" fmla="*/ 2560320 h 4066391"/>
              <a:gd name="connsiteX46" fmla="*/ 2281023 w 9091438"/>
              <a:gd name="connsiteY46" fmla="*/ 2581835 h 4066391"/>
              <a:gd name="connsiteX47" fmla="*/ 2410114 w 9091438"/>
              <a:gd name="connsiteY47" fmla="*/ 2592593 h 4066391"/>
              <a:gd name="connsiteX48" fmla="*/ 2506933 w 9091438"/>
              <a:gd name="connsiteY48" fmla="*/ 2635623 h 4066391"/>
              <a:gd name="connsiteX49" fmla="*/ 2861936 w 9091438"/>
              <a:gd name="connsiteY49" fmla="*/ 2646381 h 4066391"/>
              <a:gd name="connsiteX50" fmla="*/ 3195423 w 9091438"/>
              <a:gd name="connsiteY50" fmla="*/ 2678654 h 4066391"/>
              <a:gd name="connsiteX51" fmla="*/ 4174369 w 9091438"/>
              <a:gd name="connsiteY51" fmla="*/ 2667896 h 4066391"/>
              <a:gd name="connsiteX52" fmla="*/ 4228157 w 9091438"/>
              <a:gd name="connsiteY52" fmla="*/ 2657139 h 4066391"/>
              <a:gd name="connsiteX53" fmla="*/ 4432552 w 9091438"/>
              <a:gd name="connsiteY53" fmla="*/ 2635623 h 4066391"/>
              <a:gd name="connsiteX54" fmla="*/ 4561644 w 9091438"/>
              <a:gd name="connsiteY54" fmla="*/ 2614108 h 4066391"/>
              <a:gd name="connsiteX55" fmla="*/ 4647705 w 9091438"/>
              <a:gd name="connsiteY55" fmla="*/ 2592593 h 4066391"/>
              <a:gd name="connsiteX56" fmla="*/ 5056496 w 9091438"/>
              <a:gd name="connsiteY56" fmla="*/ 2581835 h 4066391"/>
              <a:gd name="connsiteX57" fmla="*/ 5303922 w 9091438"/>
              <a:gd name="connsiteY57" fmla="*/ 2603351 h 4066391"/>
              <a:gd name="connsiteX58" fmla="*/ 5368467 w 9091438"/>
              <a:gd name="connsiteY58" fmla="*/ 2657139 h 4066391"/>
              <a:gd name="connsiteX59" fmla="*/ 5400740 w 9091438"/>
              <a:gd name="connsiteY59" fmla="*/ 2732442 h 4066391"/>
              <a:gd name="connsiteX60" fmla="*/ 5422256 w 9091438"/>
              <a:gd name="connsiteY60" fmla="*/ 2786231 h 4066391"/>
              <a:gd name="connsiteX61" fmla="*/ 5443771 w 9091438"/>
              <a:gd name="connsiteY61" fmla="*/ 2850776 h 4066391"/>
              <a:gd name="connsiteX62" fmla="*/ 5476044 w 9091438"/>
              <a:gd name="connsiteY62" fmla="*/ 2893807 h 4066391"/>
              <a:gd name="connsiteX63" fmla="*/ 5508317 w 9091438"/>
              <a:gd name="connsiteY63" fmla="*/ 2969111 h 4066391"/>
              <a:gd name="connsiteX64" fmla="*/ 5540590 w 9091438"/>
              <a:gd name="connsiteY64" fmla="*/ 3012141 h 4066391"/>
              <a:gd name="connsiteX65" fmla="*/ 5594378 w 9091438"/>
              <a:gd name="connsiteY65" fmla="*/ 3119718 h 4066391"/>
              <a:gd name="connsiteX66" fmla="*/ 5615893 w 9091438"/>
              <a:gd name="connsiteY66" fmla="*/ 3173506 h 4066391"/>
              <a:gd name="connsiteX67" fmla="*/ 5626651 w 9091438"/>
              <a:gd name="connsiteY67" fmla="*/ 3238052 h 4066391"/>
              <a:gd name="connsiteX68" fmla="*/ 5637409 w 9091438"/>
              <a:gd name="connsiteY68" fmla="*/ 3313355 h 4066391"/>
              <a:gd name="connsiteX69" fmla="*/ 5648166 w 9091438"/>
              <a:gd name="connsiteY69" fmla="*/ 3345628 h 4066391"/>
              <a:gd name="connsiteX70" fmla="*/ 5658924 w 9091438"/>
              <a:gd name="connsiteY70" fmla="*/ 3410174 h 4066391"/>
              <a:gd name="connsiteX71" fmla="*/ 5680439 w 9091438"/>
              <a:gd name="connsiteY71" fmla="*/ 3496235 h 4066391"/>
              <a:gd name="connsiteX72" fmla="*/ 5691197 w 9091438"/>
              <a:gd name="connsiteY72" fmla="*/ 3636085 h 4066391"/>
              <a:gd name="connsiteX73" fmla="*/ 5701954 w 9091438"/>
              <a:gd name="connsiteY73" fmla="*/ 3679115 h 4066391"/>
              <a:gd name="connsiteX74" fmla="*/ 5777258 w 9091438"/>
              <a:gd name="connsiteY74" fmla="*/ 3754419 h 4066391"/>
              <a:gd name="connsiteX75" fmla="*/ 5917107 w 9091438"/>
              <a:gd name="connsiteY75" fmla="*/ 3829722 h 4066391"/>
              <a:gd name="connsiteX76" fmla="*/ 6003169 w 9091438"/>
              <a:gd name="connsiteY76" fmla="*/ 3861995 h 4066391"/>
              <a:gd name="connsiteX77" fmla="*/ 6078472 w 9091438"/>
              <a:gd name="connsiteY77" fmla="*/ 3905026 h 4066391"/>
              <a:gd name="connsiteX78" fmla="*/ 6143018 w 9091438"/>
              <a:gd name="connsiteY78" fmla="*/ 3937299 h 4066391"/>
              <a:gd name="connsiteX79" fmla="*/ 6229079 w 9091438"/>
              <a:gd name="connsiteY79" fmla="*/ 3969572 h 4066391"/>
              <a:gd name="connsiteX80" fmla="*/ 6272110 w 9091438"/>
              <a:gd name="connsiteY80" fmla="*/ 3991087 h 4066391"/>
              <a:gd name="connsiteX81" fmla="*/ 6325898 w 9091438"/>
              <a:gd name="connsiteY81" fmla="*/ 4001845 h 4066391"/>
              <a:gd name="connsiteX82" fmla="*/ 6433474 w 9091438"/>
              <a:gd name="connsiteY82" fmla="*/ 4034118 h 4066391"/>
              <a:gd name="connsiteX83" fmla="*/ 6562566 w 9091438"/>
              <a:gd name="connsiteY83" fmla="*/ 4066391 h 4066391"/>
              <a:gd name="connsiteX84" fmla="*/ 7025145 w 9091438"/>
              <a:gd name="connsiteY84" fmla="*/ 4055633 h 4066391"/>
              <a:gd name="connsiteX85" fmla="*/ 7100449 w 9091438"/>
              <a:gd name="connsiteY85" fmla="*/ 4034118 h 4066391"/>
              <a:gd name="connsiteX86" fmla="*/ 7272571 w 9091438"/>
              <a:gd name="connsiteY86" fmla="*/ 3969572 h 4066391"/>
              <a:gd name="connsiteX87" fmla="*/ 7326359 w 9091438"/>
              <a:gd name="connsiteY87" fmla="*/ 3958814 h 4066391"/>
              <a:gd name="connsiteX88" fmla="*/ 7380147 w 9091438"/>
              <a:gd name="connsiteY88" fmla="*/ 3926541 h 4066391"/>
              <a:gd name="connsiteX89" fmla="*/ 7423178 w 9091438"/>
              <a:gd name="connsiteY89" fmla="*/ 3915783 h 4066391"/>
              <a:gd name="connsiteX90" fmla="*/ 7498482 w 9091438"/>
              <a:gd name="connsiteY90" fmla="*/ 3894268 h 4066391"/>
              <a:gd name="connsiteX91" fmla="*/ 7573785 w 9091438"/>
              <a:gd name="connsiteY91" fmla="*/ 3883511 h 4066391"/>
              <a:gd name="connsiteX92" fmla="*/ 7692119 w 9091438"/>
              <a:gd name="connsiteY92" fmla="*/ 3851238 h 4066391"/>
              <a:gd name="connsiteX93" fmla="*/ 7864242 w 9091438"/>
              <a:gd name="connsiteY93" fmla="*/ 3808207 h 4066391"/>
              <a:gd name="connsiteX94" fmla="*/ 7896514 w 9091438"/>
              <a:gd name="connsiteY94" fmla="*/ 3797449 h 4066391"/>
              <a:gd name="connsiteX95" fmla="*/ 7939545 w 9091438"/>
              <a:gd name="connsiteY95" fmla="*/ 3775934 h 4066391"/>
              <a:gd name="connsiteX96" fmla="*/ 8079394 w 9091438"/>
              <a:gd name="connsiteY96" fmla="*/ 3743661 h 4066391"/>
              <a:gd name="connsiteX97" fmla="*/ 8133183 w 9091438"/>
              <a:gd name="connsiteY97" fmla="*/ 3722146 h 4066391"/>
              <a:gd name="connsiteX98" fmla="*/ 8262274 w 9091438"/>
              <a:gd name="connsiteY98" fmla="*/ 3657600 h 4066391"/>
              <a:gd name="connsiteX99" fmla="*/ 8369851 w 9091438"/>
              <a:gd name="connsiteY99" fmla="*/ 3625327 h 4066391"/>
              <a:gd name="connsiteX100" fmla="*/ 8402124 w 9091438"/>
              <a:gd name="connsiteY100" fmla="*/ 3603812 h 4066391"/>
              <a:gd name="connsiteX101" fmla="*/ 8498943 w 9091438"/>
              <a:gd name="connsiteY101" fmla="*/ 3560781 h 4066391"/>
              <a:gd name="connsiteX102" fmla="*/ 8531216 w 9091438"/>
              <a:gd name="connsiteY102" fmla="*/ 3550023 h 4066391"/>
              <a:gd name="connsiteX103" fmla="*/ 8595762 w 9091438"/>
              <a:gd name="connsiteY103" fmla="*/ 3496235 h 4066391"/>
              <a:gd name="connsiteX104" fmla="*/ 8714096 w 9091438"/>
              <a:gd name="connsiteY104" fmla="*/ 3399416 h 4066391"/>
              <a:gd name="connsiteX105" fmla="*/ 8757126 w 9091438"/>
              <a:gd name="connsiteY105" fmla="*/ 3367143 h 4066391"/>
              <a:gd name="connsiteX106" fmla="*/ 8778642 w 9091438"/>
              <a:gd name="connsiteY106" fmla="*/ 3334871 h 4066391"/>
              <a:gd name="connsiteX107" fmla="*/ 8832430 w 9091438"/>
              <a:gd name="connsiteY107" fmla="*/ 3291840 h 4066391"/>
              <a:gd name="connsiteX108" fmla="*/ 8853945 w 9091438"/>
              <a:gd name="connsiteY108" fmla="*/ 3259567 h 4066391"/>
              <a:gd name="connsiteX109" fmla="*/ 8896976 w 9091438"/>
              <a:gd name="connsiteY109" fmla="*/ 3205779 h 4066391"/>
              <a:gd name="connsiteX110" fmla="*/ 8907733 w 9091438"/>
              <a:gd name="connsiteY110" fmla="*/ 3173506 h 4066391"/>
              <a:gd name="connsiteX111" fmla="*/ 8950764 w 9091438"/>
              <a:gd name="connsiteY111" fmla="*/ 3065929 h 4066391"/>
              <a:gd name="connsiteX112" fmla="*/ 8961522 w 9091438"/>
              <a:gd name="connsiteY112" fmla="*/ 3033656 h 4066391"/>
              <a:gd name="connsiteX113" fmla="*/ 8972279 w 9091438"/>
              <a:gd name="connsiteY113" fmla="*/ 2990626 h 4066391"/>
              <a:gd name="connsiteX114" fmla="*/ 9004552 w 9091438"/>
              <a:gd name="connsiteY114" fmla="*/ 2926080 h 4066391"/>
              <a:gd name="connsiteX115" fmla="*/ 9047583 w 9091438"/>
              <a:gd name="connsiteY115" fmla="*/ 2807746 h 4066391"/>
              <a:gd name="connsiteX116" fmla="*/ 9058340 w 9091438"/>
              <a:gd name="connsiteY116" fmla="*/ 2689412 h 4066391"/>
              <a:gd name="connsiteX117" fmla="*/ 9069098 w 9091438"/>
              <a:gd name="connsiteY117" fmla="*/ 2635623 h 4066391"/>
              <a:gd name="connsiteX118" fmla="*/ 9079856 w 9091438"/>
              <a:gd name="connsiteY118" fmla="*/ 2538805 h 4066391"/>
              <a:gd name="connsiteX119" fmla="*/ 9079856 w 9091438"/>
              <a:gd name="connsiteY119" fmla="*/ 1656678 h 4066391"/>
              <a:gd name="connsiteX120" fmla="*/ 9069098 w 9091438"/>
              <a:gd name="connsiteY120" fmla="*/ 892885 h 4066391"/>
              <a:gd name="connsiteX121" fmla="*/ 9036825 w 9091438"/>
              <a:gd name="connsiteY121" fmla="*/ 742278 h 4066391"/>
              <a:gd name="connsiteX122" fmla="*/ 8983037 w 9091438"/>
              <a:gd name="connsiteY122" fmla="*/ 172122 h 4066391"/>
              <a:gd name="connsiteX123" fmla="*/ 8961522 w 9091438"/>
              <a:gd name="connsiteY123" fmla="*/ 139849 h 4066391"/>
              <a:gd name="connsiteX124" fmla="*/ 8950764 w 9091438"/>
              <a:gd name="connsiteY124" fmla="*/ 107576 h 4066391"/>
              <a:gd name="connsiteX125" fmla="*/ 8918491 w 9091438"/>
              <a:gd name="connsiteY125" fmla="*/ 86061 h 4066391"/>
              <a:gd name="connsiteX126" fmla="*/ 8843187 w 9091438"/>
              <a:gd name="connsiteY126" fmla="*/ 64546 h 4066391"/>
              <a:gd name="connsiteX127" fmla="*/ 8111667 w 9091438"/>
              <a:gd name="connsiteY127" fmla="*/ 75303 h 4066391"/>
              <a:gd name="connsiteX128" fmla="*/ 7950303 w 9091438"/>
              <a:gd name="connsiteY128" fmla="*/ 86061 h 4066391"/>
              <a:gd name="connsiteX129" fmla="*/ 7918030 w 9091438"/>
              <a:gd name="connsiteY129" fmla="*/ 96819 h 4066391"/>
              <a:gd name="connsiteX130" fmla="*/ 7778180 w 9091438"/>
              <a:gd name="connsiteY130" fmla="*/ 107576 h 4066391"/>
              <a:gd name="connsiteX131" fmla="*/ 6723931 w 9091438"/>
              <a:gd name="connsiteY131" fmla="*/ 96819 h 4066391"/>
              <a:gd name="connsiteX132" fmla="*/ 6659385 w 9091438"/>
              <a:gd name="connsiteY132" fmla="*/ 86061 h 4066391"/>
              <a:gd name="connsiteX133" fmla="*/ 6530293 w 9091438"/>
              <a:gd name="connsiteY133" fmla="*/ 75303 h 4066391"/>
              <a:gd name="connsiteX134" fmla="*/ 6465747 w 9091438"/>
              <a:gd name="connsiteY134" fmla="*/ 64546 h 4066391"/>
              <a:gd name="connsiteX135" fmla="*/ 6325898 w 9091438"/>
              <a:gd name="connsiteY135" fmla="*/ 32273 h 4066391"/>
              <a:gd name="connsiteX136" fmla="*/ 5250133 w 9091438"/>
              <a:gd name="connsiteY136" fmla="*/ 53788 h 4066391"/>
              <a:gd name="connsiteX137" fmla="*/ 5196345 w 9091438"/>
              <a:gd name="connsiteY137" fmla="*/ 64546 h 4066391"/>
              <a:gd name="connsiteX138" fmla="*/ 5131799 w 9091438"/>
              <a:gd name="connsiteY138" fmla="*/ 75303 h 4066391"/>
              <a:gd name="connsiteX139" fmla="*/ 5088769 w 9091438"/>
              <a:gd name="connsiteY139" fmla="*/ 86061 h 4066391"/>
              <a:gd name="connsiteX140" fmla="*/ 4368006 w 9091438"/>
              <a:gd name="connsiteY140" fmla="*/ 96819 h 4066391"/>
              <a:gd name="connsiteX141" fmla="*/ 4002246 w 9091438"/>
              <a:gd name="connsiteY141" fmla="*/ 86061 h 4066391"/>
              <a:gd name="connsiteX142" fmla="*/ 3959216 w 9091438"/>
              <a:gd name="connsiteY142" fmla="*/ 75303 h 4066391"/>
              <a:gd name="connsiteX143" fmla="*/ 3367545 w 9091438"/>
              <a:gd name="connsiteY143" fmla="*/ 53788 h 4066391"/>
              <a:gd name="connsiteX144" fmla="*/ 3302999 w 9091438"/>
              <a:gd name="connsiteY144" fmla="*/ 43031 h 4066391"/>
              <a:gd name="connsiteX145" fmla="*/ 3227696 w 9091438"/>
              <a:gd name="connsiteY145" fmla="*/ 32273 h 4066391"/>
              <a:gd name="connsiteX146" fmla="*/ 3184665 w 9091438"/>
              <a:gd name="connsiteY146" fmla="*/ 21515 h 4066391"/>
              <a:gd name="connsiteX147" fmla="*/ 2958754 w 9091438"/>
              <a:gd name="connsiteY147" fmla="*/ 10758 h 4066391"/>
              <a:gd name="connsiteX148" fmla="*/ 2840420 w 9091438"/>
              <a:gd name="connsiteY148" fmla="*/ 0 h 4066391"/>
              <a:gd name="connsiteX149" fmla="*/ 2377842 w 9091438"/>
              <a:gd name="connsiteY149" fmla="*/ 10758 h 4066391"/>
              <a:gd name="connsiteX150" fmla="*/ 2270265 w 9091438"/>
              <a:gd name="connsiteY150" fmla="*/ 43031 h 4066391"/>
              <a:gd name="connsiteX151" fmla="*/ 2151931 w 9091438"/>
              <a:gd name="connsiteY151" fmla="*/ 53788 h 4066391"/>
              <a:gd name="connsiteX152" fmla="*/ 1614049 w 9091438"/>
              <a:gd name="connsiteY152" fmla="*/ 64546 h 4066391"/>
              <a:gd name="connsiteX153" fmla="*/ 1549503 w 9091438"/>
              <a:gd name="connsiteY153" fmla="*/ 75303 h 4066391"/>
              <a:gd name="connsiteX154" fmla="*/ 1398896 w 9091438"/>
              <a:gd name="connsiteY154" fmla="*/ 96819 h 4066391"/>
              <a:gd name="connsiteX155" fmla="*/ 1086924 w 9091438"/>
              <a:gd name="connsiteY155" fmla="*/ 75303 h 4066391"/>
              <a:gd name="connsiteX156" fmla="*/ 957832 w 9091438"/>
              <a:gd name="connsiteY156" fmla="*/ 43031 h 4066391"/>
              <a:gd name="connsiteX157" fmla="*/ 871771 w 9091438"/>
              <a:gd name="connsiteY157" fmla="*/ 21515 h 4066391"/>
              <a:gd name="connsiteX158" fmla="*/ 828740 w 9091438"/>
              <a:gd name="connsiteY158" fmla="*/ 10758 h 4066391"/>
              <a:gd name="connsiteX159" fmla="*/ 473738 w 9091438"/>
              <a:gd name="connsiteY159" fmla="*/ 21515 h 4066391"/>
              <a:gd name="connsiteX160" fmla="*/ 398434 w 9091438"/>
              <a:gd name="connsiteY160" fmla="*/ 32273 h 4066391"/>
              <a:gd name="connsiteX161" fmla="*/ 366162 w 9091438"/>
              <a:gd name="connsiteY161" fmla="*/ 53788 h 4066391"/>
              <a:gd name="connsiteX162" fmla="*/ 64947 w 9091438"/>
              <a:gd name="connsiteY162" fmla="*/ 32273 h 406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9091438" h="4066391">
                <a:moveTo>
                  <a:pt x="64947" y="32273"/>
                </a:moveTo>
                <a:lnTo>
                  <a:pt x="64947" y="32273"/>
                </a:lnTo>
                <a:cubicBezTo>
                  <a:pt x="79291" y="64546"/>
                  <a:pt x="92184" y="97504"/>
                  <a:pt x="107978" y="129092"/>
                </a:cubicBezTo>
                <a:cubicBezTo>
                  <a:pt x="113760" y="140656"/>
                  <a:pt x="125075" y="149214"/>
                  <a:pt x="129493" y="161365"/>
                </a:cubicBezTo>
                <a:cubicBezTo>
                  <a:pt x="139598" y="189155"/>
                  <a:pt x="143837" y="218739"/>
                  <a:pt x="151009" y="247426"/>
                </a:cubicBezTo>
                <a:cubicBezTo>
                  <a:pt x="154595" y="294042"/>
                  <a:pt x="156303" y="340841"/>
                  <a:pt x="161766" y="387275"/>
                </a:cubicBezTo>
                <a:cubicBezTo>
                  <a:pt x="163493" y="401959"/>
                  <a:pt x="170218" y="415702"/>
                  <a:pt x="172524" y="430306"/>
                </a:cubicBezTo>
                <a:cubicBezTo>
                  <a:pt x="180987" y="483906"/>
                  <a:pt x="186867" y="537883"/>
                  <a:pt x="194039" y="591671"/>
                </a:cubicBezTo>
                <a:cubicBezTo>
                  <a:pt x="184603" y="808721"/>
                  <a:pt x="189141" y="831986"/>
                  <a:pt x="161766" y="1032734"/>
                </a:cubicBezTo>
                <a:cubicBezTo>
                  <a:pt x="159768" y="1047383"/>
                  <a:pt x="153909" y="1061267"/>
                  <a:pt x="151009" y="1075765"/>
                </a:cubicBezTo>
                <a:cubicBezTo>
                  <a:pt x="146731" y="1097154"/>
                  <a:pt x="144983" y="1119018"/>
                  <a:pt x="140251" y="1140311"/>
                </a:cubicBezTo>
                <a:cubicBezTo>
                  <a:pt x="134562" y="1165908"/>
                  <a:pt x="114671" y="1204620"/>
                  <a:pt x="107978" y="1226372"/>
                </a:cubicBezTo>
                <a:cubicBezTo>
                  <a:pt x="99282" y="1254634"/>
                  <a:pt x="93635" y="1283746"/>
                  <a:pt x="86463" y="1312433"/>
                </a:cubicBezTo>
                <a:cubicBezTo>
                  <a:pt x="82877" y="1326776"/>
                  <a:pt x="80380" y="1341437"/>
                  <a:pt x="75705" y="1355463"/>
                </a:cubicBezTo>
                <a:cubicBezTo>
                  <a:pt x="72119" y="1366221"/>
                  <a:pt x="67697" y="1376735"/>
                  <a:pt x="64947" y="1387736"/>
                </a:cubicBezTo>
                <a:cubicBezTo>
                  <a:pt x="52210" y="1438682"/>
                  <a:pt x="42867" y="1487379"/>
                  <a:pt x="32674" y="1538343"/>
                </a:cubicBezTo>
                <a:cubicBezTo>
                  <a:pt x="29088" y="1592131"/>
                  <a:pt x="25851" y="1645944"/>
                  <a:pt x="21917" y="1699708"/>
                </a:cubicBezTo>
                <a:cubicBezTo>
                  <a:pt x="15093" y="1792967"/>
                  <a:pt x="1886" y="1885910"/>
                  <a:pt x="402" y="1979407"/>
                </a:cubicBezTo>
                <a:cubicBezTo>
                  <a:pt x="-1705" y="2112116"/>
                  <a:pt x="4846" y="2244864"/>
                  <a:pt x="11159" y="2377440"/>
                </a:cubicBezTo>
                <a:cubicBezTo>
                  <a:pt x="13910" y="2435202"/>
                  <a:pt x="31584" y="2436537"/>
                  <a:pt x="43432" y="2495774"/>
                </a:cubicBezTo>
                <a:cubicBezTo>
                  <a:pt x="47018" y="2513703"/>
                  <a:pt x="46987" y="2532756"/>
                  <a:pt x="54190" y="2549562"/>
                </a:cubicBezTo>
                <a:cubicBezTo>
                  <a:pt x="58185" y="2558884"/>
                  <a:pt x="68533" y="2563906"/>
                  <a:pt x="75705" y="2571078"/>
                </a:cubicBezTo>
                <a:cubicBezTo>
                  <a:pt x="79291" y="2581836"/>
                  <a:pt x="84003" y="2592281"/>
                  <a:pt x="86463" y="2603351"/>
                </a:cubicBezTo>
                <a:cubicBezTo>
                  <a:pt x="91195" y="2624643"/>
                  <a:pt x="89561" y="2647473"/>
                  <a:pt x="97220" y="2667896"/>
                </a:cubicBezTo>
                <a:cubicBezTo>
                  <a:pt x="100781" y="2677393"/>
                  <a:pt x="113110" y="2680973"/>
                  <a:pt x="118736" y="2689412"/>
                </a:cubicBezTo>
                <a:cubicBezTo>
                  <a:pt x="127631" y="2702755"/>
                  <a:pt x="131356" y="2719099"/>
                  <a:pt x="140251" y="2732442"/>
                </a:cubicBezTo>
                <a:cubicBezTo>
                  <a:pt x="160572" y="2762923"/>
                  <a:pt x="190672" y="2766563"/>
                  <a:pt x="226312" y="2775473"/>
                </a:cubicBezTo>
                <a:cubicBezTo>
                  <a:pt x="240656" y="2779059"/>
                  <a:pt x="254693" y="2784233"/>
                  <a:pt x="269343" y="2786231"/>
                </a:cubicBezTo>
                <a:cubicBezTo>
                  <a:pt x="333690" y="2795006"/>
                  <a:pt x="462980" y="2807746"/>
                  <a:pt x="462980" y="2807746"/>
                </a:cubicBezTo>
                <a:cubicBezTo>
                  <a:pt x="527526" y="2804160"/>
                  <a:pt x="592565" y="2805722"/>
                  <a:pt x="656618" y="2796988"/>
                </a:cubicBezTo>
                <a:cubicBezTo>
                  <a:pt x="672508" y="2794821"/>
                  <a:pt x="685630" y="2783261"/>
                  <a:pt x="699649" y="2775473"/>
                </a:cubicBezTo>
                <a:cubicBezTo>
                  <a:pt x="717927" y="2765319"/>
                  <a:pt x="735706" y="2754282"/>
                  <a:pt x="753437" y="2743200"/>
                </a:cubicBezTo>
                <a:cubicBezTo>
                  <a:pt x="764401" y="2736348"/>
                  <a:pt x="774146" y="2727467"/>
                  <a:pt x="785710" y="2721685"/>
                </a:cubicBezTo>
                <a:cubicBezTo>
                  <a:pt x="795852" y="2716614"/>
                  <a:pt x="807841" y="2715998"/>
                  <a:pt x="817983" y="2710927"/>
                </a:cubicBezTo>
                <a:cubicBezTo>
                  <a:pt x="829547" y="2705145"/>
                  <a:pt x="838441" y="2694663"/>
                  <a:pt x="850256" y="2689412"/>
                </a:cubicBezTo>
                <a:cubicBezTo>
                  <a:pt x="870981" y="2680201"/>
                  <a:pt x="894517" y="2678038"/>
                  <a:pt x="914802" y="2667896"/>
                </a:cubicBezTo>
                <a:cubicBezTo>
                  <a:pt x="929145" y="2660724"/>
                  <a:pt x="942761" y="2651861"/>
                  <a:pt x="957832" y="2646381"/>
                </a:cubicBezTo>
                <a:cubicBezTo>
                  <a:pt x="982366" y="2637460"/>
                  <a:pt x="1008602" y="2633787"/>
                  <a:pt x="1033136" y="2624866"/>
                </a:cubicBezTo>
                <a:cubicBezTo>
                  <a:pt x="1048207" y="2619386"/>
                  <a:pt x="1060953" y="2608422"/>
                  <a:pt x="1076166" y="2603351"/>
                </a:cubicBezTo>
                <a:cubicBezTo>
                  <a:pt x="1093512" y="2597569"/>
                  <a:pt x="1112215" y="2597028"/>
                  <a:pt x="1129954" y="2592593"/>
                </a:cubicBezTo>
                <a:cubicBezTo>
                  <a:pt x="1155280" y="2586261"/>
                  <a:pt x="1179932" y="2577410"/>
                  <a:pt x="1205258" y="2571078"/>
                </a:cubicBezTo>
                <a:cubicBezTo>
                  <a:pt x="1253192" y="2559094"/>
                  <a:pt x="1315767" y="2545586"/>
                  <a:pt x="1366623" y="2538805"/>
                </a:cubicBezTo>
                <a:cubicBezTo>
                  <a:pt x="1497608" y="2521341"/>
                  <a:pt x="1538793" y="2524622"/>
                  <a:pt x="1700110" y="2517289"/>
                </a:cubicBezTo>
                <a:lnTo>
                  <a:pt x="2012082" y="2538805"/>
                </a:lnTo>
                <a:cubicBezTo>
                  <a:pt x="2037350" y="2540911"/>
                  <a:pt x="2062203" y="2546599"/>
                  <a:pt x="2087385" y="2549562"/>
                </a:cubicBezTo>
                <a:cubicBezTo>
                  <a:pt x="2123176" y="2553773"/>
                  <a:pt x="2159103" y="2556734"/>
                  <a:pt x="2194962" y="2560320"/>
                </a:cubicBezTo>
                <a:cubicBezTo>
                  <a:pt x="2223649" y="2567492"/>
                  <a:pt x="2251780" y="2577449"/>
                  <a:pt x="2281023" y="2581835"/>
                </a:cubicBezTo>
                <a:cubicBezTo>
                  <a:pt x="2323725" y="2588240"/>
                  <a:pt x="2367963" y="2583226"/>
                  <a:pt x="2410114" y="2592593"/>
                </a:cubicBezTo>
                <a:cubicBezTo>
                  <a:pt x="2414511" y="2593570"/>
                  <a:pt x="2484975" y="2634403"/>
                  <a:pt x="2506933" y="2635623"/>
                </a:cubicBezTo>
                <a:cubicBezTo>
                  <a:pt x="2625139" y="2642190"/>
                  <a:pt x="2743602" y="2642795"/>
                  <a:pt x="2861936" y="2646381"/>
                </a:cubicBezTo>
                <a:cubicBezTo>
                  <a:pt x="2996402" y="2700167"/>
                  <a:pt x="2925179" y="2678654"/>
                  <a:pt x="3195423" y="2678654"/>
                </a:cubicBezTo>
                <a:cubicBezTo>
                  <a:pt x="3521758" y="2678654"/>
                  <a:pt x="3848054" y="2671482"/>
                  <a:pt x="4174369" y="2667896"/>
                </a:cubicBezTo>
                <a:cubicBezTo>
                  <a:pt x="4192298" y="2664310"/>
                  <a:pt x="4209998" y="2659275"/>
                  <a:pt x="4228157" y="2657139"/>
                </a:cubicBezTo>
                <a:cubicBezTo>
                  <a:pt x="4439015" y="2632332"/>
                  <a:pt x="4281327" y="2659501"/>
                  <a:pt x="4432552" y="2635623"/>
                </a:cubicBezTo>
                <a:cubicBezTo>
                  <a:pt x="4475642" y="2628819"/>
                  <a:pt x="4519322" y="2624688"/>
                  <a:pt x="4561644" y="2614108"/>
                </a:cubicBezTo>
                <a:cubicBezTo>
                  <a:pt x="4590331" y="2606936"/>
                  <a:pt x="4618198" y="2594517"/>
                  <a:pt x="4647705" y="2592593"/>
                </a:cubicBezTo>
                <a:cubicBezTo>
                  <a:pt x="4783727" y="2583722"/>
                  <a:pt x="4920232" y="2585421"/>
                  <a:pt x="5056496" y="2581835"/>
                </a:cubicBezTo>
                <a:cubicBezTo>
                  <a:pt x="5138971" y="2589007"/>
                  <a:pt x="5222098" y="2590763"/>
                  <a:pt x="5303922" y="2603351"/>
                </a:cubicBezTo>
                <a:cubicBezTo>
                  <a:pt x="5319065" y="2605681"/>
                  <a:pt x="5362104" y="2648230"/>
                  <a:pt x="5368467" y="2657139"/>
                </a:cubicBezTo>
                <a:cubicBezTo>
                  <a:pt x="5388355" y="2684982"/>
                  <a:pt x="5389649" y="2702866"/>
                  <a:pt x="5400740" y="2732442"/>
                </a:cubicBezTo>
                <a:cubicBezTo>
                  <a:pt x="5407520" y="2750523"/>
                  <a:pt x="5415657" y="2768083"/>
                  <a:pt x="5422256" y="2786231"/>
                </a:cubicBezTo>
                <a:cubicBezTo>
                  <a:pt x="5430006" y="2807544"/>
                  <a:pt x="5433629" y="2830491"/>
                  <a:pt x="5443771" y="2850776"/>
                </a:cubicBezTo>
                <a:cubicBezTo>
                  <a:pt x="5451789" y="2866813"/>
                  <a:pt x="5465286" y="2879463"/>
                  <a:pt x="5476044" y="2893807"/>
                </a:cubicBezTo>
                <a:cubicBezTo>
                  <a:pt x="5486501" y="2925178"/>
                  <a:pt x="5489328" y="2938729"/>
                  <a:pt x="5508317" y="2969111"/>
                </a:cubicBezTo>
                <a:cubicBezTo>
                  <a:pt x="5517819" y="2984315"/>
                  <a:pt x="5529832" y="2997798"/>
                  <a:pt x="5540590" y="3012141"/>
                </a:cubicBezTo>
                <a:cubicBezTo>
                  <a:pt x="5565259" y="3086153"/>
                  <a:pt x="5533559" y="2998079"/>
                  <a:pt x="5594378" y="3119718"/>
                </a:cubicBezTo>
                <a:cubicBezTo>
                  <a:pt x="5603014" y="3136990"/>
                  <a:pt x="5608721" y="3155577"/>
                  <a:pt x="5615893" y="3173506"/>
                </a:cubicBezTo>
                <a:cubicBezTo>
                  <a:pt x="5619479" y="3195021"/>
                  <a:pt x="5623334" y="3216494"/>
                  <a:pt x="5626651" y="3238052"/>
                </a:cubicBezTo>
                <a:cubicBezTo>
                  <a:pt x="5630507" y="3263113"/>
                  <a:pt x="5632436" y="3288492"/>
                  <a:pt x="5637409" y="3313355"/>
                </a:cubicBezTo>
                <a:cubicBezTo>
                  <a:pt x="5639633" y="3324474"/>
                  <a:pt x="5645706" y="3334559"/>
                  <a:pt x="5648166" y="3345628"/>
                </a:cubicBezTo>
                <a:cubicBezTo>
                  <a:pt x="5652898" y="3366921"/>
                  <a:pt x="5654354" y="3388846"/>
                  <a:pt x="5658924" y="3410174"/>
                </a:cubicBezTo>
                <a:cubicBezTo>
                  <a:pt x="5665120" y="3439087"/>
                  <a:pt x="5673267" y="3467548"/>
                  <a:pt x="5680439" y="3496235"/>
                </a:cubicBezTo>
                <a:cubicBezTo>
                  <a:pt x="5684025" y="3542852"/>
                  <a:pt x="5685734" y="3589651"/>
                  <a:pt x="5691197" y="3636085"/>
                </a:cubicBezTo>
                <a:cubicBezTo>
                  <a:pt x="5692924" y="3650768"/>
                  <a:pt x="5695342" y="3665891"/>
                  <a:pt x="5701954" y="3679115"/>
                </a:cubicBezTo>
                <a:cubicBezTo>
                  <a:pt x="5719318" y="3713842"/>
                  <a:pt x="5745550" y="3734036"/>
                  <a:pt x="5777258" y="3754419"/>
                </a:cubicBezTo>
                <a:cubicBezTo>
                  <a:pt x="5878318" y="3819386"/>
                  <a:pt x="5849565" y="3807209"/>
                  <a:pt x="5917107" y="3829722"/>
                </a:cubicBezTo>
                <a:cubicBezTo>
                  <a:pt x="6005325" y="3888536"/>
                  <a:pt x="5879099" y="3810299"/>
                  <a:pt x="6003169" y="3861995"/>
                </a:cubicBezTo>
                <a:cubicBezTo>
                  <a:pt x="6029855" y="3873114"/>
                  <a:pt x="6053017" y="3891320"/>
                  <a:pt x="6078472" y="3905026"/>
                </a:cubicBezTo>
                <a:cubicBezTo>
                  <a:pt x="6099652" y="3916430"/>
                  <a:pt x="6120908" y="3927823"/>
                  <a:pt x="6143018" y="3937299"/>
                </a:cubicBezTo>
                <a:cubicBezTo>
                  <a:pt x="6171179" y="3949368"/>
                  <a:pt x="6200798" y="3957788"/>
                  <a:pt x="6229079" y="3969572"/>
                </a:cubicBezTo>
                <a:cubicBezTo>
                  <a:pt x="6243882" y="3975740"/>
                  <a:pt x="6256896" y="3986016"/>
                  <a:pt x="6272110" y="3991087"/>
                </a:cubicBezTo>
                <a:cubicBezTo>
                  <a:pt x="6289456" y="3996869"/>
                  <a:pt x="6308231" y="3997134"/>
                  <a:pt x="6325898" y="4001845"/>
                </a:cubicBezTo>
                <a:cubicBezTo>
                  <a:pt x="6362071" y="4011491"/>
                  <a:pt x="6397958" y="4022279"/>
                  <a:pt x="6433474" y="4034118"/>
                </a:cubicBezTo>
                <a:cubicBezTo>
                  <a:pt x="6537869" y="4068916"/>
                  <a:pt x="6432611" y="4047825"/>
                  <a:pt x="6562566" y="4066391"/>
                </a:cubicBezTo>
                <a:cubicBezTo>
                  <a:pt x="6716759" y="4062805"/>
                  <a:pt x="6871187" y="4064870"/>
                  <a:pt x="7025145" y="4055633"/>
                </a:cubicBezTo>
                <a:cubicBezTo>
                  <a:pt x="7051204" y="4054069"/>
                  <a:pt x="7075498" y="4041795"/>
                  <a:pt x="7100449" y="4034118"/>
                </a:cubicBezTo>
                <a:cubicBezTo>
                  <a:pt x="7296802" y="3973701"/>
                  <a:pt x="6981869" y="4066472"/>
                  <a:pt x="7272571" y="3969572"/>
                </a:cubicBezTo>
                <a:cubicBezTo>
                  <a:pt x="7289917" y="3963790"/>
                  <a:pt x="7308430" y="3962400"/>
                  <a:pt x="7326359" y="3958814"/>
                </a:cubicBezTo>
                <a:cubicBezTo>
                  <a:pt x="7344288" y="3948056"/>
                  <a:pt x="7361040" y="3935033"/>
                  <a:pt x="7380147" y="3926541"/>
                </a:cubicBezTo>
                <a:cubicBezTo>
                  <a:pt x="7393658" y="3920536"/>
                  <a:pt x="7408962" y="3919845"/>
                  <a:pt x="7423178" y="3915783"/>
                </a:cubicBezTo>
                <a:cubicBezTo>
                  <a:pt x="7463493" y="3904265"/>
                  <a:pt x="7452253" y="3902673"/>
                  <a:pt x="7498482" y="3894268"/>
                </a:cubicBezTo>
                <a:cubicBezTo>
                  <a:pt x="7523429" y="3889732"/>
                  <a:pt x="7548684" y="3887097"/>
                  <a:pt x="7573785" y="3883511"/>
                </a:cubicBezTo>
                <a:cubicBezTo>
                  <a:pt x="7654705" y="3843050"/>
                  <a:pt x="7576892" y="3876287"/>
                  <a:pt x="7692119" y="3851238"/>
                </a:cubicBezTo>
                <a:cubicBezTo>
                  <a:pt x="7749909" y="3838675"/>
                  <a:pt x="7808137" y="3826910"/>
                  <a:pt x="7864242" y="3808207"/>
                </a:cubicBezTo>
                <a:cubicBezTo>
                  <a:pt x="7874999" y="3804621"/>
                  <a:pt x="7886092" y="3801916"/>
                  <a:pt x="7896514" y="3797449"/>
                </a:cubicBezTo>
                <a:cubicBezTo>
                  <a:pt x="7911254" y="3791132"/>
                  <a:pt x="7924331" y="3781005"/>
                  <a:pt x="7939545" y="3775934"/>
                </a:cubicBezTo>
                <a:cubicBezTo>
                  <a:pt x="8185474" y="3693959"/>
                  <a:pt x="7908725" y="3794862"/>
                  <a:pt x="8079394" y="3743661"/>
                </a:cubicBezTo>
                <a:cubicBezTo>
                  <a:pt x="8097890" y="3738112"/>
                  <a:pt x="8115710" y="3730368"/>
                  <a:pt x="8133183" y="3722146"/>
                </a:cubicBezTo>
                <a:cubicBezTo>
                  <a:pt x="8176713" y="3701661"/>
                  <a:pt x="8215601" y="3669269"/>
                  <a:pt x="8262274" y="3657600"/>
                </a:cubicBezTo>
                <a:cubicBezTo>
                  <a:pt x="8298035" y="3648660"/>
                  <a:pt x="8336179" y="3640292"/>
                  <a:pt x="8369851" y="3625327"/>
                </a:cubicBezTo>
                <a:cubicBezTo>
                  <a:pt x="8381666" y="3620076"/>
                  <a:pt x="8390898" y="3610227"/>
                  <a:pt x="8402124" y="3603812"/>
                </a:cubicBezTo>
                <a:cubicBezTo>
                  <a:pt x="8433248" y="3586027"/>
                  <a:pt x="8465400" y="3573359"/>
                  <a:pt x="8498943" y="3560781"/>
                </a:cubicBezTo>
                <a:cubicBezTo>
                  <a:pt x="8509561" y="3556799"/>
                  <a:pt x="8520458" y="3553609"/>
                  <a:pt x="8531216" y="3550023"/>
                </a:cubicBezTo>
                <a:cubicBezTo>
                  <a:pt x="8679054" y="3439147"/>
                  <a:pt x="8506867" y="3571454"/>
                  <a:pt x="8595762" y="3496235"/>
                </a:cubicBezTo>
                <a:cubicBezTo>
                  <a:pt x="8634668" y="3463315"/>
                  <a:pt x="8674299" y="3431254"/>
                  <a:pt x="8714096" y="3399416"/>
                </a:cubicBezTo>
                <a:cubicBezTo>
                  <a:pt x="8728096" y="3388216"/>
                  <a:pt x="8747180" y="3382061"/>
                  <a:pt x="8757126" y="3367143"/>
                </a:cubicBezTo>
                <a:cubicBezTo>
                  <a:pt x="8764298" y="3356386"/>
                  <a:pt x="8769500" y="3344013"/>
                  <a:pt x="8778642" y="3334871"/>
                </a:cubicBezTo>
                <a:cubicBezTo>
                  <a:pt x="8794878" y="3318635"/>
                  <a:pt x="8816194" y="3308076"/>
                  <a:pt x="8832430" y="3291840"/>
                </a:cubicBezTo>
                <a:cubicBezTo>
                  <a:pt x="8841572" y="3282698"/>
                  <a:pt x="8846188" y="3269910"/>
                  <a:pt x="8853945" y="3259567"/>
                </a:cubicBezTo>
                <a:cubicBezTo>
                  <a:pt x="8867722" y="3241198"/>
                  <a:pt x="8882632" y="3223708"/>
                  <a:pt x="8896976" y="3205779"/>
                </a:cubicBezTo>
                <a:cubicBezTo>
                  <a:pt x="8900562" y="3195021"/>
                  <a:pt x="8903662" y="3184090"/>
                  <a:pt x="8907733" y="3173506"/>
                </a:cubicBezTo>
                <a:cubicBezTo>
                  <a:pt x="8921597" y="3137459"/>
                  <a:pt x="8938551" y="3102568"/>
                  <a:pt x="8950764" y="3065929"/>
                </a:cubicBezTo>
                <a:cubicBezTo>
                  <a:pt x="8954350" y="3055171"/>
                  <a:pt x="8958407" y="3044559"/>
                  <a:pt x="8961522" y="3033656"/>
                </a:cubicBezTo>
                <a:cubicBezTo>
                  <a:pt x="8965584" y="3019440"/>
                  <a:pt x="8966788" y="3004353"/>
                  <a:pt x="8972279" y="2990626"/>
                </a:cubicBezTo>
                <a:cubicBezTo>
                  <a:pt x="8981213" y="2968292"/>
                  <a:pt x="8995917" y="2948532"/>
                  <a:pt x="9004552" y="2926080"/>
                </a:cubicBezTo>
                <a:cubicBezTo>
                  <a:pt x="9069348" y="2757610"/>
                  <a:pt x="8990511" y="2921885"/>
                  <a:pt x="9047583" y="2807746"/>
                </a:cubicBezTo>
                <a:cubicBezTo>
                  <a:pt x="9051169" y="2768301"/>
                  <a:pt x="9053427" y="2728713"/>
                  <a:pt x="9058340" y="2689412"/>
                </a:cubicBezTo>
                <a:cubicBezTo>
                  <a:pt x="9060608" y="2671268"/>
                  <a:pt x="9066512" y="2653724"/>
                  <a:pt x="9069098" y="2635623"/>
                </a:cubicBezTo>
                <a:cubicBezTo>
                  <a:pt x="9073690" y="2603478"/>
                  <a:pt x="9076270" y="2571078"/>
                  <a:pt x="9079856" y="2538805"/>
                </a:cubicBezTo>
                <a:cubicBezTo>
                  <a:pt x="9097518" y="1673294"/>
                  <a:pt x="9092911" y="2335559"/>
                  <a:pt x="9079856" y="1656678"/>
                </a:cubicBezTo>
                <a:cubicBezTo>
                  <a:pt x="9074960" y="1402102"/>
                  <a:pt x="9078522" y="1147333"/>
                  <a:pt x="9069098" y="892885"/>
                </a:cubicBezTo>
                <a:cubicBezTo>
                  <a:pt x="9068036" y="864217"/>
                  <a:pt x="9047011" y="783021"/>
                  <a:pt x="9036825" y="742278"/>
                </a:cubicBezTo>
                <a:cubicBezTo>
                  <a:pt x="9025517" y="210816"/>
                  <a:pt x="9119574" y="376931"/>
                  <a:pt x="8983037" y="172122"/>
                </a:cubicBezTo>
                <a:cubicBezTo>
                  <a:pt x="8975865" y="161364"/>
                  <a:pt x="8965611" y="152115"/>
                  <a:pt x="8961522" y="139849"/>
                </a:cubicBezTo>
                <a:cubicBezTo>
                  <a:pt x="8957936" y="129091"/>
                  <a:pt x="8957848" y="116431"/>
                  <a:pt x="8950764" y="107576"/>
                </a:cubicBezTo>
                <a:cubicBezTo>
                  <a:pt x="8942687" y="97480"/>
                  <a:pt x="8930055" y="91843"/>
                  <a:pt x="8918491" y="86061"/>
                </a:cubicBezTo>
                <a:cubicBezTo>
                  <a:pt x="8903054" y="78342"/>
                  <a:pt x="8856980" y="67994"/>
                  <a:pt x="8843187" y="64546"/>
                </a:cubicBezTo>
                <a:lnTo>
                  <a:pt x="8111667" y="75303"/>
                </a:lnTo>
                <a:cubicBezTo>
                  <a:pt x="8057775" y="76602"/>
                  <a:pt x="8003881" y="80108"/>
                  <a:pt x="7950303" y="86061"/>
                </a:cubicBezTo>
                <a:cubicBezTo>
                  <a:pt x="7939033" y="87313"/>
                  <a:pt x="7929282" y="95413"/>
                  <a:pt x="7918030" y="96819"/>
                </a:cubicBezTo>
                <a:cubicBezTo>
                  <a:pt x="7871637" y="102618"/>
                  <a:pt x="7824797" y="103990"/>
                  <a:pt x="7778180" y="107576"/>
                </a:cubicBezTo>
                <a:lnTo>
                  <a:pt x="6723931" y="96819"/>
                </a:lnTo>
                <a:cubicBezTo>
                  <a:pt x="6702123" y="96400"/>
                  <a:pt x="6681064" y="88470"/>
                  <a:pt x="6659385" y="86061"/>
                </a:cubicBezTo>
                <a:cubicBezTo>
                  <a:pt x="6616469" y="81292"/>
                  <a:pt x="6573209" y="80071"/>
                  <a:pt x="6530293" y="75303"/>
                </a:cubicBezTo>
                <a:cubicBezTo>
                  <a:pt x="6508614" y="72894"/>
                  <a:pt x="6487186" y="68566"/>
                  <a:pt x="6465747" y="64546"/>
                </a:cubicBezTo>
                <a:cubicBezTo>
                  <a:pt x="6357227" y="44199"/>
                  <a:pt x="6389708" y="53544"/>
                  <a:pt x="6325898" y="32273"/>
                </a:cubicBezTo>
                <a:cubicBezTo>
                  <a:pt x="6222125" y="33695"/>
                  <a:pt x="5514128" y="37289"/>
                  <a:pt x="5250133" y="53788"/>
                </a:cubicBezTo>
                <a:cubicBezTo>
                  <a:pt x="5231884" y="54929"/>
                  <a:pt x="5214335" y="61275"/>
                  <a:pt x="5196345" y="64546"/>
                </a:cubicBezTo>
                <a:cubicBezTo>
                  <a:pt x="5174885" y="68448"/>
                  <a:pt x="5153188" y="71025"/>
                  <a:pt x="5131799" y="75303"/>
                </a:cubicBezTo>
                <a:cubicBezTo>
                  <a:pt x="5117301" y="78203"/>
                  <a:pt x="5103548" y="85645"/>
                  <a:pt x="5088769" y="86061"/>
                </a:cubicBezTo>
                <a:cubicBezTo>
                  <a:pt x="4848583" y="92827"/>
                  <a:pt x="4608260" y="93233"/>
                  <a:pt x="4368006" y="96819"/>
                </a:cubicBezTo>
                <a:cubicBezTo>
                  <a:pt x="4246086" y="93233"/>
                  <a:pt x="4124050" y="92472"/>
                  <a:pt x="4002246" y="86061"/>
                </a:cubicBezTo>
                <a:cubicBezTo>
                  <a:pt x="3987482" y="85284"/>
                  <a:pt x="3973982" y="76054"/>
                  <a:pt x="3959216" y="75303"/>
                </a:cubicBezTo>
                <a:cubicBezTo>
                  <a:pt x="3762117" y="65281"/>
                  <a:pt x="3564769" y="60960"/>
                  <a:pt x="3367545" y="53788"/>
                </a:cubicBezTo>
                <a:lnTo>
                  <a:pt x="3302999" y="43031"/>
                </a:lnTo>
                <a:cubicBezTo>
                  <a:pt x="3277938" y="39175"/>
                  <a:pt x="3252643" y="36809"/>
                  <a:pt x="3227696" y="32273"/>
                </a:cubicBezTo>
                <a:cubicBezTo>
                  <a:pt x="3213149" y="29628"/>
                  <a:pt x="3199403" y="22694"/>
                  <a:pt x="3184665" y="21515"/>
                </a:cubicBezTo>
                <a:cubicBezTo>
                  <a:pt x="3109516" y="15503"/>
                  <a:pt x="3033996" y="15461"/>
                  <a:pt x="2958754" y="10758"/>
                </a:cubicBezTo>
                <a:cubicBezTo>
                  <a:pt x="2919224" y="8287"/>
                  <a:pt x="2879865" y="3586"/>
                  <a:pt x="2840420" y="0"/>
                </a:cubicBezTo>
                <a:lnTo>
                  <a:pt x="2377842" y="10758"/>
                </a:lnTo>
                <a:cubicBezTo>
                  <a:pt x="2200692" y="17989"/>
                  <a:pt x="2403964" y="16291"/>
                  <a:pt x="2270265" y="43031"/>
                </a:cubicBezTo>
                <a:cubicBezTo>
                  <a:pt x="2231427" y="50799"/>
                  <a:pt x="2191517" y="52490"/>
                  <a:pt x="2151931" y="53788"/>
                </a:cubicBezTo>
                <a:cubicBezTo>
                  <a:pt x="1972697" y="59664"/>
                  <a:pt x="1793343" y="60960"/>
                  <a:pt x="1614049" y="64546"/>
                </a:cubicBezTo>
                <a:cubicBezTo>
                  <a:pt x="1592534" y="68132"/>
                  <a:pt x="1571147" y="72598"/>
                  <a:pt x="1549503" y="75303"/>
                </a:cubicBezTo>
                <a:cubicBezTo>
                  <a:pt x="1402764" y="93645"/>
                  <a:pt x="1486919" y="74812"/>
                  <a:pt x="1398896" y="96819"/>
                </a:cubicBezTo>
                <a:cubicBezTo>
                  <a:pt x="1332835" y="93816"/>
                  <a:pt x="1177493" y="94370"/>
                  <a:pt x="1086924" y="75303"/>
                </a:cubicBezTo>
                <a:cubicBezTo>
                  <a:pt x="1043520" y="66166"/>
                  <a:pt x="1000863" y="53789"/>
                  <a:pt x="957832" y="43031"/>
                </a:cubicBezTo>
                <a:lnTo>
                  <a:pt x="871771" y="21515"/>
                </a:lnTo>
                <a:lnTo>
                  <a:pt x="828740" y="10758"/>
                </a:lnTo>
                <a:lnTo>
                  <a:pt x="473738" y="21515"/>
                </a:lnTo>
                <a:cubicBezTo>
                  <a:pt x="448413" y="22781"/>
                  <a:pt x="422721" y="24987"/>
                  <a:pt x="398434" y="32273"/>
                </a:cubicBezTo>
                <a:cubicBezTo>
                  <a:pt x="386050" y="35988"/>
                  <a:pt x="379058" y="52867"/>
                  <a:pt x="366162" y="53788"/>
                </a:cubicBezTo>
                <a:lnTo>
                  <a:pt x="64947" y="32273"/>
                </a:lnTo>
                <a:close/>
              </a:path>
            </a:pathLst>
          </a:custGeom>
          <a:noFill/>
          <a:ln w="25400" cap="flat">
            <a:solidFill>
              <a:srgbClr val="FF0000"/>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NZ" sz="1800" b="0" i="0" u="none" strike="noStrike" cap="none" spc="0" normalizeH="0" baseline="0">
              <a:ln>
                <a:noFill/>
              </a:ln>
              <a:solidFill>
                <a:srgbClr val="000000"/>
              </a:solidFill>
              <a:effectLst/>
              <a:uFillTx/>
              <a:latin typeface="+mj-lt"/>
              <a:ea typeface="+mj-ea"/>
              <a:cs typeface="+mj-cs"/>
              <a:sym typeface="Avenir Roman"/>
            </a:endParaRPr>
          </a:p>
        </p:txBody>
      </p:sp>
      <p:sp>
        <p:nvSpPr>
          <p:cNvPr id="13" name="TextBox 12">
            <a:extLst>
              <a:ext uri="{FF2B5EF4-FFF2-40B4-BE49-F238E27FC236}">
                <a16:creationId xmlns:a16="http://schemas.microsoft.com/office/drawing/2014/main" xmlns="" id="{20EA48E0-0589-4970-A3D9-0AD9B7D978F6}"/>
              </a:ext>
            </a:extLst>
          </p:cNvPr>
          <p:cNvSpPr txBox="1"/>
          <p:nvPr/>
        </p:nvSpPr>
        <p:spPr>
          <a:xfrm>
            <a:off x="249578" y="3834600"/>
            <a:ext cx="1329717"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Z" sz="1800" b="1" i="0" u="none" strike="noStrike" cap="none" spc="0" normalizeH="0" baseline="0" dirty="0">
                <a:ln>
                  <a:noFill/>
                </a:ln>
                <a:solidFill>
                  <a:srgbClr val="FF0000"/>
                </a:solidFill>
                <a:effectLst/>
                <a:uFillTx/>
                <a:latin typeface="+mj-lt"/>
                <a:ea typeface="+mj-ea"/>
                <a:cs typeface="+mj-cs"/>
                <a:sym typeface="Avenir Roman"/>
              </a:rPr>
              <a:t>Propagation tree</a:t>
            </a:r>
          </a:p>
        </p:txBody>
      </p:sp>
      <p:grpSp>
        <p:nvGrpSpPr>
          <p:cNvPr id="14" name="Group 13">
            <a:extLst>
              <a:ext uri="{FF2B5EF4-FFF2-40B4-BE49-F238E27FC236}">
                <a16:creationId xmlns:a16="http://schemas.microsoft.com/office/drawing/2014/main" xmlns="" id="{AB825EC2-5FE3-4942-8237-0DDEA9B9C1E6}"/>
              </a:ext>
            </a:extLst>
          </p:cNvPr>
          <p:cNvGrpSpPr/>
          <p:nvPr/>
        </p:nvGrpSpPr>
        <p:grpSpPr>
          <a:xfrm>
            <a:off x="592390" y="3614827"/>
            <a:ext cx="4915714" cy="3054533"/>
            <a:chOff x="832617" y="-326377"/>
            <a:chExt cx="7170930" cy="6225310"/>
          </a:xfrm>
        </p:grpSpPr>
        <p:sp>
          <p:nvSpPr>
            <p:cNvPr id="15" name="TextBox 14">
              <a:extLst>
                <a:ext uri="{FF2B5EF4-FFF2-40B4-BE49-F238E27FC236}">
                  <a16:creationId xmlns:a16="http://schemas.microsoft.com/office/drawing/2014/main" xmlns="" id="{6030EF32-8559-4F9E-A396-9EC2B03E0344}"/>
                </a:ext>
              </a:extLst>
            </p:cNvPr>
            <p:cNvSpPr txBox="1"/>
            <p:nvPr/>
          </p:nvSpPr>
          <p:spPr>
            <a:xfrm>
              <a:off x="2107439" y="-326377"/>
              <a:ext cx="3964096" cy="815447"/>
            </a:xfrm>
            <a:prstGeom prst="rect">
              <a:avLst/>
            </a:prstGeom>
            <a:noFill/>
          </p:spPr>
          <p:txBody>
            <a:bodyPr wrap="none" rtlCol="0">
              <a:spAutoFit/>
            </a:bodyPr>
            <a:lstStyle/>
            <a:p>
              <a:pPr algn="ctr"/>
              <a:r>
                <a:rPr lang="en-US" altLang="zh-HK" sz="1000" b="1" dirty="0">
                  <a:latin typeface="Times New Roman" panose="02020603050405020304" pitchFamily="18" charset="0"/>
                  <a:cs typeface="Times New Roman" panose="02020603050405020304" pitchFamily="18" charset="0"/>
                </a:rPr>
                <a:t>O</a:t>
              </a:r>
              <a:r>
                <a:rPr lang="en-US" altLang="zh-HK" sz="1000" dirty="0">
                  <a:latin typeface="Times New Roman" panose="02020603050405020304" pitchFamily="18" charset="0"/>
                  <a:cs typeface="Times New Roman" panose="02020603050405020304" pitchFamily="18" charset="0"/>
                </a:rPr>
                <a:t>: Walmart donates $10,000 to support Darren </a:t>
              </a:r>
            </a:p>
            <a:p>
              <a:pPr algn="ctr"/>
              <a:r>
                <a:rPr lang="en-US" altLang="zh-HK" sz="1000" dirty="0">
                  <a:latin typeface="Times New Roman" panose="02020603050405020304" pitchFamily="18" charset="0"/>
                  <a:cs typeface="Times New Roman" panose="02020603050405020304" pitchFamily="18" charset="0"/>
                </a:rPr>
                <a:t>     Wilson and the on going racist police murders</a:t>
              </a:r>
            </a:p>
          </p:txBody>
        </p:sp>
        <p:sp>
          <p:nvSpPr>
            <p:cNvPr id="16" name="TextBox 15">
              <a:extLst>
                <a:ext uri="{FF2B5EF4-FFF2-40B4-BE49-F238E27FC236}">
                  <a16:creationId xmlns:a16="http://schemas.microsoft.com/office/drawing/2014/main" xmlns="" id="{0AF283A8-F619-4301-B004-2FEF6B7E4841}"/>
                </a:ext>
              </a:extLst>
            </p:cNvPr>
            <p:cNvSpPr txBox="1"/>
            <p:nvPr/>
          </p:nvSpPr>
          <p:spPr>
            <a:xfrm>
              <a:off x="1550913" y="1173876"/>
              <a:ext cx="2058281" cy="815447"/>
            </a:xfrm>
            <a:prstGeom prst="rect">
              <a:avLst/>
            </a:prstGeom>
            <a:noFill/>
          </p:spPr>
          <p:txBody>
            <a:bodyPr wrap="none" rtlCol="0">
              <a:spAutoFit/>
            </a:bodyPr>
            <a:lstStyle/>
            <a:p>
              <a:pPr algn="ctr"/>
              <a:r>
                <a:rPr lang="en-US" altLang="zh-HK" sz="1000" b="1" dirty="0">
                  <a:solidFill>
                    <a:srgbClr val="FF0000"/>
                  </a:solidFill>
                  <a:latin typeface="Times New Roman" panose="02020603050405020304" pitchFamily="18" charset="0"/>
                  <a:cs typeface="Times New Roman" panose="02020603050405020304" pitchFamily="18" charset="0"/>
                </a:rPr>
                <a:t>U1</a:t>
              </a:r>
              <a:r>
                <a:rPr lang="en-US" altLang="zh-HK" sz="1000" dirty="0">
                  <a:latin typeface="Times New Roman" panose="02020603050405020304" pitchFamily="18" charset="0"/>
                  <a:cs typeface="Times New Roman" panose="02020603050405020304" pitchFamily="18" charset="0"/>
                </a:rPr>
                <a:t>: You </a:t>
              </a:r>
              <a:r>
                <a:rPr lang="en-US" altLang="zh-HK" sz="1000" u="sng" dirty="0">
                  <a:latin typeface="Times New Roman" panose="02020603050405020304" pitchFamily="18" charset="0"/>
                  <a:cs typeface="Times New Roman" panose="02020603050405020304" pitchFamily="18" charset="0"/>
                </a:rPr>
                <a:t>don't</a:t>
              </a:r>
              <a:r>
                <a:rPr lang="en-US" altLang="zh-HK" sz="1000" dirty="0">
                  <a:latin typeface="Times New Roman" panose="02020603050405020304" pitchFamily="18" charset="0"/>
                  <a:cs typeface="Times New Roman" panose="02020603050405020304" pitchFamily="18" charset="0"/>
                </a:rPr>
                <a:t> honestly </a:t>
              </a:r>
            </a:p>
            <a:p>
              <a:pPr algn="ctr"/>
              <a:r>
                <a:rPr lang="en-US" altLang="zh-HK" sz="1000" u="sng" dirty="0">
                  <a:latin typeface="Times New Roman" panose="02020603050405020304" pitchFamily="18" charset="0"/>
                  <a:cs typeface="Times New Roman" panose="02020603050405020304" pitchFamily="18" charset="0"/>
                </a:rPr>
                <a:t>believe</a:t>
              </a:r>
              <a:r>
                <a:rPr lang="en-US" altLang="zh-HK" sz="1000" dirty="0">
                  <a:latin typeface="Times New Roman" panose="02020603050405020304" pitchFamily="18" charset="0"/>
                  <a:cs typeface="Times New Roman" panose="02020603050405020304" pitchFamily="18" charset="0"/>
                </a:rPr>
                <a:t> that, do you?</a:t>
              </a:r>
              <a:endParaRPr lang="zh-HK" altLang="en-US" sz="1000"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xmlns="" id="{B60ACDAE-225B-4802-A6D5-F400FDD0A12F}"/>
                </a:ext>
              </a:extLst>
            </p:cNvPr>
            <p:cNvCxnSpPr>
              <a:stCxn id="15" idx="2"/>
              <a:endCxn id="16" idx="0"/>
            </p:cNvCxnSpPr>
            <p:nvPr/>
          </p:nvCxnSpPr>
          <p:spPr>
            <a:xfrm flipH="1">
              <a:off x="2580054" y="489070"/>
              <a:ext cx="1509434" cy="68480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xmlns="" id="{9F8B5708-BDFF-47EC-B098-32910E214D9B}"/>
                </a:ext>
              </a:extLst>
            </p:cNvPr>
            <p:cNvSpPr txBox="1"/>
            <p:nvPr/>
          </p:nvSpPr>
          <p:spPr>
            <a:xfrm>
              <a:off x="1798787" y="2253693"/>
              <a:ext cx="1562534" cy="501812"/>
            </a:xfrm>
            <a:prstGeom prst="rect">
              <a:avLst/>
            </a:prstGeom>
            <a:noFill/>
          </p:spPr>
          <p:txBody>
            <a:bodyPr wrap="none" rtlCol="0">
              <a:spAutoFit/>
            </a:bodyPr>
            <a:lstStyle/>
            <a:p>
              <a:pPr algn="ctr"/>
              <a:r>
                <a:rPr lang="en-US" altLang="zh-HK" sz="1000" b="1" dirty="0">
                  <a:latin typeface="Times New Roman" panose="02020603050405020304" pitchFamily="18" charset="0"/>
                  <a:cs typeface="Times New Roman" panose="02020603050405020304" pitchFamily="18" charset="0"/>
                </a:rPr>
                <a:t>U2</a:t>
              </a:r>
              <a:r>
                <a:rPr lang="en-US" altLang="zh-HK" sz="1000" dirty="0">
                  <a:latin typeface="Times New Roman" panose="02020603050405020304" pitchFamily="18" charset="0"/>
                  <a:cs typeface="Times New Roman" panose="02020603050405020304" pitchFamily="18" charset="0"/>
                </a:rPr>
                <a:t>: </a:t>
              </a:r>
              <a:r>
                <a:rPr lang="en-US" altLang="zh-HK" sz="1000" dirty="0" err="1">
                  <a:latin typeface="Times New Roman" panose="02020603050405020304" pitchFamily="18" charset="0"/>
                  <a:cs typeface="Times New Roman" panose="02020603050405020304" pitchFamily="18" charset="0"/>
                </a:rPr>
                <a:t>i</a:t>
              </a:r>
              <a:r>
                <a:rPr lang="en-US" altLang="zh-HK" sz="1000" dirty="0">
                  <a:latin typeface="Times New Roman" panose="02020603050405020304" pitchFamily="18" charset="0"/>
                  <a:cs typeface="Times New Roman" panose="02020603050405020304" pitchFamily="18" charset="0"/>
                </a:rPr>
                <a:t> honestly do</a:t>
              </a:r>
              <a:endParaRPr lang="zh-HK" altLang="en-US" sz="1000" dirty="0">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xmlns="" id="{D65D19B8-56D6-4C50-9BDF-8BD15CF4AC70}"/>
                </a:ext>
              </a:extLst>
            </p:cNvPr>
            <p:cNvCxnSpPr>
              <a:stCxn id="16" idx="2"/>
              <a:endCxn id="18" idx="0"/>
            </p:cNvCxnSpPr>
            <p:nvPr/>
          </p:nvCxnSpPr>
          <p:spPr>
            <a:xfrm>
              <a:off x="2580054" y="1989323"/>
              <a:ext cx="0" cy="2643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xmlns="" id="{1FB1D421-8591-42FF-A3DD-0791C3754681}"/>
                </a:ext>
              </a:extLst>
            </p:cNvPr>
            <p:cNvSpPr txBox="1"/>
            <p:nvPr/>
          </p:nvSpPr>
          <p:spPr>
            <a:xfrm>
              <a:off x="3675985" y="3114110"/>
              <a:ext cx="1550843" cy="815447"/>
            </a:xfrm>
            <a:prstGeom prst="rect">
              <a:avLst/>
            </a:prstGeom>
            <a:noFill/>
          </p:spPr>
          <p:txBody>
            <a:bodyPr wrap="none" rtlCol="0">
              <a:spAutoFit/>
            </a:bodyPr>
            <a:lstStyle/>
            <a:p>
              <a:pPr algn="ctr"/>
              <a:r>
                <a:rPr lang="en-US" altLang="zh-HK" sz="1000" b="1" dirty="0">
                  <a:solidFill>
                    <a:srgbClr val="FF0000"/>
                  </a:solidFill>
                  <a:latin typeface="Times New Roman" panose="02020603050405020304" pitchFamily="18" charset="0"/>
                  <a:cs typeface="Times New Roman" panose="02020603050405020304" pitchFamily="18" charset="0"/>
                </a:rPr>
                <a:t>U5</a:t>
              </a:r>
              <a:r>
                <a:rPr lang="en-US" altLang="zh-HK" sz="1000" dirty="0">
                  <a:latin typeface="Times New Roman" panose="02020603050405020304" pitchFamily="18" charset="0"/>
                  <a:cs typeface="Times New Roman" panose="02020603050405020304" pitchFamily="18" charset="0"/>
                </a:rPr>
                <a:t>: </a:t>
              </a:r>
              <a:r>
                <a:rPr lang="en-US" altLang="zh-HK" sz="1000" u="sng" dirty="0">
                  <a:latin typeface="Times New Roman" panose="02020603050405020304" pitchFamily="18" charset="0"/>
                  <a:cs typeface="Times New Roman" panose="02020603050405020304" pitchFamily="18" charset="0"/>
                </a:rPr>
                <a:t>where</a:t>
              </a:r>
              <a:r>
                <a:rPr lang="en-US" altLang="zh-HK" sz="1000" dirty="0">
                  <a:latin typeface="Times New Roman" panose="02020603050405020304" pitchFamily="18" charset="0"/>
                  <a:cs typeface="Times New Roman" panose="02020603050405020304" pitchFamily="18" charset="0"/>
                </a:rPr>
                <a:t> is the </a:t>
              </a:r>
            </a:p>
            <a:p>
              <a:pPr algn="ctr"/>
              <a:r>
                <a:rPr lang="en-US" altLang="zh-HK" sz="1000" u="sng" dirty="0">
                  <a:latin typeface="Times New Roman" panose="02020603050405020304" pitchFamily="18" charset="0"/>
                  <a:cs typeface="Times New Roman" panose="02020603050405020304" pitchFamily="18" charset="0"/>
                </a:rPr>
                <a:t>credible</a:t>
              </a:r>
              <a:r>
                <a:rPr lang="en-US" altLang="zh-HK" sz="1000" dirty="0">
                  <a:latin typeface="Times New Roman" panose="02020603050405020304" pitchFamily="18" charset="0"/>
                  <a:cs typeface="Times New Roman" panose="02020603050405020304" pitchFamily="18" charset="0"/>
                </a:rPr>
                <a:t> link?</a:t>
              </a:r>
              <a:endParaRPr lang="zh-HK" altLang="en-US" sz="1000" dirty="0">
                <a:latin typeface="Times New Roman" panose="02020603050405020304" pitchFamily="18"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xmlns="" id="{8D2FEDEE-5EC7-4997-91A3-B9EC44D9FEBA}"/>
                </a:ext>
              </a:extLst>
            </p:cNvPr>
            <p:cNvCxnSpPr>
              <a:stCxn id="18" idx="2"/>
              <a:endCxn id="20" idx="0"/>
            </p:cNvCxnSpPr>
            <p:nvPr/>
          </p:nvCxnSpPr>
          <p:spPr>
            <a:xfrm>
              <a:off x="2580054" y="2755506"/>
              <a:ext cx="1871353" cy="3586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xmlns="" id="{981BA548-451E-4844-B77A-84A1EA3A453D}"/>
                </a:ext>
              </a:extLst>
            </p:cNvPr>
            <p:cNvSpPr txBox="1"/>
            <p:nvPr/>
          </p:nvSpPr>
          <p:spPr>
            <a:xfrm>
              <a:off x="832617" y="2947234"/>
              <a:ext cx="2437104" cy="1129079"/>
            </a:xfrm>
            <a:prstGeom prst="rect">
              <a:avLst/>
            </a:prstGeom>
            <a:noFill/>
          </p:spPr>
          <p:txBody>
            <a:bodyPr wrap="none" rtlCol="0">
              <a:spAutoFit/>
            </a:bodyPr>
            <a:lstStyle/>
            <a:p>
              <a:pPr algn="ctr"/>
              <a:r>
                <a:rPr lang="en-US" altLang="zh-HK" sz="1000" b="1" dirty="0">
                  <a:latin typeface="Times New Roman" panose="02020603050405020304" pitchFamily="18" charset="0"/>
                  <a:cs typeface="Times New Roman" panose="02020603050405020304" pitchFamily="18" charset="0"/>
                </a:rPr>
                <a:t>U3</a:t>
              </a:r>
              <a:r>
                <a:rPr lang="en-US" altLang="zh-HK" sz="1000" dirty="0">
                  <a:latin typeface="Times New Roman" panose="02020603050405020304" pitchFamily="18" charset="0"/>
                  <a:cs typeface="Times New Roman" panose="02020603050405020304" pitchFamily="18" charset="0"/>
                </a:rPr>
                <a:t>: …Sam Walton gave </a:t>
              </a:r>
            </a:p>
            <a:p>
              <a:pPr algn="ctr"/>
              <a:r>
                <a:rPr lang="en-US" altLang="zh-HK" sz="1000" dirty="0">
                  <a:latin typeface="Times New Roman" panose="02020603050405020304" pitchFamily="18" charset="0"/>
                  <a:cs typeface="Times New Roman" panose="02020603050405020304" pitchFamily="18" charset="0"/>
                </a:rPr>
                <a:t>300k to Obama's campaign? </a:t>
              </a:r>
            </a:p>
            <a:p>
              <a:pPr algn="ctr"/>
              <a:r>
                <a:rPr lang="en-US" altLang="zh-HK" sz="1000" u="sng" dirty="0">
                  <a:latin typeface="Times New Roman" panose="02020603050405020304" pitchFamily="18" charset="0"/>
                  <a:cs typeface="Times New Roman" panose="02020603050405020304" pitchFamily="18" charset="0"/>
                </a:rPr>
                <a:t>THINK</a:t>
              </a:r>
              <a:r>
                <a:rPr lang="en-US" altLang="zh-HK" sz="1000" dirty="0">
                  <a:latin typeface="Times New Roman" panose="02020603050405020304" pitchFamily="18" charset="0"/>
                  <a:cs typeface="Times New Roman" panose="02020603050405020304" pitchFamily="18" charset="0"/>
                </a:rPr>
                <a:t>.</a:t>
              </a:r>
              <a:endParaRPr lang="zh-HK" altLang="en-US" sz="1000" dirty="0">
                <a:latin typeface="Times New Roman" panose="02020603050405020304" pitchFamily="18" charset="0"/>
                <a:cs typeface="Times New Roman" panose="02020603050405020304" pitchFamily="18" charset="0"/>
              </a:endParaRPr>
            </a:p>
          </p:txBody>
        </p:sp>
        <p:cxnSp>
          <p:nvCxnSpPr>
            <p:cNvPr id="23" name="Straight Arrow Connector 22">
              <a:extLst>
                <a:ext uri="{FF2B5EF4-FFF2-40B4-BE49-F238E27FC236}">
                  <a16:creationId xmlns:a16="http://schemas.microsoft.com/office/drawing/2014/main" xmlns="" id="{0429D449-23DD-47B7-A424-38CE8F9C2F09}"/>
                </a:ext>
              </a:extLst>
            </p:cNvPr>
            <p:cNvCxnSpPr>
              <a:stCxn id="18" idx="2"/>
              <a:endCxn id="22" idx="0"/>
            </p:cNvCxnSpPr>
            <p:nvPr/>
          </p:nvCxnSpPr>
          <p:spPr>
            <a:xfrm flipH="1">
              <a:off x="2051170" y="2755506"/>
              <a:ext cx="528884" cy="1917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xmlns="" id="{321156C1-6229-4429-8174-1CD4DACEC2AA}"/>
                </a:ext>
              </a:extLst>
            </p:cNvPr>
            <p:cNvSpPr txBox="1"/>
            <p:nvPr/>
          </p:nvSpPr>
          <p:spPr>
            <a:xfrm>
              <a:off x="899261" y="4394678"/>
              <a:ext cx="2303814" cy="1442712"/>
            </a:xfrm>
            <a:prstGeom prst="rect">
              <a:avLst/>
            </a:prstGeom>
            <a:noFill/>
          </p:spPr>
          <p:txBody>
            <a:bodyPr wrap="none" rtlCol="0">
              <a:spAutoFit/>
            </a:bodyPr>
            <a:lstStyle/>
            <a:p>
              <a:pPr algn="ctr"/>
              <a:r>
                <a:rPr lang="en-US" altLang="zh-HK" sz="1000" b="1" dirty="0">
                  <a:latin typeface="Times New Roman" panose="02020603050405020304" pitchFamily="18" charset="0"/>
                  <a:cs typeface="Times New Roman" panose="02020603050405020304" pitchFamily="18" charset="0"/>
                </a:rPr>
                <a:t>U4</a:t>
              </a:r>
              <a:r>
                <a:rPr lang="en-US" altLang="zh-HK" sz="1000" dirty="0">
                  <a:latin typeface="Times New Roman" panose="02020603050405020304" pitchFamily="18" charset="0"/>
                  <a:cs typeface="Times New Roman" panose="02020603050405020304" pitchFamily="18" charset="0"/>
                </a:rPr>
                <a:t>: Sam Walton was dead</a:t>
              </a:r>
            </a:p>
            <a:p>
              <a:pPr algn="ctr"/>
              <a:r>
                <a:rPr lang="en-US" altLang="zh-HK" sz="1000" dirty="0">
                  <a:latin typeface="Times New Roman" panose="02020603050405020304" pitchFamily="18" charset="0"/>
                  <a:cs typeface="Times New Roman" panose="02020603050405020304" pitchFamily="18" charset="0"/>
                </a:rPr>
                <a:t> before #Obama was born. </a:t>
              </a:r>
            </a:p>
            <a:p>
              <a:pPr algn="ctr"/>
              <a:r>
                <a:rPr lang="en-US" altLang="zh-HK" sz="1000" dirty="0">
                  <a:latin typeface="Times New Roman" panose="02020603050405020304" pitchFamily="18" charset="0"/>
                  <a:cs typeface="Times New Roman" panose="02020603050405020304" pitchFamily="18" charset="0"/>
                </a:rPr>
                <a:t>He have </a:t>
              </a:r>
              <a:r>
                <a:rPr lang="en-US" altLang="zh-HK" sz="1000" u="sng" dirty="0">
                  <a:latin typeface="Times New Roman" panose="02020603050405020304" pitchFamily="18" charset="0"/>
                  <a:cs typeface="Times New Roman" panose="02020603050405020304" pitchFamily="18" charset="0"/>
                </a:rPr>
                <a:t>wired</a:t>
              </a:r>
              <a:r>
                <a:rPr lang="en-US" altLang="zh-HK" sz="1000" dirty="0">
                  <a:latin typeface="Times New Roman" panose="02020603050405020304" pitchFamily="18" charset="0"/>
                  <a:cs typeface="Times New Roman" panose="02020603050405020304" pitchFamily="18" charset="0"/>
                </a:rPr>
                <a:t> campaign </a:t>
              </a:r>
            </a:p>
            <a:p>
              <a:pPr algn="ctr"/>
              <a:r>
                <a:rPr lang="en-US" altLang="zh-HK" sz="1000" dirty="0">
                  <a:latin typeface="Times New Roman" panose="02020603050405020304" pitchFamily="18" charset="0"/>
                  <a:cs typeface="Times New Roman" panose="02020603050405020304" pitchFamily="18" charset="0"/>
                </a:rPr>
                <a:t>donation from heavens. </a:t>
              </a:r>
              <a:endParaRPr lang="zh-HK" altLang="en-US" sz="1000" dirty="0">
                <a:latin typeface="Times New Roman" panose="02020603050405020304" pitchFamily="18" charset="0"/>
                <a:cs typeface="Times New Roman" panose="02020603050405020304" pitchFamily="18" charset="0"/>
              </a:endParaRPr>
            </a:p>
          </p:txBody>
        </p:sp>
        <p:cxnSp>
          <p:nvCxnSpPr>
            <p:cNvPr id="25" name="Straight Arrow Connector 24">
              <a:extLst>
                <a:ext uri="{FF2B5EF4-FFF2-40B4-BE49-F238E27FC236}">
                  <a16:creationId xmlns:a16="http://schemas.microsoft.com/office/drawing/2014/main" xmlns="" id="{6CA96E7C-4C52-48E7-9C5F-754EF4D1D19B}"/>
                </a:ext>
              </a:extLst>
            </p:cNvPr>
            <p:cNvCxnSpPr>
              <a:stCxn id="22" idx="2"/>
              <a:endCxn id="24" idx="0"/>
            </p:cNvCxnSpPr>
            <p:nvPr/>
          </p:nvCxnSpPr>
          <p:spPr>
            <a:xfrm flipH="1">
              <a:off x="2051168" y="4076313"/>
              <a:ext cx="1" cy="31836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xmlns="" id="{FA12CD97-DFE5-47E9-BD0F-9268792E3C1C}"/>
                </a:ext>
              </a:extLst>
            </p:cNvPr>
            <p:cNvSpPr txBox="1"/>
            <p:nvPr/>
          </p:nvSpPr>
          <p:spPr>
            <a:xfrm>
              <a:off x="5843546" y="847674"/>
              <a:ext cx="1754286" cy="815447"/>
            </a:xfrm>
            <a:prstGeom prst="rect">
              <a:avLst/>
            </a:prstGeom>
            <a:noFill/>
          </p:spPr>
          <p:txBody>
            <a:bodyPr wrap="none" rtlCol="0">
              <a:spAutoFit/>
            </a:bodyPr>
            <a:lstStyle/>
            <a:p>
              <a:pPr algn="ctr"/>
              <a:r>
                <a:rPr lang="en-US" altLang="zh-HK" sz="1000" b="1" dirty="0">
                  <a:solidFill>
                    <a:srgbClr val="FF0000"/>
                  </a:solidFill>
                  <a:latin typeface="Times New Roman" panose="02020603050405020304" pitchFamily="18" charset="0"/>
                  <a:cs typeface="Times New Roman" panose="02020603050405020304" pitchFamily="18" charset="0"/>
                </a:rPr>
                <a:t>U6</a:t>
              </a:r>
              <a:r>
                <a:rPr lang="en-US" altLang="zh-HK" sz="1000" dirty="0">
                  <a:latin typeface="Times New Roman" panose="02020603050405020304" pitchFamily="18" charset="0"/>
                  <a:cs typeface="Times New Roman" panose="02020603050405020304" pitchFamily="18" charset="0"/>
                </a:rPr>
                <a:t>: Need </a:t>
              </a:r>
              <a:r>
                <a:rPr lang="en-US" altLang="zh-HK" sz="1000" u="sng" dirty="0">
                  <a:latin typeface="Times New Roman" panose="02020603050405020304" pitchFamily="18" charset="0"/>
                  <a:cs typeface="Times New Roman" panose="02020603050405020304" pitchFamily="18" charset="0"/>
                </a:rPr>
                <a:t>proof</a:t>
              </a:r>
              <a:r>
                <a:rPr lang="en-US" altLang="zh-HK" sz="1000" dirty="0">
                  <a:latin typeface="Times New Roman" panose="02020603050405020304" pitchFamily="18" charset="0"/>
                  <a:cs typeface="Times New Roman" panose="02020603050405020304" pitchFamily="18" charset="0"/>
                </a:rPr>
                <a:t> of </a:t>
              </a:r>
            </a:p>
            <a:p>
              <a:pPr algn="ctr"/>
              <a:r>
                <a:rPr lang="en-US" altLang="zh-HK" sz="1000" dirty="0">
                  <a:latin typeface="Times New Roman" panose="02020603050405020304" pitchFamily="18" charset="0"/>
                  <a:cs typeface="Times New Roman" panose="02020603050405020304" pitchFamily="18" charset="0"/>
                </a:rPr>
                <a:t>this-can't find any...</a:t>
              </a:r>
              <a:endParaRPr lang="zh-HK" altLang="en-US" sz="1000" dirty="0">
                <a:latin typeface="Times New Roman" panose="02020603050405020304" pitchFamily="18" charset="0"/>
                <a:cs typeface="Times New Roman" panose="02020603050405020304" pitchFamily="18" charset="0"/>
              </a:endParaRPr>
            </a:p>
          </p:txBody>
        </p:sp>
        <p:cxnSp>
          <p:nvCxnSpPr>
            <p:cNvPr id="27" name="Straight Arrow Connector 26">
              <a:extLst>
                <a:ext uri="{FF2B5EF4-FFF2-40B4-BE49-F238E27FC236}">
                  <a16:creationId xmlns:a16="http://schemas.microsoft.com/office/drawing/2014/main" xmlns="" id="{CA6F18AB-090D-4E23-B22F-9E1231EC8B0C}"/>
                </a:ext>
              </a:extLst>
            </p:cNvPr>
            <p:cNvCxnSpPr>
              <a:stCxn id="15" idx="2"/>
              <a:endCxn id="26" idx="0"/>
            </p:cNvCxnSpPr>
            <p:nvPr/>
          </p:nvCxnSpPr>
          <p:spPr>
            <a:xfrm>
              <a:off x="4089488" y="489070"/>
              <a:ext cx="2631202" cy="3586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xmlns="" id="{59302B98-7090-47F2-99C7-10E45AAD9831}"/>
                </a:ext>
              </a:extLst>
            </p:cNvPr>
            <p:cNvSpPr txBox="1"/>
            <p:nvPr/>
          </p:nvSpPr>
          <p:spPr>
            <a:xfrm>
              <a:off x="5593335" y="1988840"/>
              <a:ext cx="2254707" cy="1442712"/>
            </a:xfrm>
            <a:prstGeom prst="rect">
              <a:avLst/>
            </a:prstGeom>
            <a:noFill/>
          </p:spPr>
          <p:txBody>
            <a:bodyPr wrap="none" rtlCol="0">
              <a:spAutoFit/>
            </a:bodyPr>
            <a:lstStyle/>
            <a:p>
              <a:pPr algn="ctr"/>
              <a:r>
                <a:rPr lang="en-US" altLang="zh-HK" sz="1000" b="1" dirty="0">
                  <a:latin typeface="Times New Roman" panose="02020603050405020304" pitchFamily="18" charset="0"/>
                  <a:cs typeface="Times New Roman" panose="02020603050405020304" pitchFamily="18" charset="0"/>
                </a:rPr>
                <a:t>U7</a:t>
              </a:r>
              <a:r>
                <a:rPr lang="en-US" altLang="zh-HK" sz="1000" dirty="0">
                  <a:latin typeface="Times New Roman" panose="02020603050405020304" pitchFamily="18" charset="0"/>
                  <a:cs typeface="Times New Roman" panose="02020603050405020304" pitchFamily="18" charset="0"/>
                </a:rPr>
                <a:t>: </a:t>
              </a:r>
              <a:r>
                <a:rPr lang="en-US" altLang="zh-HK" sz="1000" u="sng" dirty="0">
                  <a:latin typeface="Times New Roman" panose="02020603050405020304" pitchFamily="18" charset="0"/>
                  <a:cs typeface="Times New Roman" panose="02020603050405020304" pitchFamily="18" charset="0"/>
                </a:rPr>
                <a:t>not sure</a:t>
              </a:r>
              <a:r>
                <a:rPr lang="en-US" altLang="zh-HK" sz="1000" dirty="0">
                  <a:latin typeface="Times New Roman" panose="02020603050405020304" pitchFamily="18" charset="0"/>
                  <a:cs typeface="Times New Roman" panose="02020603050405020304" pitchFamily="18" charset="0"/>
                </a:rPr>
                <a:t>....sorry I </a:t>
              </a:r>
            </a:p>
            <a:p>
              <a:pPr algn="ctr"/>
              <a:r>
                <a:rPr lang="en-US" altLang="zh-HK" sz="1000" dirty="0">
                  <a:latin typeface="Times New Roman" panose="02020603050405020304" pitchFamily="18" charset="0"/>
                  <a:cs typeface="Times New Roman" panose="02020603050405020304" pitchFamily="18" charset="0"/>
                </a:rPr>
                <a:t>see a </a:t>
              </a:r>
              <a:r>
                <a:rPr lang="en-US" altLang="zh-HK" sz="1000" u="sng" dirty="0">
                  <a:latin typeface="Times New Roman" panose="02020603050405020304" pitchFamily="18" charset="0"/>
                  <a:cs typeface="Times New Roman" panose="02020603050405020304" pitchFamily="18" charset="0"/>
                </a:rPr>
                <a:t>meme</a:t>
              </a:r>
              <a:r>
                <a:rPr lang="en-US" altLang="zh-HK" sz="1000" dirty="0">
                  <a:latin typeface="Times New Roman" panose="02020603050405020304" pitchFamily="18" charset="0"/>
                  <a:cs typeface="Times New Roman" panose="02020603050405020304" pitchFamily="18" charset="0"/>
                </a:rPr>
                <a:t> trending </a:t>
              </a:r>
            </a:p>
            <a:p>
              <a:pPr algn="ctr"/>
              <a:r>
                <a:rPr lang="en-US" altLang="zh-HK" sz="1000" dirty="0">
                  <a:latin typeface="Times New Roman" panose="02020603050405020304" pitchFamily="18" charset="0"/>
                  <a:cs typeface="Times New Roman" panose="02020603050405020304" pitchFamily="18" charset="0"/>
                </a:rPr>
                <a:t>but </a:t>
              </a:r>
              <a:r>
                <a:rPr lang="en-US" altLang="zh-HK" sz="1000" u="sng" dirty="0">
                  <a:latin typeface="Times New Roman" panose="02020603050405020304" pitchFamily="18" charset="0"/>
                  <a:cs typeface="Times New Roman" panose="02020603050405020304" pitchFamily="18" charset="0"/>
                </a:rPr>
                <a:t>no proof</a:t>
              </a:r>
              <a:r>
                <a:rPr lang="en-US" altLang="zh-HK" sz="1000" dirty="0">
                  <a:latin typeface="Times New Roman" panose="02020603050405020304" pitchFamily="18" charset="0"/>
                  <a:cs typeface="Times New Roman" panose="02020603050405020304" pitchFamily="18" charset="0"/>
                </a:rPr>
                <a:t>...perhaps</a:t>
              </a:r>
            </a:p>
            <a:p>
              <a:pPr algn="ctr"/>
              <a:r>
                <a:rPr lang="en-US" altLang="zh-HK" sz="1000" dirty="0">
                  <a:latin typeface="Times New Roman" panose="02020603050405020304" pitchFamily="18" charset="0"/>
                  <a:cs typeface="Times New Roman" panose="02020603050405020304" pitchFamily="18" charset="0"/>
                </a:rPr>
                <a:t> if we had real journalists?</a:t>
              </a:r>
              <a:endParaRPr lang="zh-HK" altLang="en-US" sz="1000" dirty="0">
                <a:latin typeface="Times New Roman" panose="02020603050405020304" pitchFamily="18" charset="0"/>
                <a:cs typeface="Times New Roman" panose="02020603050405020304" pitchFamily="18" charset="0"/>
              </a:endParaRPr>
            </a:p>
          </p:txBody>
        </p:sp>
        <p:cxnSp>
          <p:nvCxnSpPr>
            <p:cNvPr id="29" name="Straight Arrow Connector 28">
              <a:extLst>
                <a:ext uri="{FF2B5EF4-FFF2-40B4-BE49-F238E27FC236}">
                  <a16:creationId xmlns:a16="http://schemas.microsoft.com/office/drawing/2014/main" xmlns="" id="{60A364B9-4505-4413-AA2C-F154DBD6EEA4}"/>
                </a:ext>
              </a:extLst>
            </p:cNvPr>
            <p:cNvCxnSpPr>
              <a:stCxn id="26" idx="2"/>
              <a:endCxn id="28" idx="0"/>
            </p:cNvCxnSpPr>
            <p:nvPr/>
          </p:nvCxnSpPr>
          <p:spPr>
            <a:xfrm>
              <a:off x="6720690" y="1663120"/>
              <a:ext cx="0" cy="32572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xmlns="" id="{1BC06F40-7CE1-41EE-A361-D36261505AD8}"/>
                </a:ext>
              </a:extLst>
            </p:cNvPr>
            <p:cNvSpPr txBox="1"/>
            <p:nvPr/>
          </p:nvSpPr>
          <p:spPr>
            <a:xfrm>
              <a:off x="5437828" y="3660896"/>
              <a:ext cx="2565719" cy="1442712"/>
            </a:xfrm>
            <a:prstGeom prst="rect">
              <a:avLst/>
            </a:prstGeom>
            <a:noFill/>
          </p:spPr>
          <p:txBody>
            <a:bodyPr wrap="none" rtlCol="0">
              <a:spAutoFit/>
            </a:bodyPr>
            <a:lstStyle/>
            <a:p>
              <a:pPr algn="ctr"/>
              <a:r>
                <a:rPr lang="en-US" altLang="zh-HK" sz="1000" b="1" dirty="0">
                  <a:solidFill>
                    <a:srgbClr val="FF0000"/>
                  </a:solidFill>
                  <a:latin typeface="Times New Roman" panose="02020603050405020304" pitchFamily="18" charset="0"/>
                  <a:cs typeface="Times New Roman" panose="02020603050405020304" pitchFamily="18" charset="0"/>
                </a:rPr>
                <a:t>U8</a:t>
              </a:r>
              <a:r>
                <a:rPr lang="en-US" altLang="zh-HK" sz="1000" dirty="0">
                  <a:latin typeface="Times New Roman" panose="02020603050405020304" pitchFamily="18" charset="0"/>
                  <a:cs typeface="Times New Roman" panose="02020603050405020304" pitchFamily="18" charset="0"/>
                </a:rPr>
                <a:t>: I'm pretty good at </a:t>
              </a:r>
            </a:p>
            <a:p>
              <a:pPr algn="ctr"/>
              <a:r>
                <a:rPr lang="en-US" altLang="zh-HK" sz="1000" dirty="0">
                  <a:latin typeface="Times New Roman" panose="02020603050405020304" pitchFamily="18" charset="0"/>
                  <a:cs typeface="Times New Roman" panose="02020603050405020304" pitchFamily="18" charset="0"/>
                </a:rPr>
                <a:t>research-I think this is </a:t>
              </a:r>
              <a:r>
                <a:rPr lang="en-US" altLang="zh-HK" sz="1000" u="sng" dirty="0">
                  <a:latin typeface="Times New Roman" panose="02020603050405020304" pitchFamily="18" charset="0"/>
                  <a:cs typeface="Times New Roman" panose="02020603050405020304" pitchFamily="18" charset="0"/>
                </a:rPr>
                <a:t>not</a:t>
              </a:r>
            </a:p>
            <a:p>
              <a:pPr algn="ctr"/>
              <a:r>
                <a:rPr lang="en-US" altLang="zh-HK" sz="1000" u="sng" dirty="0">
                  <a:latin typeface="Times New Roman" panose="02020603050405020304" pitchFamily="18" charset="0"/>
                  <a:cs typeface="Times New Roman" panose="02020603050405020304" pitchFamily="18" charset="0"/>
                </a:rPr>
                <a:t> true-</a:t>
              </a:r>
              <a:r>
                <a:rPr lang="en-US" altLang="zh-HK" sz="1000" dirty="0">
                  <a:latin typeface="Times New Roman" panose="02020603050405020304" pitchFamily="18" charset="0"/>
                  <a:cs typeface="Times New Roman" panose="02020603050405020304" pitchFamily="18" charset="0"/>
                </a:rPr>
                <a:t>plenty of other </a:t>
              </a:r>
            </a:p>
            <a:p>
              <a:pPr algn="ctr"/>
              <a:r>
                <a:rPr lang="en-US" altLang="zh-HK" sz="1000" dirty="0">
                  <a:latin typeface="Times New Roman" panose="02020603050405020304" pitchFamily="18" charset="0"/>
                  <a:cs typeface="Times New Roman" panose="02020603050405020304" pitchFamily="18" charset="0"/>
                </a:rPr>
                <a:t>reasons to boycott </a:t>
              </a:r>
              <a:r>
                <a:rPr lang="en-US" altLang="zh-HK" sz="1000" dirty="0" err="1">
                  <a:latin typeface="Times New Roman" panose="02020603050405020304" pitchFamily="18" charset="0"/>
                  <a:cs typeface="Times New Roman" panose="02020603050405020304" pitchFamily="18" charset="0"/>
                </a:rPr>
                <a:t>WalMart</a:t>
              </a:r>
              <a:r>
                <a:rPr lang="en-US" altLang="zh-HK" sz="1000" dirty="0">
                  <a:latin typeface="Times New Roman" panose="02020603050405020304" pitchFamily="18" charset="0"/>
                  <a:cs typeface="Times New Roman" panose="02020603050405020304" pitchFamily="18" charset="0"/>
                </a:rPr>
                <a:t>. :)</a:t>
              </a:r>
              <a:endParaRPr lang="zh-HK" altLang="en-US" sz="1000" dirty="0">
                <a:latin typeface="Times New Roman" panose="02020603050405020304" pitchFamily="18" charset="0"/>
                <a:cs typeface="Times New Roman" panose="02020603050405020304" pitchFamily="18" charset="0"/>
              </a:endParaRPr>
            </a:p>
          </p:txBody>
        </p:sp>
        <p:cxnSp>
          <p:nvCxnSpPr>
            <p:cNvPr id="31" name="Straight Arrow Connector 30">
              <a:extLst>
                <a:ext uri="{FF2B5EF4-FFF2-40B4-BE49-F238E27FC236}">
                  <a16:creationId xmlns:a16="http://schemas.microsoft.com/office/drawing/2014/main" xmlns="" id="{49DA7E60-D329-4685-9270-B5672DCA8D60}"/>
                </a:ext>
              </a:extLst>
            </p:cNvPr>
            <p:cNvCxnSpPr>
              <a:stCxn id="28" idx="2"/>
              <a:endCxn id="30" idx="0"/>
            </p:cNvCxnSpPr>
            <p:nvPr/>
          </p:nvCxnSpPr>
          <p:spPr>
            <a:xfrm flipH="1">
              <a:off x="6720688" y="3431552"/>
              <a:ext cx="1" cy="2293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xmlns="" id="{CF43C8A7-66EE-4EB6-A6C3-FFDF02D051F8}"/>
                </a:ext>
              </a:extLst>
            </p:cNvPr>
            <p:cNvSpPr txBox="1"/>
            <p:nvPr/>
          </p:nvSpPr>
          <p:spPr>
            <a:xfrm>
              <a:off x="6398922" y="5397121"/>
              <a:ext cx="643534" cy="501812"/>
            </a:xfrm>
            <a:prstGeom prst="rect">
              <a:avLst/>
            </a:prstGeom>
            <a:noFill/>
          </p:spPr>
          <p:txBody>
            <a:bodyPr wrap="none" rtlCol="0">
              <a:spAutoFit/>
            </a:bodyPr>
            <a:lstStyle/>
            <a:p>
              <a:pPr algn="ctr"/>
              <a:r>
                <a:rPr lang="en-US" altLang="zh-HK" sz="1000" dirty="0">
                  <a:latin typeface="Times New Roman" panose="02020603050405020304" pitchFamily="18" charset="0"/>
                  <a:cs typeface="Times New Roman" panose="02020603050405020304" pitchFamily="18" charset="0"/>
                </a:rPr>
                <a:t>……</a:t>
              </a:r>
              <a:endParaRPr lang="zh-HK" altLang="en-US" sz="1000" dirty="0">
                <a:latin typeface="Times New Roman" panose="02020603050405020304" pitchFamily="18" charset="0"/>
                <a:cs typeface="Times New Roman" panose="02020603050405020304" pitchFamily="18" charset="0"/>
              </a:endParaRPr>
            </a:p>
          </p:txBody>
        </p:sp>
        <p:cxnSp>
          <p:nvCxnSpPr>
            <p:cNvPr id="33" name="Straight Arrow Connector 32">
              <a:extLst>
                <a:ext uri="{FF2B5EF4-FFF2-40B4-BE49-F238E27FC236}">
                  <a16:creationId xmlns:a16="http://schemas.microsoft.com/office/drawing/2014/main" xmlns="" id="{79590909-7EFD-495B-A8B0-D47054168ECF}"/>
                </a:ext>
              </a:extLst>
            </p:cNvPr>
            <p:cNvCxnSpPr>
              <a:stCxn id="30" idx="2"/>
              <a:endCxn id="32" idx="0"/>
            </p:cNvCxnSpPr>
            <p:nvPr/>
          </p:nvCxnSpPr>
          <p:spPr>
            <a:xfrm>
              <a:off x="6720688" y="5103608"/>
              <a:ext cx="0" cy="2935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xmlns="" id="{1ADEF194-D68F-4416-A16A-0D1DE07A21A7}"/>
                </a:ext>
              </a:extLst>
            </p:cNvPr>
            <p:cNvSpPr txBox="1"/>
            <p:nvPr/>
          </p:nvSpPr>
          <p:spPr>
            <a:xfrm>
              <a:off x="4465179" y="1497040"/>
              <a:ext cx="643534" cy="501812"/>
            </a:xfrm>
            <a:prstGeom prst="rect">
              <a:avLst/>
            </a:prstGeom>
            <a:noFill/>
          </p:spPr>
          <p:txBody>
            <a:bodyPr wrap="none" rtlCol="0">
              <a:spAutoFit/>
            </a:bodyPr>
            <a:lstStyle/>
            <a:p>
              <a:pPr algn="ctr"/>
              <a:r>
                <a:rPr lang="en-US" altLang="zh-HK" sz="1000" dirty="0">
                  <a:latin typeface="Times New Roman" panose="02020603050405020304" pitchFamily="18" charset="0"/>
                  <a:cs typeface="Times New Roman" panose="02020603050405020304" pitchFamily="18" charset="0"/>
                </a:rPr>
                <a:t>……</a:t>
              </a:r>
              <a:endParaRPr lang="zh-HK" altLang="en-US" sz="1000" dirty="0">
                <a:latin typeface="Times New Roman" panose="02020603050405020304" pitchFamily="18" charset="0"/>
                <a:cs typeface="Times New Roman" panose="02020603050405020304" pitchFamily="18" charset="0"/>
              </a:endParaRPr>
            </a:p>
          </p:txBody>
        </p:sp>
        <p:cxnSp>
          <p:nvCxnSpPr>
            <p:cNvPr id="35" name="Straight Arrow Connector 34">
              <a:extLst>
                <a:ext uri="{FF2B5EF4-FFF2-40B4-BE49-F238E27FC236}">
                  <a16:creationId xmlns:a16="http://schemas.microsoft.com/office/drawing/2014/main" xmlns="" id="{CBF59D85-9406-43CA-B53F-D1D503D8BF7B}"/>
                </a:ext>
              </a:extLst>
            </p:cNvPr>
            <p:cNvCxnSpPr>
              <a:stCxn id="15" idx="2"/>
              <a:endCxn id="34" idx="0"/>
            </p:cNvCxnSpPr>
            <p:nvPr/>
          </p:nvCxnSpPr>
          <p:spPr>
            <a:xfrm>
              <a:off x="4089488" y="489070"/>
              <a:ext cx="697457" cy="100797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96624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en-US" altLang="zh-CN" dirty="0">
                <a:ea typeface="宋体" pitchFamily="2" charset="-122"/>
              </a:rPr>
              <a:t>Problem statement (2)</a:t>
            </a:r>
            <a:endParaRPr lang="zh-CN" altLang="en-US" dirty="0">
              <a:ea typeface="宋体" pitchFamily="2" charset="-122"/>
            </a:endParaRPr>
          </a:p>
        </p:txBody>
      </p:sp>
      <mc:AlternateContent xmlns:mc="http://schemas.openxmlformats.org/markup-compatibility/2006" xmlns:a14="http://schemas.microsoft.com/office/drawing/2010/main">
        <mc:Choice Requires="a14">
          <p:sp>
            <p:nvSpPr>
              <p:cNvPr id="7" name="内容占位符 2">
                <a:extLst>
                  <a:ext uri="{FF2B5EF4-FFF2-40B4-BE49-F238E27FC236}">
                    <a16:creationId xmlns:a16="http://schemas.microsoft.com/office/drawing/2014/main" xmlns="" id="{BD802C71-7560-424D-B4D5-944D2026593F}"/>
                  </a:ext>
                </a:extLst>
              </p:cNvPr>
              <p:cNvSpPr txBox="1">
                <a:spLocks/>
              </p:cNvSpPr>
              <p:nvPr/>
            </p:nvSpPr>
            <p:spPr>
              <a:xfrm>
                <a:off x="539552" y="1156470"/>
                <a:ext cx="8147248" cy="508148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lvl1pPr marL="228600" marR="0" indent="-2286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1pPr>
                <a:lvl2pPr marL="723900" marR="0" indent="-2667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2pPr>
                <a:lvl3pPr marL="1234439" marR="0" indent="-320039"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3pPr>
                <a:lvl4pPr marL="1727200" marR="0" indent="-3556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4pPr>
                <a:lvl5pPr marL="2184400" marR="0" indent="-3556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5pPr>
                <a:lvl6pPr marL="2641600" marR="0" indent="-3556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6pPr>
                <a:lvl7pPr marL="3098800" marR="0" indent="-3556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7pPr>
                <a:lvl8pPr marL="3556000" marR="0" indent="-3556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8pPr>
                <a:lvl9pPr marL="4013200" marR="0" indent="-355600" algn="l" defTabSz="914400" rtl="0" latinLnBrk="0">
                  <a:lnSpc>
                    <a:spcPct val="90000"/>
                  </a:lnSpc>
                  <a:spcBef>
                    <a:spcPts val="1000"/>
                  </a:spcBef>
                  <a:spcAft>
                    <a:spcPts val="0"/>
                  </a:spcAft>
                  <a:buClr>
                    <a:srgbClr val="000086"/>
                  </a:buClr>
                  <a:buSzPct val="100000"/>
                  <a:buFont typeface="Microsoft YaHei"/>
                  <a:buChar char="•"/>
                  <a:tabLst/>
                  <a:defRPr sz="2800" b="0" i="0" u="none" strike="noStrike" cap="none" spc="0" baseline="0">
                    <a:ln>
                      <a:noFill/>
                    </a:ln>
                    <a:solidFill>
                      <a:srgbClr val="000000"/>
                    </a:solidFill>
                    <a:uFillTx/>
                    <a:latin typeface="Microsoft YaHei"/>
                    <a:ea typeface="Microsoft YaHei"/>
                    <a:cs typeface="Microsoft YaHei"/>
                    <a:sym typeface="Microsoft YaHei"/>
                  </a:defRPr>
                </a:lvl9pPr>
              </a:lstStyle>
              <a:p>
                <a:pPr hangingPunct="1"/>
                <a:r>
                  <a:rPr lang="en-US" altLang="zh-HK" sz="2400" dirty="0">
                    <a:latin typeface="Times New Roman" pitchFamily="18" charset="0"/>
                    <a:cs typeface="Times New Roman" pitchFamily="18" charset="0"/>
                    <a:sym typeface="Arial" panose="020B0604020202020204" pitchFamily="34" charset="0"/>
                  </a:rPr>
                  <a:t>Given a set of microblog posts </a:t>
                </a:r>
                <a14:m>
                  <m:oMath xmlns:m="http://schemas.openxmlformats.org/officeDocument/2006/math">
                    <m:r>
                      <m:rPr>
                        <m:sty m:val="p"/>
                      </m:rPr>
                      <a:rPr lang="en-US" altLang="zh-HK" sz="2400" b="0" i="0" smtClean="0">
                        <a:latin typeface="Cambria Math"/>
                        <a:cs typeface="Times New Roman" pitchFamily="18" charset="0"/>
                        <a:sym typeface="Arial" panose="020B0604020202020204" pitchFamily="34" charset="0"/>
                      </a:rPr>
                      <m:t>R</m:t>
                    </m:r>
                    <m:r>
                      <a:rPr lang="en-US" altLang="zh-HK" sz="2400" i="1">
                        <a:latin typeface="Cambria Math"/>
                        <a:cs typeface="Times New Roman" pitchFamily="18" charset="0"/>
                        <a:sym typeface="Arial" panose="020B0604020202020204" pitchFamily="34" charset="0"/>
                      </a:rPr>
                      <m:t>={</m:t>
                    </m:r>
                    <m:r>
                      <a:rPr lang="en-US" altLang="zh-HK" sz="2400" b="0" i="1" smtClean="0">
                        <a:latin typeface="Cambria Math"/>
                        <a:cs typeface="Times New Roman" pitchFamily="18" charset="0"/>
                        <a:sym typeface="Arial" panose="020B0604020202020204" pitchFamily="34" charset="0"/>
                      </a:rPr>
                      <m:t>𝑟</m:t>
                    </m:r>
                    <m:r>
                      <a:rPr lang="en-US" altLang="zh-HK" sz="2400" i="1">
                        <a:latin typeface="Cambria Math"/>
                        <a:cs typeface="Times New Roman" pitchFamily="18" charset="0"/>
                        <a:sym typeface="Arial" panose="020B0604020202020204" pitchFamily="34" charset="0"/>
                      </a:rPr>
                      <m:t>}</m:t>
                    </m:r>
                  </m:oMath>
                </a14:m>
                <a:r>
                  <a:rPr lang="en-US" altLang="zh-HK" sz="2400" dirty="0">
                    <a:latin typeface="Times New Roman" pitchFamily="18" charset="0"/>
                    <a:cs typeface="Times New Roman" pitchFamily="18" charset="0"/>
                    <a:sym typeface="Arial" panose="020B0604020202020204" pitchFamily="34" charset="0"/>
                  </a:rPr>
                  <a:t>, model each source tweet as a tree structure </a:t>
                </a:r>
                <a14:m>
                  <m:oMath xmlns:m="http://schemas.openxmlformats.org/officeDocument/2006/math">
                    <m:r>
                      <m:rPr>
                        <m:sty m:val="p"/>
                      </m:rPr>
                      <a:rPr lang="en-US" altLang="zh-HK" sz="2400" b="0" i="0" smtClean="0">
                        <a:latin typeface="Cambria Math"/>
                        <a:cs typeface="Times New Roman" pitchFamily="18" charset="0"/>
                        <a:sym typeface="Arial" panose="020B0604020202020204" pitchFamily="34" charset="0"/>
                      </a:rPr>
                      <m:t>T</m:t>
                    </m:r>
                    <m:d>
                      <m:dPr>
                        <m:ctrlPr>
                          <a:rPr lang="en-US" altLang="zh-HK" sz="2400" b="0" i="1" smtClean="0">
                            <a:latin typeface="Cambria Math" charset="0"/>
                            <a:cs typeface="Times New Roman" pitchFamily="18" charset="0"/>
                            <a:sym typeface="Arial" panose="020B0604020202020204" pitchFamily="34" charset="0"/>
                          </a:rPr>
                        </m:ctrlPr>
                      </m:dPr>
                      <m:e>
                        <m:r>
                          <a:rPr lang="en-US" altLang="zh-HK" sz="2400" i="1">
                            <a:latin typeface="Cambria Math"/>
                            <a:cs typeface="Times New Roman" pitchFamily="18" charset="0"/>
                            <a:sym typeface="Arial" panose="020B0604020202020204" pitchFamily="34" charset="0"/>
                          </a:rPr>
                          <m:t>𝑟</m:t>
                        </m:r>
                      </m:e>
                    </m:d>
                    <m:r>
                      <a:rPr lang="en-US" altLang="zh-HK" sz="2400" b="0" i="1" smtClean="0">
                        <a:latin typeface="Cambria Math"/>
                        <a:cs typeface="Times New Roman" pitchFamily="18" charset="0"/>
                        <a:sym typeface="Arial" panose="020B0604020202020204" pitchFamily="34" charset="0"/>
                      </a:rPr>
                      <m:t>= &lt;</m:t>
                    </m:r>
                    <m:r>
                      <a:rPr lang="en-US" altLang="zh-HK" sz="2400" b="0" i="1" smtClean="0">
                        <a:latin typeface="Cambria Math"/>
                        <a:cs typeface="Times New Roman" pitchFamily="18" charset="0"/>
                        <a:sym typeface="Arial" panose="020B0604020202020204" pitchFamily="34" charset="0"/>
                      </a:rPr>
                      <m:t>𝑉</m:t>
                    </m:r>
                    <m:r>
                      <a:rPr lang="en-US" altLang="zh-HK" sz="2400" b="0" i="1" smtClean="0">
                        <a:latin typeface="Cambria Math"/>
                        <a:cs typeface="Times New Roman" pitchFamily="18" charset="0"/>
                        <a:sym typeface="Arial" panose="020B0604020202020204" pitchFamily="34" charset="0"/>
                      </a:rPr>
                      <m:t>,</m:t>
                    </m:r>
                    <m:r>
                      <a:rPr lang="en-US" altLang="zh-HK" sz="2400" b="0" i="1" smtClean="0">
                        <a:latin typeface="Cambria Math"/>
                        <a:cs typeface="Times New Roman" pitchFamily="18" charset="0"/>
                        <a:sym typeface="Arial" panose="020B0604020202020204" pitchFamily="34" charset="0"/>
                      </a:rPr>
                      <m:t>𝐸</m:t>
                    </m:r>
                    <m:r>
                      <a:rPr lang="en-US" altLang="zh-HK" sz="2400" b="0" i="1" smtClean="0">
                        <a:latin typeface="Cambria Math"/>
                        <a:cs typeface="Times New Roman" pitchFamily="18" charset="0"/>
                        <a:sym typeface="Arial" panose="020B0604020202020204" pitchFamily="34" charset="0"/>
                      </a:rPr>
                      <m:t>&gt;</m:t>
                    </m:r>
                  </m:oMath>
                </a14:m>
                <a:r>
                  <a:rPr lang="en-US" altLang="zh-HK" sz="2400" dirty="0">
                    <a:latin typeface="Times New Roman" pitchFamily="18" charset="0"/>
                    <a:cs typeface="Times New Roman" pitchFamily="18" charset="0"/>
                    <a:sym typeface="Arial" panose="020B0604020202020204" pitchFamily="34" charset="0"/>
                  </a:rPr>
                  <a:t>, where each node </a:t>
                </a:r>
                <a14:m>
                  <m:oMath xmlns:m="http://schemas.openxmlformats.org/officeDocument/2006/math">
                    <m:r>
                      <a:rPr lang="en-US" altLang="zh-HK" sz="2400" b="0" i="1" smtClean="0">
                        <a:latin typeface="Cambria Math"/>
                        <a:cs typeface="Times New Roman" pitchFamily="18" charset="0"/>
                        <a:sym typeface="Arial" panose="020B0604020202020204" pitchFamily="34" charset="0"/>
                      </a:rPr>
                      <m:t>𝑣</m:t>
                    </m:r>
                    <m:r>
                      <a:rPr lang="en-US" altLang="zh-HK" sz="2400" i="1">
                        <a:latin typeface="Cambria Math"/>
                        <a:cs typeface="Times New Roman" pitchFamily="18" charset="0"/>
                        <a:sym typeface="Arial" panose="020B0604020202020204" pitchFamily="34" charset="0"/>
                      </a:rPr>
                      <m:t>=(</m:t>
                    </m:r>
                    <m:sSub>
                      <m:sSubPr>
                        <m:ctrlPr>
                          <a:rPr lang="en-US" altLang="zh-HK" sz="2400" i="1">
                            <a:latin typeface="Cambria Math" charset="0"/>
                            <a:cs typeface="Times New Roman" pitchFamily="18" charset="0"/>
                            <a:sym typeface="Arial" panose="020B0604020202020204" pitchFamily="34" charset="0"/>
                          </a:rPr>
                        </m:ctrlPr>
                      </m:sSubPr>
                      <m:e>
                        <m:r>
                          <a:rPr lang="en-US" altLang="zh-HK" sz="2400" b="0" i="1" smtClean="0">
                            <a:latin typeface="Cambria Math"/>
                            <a:cs typeface="Times New Roman" pitchFamily="18" charset="0"/>
                            <a:sym typeface="Arial" panose="020B0604020202020204" pitchFamily="34" charset="0"/>
                          </a:rPr>
                          <m:t>𝑢</m:t>
                        </m:r>
                      </m:e>
                      <m:sub>
                        <m:r>
                          <a:rPr lang="en-US" altLang="zh-HK" sz="2400" b="0" i="1" smtClean="0">
                            <a:latin typeface="Cambria Math"/>
                            <a:cs typeface="Times New Roman" pitchFamily="18" charset="0"/>
                            <a:sym typeface="Arial" panose="020B0604020202020204" pitchFamily="34" charset="0"/>
                          </a:rPr>
                          <m:t>𝑣</m:t>
                        </m:r>
                      </m:sub>
                    </m:sSub>
                    <m:r>
                      <a:rPr lang="en-US" altLang="zh-HK" sz="2400" i="1">
                        <a:latin typeface="Cambria Math"/>
                        <a:cs typeface="Times New Roman" pitchFamily="18" charset="0"/>
                        <a:sym typeface="Arial" panose="020B0604020202020204" pitchFamily="34" charset="0"/>
                      </a:rPr>
                      <m:t>,</m:t>
                    </m:r>
                    <m:r>
                      <a:rPr lang="en-US" altLang="zh-HK" sz="2400" b="0" i="1" smtClean="0">
                        <a:latin typeface="Cambria Math"/>
                        <a:cs typeface="Times New Roman" pitchFamily="18" charset="0"/>
                        <a:sym typeface="Arial" panose="020B0604020202020204" pitchFamily="34" charset="0"/>
                      </a:rPr>
                      <m:t> </m:t>
                    </m:r>
                    <m:sSub>
                      <m:sSubPr>
                        <m:ctrlPr>
                          <a:rPr lang="en-US" altLang="zh-HK" sz="2400" b="0" i="1" smtClean="0">
                            <a:latin typeface="Cambria Math" charset="0"/>
                            <a:cs typeface="Times New Roman" pitchFamily="18" charset="0"/>
                            <a:sym typeface="Arial" panose="020B0604020202020204" pitchFamily="34" charset="0"/>
                          </a:rPr>
                        </m:ctrlPr>
                      </m:sSubPr>
                      <m:e>
                        <m:r>
                          <a:rPr lang="en-US" altLang="zh-HK" sz="2400" b="0" i="1" smtClean="0">
                            <a:latin typeface="Cambria Math"/>
                            <a:cs typeface="Times New Roman" pitchFamily="18" charset="0"/>
                            <a:sym typeface="Arial" panose="020B0604020202020204" pitchFamily="34" charset="0"/>
                          </a:rPr>
                          <m:t>𝑐</m:t>
                        </m:r>
                      </m:e>
                      <m:sub>
                        <m:r>
                          <a:rPr lang="en-US" altLang="zh-HK" sz="2400" b="0" i="1" smtClean="0">
                            <a:latin typeface="Cambria Math"/>
                            <a:cs typeface="Times New Roman" pitchFamily="18" charset="0"/>
                            <a:sym typeface="Arial" panose="020B0604020202020204" pitchFamily="34" charset="0"/>
                          </a:rPr>
                          <m:t>𝑣</m:t>
                        </m:r>
                      </m:sub>
                    </m:sSub>
                    <m:r>
                      <a:rPr lang="en-US" altLang="zh-HK" sz="2400" b="0" i="1" smtClean="0">
                        <a:latin typeface="Cambria Math"/>
                        <a:cs typeface="Times New Roman" pitchFamily="18" charset="0"/>
                        <a:sym typeface="Arial" panose="020B0604020202020204" pitchFamily="34" charset="0"/>
                      </a:rPr>
                      <m:t>,</m:t>
                    </m:r>
                    <m:sSub>
                      <m:sSubPr>
                        <m:ctrlPr>
                          <a:rPr lang="en-US" altLang="zh-HK" sz="2400" i="1">
                            <a:latin typeface="Cambria Math" charset="0"/>
                            <a:cs typeface="Times New Roman" pitchFamily="18" charset="0"/>
                            <a:sym typeface="Arial" panose="020B0604020202020204" pitchFamily="34" charset="0"/>
                          </a:rPr>
                        </m:ctrlPr>
                      </m:sSubPr>
                      <m:e>
                        <m:r>
                          <a:rPr lang="en-US" altLang="zh-HK" sz="2400" i="1">
                            <a:latin typeface="Cambria Math"/>
                            <a:cs typeface="Times New Roman" pitchFamily="18" charset="0"/>
                            <a:sym typeface="Arial" panose="020B0604020202020204" pitchFamily="34" charset="0"/>
                          </a:rPr>
                          <m:t>𝑡</m:t>
                        </m:r>
                      </m:e>
                      <m:sub>
                        <m:r>
                          <a:rPr lang="en-US" altLang="zh-HK" sz="2400" b="0" i="1" smtClean="0">
                            <a:latin typeface="Cambria Math"/>
                            <a:cs typeface="Times New Roman" pitchFamily="18" charset="0"/>
                            <a:sym typeface="Arial" panose="020B0604020202020204" pitchFamily="34" charset="0"/>
                          </a:rPr>
                          <m:t>𝑣</m:t>
                        </m:r>
                      </m:sub>
                    </m:sSub>
                    <m:r>
                      <a:rPr lang="en-US" altLang="zh-HK" sz="2400" i="1">
                        <a:latin typeface="Cambria Math"/>
                        <a:cs typeface="Times New Roman" pitchFamily="18" charset="0"/>
                        <a:sym typeface="Arial" panose="020B0604020202020204" pitchFamily="34" charset="0"/>
                      </a:rPr>
                      <m:t>)</m:t>
                    </m:r>
                  </m:oMath>
                </a14:m>
                <a:r>
                  <a:rPr lang="en-US" altLang="zh-HK" sz="2400" dirty="0">
                    <a:latin typeface="Times New Roman" pitchFamily="18" charset="0"/>
                    <a:cs typeface="Times New Roman" pitchFamily="18" charset="0"/>
                    <a:sym typeface="Arial" panose="020B0604020202020204" pitchFamily="34" charset="0"/>
                  </a:rPr>
                  <a:t> provide the creator of the post, the text content and post time. And </a:t>
                </a:r>
                <a14:m>
                  <m:oMath xmlns:m="http://schemas.openxmlformats.org/officeDocument/2006/math">
                    <m:r>
                      <a:rPr lang="en-US" altLang="zh-HK" sz="2400" i="1">
                        <a:latin typeface="Cambria Math"/>
                        <a:cs typeface="Times New Roman" pitchFamily="18" charset="0"/>
                        <a:sym typeface="Arial" panose="020B0604020202020204" pitchFamily="34" charset="0"/>
                      </a:rPr>
                      <m:t>𝐸</m:t>
                    </m:r>
                  </m:oMath>
                </a14:m>
                <a:r>
                  <a:rPr lang="en-US" altLang="zh-HK" sz="2400" dirty="0">
                    <a:latin typeface="Times New Roman" pitchFamily="18" charset="0"/>
                    <a:cs typeface="Times New Roman" pitchFamily="18" charset="0"/>
                    <a:sym typeface="Arial" panose="020B0604020202020204" pitchFamily="34" charset="0"/>
                  </a:rPr>
                  <a:t> is directed edges corresponding to response relation.</a:t>
                </a:r>
              </a:p>
              <a:p>
                <a:pPr hangingPunct="1"/>
                <a:endParaRPr lang="en-US" altLang="zh-CN" sz="2400" dirty="0">
                  <a:latin typeface="Times New Roman" panose="02020603050405020304" pitchFamily="18" charset="0"/>
                  <a:cs typeface="Times New Roman" panose="02020603050405020304" pitchFamily="18" charset="0"/>
                </a:endParaRPr>
              </a:p>
              <a:p>
                <a:pPr hangingPunct="1"/>
                <a:r>
                  <a:rPr lang="en-US" altLang="zh-CN" sz="2400" dirty="0">
                    <a:latin typeface="Times New Roman" panose="02020603050405020304" pitchFamily="18" charset="0"/>
                    <a:cs typeface="Times New Roman" panose="02020603050405020304" pitchFamily="18" charset="0"/>
                  </a:rPr>
                  <a:t>Task 1 – finer-grained classification for each source post</a:t>
                </a:r>
              </a:p>
              <a:p>
                <a:pPr marL="0" indent="0" hangingPunct="1">
                  <a:buNone/>
                </a:pPr>
                <a:r>
                  <a:rPr lang="en-US" altLang="zh-CN" sz="2400" dirty="0">
                    <a:latin typeface="Times New Roman" panose="02020603050405020304" pitchFamily="18" charset="0"/>
                    <a:cs typeface="Times New Roman" panose="02020603050405020304" pitchFamily="18" charset="0"/>
                  </a:rPr>
                  <a:t>          </a:t>
                </a:r>
                <a:r>
                  <a:rPr lang="en-US" altLang="zh-CN" sz="2400" b="1" i="1" dirty="0">
                    <a:solidFill>
                      <a:srgbClr val="FF0000"/>
                    </a:solidFill>
                    <a:latin typeface="Times New Roman" panose="02020603050405020304" pitchFamily="18" charset="0"/>
                    <a:cs typeface="Times New Roman" panose="02020603050405020304" pitchFamily="18" charset="0"/>
                  </a:rPr>
                  <a:t>false rumor, true rumor, non-rumor, unverified rumor</a:t>
                </a:r>
              </a:p>
              <a:p>
                <a:pPr hangingPunct="1"/>
                <a:endParaRPr lang="en-US" altLang="zh-CN" sz="2400" dirty="0">
                  <a:latin typeface="Times New Roman" panose="02020603050405020304" pitchFamily="18" charset="0"/>
                  <a:cs typeface="Times New Roman" panose="02020603050405020304" pitchFamily="18" charset="0"/>
                </a:endParaRPr>
              </a:p>
              <a:p>
                <a:pPr hangingPunct="1"/>
                <a:r>
                  <a:rPr lang="en-US" altLang="zh-CN" sz="2400" dirty="0">
                    <a:latin typeface="Times New Roman" panose="02020603050405020304" pitchFamily="18" charset="0"/>
                    <a:cs typeface="Times New Roman" panose="02020603050405020304" pitchFamily="18" charset="0"/>
                  </a:rPr>
                  <a:t>Task 2 – detect rumor as early as possible</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7" name="内容占位符 2">
                <a:extLst>
                  <a:ext uri="{FF2B5EF4-FFF2-40B4-BE49-F238E27FC236}">
                    <a16:creationId xmlns:a16="http://schemas.microsoft.com/office/drawing/2014/main" id="{BD802C71-7560-424D-B4D5-944D2026593F}"/>
                  </a:ext>
                </a:extLst>
              </p:cNvPr>
              <p:cNvSpPr txBox="1">
                <a:spLocks noRot="1" noChangeAspect="1" noMove="1" noResize="1" noEditPoints="1" noAdjustHandles="1" noChangeArrowheads="1" noChangeShapeType="1" noTextEdit="1"/>
              </p:cNvSpPr>
              <p:nvPr/>
            </p:nvSpPr>
            <p:spPr>
              <a:xfrm>
                <a:off x="539552" y="1156470"/>
                <a:ext cx="8147248" cy="5081488"/>
              </a:xfrm>
              <a:prstGeom prst="rect">
                <a:avLst/>
              </a:prstGeom>
              <a:blipFill>
                <a:blip r:embed="rId2"/>
                <a:stretch>
                  <a:fillRect l="-1946" t="-2521"/>
                </a:stretch>
              </a:blipFill>
              <a:ln w="12700">
                <a:miter lim="400000"/>
              </a:ln>
              <a:extLst>
                <a:ext uri="{C572A759-6A51-4108-AA02-DFA0A04FC94B}">
                  <ma14:wrappingTextBoxFlag xmlns="" xmlns:ma14="http://schemas.microsoft.com/office/mac/drawingml/2011/main" xmlns:a14="http://schemas.microsoft.com/office/drawing/2010/main" val="1"/>
                </a:ext>
              </a:extLst>
            </p:spPr>
            <p:txBody>
              <a:bodyPr/>
              <a:lstStyle/>
              <a:p>
                <a:r>
                  <a:rPr lang="en-NZ">
                    <a:noFill/>
                  </a:rPr>
                  <a:t> </a:t>
                </a:r>
              </a:p>
            </p:txBody>
          </p:sp>
        </mc:Fallback>
      </mc:AlternateContent>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6D8A0-24F3-4A9A-A844-431F2AABFA9D}"/>
              </a:ext>
            </a:extLst>
          </p:cNvPr>
          <p:cNvSpPr>
            <a:spLocks noGrp="1"/>
          </p:cNvSpPr>
          <p:nvPr>
            <p:ph type="title"/>
          </p:nvPr>
        </p:nvSpPr>
        <p:spPr/>
        <p:txBody>
          <a:bodyPr/>
          <a:lstStyle/>
          <a:p>
            <a:r>
              <a:rPr lang="en-NZ" dirty="0"/>
              <a:t>Observation &amp; Hypothesis</a:t>
            </a:r>
          </a:p>
        </p:txBody>
      </p:sp>
      <p:sp>
        <p:nvSpPr>
          <p:cNvPr id="4" name="Slide Number Placeholder 3">
            <a:extLst>
              <a:ext uri="{FF2B5EF4-FFF2-40B4-BE49-F238E27FC236}">
                <a16:creationId xmlns:a16="http://schemas.microsoft.com/office/drawing/2014/main" xmlns="" id="{60861001-14B1-4B1D-A90C-26AAC7C2CC55}"/>
              </a:ext>
            </a:extLst>
          </p:cNvPr>
          <p:cNvSpPr>
            <a:spLocks noGrp="1"/>
          </p:cNvSpPr>
          <p:nvPr>
            <p:ph type="sldNum" sz="quarter" idx="12"/>
          </p:nvPr>
        </p:nvSpPr>
        <p:spPr/>
        <p:txBody>
          <a:bodyPr/>
          <a:lstStyle/>
          <a:p>
            <a:pPr>
              <a:defRPr/>
            </a:pPr>
            <a:fld id="{DB8F5A64-026F-4D1D-8DD1-A6307E1D185E}" type="slidenum">
              <a:rPr lang="en-US" altLang="en-US" smtClean="0"/>
              <a:pPr>
                <a:defRPr/>
              </a:pPr>
              <a:t>44</a:t>
            </a:fld>
            <a:endParaRPr lang="en-US" altLang="en-US"/>
          </a:p>
        </p:txBody>
      </p:sp>
      <p:pic>
        <p:nvPicPr>
          <p:cNvPr id="22" name="Picture 21">
            <a:extLst>
              <a:ext uri="{FF2B5EF4-FFF2-40B4-BE49-F238E27FC236}">
                <a16:creationId xmlns:a16="http://schemas.microsoft.com/office/drawing/2014/main" xmlns="" id="{F1754ABC-12B9-42BA-A5C0-24F1804A93B0}"/>
              </a:ext>
            </a:extLst>
          </p:cNvPr>
          <p:cNvPicPr>
            <a:picLocks noChangeAspect="1"/>
          </p:cNvPicPr>
          <p:nvPr/>
        </p:nvPicPr>
        <p:blipFill>
          <a:blip r:embed="rId2"/>
          <a:stretch>
            <a:fillRect/>
          </a:stretch>
        </p:blipFill>
        <p:spPr>
          <a:xfrm>
            <a:off x="683568" y="1176364"/>
            <a:ext cx="7344816" cy="2941238"/>
          </a:xfrm>
          <a:prstGeom prst="rect">
            <a:avLst/>
          </a:prstGeom>
        </p:spPr>
      </p:pic>
      <p:sp>
        <p:nvSpPr>
          <p:cNvPr id="23" name="Rectangle 473">
            <a:extLst>
              <a:ext uri="{FF2B5EF4-FFF2-40B4-BE49-F238E27FC236}">
                <a16:creationId xmlns:a16="http://schemas.microsoft.com/office/drawing/2014/main" xmlns="" id="{16B78E30-39E6-45BC-87D5-F695A8BF42B5}"/>
              </a:ext>
            </a:extLst>
          </p:cNvPr>
          <p:cNvSpPr txBox="1">
            <a:spLocks noChangeArrowheads="1"/>
          </p:cNvSpPr>
          <p:nvPr/>
        </p:nvSpPr>
        <p:spPr bwMode="auto">
          <a:xfrm>
            <a:off x="611560" y="4365104"/>
            <a:ext cx="8147248"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221742" indent="-221742" defTabSz="886968">
              <a:spcBef>
                <a:spcPts val="900"/>
              </a:spcBef>
              <a:defRPr sz="1800"/>
            </a:pPr>
            <a:r>
              <a:rPr lang="en-NZ" sz="2000" b="0" kern="0" dirty="0">
                <a:latin typeface="Times New Roman"/>
                <a:ea typeface="Times New Roman"/>
                <a:cs typeface="Times New Roman"/>
                <a:sym typeface="Times New Roman"/>
              </a:rPr>
              <a:t>Content-based signals (e.g., stance) (Zhao et al., 2015) </a:t>
            </a:r>
          </a:p>
          <a:p>
            <a:pPr marL="221742" indent="-221742" defTabSz="886968">
              <a:spcBef>
                <a:spcPts val="900"/>
              </a:spcBef>
              <a:defRPr sz="1800"/>
            </a:pPr>
            <a:r>
              <a:rPr lang="en-NZ" sz="2000" b="0" kern="0" dirty="0">
                <a:latin typeface="Times New Roman"/>
                <a:ea typeface="Times New Roman"/>
                <a:cs typeface="Times New Roman"/>
                <a:sym typeface="Times New Roman"/>
              </a:rPr>
              <a:t>Network-based signals (e.g., relative influence) and temporal traits (Kwon et al., 2017)</a:t>
            </a:r>
          </a:p>
          <a:p>
            <a:pPr marL="221742" indent="-221742" defTabSz="886968">
              <a:spcBef>
                <a:spcPts val="900"/>
              </a:spcBef>
              <a:defRPr sz="1800"/>
            </a:pPr>
            <a:r>
              <a:rPr lang="en-NZ" sz="2000" b="0" kern="0" dirty="0">
                <a:latin typeface="Times New Roman"/>
                <a:ea typeface="Times New Roman"/>
                <a:cs typeface="Times New Roman"/>
                <a:sym typeface="Times New Roman"/>
              </a:rPr>
              <a:t>Our hypothesis: high-order patterns needs to/can be captured holistically using kernel method</a:t>
            </a:r>
          </a:p>
        </p:txBody>
      </p:sp>
    </p:spTree>
    <p:extLst>
      <p:ext uri="{BB962C8B-B14F-4D97-AF65-F5344CB8AC3E}">
        <p14:creationId xmlns:p14="http://schemas.microsoft.com/office/powerpoint/2010/main" val="2817666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46D8A0-24F3-4A9A-A844-431F2AABFA9D}"/>
              </a:ext>
            </a:extLst>
          </p:cNvPr>
          <p:cNvSpPr>
            <a:spLocks noGrp="1"/>
          </p:cNvSpPr>
          <p:nvPr>
            <p:ph type="title"/>
          </p:nvPr>
        </p:nvSpPr>
        <p:spPr/>
        <p:txBody>
          <a:bodyPr/>
          <a:lstStyle/>
          <a:p>
            <a:r>
              <a:rPr lang="en-NZ" dirty="0"/>
              <a:t>Traditional Tree Kernel (TK) in NLP</a:t>
            </a:r>
          </a:p>
        </p:txBody>
      </p:sp>
      <mc:AlternateContent xmlns:mc="http://schemas.openxmlformats.org/markup-compatibility/2006" xmlns:a14="http://schemas.microsoft.com/office/drawing/2010/main">
        <mc:Choice Requires="a14">
          <p:sp>
            <p:nvSpPr>
              <p:cNvPr id="23" name="Rectangle 473">
                <a:extLst>
                  <a:ext uri="{FF2B5EF4-FFF2-40B4-BE49-F238E27FC236}">
                    <a16:creationId xmlns:a16="http://schemas.microsoft.com/office/drawing/2014/main" xmlns="" id="{16B78E30-39E6-45BC-87D5-F695A8BF42B5}"/>
                  </a:ext>
                </a:extLst>
              </p:cNvPr>
              <p:cNvSpPr txBox="1">
                <a:spLocks noChangeArrowheads="1"/>
              </p:cNvSpPr>
              <p:nvPr/>
            </p:nvSpPr>
            <p:spPr bwMode="auto">
              <a:xfrm>
                <a:off x="611560" y="4365104"/>
                <a:ext cx="8147248" cy="180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221742" indent="-221742" defTabSz="886968">
                  <a:spcBef>
                    <a:spcPts val="900"/>
                  </a:spcBef>
                  <a:defRPr sz="1800"/>
                </a:pPr>
                <a:r>
                  <a:rPr lang="en-NZ" sz="2000" b="0" kern="0" dirty="0">
                    <a:latin typeface="Times New Roman"/>
                    <a:ea typeface="Times New Roman"/>
                    <a:cs typeface="Times New Roman"/>
                    <a:sym typeface="Times New Roman"/>
                  </a:rPr>
                  <a:t>TK computes the syntactic similarity between two sentences by counting the common subtrees </a:t>
                </a:r>
              </a:p>
              <a:p>
                <a:pPr marL="221742" indent="-221742" defTabSz="886968">
                  <a:spcBef>
                    <a:spcPts val="900"/>
                  </a:spcBef>
                  <a:defRPr sz="1800"/>
                </a:pPr>
                <a:r>
                  <a:rPr lang="en-NZ" sz="2000" b="0" kern="0" dirty="0">
                    <a:latin typeface="Times New Roman"/>
                    <a:ea typeface="Times New Roman"/>
                    <a:cs typeface="Times New Roman"/>
                    <a:sym typeface="Times New Roman"/>
                  </a:rPr>
                  <a:t>Kernel Function: </a:t>
                </a:r>
                <a14:m>
                  <m:oMath xmlns:m="http://schemas.openxmlformats.org/officeDocument/2006/math">
                    <m:nary>
                      <m:naryPr>
                        <m:chr m:val="∑"/>
                        <m:supHide m:val="on"/>
                        <m:ctrlPr>
                          <a:rPr lang="ar-AE" altLang="zh-CN" sz="2000" i="1">
                            <a:latin typeface="Cambria Math" charset="0"/>
                            <a:cs typeface="Times New Roman" panose="02020603050405020304" pitchFamily="18" charset="0"/>
                          </a:rPr>
                        </m:ctrlPr>
                      </m:naryPr>
                      <m:sub>
                        <m:sSub>
                          <m:sSubPr>
                            <m:ctrlPr>
                              <a:rPr lang="en-US" altLang="zh-CN" sz="2000" b="0" i="1">
                                <a:latin typeface="Cambria Math" charset="0"/>
                                <a:cs typeface="Times New Roman" panose="02020603050405020304" pitchFamily="18" charset="0"/>
                              </a:rPr>
                            </m:ctrlPr>
                          </m:sSubPr>
                          <m:e>
                            <m:r>
                              <m:rPr>
                                <m:brk m:alnAt="7"/>
                              </m:rPr>
                              <a:rPr lang="zh-CN" altLang="en-US" sz="2000" b="0" i="1">
                                <a:latin typeface="Cambria Math"/>
                                <a:cs typeface="Times New Roman" panose="02020603050405020304" pitchFamily="18" charset="0"/>
                              </a:rPr>
                              <m:t>𝑣</m:t>
                            </m:r>
                          </m:e>
                          <m:sub>
                            <m:r>
                              <m:rPr>
                                <m:brk m:alnAt="7"/>
                              </m:rPr>
                              <a:rPr lang="en-US" altLang="zh-CN" sz="2000" b="0" i="1">
                                <a:latin typeface="Cambria Math"/>
                                <a:cs typeface="Times New Roman" panose="02020603050405020304" pitchFamily="18" charset="0"/>
                              </a:rPr>
                              <m:t>𝑖</m:t>
                            </m:r>
                          </m:sub>
                        </m:sSub>
                        <m:r>
                          <m:rPr>
                            <m:brk m:alnAt="7"/>
                          </m:rPr>
                          <a:rPr lang="en-US" altLang="zh-CN" sz="2000" b="0" i="1">
                            <a:latin typeface="Cambria Math"/>
                            <a:ea typeface="Cambria Math"/>
                            <a:cs typeface="Times New Roman" panose="02020603050405020304" pitchFamily="18" charset="0"/>
                          </a:rPr>
                          <m:t>∈</m:t>
                        </m:r>
                        <m:sSub>
                          <m:sSubPr>
                            <m:ctrlPr>
                              <a:rPr lang="en-US" altLang="zh-CN" sz="2000" b="0" i="1">
                                <a:latin typeface="Cambria Math" charset="0"/>
                                <a:ea typeface="Cambria Math"/>
                                <a:cs typeface="Times New Roman" panose="02020603050405020304" pitchFamily="18" charset="0"/>
                              </a:rPr>
                            </m:ctrlPr>
                          </m:sSubPr>
                          <m:e>
                            <m:r>
                              <m:rPr>
                                <m:brk m:alnAt="7"/>
                              </m:rPr>
                              <a:rPr lang="en-US" altLang="zh-CN" sz="2000" b="0" i="1">
                                <a:latin typeface="Cambria Math"/>
                                <a:ea typeface="Cambria Math"/>
                                <a:cs typeface="Times New Roman" panose="02020603050405020304" pitchFamily="18" charset="0"/>
                              </a:rPr>
                              <m:t>𝑉</m:t>
                            </m:r>
                          </m:e>
                          <m:sub>
                            <m:r>
                              <m:rPr>
                                <m:brk m:alnAt="7"/>
                              </m:rPr>
                              <a:rPr lang="en-US" altLang="zh-CN" sz="2000" b="0" i="1">
                                <a:latin typeface="Cambria Math"/>
                                <a:ea typeface="Cambria Math"/>
                                <a:cs typeface="Times New Roman" panose="02020603050405020304" pitchFamily="18" charset="0"/>
                              </a:rPr>
                              <m:t>1</m:t>
                            </m:r>
                          </m:sub>
                        </m:sSub>
                      </m:sub>
                      <m:sup/>
                      <m:e>
                        <m:nary>
                          <m:naryPr>
                            <m:chr m:val="∑"/>
                            <m:supHide m:val="on"/>
                            <m:ctrlPr>
                              <a:rPr lang="ar-AE" altLang="zh-CN" sz="2000" i="1">
                                <a:latin typeface="Cambria Math" charset="0"/>
                                <a:cs typeface="Times New Roman" panose="02020603050405020304" pitchFamily="18" charset="0"/>
                              </a:rPr>
                            </m:ctrlPr>
                          </m:naryPr>
                          <m:sub>
                            <m:sSub>
                              <m:sSubPr>
                                <m:ctrlPr>
                                  <a:rPr lang="en-US" altLang="zh-CN" sz="2000" b="0" i="1">
                                    <a:latin typeface="Cambria Math" charset="0"/>
                                    <a:cs typeface="Times New Roman" panose="02020603050405020304" pitchFamily="18" charset="0"/>
                                  </a:rPr>
                                </m:ctrlPr>
                              </m:sSubPr>
                              <m:e>
                                <m:r>
                                  <m:rPr>
                                    <m:brk m:alnAt="7"/>
                                  </m:rPr>
                                  <a:rPr lang="en-US" altLang="zh-CN" sz="2000" b="0" i="1">
                                    <a:latin typeface="Cambria Math"/>
                                    <a:cs typeface="Times New Roman" panose="02020603050405020304" pitchFamily="18" charset="0"/>
                                  </a:rPr>
                                  <m:t>𝑣</m:t>
                                </m:r>
                              </m:e>
                              <m:sub>
                                <m:r>
                                  <m:rPr>
                                    <m:brk m:alnAt="7"/>
                                  </m:rPr>
                                  <a:rPr lang="en-US" altLang="zh-CN" sz="2000" b="0" i="1">
                                    <a:latin typeface="Cambria Math"/>
                                    <a:cs typeface="Times New Roman" panose="02020603050405020304" pitchFamily="18" charset="0"/>
                                  </a:rPr>
                                  <m:t>𝑗</m:t>
                                </m:r>
                              </m:sub>
                            </m:sSub>
                            <m:r>
                              <m:rPr>
                                <m:brk m:alnAt="7"/>
                              </m:rPr>
                              <a:rPr lang="en-US" altLang="zh-CN" sz="2000" b="0" i="1">
                                <a:latin typeface="Cambria Math"/>
                                <a:ea typeface="Cambria Math"/>
                                <a:cs typeface="Times New Roman" panose="02020603050405020304" pitchFamily="18" charset="0"/>
                              </a:rPr>
                              <m:t>∈</m:t>
                            </m:r>
                            <m:sSub>
                              <m:sSubPr>
                                <m:ctrlPr>
                                  <a:rPr lang="en-US" altLang="zh-CN" sz="2000" b="0" i="1">
                                    <a:latin typeface="Cambria Math" charset="0"/>
                                    <a:ea typeface="Cambria Math"/>
                                    <a:cs typeface="Times New Roman" panose="02020603050405020304" pitchFamily="18" charset="0"/>
                                  </a:rPr>
                                </m:ctrlPr>
                              </m:sSubPr>
                              <m:e>
                                <m:r>
                                  <m:rPr>
                                    <m:brk m:alnAt="7"/>
                                  </m:rPr>
                                  <a:rPr lang="en-US" altLang="zh-CN" sz="2000" b="0" i="1">
                                    <a:latin typeface="Cambria Math"/>
                                    <a:ea typeface="Cambria Math"/>
                                    <a:cs typeface="Times New Roman" panose="02020603050405020304" pitchFamily="18" charset="0"/>
                                  </a:rPr>
                                  <m:t>𝑉</m:t>
                                </m:r>
                              </m:e>
                              <m:sub>
                                <m:r>
                                  <m:rPr>
                                    <m:brk m:alnAt="7"/>
                                  </m:rPr>
                                  <a:rPr lang="en-US" altLang="zh-CN" sz="2000" b="0" i="1">
                                    <a:latin typeface="Cambria Math"/>
                                    <a:ea typeface="Cambria Math"/>
                                    <a:cs typeface="Times New Roman" panose="02020603050405020304" pitchFamily="18" charset="0"/>
                                  </a:rPr>
                                  <m:t>2</m:t>
                                </m:r>
                              </m:sub>
                            </m:sSub>
                          </m:sub>
                          <m:sup/>
                          <m:e>
                            <m:r>
                              <a:rPr lang="ar-AE" altLang="zh-CN" sz="2000" i="1">
                                <a:latin typeface="Cambria Math"/>
                                <a:ea typeface="Cambria Math"/>
                                <a:cs typeface="Times New Roman" panose="02020603050405020304" pitchFamily="18" charset="0"/>
                              </a:rPr>
                              <m:t>∆</m:t>
                            </m:r>
                            <m:r>
                              <a:rPr lang="en-US" altLang="zh-CN" sz="2000" b="0" i="1">
                                <a:latin typeface="Cambria Math"/>
                                <a:ea typeface="Cambria Math"/>
                                <a:cs typeface="Times New Roman" panose="02020603050405020304" pitchFamily="18" charset="0"/>
                              </a:rPr>
                              <m:t>(</m:t>
                            </m:r>
                            <m:sSub>
                              <m:sSubPr>
                                <m:ctrlPr>
                                  <a:rPr lang="en-US" altLang="zh-CN" sz="2000" b="0" i="1">
                                    <a:latin typeface="Cambria Math" charset="0"/>
                                    <a:ea typeface="Cambria Math"/>
                                    <a:cs typeface="Times New Roman" panose="02020603050405020304" pitchFamily="18" charset="0"/>
                                  </a:rPr>
                                </m:ctrlPr>
                              </m:sSubPr>
                              <m:e>
                                <m:r>
                                  <a:rPr lang="en-US" altLang="zh-CN" sz="2000" b="0" i="1">
                                    <a:latin typeface="Cambria Math"/>
                                    <a:ea typeface="Cambria Math"/>
                                    <a:cs typeface="Times New Roman" panose="02020603050405020304" pitchFamily="18" charset="0"/>
                                  </a:rPr>
                                  <m:t>𝑣</m:t>
                                </m:r>
                              </m:e>
                              <m:sub>
                                <m:r>
                                  <a:rPr lang="en-US" altLang="zh-CN" sz="2000" b="0" i="1">
                                    <a:latin typeface="Cambria Math"/>
                                    <a:ea typeface="Cambria Math"/>
                                    <a:cs typeface="Times New Roman" panose="02020603050405020304" pitchFamily="18" charset="0"/>
                                  </a:rPr>
                                  <m:t>𝑖</m:t>
                                </m:r>
                              </m:sub>
                            </m:sSub>
                            <m:r>
                              <a:rPr lang="en-US" altLang="zh-CN" sz="2000" b="0" i="1">
                                <a:latin typeface="Cambria Math"/>
                                <a:ea typeface="Cambria Math"/>
                                <a:cs typeface="Times New Roman" panose="02020603050405020304" pitchFamily="18" charset="0"/>
                              </a:rPr>
                              <m:t>,</m:t>
                            </m:r>
                            <m:sSub>
                              <m:sSubPr>
                                <m:ctrlPr>
                                  <a:rPr lang="en-US" altLang="zh-CN" sz="2000" b="0" i="1">
                                    <a:latin typeface="Cambria Math" charset="0"/>
                                    <a:ea typeface="Cambria Math"/>
                                    <a:cs typeface="Times New Roman" panose="02020603050405020304" pitchFamily="18" charset="0"/>
                                  </a:rPr>
                                </m:ctrlPr>
                              </m:sSubPr>
                              <m:e>
                                <m:r>
                                  <a:rPr lang="en-US" altLang="zh-CN" sz="2000" b="0" i="1">
                                    <a:latin typeface="Cambria Math"/>
                                    <a:ea typeface="Cambria Math"/>
                                    <a:cs typeface="Times New Roman" panose="02020603050405020304" pitchFamily="18" charset="0"/>
                                  </a:rPr>
                                  <m:t>𝑣</m:t>
                                </m:r>
                              </m:e>
                              <m:sub>
                                <m:r>
                                  <a:rPr lang="en-US" altLang="zh-CN" sz="2000" b="0" i="1">
                                    <a:latin typeface="Cambria Math"/>
                                    <a:ea typeface="Cambria Math"/>
                                    <a:cs typeface="Times New Roman" panose="02020603050405020304" pitchFamily="18" charset="0"/>
                                  </a:rPr>
                                  <m:t>𝑗</m:t>
                                </m:r>
                              </m:sub>
                            </m:sSub>
                            <m:r>
                              <a:rPr lang="en-US" altLang="zh-CN" sz="2000" b="0" i="1">
                                <a:latin typeface="Cambria Math"/>
                                <a:ea typeface="Cambria Math"/>
                                <a:cs typeface="Times New Roman" panose="02020603050405020304" pitchFamily="18" charset="0"/>
                              </a:rPr>
                              <m:t>)</m:t>
                            </m:r>
                          </m:e>
                        </m:nary>
                      </m:e>
                    </m:nary>
                  </m:oMath>
                </a14:m>
                <a:r>
                  <a:rPr lang="en-NZ" sz="2000" b="0" kern="0" dirty="0">
                    <a:latin typeface="Times New Roman"/>
                    <a:ea typeface="Times New Roman"/>
                    <a:cs typeface="Times New Roman"/>
                    <a:sym typeface="Times New Roman"/>
                  </a:rPr>
                  <a:t> (Collins and Duffy, 2001)</a:t>
                </a:r>
              </a:p>
              <a:p>
                <a:pPr marL="548767" lvl="1" indent="-221742" defTabSz="886968">
                  <a:spcBef>
                    <a:spcPts val="900"/>
                  </a:spcBef>
                  <a:defRPr sz="1800"/>
                </a:pPr>
                <a14:m>
                  <m:oMath xmlns:m="http://schemas.openxmlformats.org/officeDocument/2006/math">
                    <m:r>
                      <a:rPr lang="ar-AE" altLang="zh-HK" sz="2000" i="1">
                        <a:latin typeface="Cambria Math"/>
                        <a:ea typeface="Cambria Math"/>
                        <a:cs typeface="Times New Roman"/>
                        <a:sym typeface="Times New Roman"/>
                      </a:rPr>
                      <m:t>∆</m:t>
                    </m:r>
                    <m:d>
                      <m:dPr>
                        <m:ctrlPr>
                          <a:rPr lang="en-US" altLang="zh-HK" sz="2000" i="1">
                            <a:latin typeface="Cambria Math" charset="0"/>
                            <a:ea typeface="Cambria Math"/>
                            <a:cs typeface="Times New Roman"/>
                            <a:sym typeface="Times New Roman"/>
                          </a:rPr>
                        </m:ctrlPr>
                      </m:dPr>
                      <m:e>
                        <m:sSub>
                          <m:sSubPr>
                            <m:ctrlPr>
                              <a:rPr lang="en-US" altLang="zh-HK" sz="2000" b="0" i="1">
                                <a:latin typeface="Cambria Math" charset="0"/>
                                <a:ea typeface="Cambria Math"/>
                                <a:cs typeface="Times New Roman"/>
                                <a:sym typeface="Times New Roman"/>
                              </a:rPr>
                            </m:ctrlPr>
                          </m:sSubPr>
                          <m:e>
                            <m:r>
                              <a:rPr lang="en-US" altLang="zh-HK" sz="2000" i="1">
                                <a:latin typeface="Cambria Math"/>
                                <a:ea typeface="Cambria Math"/>
                                <a:cs typeface="Times New Roman"/>
                                <a:sym typeface="Times New Roman"/>
                              </a:rPr>
                              <m:t>𝑣</m:t>
                            </m:r>
                          </m:e>
                          <m:sub>
                            <m:r>
                              <a:rPr lang="en-US" altLang="zh-HK" sz="2000" b="0" i="1">
                                <a:latin typeface="Cambria Math"/>
                                <a:ea typeface="Cambria Math"/>
                                <a:cs typeface="Times New Roman"/>
                                <a:sym typeface="Times New Roman"/>
                              </a:rPr>
                              <m:t>𝑖</m:t>
                            </m:r>
                          </m:sub>
                        </m:sSub>
                        <m:r>
                          <a:rPr lang="en-US" altLang="zh-HK" sz="2000" i="1">
                            <a:latin typeface="Cambria Math"/>
                            <a:ea typeface="Cambria Math"/>
                            <a:cs typeface="Times New Roman"/>
                            <a:sym typeface="Times New Roman"/>
                          </a:rPr>
                          <m:t>,</m:t>
                        </m:r>
                        <m:sSub>
                          <m:sSubPr>
                            <m:ctrlPr>
                              <a:rPr lang="en-US" altLang="zh-HK" sz="2000" b="0" i="1">
                                <a:latin typeface="Cambria Math" charset="0"/>
                                <a:ea typeface="Cambria Math"/>
                                <a:cs typeface="Times New Roman"/>
                                <a:sym typeface="Times New Roman"/>
                              </a:rPr>
                            </m:ctrlPr>
                          </m:sSubPr>
                          <m:e>
                            <m:r>
                              <a:rPr lang="en-US" altLang="zh-HK" sz="2000" b="0" i="1">
                                <a:latin typeface="Cambria Math"/>
                                <a:ea typeface="Cambria Math"/>
                                <a:cs typeface="Times New Roman"/>
                                <a:sym typeface="Times New Roman"/>
                              </a:rPr>
                              <m:t>𝑣</m:t>
                            </m:r>
                          </m:e>
                          <m:sub>
                            <m:r>
                              <a:rPr lang="en-US" altLang="zh-HK" sz="2000" b="0" i="1">
                                <a:latin typeface="Cambria Math"/>
                                <a:ea typeface="Cambria Math"/>
                                <a:cs typeface="Times New Roman"/>
                                <a:sym typeface="Times New Roman"/>
                              </a:rPr>
                              <m:t>𝑗</m:t>
                            </m:r>
                          </m:sub>
                        </m:sSub>
                        <m:r>
                          <a:rPr lang="en-US" altLang="zh-HK" sz="2000" i="1">
                            <a:latin typeface="Cambria Math"/>
                            <a:ea typeface="Cambria Math"/>
                            <a:cs typeface="Times New Roman"/>
                            <a:sym typeface="Times New Roman"/>
                          </a:rPr>
                          <m:t> </m:t>
                        </m:r>
                      </m:e>
                    </m:d>
                    <m:r>
                      <a:rPr lang="en-US" altLang="zh-HK" sz="2000" i="1">
                        <a:latin typeface="Cambria Math" panose="02040503050406030204" pitchFamily="18" charset="0"/>
                        <a:ea typeface="Cambria Math"/>
                        <a:cs typeface="Times New Roman"/>
                        <a:sym typeface="Times New Roman"/>
                      </a:rPr>
                      <m:t> </m:t>
                    </m:r>
                  </m:oMath>
                </a14:m>
                <a:r>
                  <a:rPr lang="en-NZ" sz="2000" b="0" kern="0" dirty="0">
                    <a:latin typeface="Times New Roman" panose="02020603050405020304" pitchFamily="18" charset="0"/>
                    <a:ea typeface="Times New Roman"/>
                    <a:cs typeface="Times New Roman" panose="02020603050405020304" pitchFamily="18" charset="0"/>
                    <a:sym typeface="Times New Roman"/>
                  </a:rPr>
                  <a:t>common subtrees rooted at </a:t>
                </a:r>
                <a14:m>
                  <m:oMath xmlns:m="http://schemas.openxmlformats.org/officeDocument/2006/math">
                    <m:sSub>
                      <m:sSubPr>
                        <m:ctrlPr>
                          <a:rPr lang="en-US" altLang="zh-HK" sz="2000" b="0" i="1">
                            <a:latin typeface="Cambria Math" charset="0"/>
                            <a:ea typeface="Times New Roman"/>
                            <a:cs typeface="Times New Roman"/>
                            <a:sym typeface="Times New Roman"/>
                          </a:rPr>
                        </m:ctrlPr>
                      </m:sSubPr>
                      <m:e>
                        <m:r>
                          <a:rPr lang="en-US" altLang="zh-HK" sz="2000" i="1">
                            <a:latin typeface="Cambria Math"/>
                            <a:ea typeface="Times New Roman"/>
                            <a:cs typeface="Times New Roman"/>
                            <a:sym typeface="Times New Roman"/>
                          </a:rPr>
                          <m:t>𝑣</m:t>
                        </m:r>
                      </m:e>
                      <m:sub>
                        <m:r>
                          <a:rPr lang="en-US" altLang="zh-HK" sz="2000" b="0" i="1">
                            <a:latin typeface="Cambria Math"/>
                            <a:ea typeface="Times New Roman"/>
                            <a:cs typeface="Times New Roman"/>
                            <a:sym typeface="Times New Roman"/>
                          </a:rPr>
                          <m:t>𝑖</m:t>
                        </m:r>
                      </m:sub>
                    </m:sSub>
                  </m:oMath>
                </a14:m>
                <a:r>
                  <a:rPr lang="en-US" altLang="zh-HK" sz="2000" dirty="0">
                    <a:latin typeface="Times New Roman" panose="02020603050405020304" pitchFamily="18" charset="0"/>
                    <a:ea typeface="Times New Roman"/>
                    <a:cs typeface="Times New Roman" panose="02020603050405020304" pitchFamily="18" charset="0"/>
                    <a:sym typeface="Times New Roman"/>
                  </a:rPr>
                  <a:t> </a:t>
                </a:r>
                <a:r>
                  <a:rPr lang="en-US" altLang="zh-HK" sz="2000" b="0" dirty="0">
                    <a:latin typeface="Times New Roman" panose="02020603050405020304" pitchFamily="18" charset="0"/>
                    <a:ea typeface="Times New Roman"/>
                    <a:cs typeface="Times New Roman" panose="02020603050405020304" pitchFamily="18" charset="0"/>
                    <a:sym typeface="Times New Roman"/>
                  </a:rPr>
                  <a:t>and</a:t>
                </a:r>
                <a:r>
                  <a:rPr lang="en-US" altLang="zh-HK" sz="2000" dirty="0">
                    <a:latin typeface="Times New Roman" panose="02020603050405020304" pitchFamily="18" charset="0"/>
                    <a:ea typeface="Times New Roman"/>
                    <a:cs typeface="Times New Roman" panose="02020603050405020304" pitchFamily="18" charset="0"/>
                    <a:sym typeface="Times New Roman"/>
                  </a:rPr>
                  <a:t> </a:t>
                </a:r>
                <a14:m>
                  <m:oMath xmlns:m="http://schemas.openxmlformats.org/officeDocument/2006/math">
                    <m:sSub>
                      <m:sSubPr>
                        <m:ctrlPr>
                          <a:rPr lang="en-US" altLang="zh-HK" sz="2000" b="0" i="1">
                            <a:latin typeface="Cambria Math" charset="0"/>
                            <a:ea typeface="Times New Roman"/>
                            <a:cs typeface="Times New Roman"/>
                            <a:sym typeface="Times New Roman"/>
                          </a:rPr>
                        </m:ctrlPr>
                      </m:sSubPr>
                      <m:e>
                        <m:r>
                          <a:rPr lang="en-US" altLang="zh-HK" sz="2000" b="0" i="1">
                            <a:latin typeface="Cambria Math"/>
                            <a:ea typeface="Times New Roman"/>
                            <a:cs typeface="Times New Roman"/>
                            <a:sym typeface="Times New Roman"/>
                          </a:rPr>
                          <m:t>𝑣</m:t>
                        </m:r>
                      </m:e>
                      <m:sub>
                        <m:r>
                          <a:rPr lang="en-US" altLang="zh-HK" sz="2000" b="0" i="1">
                            <a:latin typeface="Cambria Math"/>
                            <a:ea typeface="Times New Roman"/>
                            <a:cs typeface="Times New Roman"/>
                            <a:sym typeface="Times New Roman"/>
                          </a:rPr>
                          <m:t>𝑗</m:t>
                        </m:r>
                      </m:sub>
                    </m:sSub>
                  </m:oMath>
                </a14:m>
                <a:endParaRPr lang="en-NZ" sz="2000" b="0" kern="0" dirty="0">
                  <a:latin typeface="Times New Roman" panose="02020603050405020304" pitchFamily="18" charset="0"/>
                  <a:ea typeface="Times New Roman"/>
                  <a:cs typeface="Times New Roman" panose="02020603050405020304" pitchFamily="18" charset="0"/>
                  <a:sym typeface="Times New Roman"/>
                </a:endParaRPr>
              </a:p>
            </p:txBody>
          </p:sp>
        </mc:Choice>
        <mc:Fallback xmlns="">
          <p:sp>
            <p:nvSpPr>
              <p:cNvPr id="23" name="Rectangle 473">
                <a:extLst>
                  <a:ext uri="{FF2B5EF4-FFF2-40B4-BE49-F238E27FC236}">
                    <a16:creationId xmlns:a16="http://schemas.microsoft.com/office/drawing/2014/main" id="{16B78E30-39E6-45BC-87D5-F695A8BF42B5}"/>
                  </a:ext>
                </a:extLst>
              </p:cNvPr>
              <p:cNvSpPr txBox="1">
                <a:spLocks noRot="1" noChangeAspect="1" noMove="1" noResize="1" noEditPoints="1" noAdjustHandles="1" noChangeArrowheads="1" noChangeShapeType="1" noTextEdit="1"/>
              </p:cNvSpPr>
              <p:nvPr/>
            </p:nvSpPr>
            <p:spPr bwMode="auto">
              <a:xfrm>
                <a:off x="611560" y="4365104"/>
                <a:ext cx="8147248" cy="1800200"/>
              </a:xfrm>
              <a:prstGeom prst="rect">
                <a:avLst/>
              </a:prstGeom>
              <a:blipFill>
                <a:blip r:embed="rId2"/>
                <a:stretch>
                  <a:fillRect t="-1695" b="-37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NZ">
                    <a:noFill/>
                  </a:rPr>
                  <a:t> </a:t>
                </a:r>
              </a:p>
            </p:txBody>
          </p:sp>
        </mc:Fallback>
      </mc:AlternateContent>
      <p:pic>
        <p:nvPicPr>
          <p:cNvPr id="6" name="Picture 2" descr="C:\Users\majing\Desktop\downloads\reference\TK.png">
            <a:extLst>
              <a:ext uri="{FF2B5EF4-FFF2-40B4-BE49-F238E27FC236}">
                <a16:creationId xmlns:a16="http://schemas.microsoft.com/office/drawing/2014/main" xmlns="" id="{FB665EA4-CC3B-47DD-B23E-CD4F23646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24744"/>
            <a:ext cx="7673975" cy="312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604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FF9395-B22D-4D42-BC5C-8C8AD04EAD1C}"/>
              </a:ext>
            </a:extLst>
          </p:cNvPr>
          <p:cNvSpPr>
            <a:spLocks noGrp="1"/>
          </p:cNvSpPr>
          <p:nvPr>
            <p:ph type="title"/>
          </p:nvPr>
        </p:nvSpPr>
        <p:spPr/>
        <p:txBody>
          <a:bodyPr/>
          <a:lstStyle/>
          <a:p>
            <a:r>
              <a:rPr lang="en-NZ" dirty="0"/>
              <a:t>Propagation tree kernel (PTK)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4547045-B77E-4D07-A63D-668DA209E67E}"/>
                  </a:ext>
                </a:extLst>
              </p:cNvPr>
              <p:cNvSpPr>
                <a:spLocks noGrp="1"/>
              </p:cNvSpPr>
              <p:nvPr>
                <p:ph idx="1"/>
              </p:nvPr>
            </p:nvSpPr>
            <p:spPr>
              <a:xfrm>
                <a:off x="457200" y="1417638"/>
                <a:ext cx="8229600" cy="4826000"/>
              </a:xfrm>
            </p:spPr>
            <p:txBody>
              <a:bodyPr/>
              <a:lstStyle/>
              <a:p>
                <a:pPr marL="228600" lvl="1" indent="-228600">
                  <a:lnSpc>
                    <a:spcPct val="81000"/>
                  </a:lnSpc>
                </a:pPr>
                <a:r>
                  <a:rPr lang="en-US" altLang="zh-HK" sz="2400" dirty="0">
                    <a:latin typeface="Times New Roman" panose="02020603050405020304" pitchFamily="18" charset="0"/>
                    <a:cs typeface="Times New Roman" panose="02020603050405020304" pitchFamily="18" charset="0"/>
                  </a:rPr>
                  <a:t>Why PTK? Existing tree kernel cannot apply here, since in our case</a:t>
                </a:r>
              </a:p>
              <a:p>
                <a:pPr marL="581025" lvl="2" indent="-228600">
                  <a:lnSpc>
                    <a:spcPct val="81000"/>
                  </a:lnSpc>
                </a:pPr>
                <a:r>
                  <a:rPr lang="en-US" altLang="zh-HK" sz="2000" dirty="0">
                    <a:latin typeface="Times New Roman" panose="02020603050405020304" pitchFamily="18" charset="0"/>
                    <a:cs typeface="Times New Roman" panose="02020603050405020304" pitchFamily="18" charset="0"/>
                  </a:rPr>
                  <a:t>(1) node is a vector of continuous numerical values; </a:t>
                </a:r>
              </a:p>
              <a:p>
                <a:pPr marL="581025" lvl="2" indent="-228600">
                  <a:lnSpc>
                    <a:spcPct val="81000"/>
                  </a:lnSpc>
                </a:pPr>
                <a:r>
                  <a:rPr lang="en-US" altLang="zh-HK" sz="2000" dirty="0">
                    <a:latin typeface="Times New Roman" panose="02020603050405020304" pitchFamily="18" charset="0"/>
                    <a:cs typeface="Times New Roman" panose="02020603050405020304" pitchFamily="18" charset="0"/>
                  </a:rPr>
                  <a:t>(2) similarity needs to be </a:t>
                </a:r>
                <a:r>
                  <a:rPr lang="en-US" altLang="zh-HK" sz="2000" i="1" dirty="0">
                    <a:latin typeface="Times New Roman" panose="02020603050405020304" pitchFamily="18" charset="0"/>
                    <a:cs typeface="Times New Roman" panose="02020603050405020304" pitchFamily="18" charset="0"/>
                  </a:rPr>
                  <a:t>softly</a:t>
                </a:r>
                <a:r>
                  <a:rPr lang="en-US" altLang="zh-HK" sz="2000" dirty="0">
                    <a:latin typeface="Times New Roman" panose="02020603050405020304" pitchFamily="18" charset="0"/>
                    <a:cs typeface="Times New Roman" panose="02020603050405020304" pitchFamily="18" charset="0"/>
                  </a:rPr>
                  <a:t> defined between two trees instead of hardly counting on identical nodes</a:t>
                </a:r>
                <a:endParaRPr lang="en-US" altLang="zh-HK" sz="1600" dirty="0">
                  <a:latin typeface="Times New Roman" panose="02020603050405020304" pitchFamily="18" charset="0"/>
                  <a:cs typeface="Times New Roman" panose="02020603050405020304" pitchFamily="18" charset="0"/>
                </a:endParaRPr>
              </a:p>
              <a:p>
                <a:pPr marL="685800" lvl="1" indent="-228600">
                  <a:lnSpc>
                    <a:spcPct val="81000"/>
                  </a:lnSpc>
                  <a:spcBef>
                    <a:spcPts val="500"/>
                  </a:spcBef>
                  <a:defRPr sz="2400"/>
                </a:pPr>
                <a:endParaRPr lang="en-US" sz="2400" i="1" dirty="0">
                  <a:latin typeface="Times New Roman"/>
                  <a:ea typeface="Times New Roman"/>
                  <a:cs typeface="Times New Roman"/>
                  <a:sym typeface="Times New Roman"/>
                </a:endParaRPr>
              </a:p>
              <a:p>
                <a:pPr marL="228600" lvl="1" indent="-228600">
                  <a:lnSpc>
                    <a:spcPct val="81000"/>
                  </a:lnSpc>
                </a:pPr>
                <a:r>
                  <a:rPr lang="en-US" altLang="zh-HK" sz="2400" dirty="0">
                    <a:latin typeface="Times New Roman" panose="02020603050405020304" pitchFamily="18" charset="0"/>
                    <a:cs typeface="Times New Roman" panose="02020603050405020304" pitchFamily="18" charset="0"/>
                  </a:rPr>
                  <a:t>Similarity definition</a:t>
                </a:r>
                <a:endParaRPr lang="en-US" sz="2400" dirty="0">
                  <a:latin typeface="Times New Roman"/>
                  <a:ea typeface="Times New Roman"/>
                  <a:cs typeface="Times New Roman"/>
                  <a:sym typeface="Times New Roman"/>
                </a:endParaRPr>
              </a:p>
              <a:p>
                <a:pPr marL="685800" lvl="1" indent="-228600">
                  <a:lnSpc>
                    <a:spcPct val="81000"/>
                  </a:lnSpc>
                  <a:spcBef>
                    <a:spcPts val="500"/>
                  </a:spcBef>
                  <a:defRPr sz="2400"/>
                </a:pPr>
                <a:r>
                  <a:rPr lang="en-US" altLang="zh-HK" sz="2000" dirty="0">
                    <a:latin typeface="Times New Roman" panose="02020603050405020304" pitchFamily="18" charset="0"/>
                    <a:cs typeface="Times New Roman" panose="02020603050405020304" pitchFamily="18" charset="0"/>
                  </a:rPr>
                  <a:t>User similarity: 	</a:t>
                </a:r>
                <a14:m>
                  <m:oMath xmlns:m="http://schemas.openxmlformats.org/officeDocument/2006/math">
                    <m:r>
                      <a:rPr lang="en-US" altLang="zh-HK" sz="2000" i="1">
                        <a:latin typeface="Cambria Math"/>
                        <a:ea typeface="Cambria Math"/>
                      </a:rPr>
                      <m:t>ℰ</m:t>
                    </m:r>
                    <m:r>
                      <m:rPr>
                        <m:nor/>
                      </m:rPr>
                      <a:rPr lang="en-US" altLang="zh-HK" sz="2000">
                        <a:latin typeface="Times New Roman" panose="02020603050405020304" pitchFamily="18" charset="0"/>
                        <a:ea typeface="Cambria Math"/>
                        <a:cs typeface="Times New Roman" panose="02020603050405020304" pitchFamily="18" charset="0"/>
                      </a:rPr>
                      <m:t>(</m:t>
                    </m:r>
                    <m:sSub>
                      <m:sSubPr>
                        <m:ctrlPr>
                          <a:rPr lang="ar-AE" altLang="zh-HK" sz="2000" i="1">
                            <a:latin typeface="Cambria Math" charset="0"/>
                            <a:ea typeface="Cambria Math"/>
                          </a:rPr>
                        </m:ctrlPr>
                      </m:sSubPr>
                      <m:e>
                        <m:r>
                          <a:rPr lang="zh-HK" altLang="ar-AE" sz="2000" i="1">
                            <a:latin typeface="Cambria Math"/>
                            <a:ea typeface="Cambria Math"/>
                          </a:rPr>
                          <m:t>𝑢</m:t>
                        </m:r>
                      </m:e>
                      <m:sub>
                        <m:r>
                          <a:rPr lang="zh-HK" altLang="ar-AE" sz="2000" i="1">
                            <a:latin typeface="Cambria Math"/>
                            <a:ea typeface="Cambria Math"/>
                          </a:rPr>
                          <m:t>𝑖</m:t>
                        </m:r>
                      </m:sub>
                    </m:sSub>
                    <m:r>
                      <a:rPr lang="ar-AE" altLang="zh-HK" sz="2000" i="1">
                        <a:latin typeface="Cambria Math"/>
                        <a:ea typeface="Cambria Math"/>
                      </a:rPr>
                      <m:t>,</m:t>
                    </m:r>
                    <m:sSub>
                      <m:sSubPr>
                        <m:ctrlPr>
                          <a:rPr lang="ar-AE" altLang="zh-HK" sz="2000" i="1">
                            <a:latin typeface="Cambria Math" charset="0"/>
                            <a:ea typeface="Cambria Math"/>
                          </a:rPr>
                        </m:ctrlPr>
                      </m:sSubPr>
                      <m:e>
                        <m:r>
                          <a:rPr lang="zh-HK" altLang="ar-AE" sz="2000" i="1">
                            <a:latin typeface="Cambria Math"/>
                            <a:ea typeface="Cambria Math"/>
                          </a:rPr>
                          <m:t>𝑢</m:t>
                        </m:r>
                      </m:e>
                      <m:sub>
                        <m:r>
                          <a:rPr lang="zh-HK" altLang="ar-AE" sz="2000" i="1">
                            <a:latin typeface="Cambria Math"/>
                            <a:ea typeface="Cambria Math"/>
                          </a:rPr>
                          <m:t>𝑗</m:t>
                        </m:r>
                      </m:sub>
                    </m:sSub>
                    <m:r>
                      <m:rPr>
                        <m:nor/>
                      </m:rPr>
                      <a:rPr lang="ar-AE" altLang="zh-HK" sz="2000">
                        <a:latin typeface="Times New Roman" panose="02020603050405020304" pitchFamily="18" charset="0"/>
                        <a:ea typeface="Cambria Math"/>
                        <a:cs typeface="Times New Roman" panose="02020603050405020304" pitchFamily="18" charset="0"/>
                      </a:rPr>
                      <m:t>)=</m:t>
                    </m:r>
                    <m:r>
                      <m:rPr>
                        <m:nor/>
                      </m:rPr>
                      <a:rPr lang="ar-AE" altLang="zh-HK" sz="2000">
                        <a:latin typeface="Times New Roman" panose="02020603050405020304" pitchFamily="18" charset="0"/>
                        <a:ea typeface="Cambria Math"/>
                        <a:cs typeface="Times New Roman" panose="02020603050405020304" pitchFamily="18" charset="0"/>
                      </a:rPr>
                      <m:t>||</m:t>
                    </m:r>
                    <m:sSub>
                      <m:sSubPr>
                        <m:ctrlPr>
                          <a:rPr lang="ar-AE" altLang="zh-HK" sz="2000" i="1">
                            <a:latin typeface="Cambria Math" charset="0"/>
                            <a:ea typeface="Cambria Math"/>
                          </a:rPr>
                        </m:ctrlPr>
                      </m:sSubPr>
                      <m:e>
                        <m:r>
                          <a:rPr lang="zh-HK" altLang="ar-AE" sz="2000" i="1">
                            <a:latin typeface="Cambria Math"/>
                            <a:ea typeface="Cambria Math"/>
                          </a:rPr>
                          <m:t>𝑢</m:t>
                        </m:r>
                      </m:e>
                      <m:sub>
                        <m:r>
                          <a:rPr lang="zh-HK" altLang="ar-AE" sz="2000" i="1">
                            <a:latin typeface="Cambria Math"/>
                            <a:ea typeface="Cambria Math"/>
                          </a:rPr>
                          <m:t>𝑖</m:t>
                        </m:r>
                      </m:sub>
                    </m:sSub>
                    <m:r>
                      <a:rPr lang="ar-AE" altLang="zh-HK" sz="2000" i="1">
                        <a:latin typeface="Cambria Math"/>
                        <a:ea typeface="Cambria Math"/>
                      </a:rPr>
                      <m:t>−</m:t>
                    </m:r>
                    <m:sSub>
                      <m:sSubPr>
                        <m:ctrlPr>
                          <a:rPr lang="ar-AE" altLang="zh-HK" sz="2000" i="1">
                            <a:latin typeface="Cambria Math" charset="0"/>
                            <a:ea typeface="Cambria Math"/>
                          </a:rPr>
                        </m:ctrlPr>
                      </m:sSubPr>
                      <m:e>
                        <m:r>
                          <a:rPr lang="zh-HK" altLang="ar-AE" sz="2000" i="1">
                            <a:latin typeface="Cambria Math"/>
                            <a:ea typeface="Cambria Math"/>
                          </a:rPr>
                          <m:t>𝑢</m:t>
                        </m:r>
                      </m:e>
                      <m:sub>
                        <m:r>
                          <a:rPr lang="zh-HK" altLang="ar-AE" sz="2000" i="1">
                            <a:latin typeface="Cambria Math"/>
                            <a:ea typeface="Cambria Math"/>
                          </a:rPr>
                          <m:t>𝑗</m:t>
                        </m:r>
                      </m:sub>
                    </m:sSub>
                    <m:r>
                      <m:rPr>
                        <m:nor/>
                      </m:rPr>
                      <a:rPr lang="ar-AE" altLang="zh-HK" sz="2000">
                        <a:latin typeface="Times New Roman" panose="02020603050405020304" pitchFamily="18" charset="0"/>
                        <a:ea typeface="Cambria Math"/>
                        <a:cs typeface="Times New Roman" panose="02020603050405020304" pitchFamily="18" charset="0"/>
                      </a:rPr>
                      <m:t>||</m:t>
                    </m:r>
                  </m:oMath>
                </a14:m>
                <a:endParaRPr lang="ar-AE" altLang="zh-HK" sz="2000" dirty="0">
                  <a:latin typeface="Times New Roman" panose="02020603050405020304" pitchFamily="18" charset="0"/>
                  <a:ea typeface="Cambria Math"/>
                  <a:cs typeface="Times New Roman" panose="02020603050405020304" pitchFamily="18" charset="0"/>
                </a:endParaRPr>
              </a:p>
              <a:p>
                <a:pPr marL="685800" lvl="1" indent="-228600">
                  <a:lnSpc>
                    <a:spcPct val="81000"/>
                  </a:lnSpc>
                  <a:spcBef>
                    <a:spcPts val="500"/>
                  </a:spcBef>
                  <a:defRPr sz="2400"/>
                </a:pPr>
                <a:endParaRPr lang="ar-AE" altLang="zh-HK" sz="2000" dirty="0">
                  <a:latin typeface="Times New Roman" panose="02020603050405020304" pitchFamily="18" charset="0"/>
                  <a:ea typeface="Cambria Math"/>
                  <a:cs typeface="Times New Roman" panose="02020603050405020304" pitchFamily="18" charset="0"/>
                </a:endParaRPr>
              </a:p>
              <a:p>
                <a:pPr marL="685800" lvl="1" indent="-228600">
                  <a:lnSpc>
                    <a:spcPct val="81000"/>
                  </a:lnSpc>
                  <a:spcBef>
                    <a:spcPts val="500"/>
                  </a:spcBef>
                  <a:defRPr sz="2400"/>
                </a:pPr>
                <a:r>
                  <a:rPr lang="en-US" altLang="zh-HK" sz="2000" dirty="0">
                    <a:latin typeface="Times New Roman" panose="02020603050405020304" pitchFamily="18" charset="0"/>
                    <a:cs typeface="Times New Roman" panose="02020603050405020304" pitchFamily="18" charset="0"/>
                  </a:rPr>
                  <a:t>Content similarity:   </a:t>
                </a:r>
                <a14:m>
                  <m:oMath xmlns:m="http://schemas.openxmlformats.org/officeDocument/2006/math">
                    <m:r>
                      <m:rPr>
                        <m:nor/>
                      </m:rPr>
                      <a:rPr lang="zh-HK" altLang="en-US" sz="2000">
                        <a:latin typeface="Times New Roman" panose="02020603050405020304" pitchFamily="18" charset="0"/>
                        <a:ea typeface="Cambria Math"/>
                        <a:cs typeface="Times New Roman" panose="02020603050405020304" pitchFamily="18" charset="0"/>
                      </a:rPr>
                      <m:t>𝒥</m:t>
                    </m:r>
                  </m:oMath>
                </a14:m>
                <a:r>
                  <a:rPr lang="en-US" altLang="zh-HK" sz="20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ar-AE" altLang="zh-HK" sz="2000" i="1">
                            <a:latin typeface="Cambria Math" charset="0"/>
                            <a:ea typeface="Cambria Math"/>
                          </a:rPr>
                        </m:ctrlPr>
                      </m:sSubPr>
                      <m:e>
                        <m:r>
                          <a:rPr lang="zh-HK" altLang="ar-AE" sz="2000" i="1">
                            <a:latin typeface="Cambria Math"/>
                            <a:ea typeface="Cambria Math"/>
                          </a:rPr>
                          <m:t>𝑐</m:t>
                        </m:r>
                      </m:e>
                      <m:sub>
                        <m:r>
                          <a:rPr lang="zh-HK" altLang="ar-AE" sz="2000" i="1">
                            <a:latin typeface="Cambria Math"/>
                            <a:ea typeface="Cambria Math"/>
                          </a:rPr>
                          <m:t>𝑖</m:t>
                        </m:r>
                      </m:sub>
                    </m:sSub>
                    <m:r>
                      <a:rPr lang="ar-AE" altLang="zh-HK" sz="2000" i="1">
                        <a:latin typeface="Cambria Math"/>
                        <a:ea typeface="Cambria Math"/>
                      </a:rPr>
                      <m:t>,</m:t>
                    </m:r>
                    <m:sSub>
                      <m:sSubPr>
                        <m:ctrlPr>
                          <a:rPr lang="ar-AE" altLang="zh-HK" sz="2000" i="1">
                            <a:latin typeface="Cambria Math" charset="0"/>
                            <a:ea typeface="Cambria Math"/>
                          </a:rPr>
                        </m:ctrlPr>
                      </m:sSubPr>
                      <m:e>
                        <m:r>
                          <a:rPr lang="zh-HK" altLang="ar-AE" sz="2000" i="1">
                            <a:latin typeface="Cambria Math"/>
                            <a:ea typeface="Cambria Math"/>
                          </a:rPr>
                          <m:t>𝑐</m:t>
                        </m:r>
                      </m:e>
                      <m:sub>
                        <m:r>
                          <a:rPr lang="zh-HK" altLang="ar-AE" sz="2000" i="1">
                            <a:latin typeface="Cambria Math"/>
                            <a:ea typeface="Cambria Math"/>
                          </a:rPr>
                          <m:t>𝑗</m:t>
                        </m:r>
                      </m:sub>
                    </m:sSub>
                  </m:oMath>
                </a14:m>
                <a:r>
                  <a:rPr lang="en-NZ" altLang="zh-HK" sz="2000" dirty="0">
                    <a:latin typeface="Times New Roman" panose="02020603050405020304" pitchFamily="18" charset="0"/>
                    <a:cs typeface="Times New Roman" panose="02020603050405020304" pitchFamily="18" charset="0"/>
                  </a:rPr>
                  <a:t>)</a:t>
                </a:r>
                <a14:m>
                  <m:oMath xmlns:m="http://schemas.openxmlformats.org/officeDocument/2006/math">
                    <m:r>
                      <a:rPr lang="ar-AE" altLang="zh-HK" sz="2000" i="1" dirty="0">
                        <a:latin typeface="Cambria Math"/>
                      </a:rPr>
                      <m:t>=</m:t>
                    </m:r>
                    <m:f>
                      <m:fPr>
                        <m:ctrlPr>
                          <a:rPr lang="ar-AE" altLang="zh-HK" sz="2000" i="1" dirty="0">
                            <a:latin typeface="Cambria Math" charset="0"/>
                          </a:rPr>
                        </m:ctrlPr>
                      </m:fPr>
                      <m:num>
                        <m:r>
                          <a:rPr lang="ar-AE" altLang="zh-HK" sz="2000" i="1" dirty="0">
                            <a:latin typeface="Cambria Math"/>
                          </a:rPr>
                          <m:t>|</m:t>
                        </m:r>
                        <m:r>
                          <a:rPr lang="zh-HK" altLang="ar-AE" sz="2000" i="1" dirty="0">
                            <a:latin typeface="Cambria Math"/>
                          </a:rPr>
                          <m:t>𝑁𝑔𝑟𝑎𝑚</m:t>
                        </m:r>
                        <m:r>
                          <a:rPr lang="ar-AE" altLang="zh-HK" sz="2000" i="1" dirty="0">
                            <a:latin typeface="Cambria Math"/>
                          </a:rPr>
                          <m:t>(</m:t>
                        </m:r>
                        <m:sSub>
                          <m:sSubPr>
                            <m:ctrlPr>
                              <a:rPr lang="ar-AE" altLang="zh-HK" sz="2000" i="1" dirty="0">
                                <a:latin typeface="Cambria Math" charset="0"/>
                              </a:rPr>
                            </m:ctrlPr>
                          </m:sSubPr>
                          <m:e>
                            <m:r>
                              <a:rPr lang="zh-HK" altLang="ar-AE" sz="2000" i="1" dirty="0">
                                <a:latin typeface="Cambria Math"/>
                              </a:rPr>
                              <m:t>𝑐</m:t>
                            </m:r>
                          </m:e>
                          <m:sub>
                            <m:r>
                              <a:rPr lang="zh-HK" altLang="ar-AE" sz="2000" i="1" dirty="0">
                                <a:latin typeface="Cambria Math"/>
                              </a:rPr>
                              <m:t>𝑖</m:t>
                            </m:r>
                          </m:sub>
                        </m:sSub>
                        <m:r>
                          <a:rPr lang="ar-AE" altLang="zh-HK" sz="2000" i="1" dirty="0">
                            <a:latin typeface="Cambria Math"/>
                          </a:rPr>
                          <m:t>)</m:t>
                        </m:r>
                        <m:r>
                          <a:rPr lang="ar-AE" altLang="zh-HK" sz="2000" i="1" dirty="0">
                            <a:latin typeface="Cambria Math"/>
                            <a:ea typeface="Cambria Math"/>
                          </a:rPr>
                          <m:t>∩</m:t>
                        </m:r>
                        <m:r>
                          <a:rPr lang="zh-HK" altLang="ar-AE" sz="2000" i="1" dirty="0">
                            <a:latin typeface="Cambria Math"/>
                          </a:rPr>
                          <m:t>𝑁𝑔𝑟𝑎𝑚</m:t>
                        </m:r>
                        <m:r>
                          <a:rPr lang="ar-AE" altLang="zh-HK" sz="2000" i="1" dirty="0">
                            <a:latin typeface="Cambria Math"/>
                          </a:rPr>
                          <m:t>(</m:t>
                        </m:r>
                        <m:sSub>
                          <m:sSubPr>
                            <m:ctrlPr>
                              <a:rPr lang="ar-AE" altLang="zh-HK" sz="2000" i="1" dirty="0">
                                <a:latin typeface="Cambria Math" charset="0"/>
                              </a:rPr>
                            </m:ctrlPr>
                          </m:sSubPr>
                          <m:e>
                            <m:r>
                              <a:rPr lang="zh-HK" altLang="ar-AE" sz="2000" i="1" dirty="0">
                                <a:latin typeface="Cambria Math"/>
                              </a:rPr>
                              <m:t>𝑐</m:t>
                            </m:r>
                          </m:e>
                          <m:sub>
                            <m:r>
                              <a:rPr lang="zh-HK" altLang="ar-AE" sz="2000" i="1" dirty="0">
                                <a:latin typeface="Cambria Math"/>
                              </a:rPr>
                              <m:t>𝑗</m:t>
                            </m:r>
                          </m:sub>
                        </m:sSub>
                        <m:r>
                          <a:rPr lang="ar-AE" altLang="zh-HK" sz="2000" i="1" dirty="0">
                            <a:latin typeface="Cambria Math"/>
                          </a:rPr>
                          <m:t>)|</m:t>
                        </m:r>
                      </m:num>
                      <m:den>
                        <m:r>
                          <a:rPr lang="ar-AE" altLang="zh-HK" sz="2000" i="1" dirty="0">
                            <a:latin typeface="Cambria Math"/>
                          </a:rPr>
                          <m:t>|</m:t>
                        </m:r>
                        <m:r>
                          <a:rPr lang="zh-HK" altLang="ar-AE" sz="2000" i="1" dirty="0">
                            <a:latin typeface="Cambria Math"/>
                          </a:rPr>
                          <m:t>𝑁𝑔𝑟𝑎𝑚</m:t>
                        </m:r>
                        <m:r>
                          <a:rPr lang="ar-AE" altLang="zh-HK" sz="2000" i="1" dirty="0">
                            <a:latin typeface="Cambria Math"/>
                          </a:rPr>
                          <m:t>(</m:t>
                        </m:r>
                        <m:sSub>
                          <m:sSubPr>
                            <m:ctrlPr>
                              <a:rPr lang="ar-AE" altLang="zh-HK" sz="2000" i="1" dirty="0">
                                <a:latin typeface="Cambria Math" charset="0"/>
                              </a:rPr>
                            </m:ctrlPr>
                          </m:sSubPr>
                          <m:e>
                            <m:r>
                              <a:rPr lang="zh-HK" altLang="ar-AE" sz="2000" i="1" dirty="0">
                                <a:latin typeface="Cambria Math"/>
                              </a:rPr>
                              <m:t>𝑐</m:t>
                            </m:r>
                          </m:e>
                          <m:sub>
                            <m:r>
                              <a:rPr lang="zh-HK" altLang="ar-AE" sz="2000" i="1" dirty="0">
                                <a:latin typeface="Cambria Math"/>
                              </a:rPr>
                              <m:t>𝑖</m:t>
                            </m:r>
                          </m:sub>
                        </m:sSub>
                        <m:r>
                          <a:rPr lang="ar-AE" altLang="zh-HK" sz="2000" i="1" dirty="0">
                            <a:latin typeface="Cambria Math"/>
                          </a:rPr>
                          <m:t>)</m:t>
                        </m:r>
                        <m:r>
                          <a:rPr lang="ar-AE" altLang="zh-HK" sz="2000" i="1" dirty="0">
                            <a:latin typeface="Cambria Math"/>
                            <a:ea typeface="Cambria Math"/>
                          </a:rPr>
                          <m:t>∪</m:t>
                        </m:r>
                        <m:r>
                          <a:rPr lang="zh-HK" altLang="ar-AE" sz="2000" i="1" dirty="0">
                            <a:latin typeface="Cambria Math"/>
                          </a:rPr>
                          <m:t>𝑁𝑔𝑟𝑎𝑚</m:t>
                        </m:r>
                        <m:r>
                          <a:rPr lang="ar-AE" altLang="zh-HK" sz="2000" i="1" dirty="0">
                            <a:latin typeface="Cambria Math"/>
                          </a:rPr>
                          <m:t>(</m:t>
                        </m:r>
                        <m:sSub>
                          <m:sSubPr>
                            <m:ctrlPr>
                              <a:rPr lang="ar-AE" altLang="zh-HK" sz="2000" i="1" dirty="0">
                                <a:latin typeface="Cambria Math" charset="0"/>
                              </a:rPr>
                            </m:ctrlPr>
                          </m:sSubPr>
                          <m:e>
                            <m:r>
                              <a:rPr lang="zh-HK" altLang="ar-AE" sz="2000" i="1" dirty="0">
                                <a:latin typeface="Cambria Math"/>
                              </a:rPr>
                              <m:t>𝑐</m:t>
                            </m:r>
                          </m:e>
                          <m:sub>
                            <m:r>
                              <a:rPr lang="zh-HK" altLang="ar-AE" sz="2000" i="1" dirty="0">
                                <a:latin typeface="Cambria Math"/>
                              </a:rPr>
                              <m:t>𝑗</m:t>
                            </m:r>
                          </m:sub>
                        </m:sSub>
                        <m:r>
                          <a:rPr lang="ar-AE" altLang="zh-HK" sz="2000" i="1" dirty="0">
                            <a:latin typeface="Cambria Math"/>
                          </a:rPr>
                          <m:t>)|</m:t>
                        </m:r>
                      </m:den>
                    </m:f>
                  </m:oMath>
                </a14:m>
                <a:endParaRPr lang="ar-AE" altLang="zh-HK" sz="2000" dirty="0">
                  <a:latin typeface="Times New Roman" panose="02020603050405020304" pitchFamily="18" charset="0"/>
                  <a:cs typeface="Times New Roman" panose="02020603050405020304" pitchFamily="18" charset="0"/>
                </a:endParaRPr>
              </a:p>
              <a:p>
                <a:pPr marL="685800" lvl="1" indent="-228600">
                  <a:lnSpc>
                    <a:spcPct val="81000"/>
                  </a:lnSpc>
                  <a:spcBef>
                    <a:spcPts val="500"/>
                  </a:spcBef>
                  <a:defRPr sz="2400"/>
                </a:pPr>
                <a:endParaRPr lang="ar-AE" altLang="zh-HK" sz="2000" dirty="0">
                  <a:latin typeface="Times New Roman" panose="02020603050405020304" pitchFamily="18" charset="0"/>
                  <a:cs typeface="Times New Roman" panose="02020603050405020304" pitchFamily="18" charset="0"/>
                </a:endParaRPr>
              </a:p>
              <a:p>
                <a:pPr marL="685800" lvl="1" indent="-228600">
                  <a:lnSpc>
                    <a:spcPct val="81000"/>
                  </a:lnSpc>
                  <a:spcBef>
                    <a:spcPts val="500"/>
                  </a:spcBef>
                  <a:defRPr sz="2400"/>
                </a:pPr>
                <a:r>
                  <a:rPr lang="en-US" altLang="zh-HK" sz="2000" dirty="0">
                    <a:latin typeface="Times New Roman" panose="02020603050405020304" pitchFamily="18" charset="0"/>
                    <a:cs typeface="Times New Roman" panose="02020603050405020304" pitchFamily="18" charset="0"/>
                  </a:rPr>
                  <a:t>Node similarity:</a:t>
                </a:r>
              </a:p>
              <a:p>
                <a:pPr marL="0" indent="0" defTabSz="457200">
                  <a:spcBef>
                    <a:spcPts val="1200"/>
                  </a:spcBef>
                  <a:buNone/>
                  <a:defRPr sz="2400" b="1">
                    <a:latin typeface="Times New Roman"/>
                    <a:ea typeface="Times New Roman"/>
                    <a:cs typeface="Times New Roman"/>
                    <a:sym typeface="Times New Roman"/>
                  </a:defRPr>
                </a:pPr>
                <a:r>
                  <a:rPr lang="en-US" altLang="zh-HK" sz="2000" dirty="0">
                    <a:latin typeface="Times New Roman" panose="02020603050405020304" pitchFamily="18" charset="0"/>
                    <a:ea typeface="Cambria Math"/>
                    <a:cs typeface="Times New Roman" panose="02020603050405020304" pitchFamily="18" charset="0"/>
                  </a:rPr>
                  <a:t>                    </a:t>
                </a:r>
                <a14:m>
                  <m:oMath xmlns:m="http://schemas.openxmlformats.org/officeDocument/2006/math">
                    <m:r>
                      <a:rPr lang="en-US" altLang="zh-HK" sz="2000" i="1">
                        <a:latin typeface="Cambria Math"/>
                        <a:ea typeface="Cambria Math"/>
                      </a:rPr>
                      <m:t>𝑓</m:t>
                    </m:r>
                    <m:d>
                      <m:dPr>
                        <m:ctrlPr>
                          <a:rPr lang="en-US" altLang="zh-HK" sz="2000" i="1">
                            <a:latin typeface="Cambria Math" charset="0"/>
                            <a:ea typeface="Cambria Math"/>
                          </a:rPr>
                        </m:ctrlPr>
                      </m:dPr>
                      <m:e>
                        <m:sSub>
                          <m:sSubPr>
                            <m:ctrlPr>
                              <a:rPr lang="en-US" altLang="zh-HK" sz="2000" i="1">
                                <a:latin typeface="Cambria Math" charset="0"/>
                                <a:ea typeface="Cambria Math"/>
                              </a:rPr>
                            </m:ctrlPr>
                          </m:sSubPr>
                          <m:e>
                            <m:r>
                              <a:rPr lang="en-US" altLang="zh-HK" sz="2000" i="1">
                                <a:latin typeface="Cambria Math"/>
                                <a:ea typeface="Cambria Math"/>
                              </a:rPr>
                              <m:t>𝑣</m:t>
                            </m:r>
                          </m:e>
                          <m:sub>
                            <m:r>
                              <a:rPr lang="en-US" altLang="zh-HK" sz="2000" i="1">
                                <a:latin typeface="Cambria Math"/>
                                <a:ea typeface="Cambria Math"/>
                              </a:rPr>
                              <m:t>𝑖</m:t>
                            </m:r>
                          </m:sub>
                        </m:sSub>
                        <m:r>
                          <a:rPr lang="en-US" altLang="zh-HK" sz="2000" i="1">
                            <a:latin typeface="Cambria Math"/>
                            <a:ea typeface="Cambria Math"/>
                          </a:rPr>
                          <m:t>,</m:t>
                        </m:r>
                        <m:sSub>
                          <m:sSubPr>
                            <m:ctrlPr>
                              <a:rPr lang="en-US" altLang="zh-HK" sz="2000" i="1">
                                <a:latin typeface="Cambria Math" charset="0"/>
                                <a:ea typeface="Cambria Math"/>
                              </a:rPr>
                            </m:ctrlPr>
                          </m:sSubPr>
                          <m:e>
                            <m:r>
                              <a:rPr lang="en-US" altLang="zh-HK" sz="2000" i="1">
                                <a:latin typeface="Cambria Math"/>
                                <a:ea typeface="Cambria Math"/>
                              </a:rPr>
                              <m:t>𝑣</m:t>
                            </m:r>
                          </m:e>
                          <m:sub>
                            <m:r>
                              <a:rPr lang="en-US" altLang="zh-HK" sz="2000" i="1">
                                <a:latin typeface="Cambria Math"/>
                                <a:ea typeface="Cambria Math"/>
                              </a:rPr>
                              <m:t>𝑗</m:t>
                            </m:r>
                          </m:sub>
                        </m:sSub>
                      </m:e>
                    </m:d>
                    <m:r>
                      <a:rPr lang="en-US" altLang="zh-HK" sz="2000" i="1">
                        <a:latin typeface="Cambria Math"/>
                        <a:ea typeface="Cambria Math"/>
                      </a:rPr>
                      <m:t>=</m:t>
                    </m:r>
                    <m:sSup>
                      <m:sSupPr>
                        <m:ctrlPr>
                          <a:rPr lang="en-US" altLang="zh-HK" sz="2000" i="1">
                            <a:latin typeface="Cambria Math" charset="0"/>
                            <a:ea typeface="Cambria Math"/>
                          </a:rPr>
                        </m:ctrlPr>
                      </m:sSupPr>
                      <m:e>
                        <m:r>
                          <a:rPr lang="en-US" altLang="zh-HK" sz="2000" i="1">
                            <a:latin typeface="Cambria Math"/>
                            <a:ea typeface="Cambria Math"/>
                          </a:rPr>
                          <m:t>𝑒</m:t>
                        </m:r>
                      </m:e>
                      <m:sup>
                        <m:r>
                          <a:rPr lang="en-US" altLang="zh-HK" sz="2000" i="1">
                            <a:latin typeface="Cambria Math"/>
                            <a:ea typeface="Cambria Math"/>
                          </a:rPr>
                          <m:t>−</m:t>
                        </m:r>
                        <m:r>
                          <a:rPr lang="en-US" altLang="zh-HK" sz="2000" i="1">
                            <a:latin typeface="Cambria Math"/>
                            <a:ea typeface="Cambria Math"/>
                          </a:rPr>
                          <m:t>𝑡</m:t>
                        </m:r>
                      </m:sup>
                    </m:sSup>
                    <m:r>
                      <a:rPr lang="en-US" altLang="zh-HK" sz="2000" i="1">
                        <a:latin typeface="Cambria Math"/>
                        <a:ea typeface="Cambria Math"/>
                      </a:rPr>
                      <m:t>(</m:t>
                    </m:r>
                    <m:r>
                      <a:rPr lang="en-US" altLang="zh-HK" sz="2000" i="1">
                        <a:latin typeface="Cambria Math"/>
                        <a:ea typeface="Cambria Math"/>
                      </a:rPr>
                      <m:t>𝛼</m:t>
                    </m:r>
                    <m:r>
                      <a:rPr lang="en-US" altLang="zh-HK" sz="2000" i="1">
                        <a:latin typeface="Cambria Math"/>
                        <a:ea typeface="Cambria Math"/>
                      </a:rPr>
                      <m:t>ℰ</m:t>
                    </m:r>
                    <m:r>
                      <m:rPr>
                        <m:nor/>
                      </m:rPr>
                      <a:rPr lang="en-US" altLang="zh-HK" sz="2000">
                        <a:latin typeface="Times New Roman" panose="02020603050405020304" pitchFamily="18" charset="0"/>
                        <a:ea typeface="Cambria Math"/>
                        <a:cs typeface="Times New Roman" panose="02020603050405020304" pitchFamily="18" charset="0"/>
                      </a:rPr>
                      <m:t>(</m:t>
                    </m:r>
                    <m:sSub>
                      <m:sSubPr>
                        <m:ctrlPr>
                          <a:rPr lang="en-US" altLang="zh-HK" sz="2000" i="1">
                            <a:latin typeface="Cambria Math" charset="0"/>
                            <a:ea typeface="Cambria Math"/>
                          </a:rPr>
                        </m:ctrlPr>
                      </m:sSubPr>
                      <m:e>
                        <m:r>
                          <a:rPr lang="en-US" altLang="zh-HK" sz="2000" i="1">
                            <a:latin typeface="Cambria Math"/>
                            <a:ea typeface="Cambria Math"/>
                          </a:rPr>
                          <m:t>𝑢</m:t>
                        </m:r>
                      </m:e>
                      <m:sub>
                        <m:r>
                          <a:rPr lang="en-US" altLang="zh-HK" sz="2000" i="1">
                            <a:latin typeface="Cambria Math"/>
                            <a:ea typeface="Cambria Math"/>
                          </a:rPr>
                          <m:t>𝑖</m:t>
                        </m:r>
                      </m:sub>
                    </m:sSub>
                    <m:r>
                      <a:rPr lang="en-US" altLang="zh-HK" sz="2000" i="1">
                        <a:latin typeface="Cambria Math"/>
                        <a:ea typeface="Cambria Math"/>
                      </a:rPr>
                      <m:t>,</m:t>
                    </m:r>
                    <m:sSub>
                      <m:sSubPr>
                        <m:ctrlPr>
                          <a:rPr lang="en-US" altLang="zh-HK" sz="2000" i="1">
                            <a:latin typeface="Cambria Math" charset="0"/>
                            <a:ea typeface="Cambria Math"/>
                          </a:rPr>
                        </m:ctrlPr>
                      </m:sSubPr>
                      <m:e>
                        <m:r>
                          <a:rPr lang="en-US" altLang="zh-HK" sz="2000" i="1">
                            <a:latin typeface="Cambria Math"/>
                            <a:ea typeface="Cambria Math"/>
                          </a:rPr>
                          <m:t>𝑢</m:t>
                        </m:r>
                      </m:e>
                      <m:sub>
                        <m:r>
                          <a:rPr lang="en-US" altLang="zh-HK" sz="2000" i="1">
                            <a:latin typeface="Cambria Math"/>
                            <a:ea typeface="Cambria Math"/>
                          </a:rPr>
                          <m:t>𝑗</m:t>
                        </m:r>
                      </m:sub>
                    </m:sSub>
                    <m:r>
                      <m:rPr>
                        <m:nor/>
                      </m:rPr>
                      <a:rPr lang="en-US" altLang="zh-HK" sz="2000">
                        <a:latin typeface="Times New Roman" panose="02020603050405020304" pitchFamily="18" charset="0"/>
                        <a:ea typeface="Cambria Math"/>
                        <a:cs typeface="Times New Roman" panose="02020603050405020304" pitchFamily="18" charset="0"/>
                      </a:rPr>
                      <m:t>)+(1−</m:t>
                    </m:r>
                    <m:r>
                      <a:rPr lang="en-US" altLang="zh-HK" sz="2000" i="1">
                        <a:latin typeface="Cambria Math"/>
                        <a:ea typeface="Cambria Math"/>
                      </a:rPr>
                      <m:t>𝛼</m:t>
                    </m:r>
                    <m:r>
                      <m:rPr>
                        <m:nor/>
                      </m:rPr>
                      <a:rPr lang="en-US" altLang="zh-HK" sz="2000">
                        <a:latin typeface="Times New Roman" panose="02020603050405020304" pitchFamily="18" charset="0"/>
                        <a:ea typeface="Cambria Math"/>
                        <a:cs typeface="Times New Roman" panose="02020603050405020304" pitchFamily="18" charset="0"/>
                      </a:rPr>
                      <m:t>)</m:t>
                    </m:r>
                    <m:r>
                      <m:rPr>
                        <m:nor/>
                      </m:rPr>
                      <a:rPr lang="en-US" altLang="zh-HK" sz="2000">
                        <a:latin typeface="Times New Roman" panose="02020603050405020304" pitchFamily="18" charset="0"/>
                        <a:ea typeface="Cambria Math"/>
                        <a:cs typeface="Times New Roman" panose="02020603050405020304" pitchFamily="18" charset="0"/>
                      </a:rPr>
                      <m:t>𝒥</m:t>
                    </m:r>
                  </m:oMath>
                </a14:m>
                <a:r>
                  <a:rPr lang="en-US" altLang="zh-HK" sz="2000" dirty="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HK" sz="2000" i="1">
                            <a:latin typeface="Cambria Math" charset="0"/>
                            <a:ea typeface="Cambria Math"/>
                          </a:rPr>
                        </m:ctrlPr>
                      </m:sSubPr>
                      <m:e>
                        <m:r>
                          <a:rPr lang="en-US" altLang="zh-HK" sz="2000" i="1">
                            <a:latin typeface="Cambria Math"/>
                            <a:ea typeface="Cambria Math"/>
                          </a:rPr>
                          <m:t>𝑐</m:t>
                        </m:r>
                      </m:e>
                      <m:sub>
                        <m:r>
                          <a:rPr lang="en-US" altLang="zh-HK" sz="2000" i="1">
                            <a:latin typeface="Cambria Math"/>
                            <a:ea typeface="Cambria Math"/>
                          </a:rPr>
                          <m:t>𝑖</m:t>
                        </m:r>
                      </m:sub>
                    </m:sSub>
                    <m:r>
                      <a:rPr lang="en-US" altLang="zh-HK" sz="2000" i="1">
                        <a:latin typeface="Cambria Math"/>
                        <a:ea typeface="Cambria Math"/>
                      </a:rPr>
                      <m:t>,</m:t>
                    </m:r>
                    <m:sSub>
                      <m:sSubPr>
                        <m:ctrlPr>
                          <a:rPr lang="en-US" altLang="zh-HK" sz="2000" i="1">
                            <a:latin typeface="Cambria Math" charset="0"/>
                            <a:ea typeface="Cambria Math"/>
                          </a:rPr>
                        </m:ctrlPr>
                      </m:sSubPr>
                      <m:e>
                        <m:r>
                          <a:rPr lang="en-US" altLang="zh-HK" sz="2000" i="1">
                            <a:latin typeface="Cambria Math"/>
                            <a:ea typeface="Cambria Math"/>
                          </a:rPr>
                          <m:t>𝑐</m:t>
                        </m:r>
                      </m:e>
                      <m:sub>
                        <m:r>
                          <a:rPr lang="en-US" altLang="zh-HK" sz="2000" i="1">
                            <a:latin typeface="Cambria Math"/>
                            <a:ea typeface="Cambria Math"/>
                          </a:rPr>
                          <m:t>𝑗</m:t>
                        </m:r>
                      </m:sub>
                    </m:sSub>
                  </m:oMath>
                </a14:m>
                <a:r>
                  <a:rPr lang="en-US" altLang="zh-HK" sz="2000" dirty="0">
                    <a:latin typeface="Times New Roman" panose="02020603050405020304" pitchFamily="18" charset="0"/>
                    <a:cs typeface="Times New Roman" panose="02020603050405020304" pitchFamily="18" charset="0"/>
                  </a:rPr>
                  <a:t>) )</a:t>
                </a:r>
                <a:endParaRPr lang="en-NZ"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4547045-B77E-4D07-A63D-668DA209E67E}"/>
                  </a:ext>
                </a:extLst>
              </p:cNvPr>
              <p:cNvSpPr>
                <a:spLocks noGrp="1" noRot="1" noChangeAspect="1" noMove="1" noResize="1" noEditPoints="1" noAdjustHandles="1" noChangeArrowheads="1" noChangeShapeType="1" noTextEdit="1"/>
              </p:cNvSpPr>
              <p:nvPr>
                <p:ph idx="1"/>
              </p:nvPr>
            </p:nvSpPr>
            <p:spPr>
              <a:xfrm>
                <a:off x="457200" y="1417638"/>
                <a:ext cx="8229600" cy="4826000"/>
              </a:xfrm>
              <a:blipFill>
                <a:blip r:embed="rId2"/>
                <a:stretch>
                  <a:fillRect l="-148" t="-2402" r="-74"/>
                </a:stretch>
              </a:blipFill>
            </p:spPr>
            <p:txBody>
              <a:bodyPr/>
              <a:lstStyle/>
              <a:p>
                <a:r>
                  <a:rPr lang="en-NZ">
                    <a:noFill/>
                  </a:rPr>
                  <a:t> </a:t>
                </a:r>
              </a:p>
            </p:txBody>
          </p:sp>
        </mc:Fallback>
      </mc:AlternateContent>
      <p:sp>
        <p:nvSpPr>
          <p:cNvPr id="4" name="Slide Number Placeholder 3">
            <a:extLst>
              <a:ext uri="{FF2B5EF4-FFF2-40B4-BE49-F238E27FC236}">
                <a16:creationId xmlns:a16="http://schemas.microsoft.com/office/drawing/2014/main" xmlns="" id="{4FE200D9-D5D6-4FEE-8102-0F1CC7AEBCAD}"/>
              </a:ext>
            </a:extLst>
          </p:cNvPr>
          <p:cNvSpPr>
            <a:spLocks noGrp="1"/>
          </p:cNvSpPr>
          <p:nvPr>
            <p:ph type="sldNum" sz="quarter" idx="12"/>
          </p:nvPr>
        </p:nvSpPr>
        <p:spPr/>
        <p:txBody>
          <a:bodyPr/>
          <a:lstStyle/>
          <a:p>
            <a:pPr>
              <a:defRPr/>
            </a:pPr>
            <a:fld id="{DB8F5A64-026F-4D1D-8DD1-A6307E1D185E}" type="slidenum">
              <a:rPr lang="en-US" altLang="en-US" smtClean="0"/>
              <a:pPr>
                <a:defRPr/>
              </a:pPr>
              <a:t>46</a:t>
            </a:fld>
            <a:endParaRPr lang="en-US" altLang="en-US"/>
          </a:p>
        </p:txBody>
      </p:sp>
    </p:spTree>
    <p:extLst>
      <p:ext uri="{BB962C8B-B14F-4D97-AF65-F5344CB8AC3E}">
        <p14:creationId xmlns:p14="http://schemas.microsoft.com/office/powerpoint/2010/main" val="3896815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C2563-9BA5-482F-A8B5-7D9EA86A98C6}"/>
              </a:ext>
            </a:extLst>
          </p:cNvPr>
          <p:cNvSpPr>
            <a:spLocks noGrp="1"/>
          </p:cNvSpPr>
          <p:nvPr>
            <p:ph type="title"/>
          </p:nvPr>
        </p:nvSpPr>
        <p:spPr>
          <a:xfrm>
            <a:off x="457200" y="277813"/>
            <a:ext cx="8229600" cy="558899"/>
          </a:xfrm>
        </p:spPr>
        <p:txBody>
          <a:bodyPr/>
          <a:lstStyle/>
          <a:p>
            <a:r>
              <a:rPr lang="en-NZ" dirty="0"/>
              <a:t>Tree similarity computation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ECE5107-F4A0-4451-AF13-FB1AD84ACDF5}"/>
                  </a:ext>
                </a:extLst>
              </p:cNvPr>
              <p:cNvSpPr>
                <a:spLocks noGrp="1"/>
              </p:cNvSpPr>
              <p:nvPr>
                <p:ph idx="1"/>
              </p:nvPr>
            </p:nvSpPr>
            <p:spPr>
              <a:xfrm>
                <a:off x="467544" y="1046410"/>
                <a:ext cx="8229600" cy="5262910"/>
              </a:xfrm>
            </p:spPr>
            <p:txBody>
              <a:bodyPr/>
              <a:lstStyle/>
              <a:p>
                <a:pPr>
                  <a:lnSpc>
                    <a:spcPct val="110000"/>
                  </a:lnSpc>
                </a:pPr>
                <a:r>
                  <a:rPr lang="en-US" altLang="zh-HK" sz="2000" dirty="0">
                    <a:latin typeface="Times New Roman" panose="02020603050405020304" pitchFamily="18" charset="0"/>
                    <a:cs typeface="Times New Roman" panose="02020603050405020304" pitchFamily="18" charset="0"/>
                  </a:rPr>
                  <a:t>G</a:t>
                </a:r>
                <a:r>
                  <a:rPr lang="en-US" altLang="zh-CN" sz="2000" dirty="0">
                    <a:latin typeface="Times New Roman" panose="02020603050405020304" pitchFamily="18" charset="0"/>
                    <a:cs typeface="Times New Roman" panose="02020603050405020304" pitchFamily="18" charset="0"/>
                  </a:rPr>
                  <a:t>iven</a:t>
                </a:r>
                <a:r>
                  <a:rPr lang="en-US" altLang="zh-HK" sz="2000" dirty="0">
                    <a:latin typeface="Times New Roman" panose="02020603050405020304" pitchFamily="18" charset="0"/>
                    <a:cs typeface="Times New Roman" panose="02020603050405020304" pitchFamily="18" charset="0"/>
                  </a:rPr>
                  <a:t> two trees </a:t>
                </a:r>
                <a14:m>
                  <m:oMath xmlns:m="http://schemas.openxmlformats.org/officeDocument/2006/math">
                    <m:sSub>
                      <m:sSubPr>
                        <m:ctrlPr>
                          <a:rPr lang="en-US" altLang="zh-HK" sz="2000" i="1">
                            <a:solidFill>
                              <a:srgbClr val="FF0000"/>
                            </a:solidFill>
                            <a:latin typeface="Cambria Math" charset="0"/>
                            <a:cs typeface="Times New Roman" panose="02020603050405020304" pitchFamily="18" charset="0"/>
                          </a:rPr>
                        </m:ctrlPr>
                      </m:sSubPr>
                      <m:e>
                        <m:r>
                          <a:rPr lang="en-US" altLang="zh-HK" sz="2000" i="1">
                            <a:solidFill>
                              <a:srgbClr val="FF0000"/>
                            </a:solidFill>
                            <a:latin typeface="Cambria Math"/>
                            <a:cs typeface="Times New Roman" panose="02020603050405020304" pitchFamily="18" charset="0"/>
                          </a:rPr>
                          <m:t>𝑇</m:t>
                        </m:r>
                      </m:e>
                      <m:sub>
                        <m:r>
                          <a:rPr lang="en-US" altLang="zh-HK" sz="2000" i="1">
                            <a:solidFill>
                              <a:srgbClr val="FF0000"/>
                            </a:solidFill>
                            <a:latin typeface="Cambria Math"/>
                            <a:cs typeface="Times New Roman" panose="02020603050405020304" pitchFamily="18" charset="0"/>
                          </a:rPr>
                          <m:t>1</m:t>
                        </m:r>
                      </m:sub>
                    </m:sSub>
                    <m:r>
                      <a:rPr lang="en-US" altLang="zh-HK" sz="2000" i="1">
                        <a:solidFill>
                          <a:srgbClr val="FF0000"/>
                        </a:solidFill>
                        <a:latin typeface="Cambria Math"/>
                        <a:cs typeface="Times New Roman" panose="02020603050405020304" pitchFamily="18" charset="0"/>
                      </a:rPr>
                      <m:t>=&lt;</m:t>
                    </m:r>
                    <m:sSub>
                      <m:sSubPr>
                        <m:ctrlPr>
                          <a:rPr lang="en-US" altLang="zh-HK" sz="2000" i="1">
                            <a:solidFill>
                              <a:srgbClr val="FF0000"/>
                            </a:solidFill>
                            <a:latin typeface="Cambria Math" charset="0"/>
                            <a:cs typeface="Times New Roman" panose="02020603050405020304" pitchFamily="18" charset="0"/>
                          </a:rPr>
                        </m:ctrlPr>
                      </m:sSubPr>
                      <m:e>
                        <m:r>
                          <a:rPr lang="en-US" altLang="zh-HK" sz="2000" i="1">
                            <a:solidFill>
                              <a:srgbClr val="FF0000"/>
                            </a:solidFill>
                            <a:latin typeface="Cambria Math"/>
                            <a:cs typeface="Times New Roman" panose="02020603050405020304" pitchFamily="18" charset="0"/>
                          </a:rPr>
                          <m:t>𝑉</m:t>
                        </m:r>
                      </m:e>
                      <m:sub>
                        <m:r>
                          <a:rPr lang="en-US" altLang="zh-HK" sz="2000" i="1">
                            <a:solidFill>
                              <a:srgbClr val="FF0000"/>
                            </a:solidFill>
                            <a:latin typeface="Cambria Math"/>
                            <a:cs typeface="Times New Roman" panose="02020603050405020304" pitchFamily="18" charset="0"/>
                          </a:rPr>
                          <m:t>1</m:t>
                        </m:r>
                      </m:sub>
                    </m:sSub>
                    <m:r>
                      <a:rPr lang="en-US" altLang="zh-HK" sz="2000" i="1">
                        <a:solidFill>
                          <a:srgbClr val="FF0000"/>
                        </a:solidFill>
                        <a:latin typeface="Cambria Math"/>
                        <a:cs typeface="Times New Roman" panose="02020603050405020304" pitchFamily="18" charset="0"/>
                      </a:rPr>
                      <m:t>,</m:t>
                    </m:r>
                    <m:sSub>
                      <m:sSubPr>
                        <m:ctrlPr>
                          <a:rPr lang="en-US" altLang="zh-HK" sz="2000" i="1">
                            <a:solidFill>
                              <a:srgbClr val="FF0000"/>
                            </a:solidFill>
                            <a:latin typeface="Cambria Math" charset="0"/>
                            <a:cs typeface="Times New Roman" panose="02020603050405020304" pitchFamily="18" charset="0"/>
                          </a:rPr>
                        </m:ctrlPr>
                      </m:sSubPr>
                      <m:e>
                        <m:r>
                          <a:rPr lang="en-US" altLang="zh-HK" sz="2000" i="1">
                            <a:solidFill>
                              <a:srgbClr val="FF0000"/>
                            </a:solidFill>
                            <a:latin typeface="Cambria Math"/>
                            <a:cs typeface="Times New Roman" panose="02020603050405020304" pitchFamily="18" charset="0"/>
                          </a:rPr>
                          <m:t>𝐸</m:t>
                        </m:r>
                      </m:e>
                      <m:sub>
                        <m:r>
                          <a:rPr lang="en-US" altLang="zh-HK" sz="2000" i="1">
                            <a:solidFill>
                              <a:srgbClr val="FF0000"/>
                            </a:solidFill>
                            <a:latin typeface="Cambria Math"/>
                            <a:cs typeface="Times New Roman" panose="02020603050405020304" pitchFamily="18" charset="0"/>
                          </a:rPr>
                          <m:t>1</m:t>
                        </m:r>
                      </m:sub>
                    </m:sSub>
                    <m:r>
                      <a:rPr lang="en-US" altLang="zh-HK" sz="2000" i="1">
                        <a:solidFill>
                          <a:srgbClr val="FF0000"/>
                        </a:solidFill>
                        <a:latin typeface="Cambria Math"/>
                        <a:cs typeface="Times New Roman" panose="02020603050405020304" pitchFamily="18" charset="0"/>
                      </a:rPr>
                      <m:t>&gt;</m:t>
                    </m:r>
                  </m:oMath>
                </a14:m>
                <a:r>
                  <a:rPr lang="en-US" altLang="zh-HK" sz="2000" dirty="0">
                    <a:solidFill>
                      <a:srgbClr val="FF0000"/>
                    </a:solidFill>
                    <a:latin typeface="Times New Roman" panose="02020603050405020304" pitchFamily="18" charset="0"/>
                    <a:cs typeface="Times New Roman" panose="02020603050405020304" pitchFamily="18" charset="0"/>
                  </a:rPr>
                  <a:t> </a:t>
                </a:r>
                <a:r>
                  <a:rPr lang="en-US" altLang="zh-HK" sz="2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altLang="zh-HK" sz="2000" i="1">
                            <a:solidFill>
                              <a:srgbClr val="FF0000"/>
                            </a:solidFill>
                            <a:latin typeface="Cambria Math" charset="0"/>
                            <a:cs typeface="Times New Roman" panose="02020603050405020304" pitchFamily="18" charset="0"/>
                          </a:rPr>
                        </m:ctrlPr>
                      </m:sSubPr>
                      <m:e>
                        <m:r>
                          <a:rPr lang="en-US" altLang="zh-HK" sz="2000" i="1">
                            <a:solidFill>
                              <a:srgbClr val="FF0000"/>
                            </a:solidFill>
                            <a:latin typeface="Cambria Math"/>
                            <a:cs typeface="Times New Roman" panose="02020603050405020304" pitchFamily="18" charset="0"/>
                          </a:rPr>
                          <m:t>𝑇</m:t>
                        </m:r>
                      </m:e>
                      <m:sub>
                        <m:r>
                          <a:rPr lang="en-US" altLang="zh-HK" sz="2000" i="1">
                            <a:solidFill>
                              <a:srgbClr val="FF0000"/>
                            </a:solidFill>
                            <a:latin typeface="Cambria Math"/>
                            <a:cs typeface="Times New Roman" panose="02020603050405020304" pitchFamily="18" charset="0"/>
                          </a:rPr>
                          <m:t>2</m:t>
                        </m:r>
                      </m:sub>
                    </m:sSub>
                    <m:r>
                      <a:rPr lang="en-US" altLang="zh-HK" sz="2000" i="1">
                        <a:solidFill>
                          <a:srgbClr val="FF0000"/>
                        </a:solidFill>
                        <a:latin typeface="Cambria Math"/>
                        <a:cs typeface="Times New Roman" panose="02020603050405020304" pitchFamily="18" charset="0"/>
                      </a:rPr>
                      <m:t>=&lt;</m:t>
                    </m:r>
                    <m:sSub>
                      <m:sSubPr>
                        <m:ctrlPr>
                          <a:rPr lang="en-US" altLang="zh-HK" sz="2000" i="1">
                            <a:solidFill>
                              <a:srgbClr val="FF0000"/>
                            </a:solidFill>
                            <a:latin typeface="Cambria Math" charset="0"/>
                            <a:cs typeface="Times New Roman" panose="02020603050405020304" pitchFamily="18" charset="0"/>
                          </a:rPr>
                        </m:ctrlPr>
                      </m:sSubPr>
                      <m:e>
                        <m:r>
                          <a:rPr lang="en-US" altLang="zh-HK" sz="2000" i="1">
                            <a:solidFill>
                              <a:srgbClr val="FF0000"/>
                            </a:solidFill>
                            <a:latin typeface="Cambria Math"/>
                            <a:cs typeface="Times New Roman" panose="02020603050405020304" pitchFamily="18" charset="0"/>
                          </a:rPr>
                          <m:t>𝑉</m:t>
                        </m:r>
                      </m:e>
                      <m:sub>
                        <m:r>
                          <a:rPr lang="en-US" altLang="zh-HK" sz="2000" i="1">
                            <a:solidFill>
                              <a:srgbClr val="FF0000"/>
                            </a:solidFill>
                            <a:latin typeface="Cambria Math"/>
                            <a:cs typeface="Times New Roman" panose="02020603050405020304" pitchFamily="18" charset="0"/>
                          </a:rPr>
                          <m:t>2</m:t>
                        </m:r>
                      </m:sub>
                    </m:sSub>
                    <m:r>
                      <a:rPr lang="en-US" altLang="zh-HK" sz="2000" i="1">
                        <a:solidFill>
                          <a:srgbClr val="FF0000"/>
                        </a:solidFill>
                        <a:latin typeface="Cambria Math"/>
                        <a:cs typeface="Times New Roman" panose="02020603050405020304" pitchFamily="18" charset="0"/>
                      </a:rPr>
                      <m:t>,</m:t>
                    </m:r>
                    <m:sSub>
                      <m:sSubPr>
                        <m:ctrlPr>
                          <a:rPr lang="en-US" altLang="zh-HK" sz="2000" i="1">
                            <a:solidFill>
                              <a:srgbClr val="FF0000"/>
                            </a:solidFill>
                            <a:latin typeface="Cambria Math" charset="0"/>
                            <a:cs typeface="Times New Roman" panose="02020603050405020304" pitchFamily="18" charset="0"/>
                          </a:rPr>
                        </m:ctrlPr>
                      </m:sSubPr>
                      <m:e>
                        <m:r>
                          <a:rPr lang="en-US" altLang="zh-HK" sz="2000" i="1">
                            <a:solidFill>
                              <a:srgbClr val="FF0000"/>
                            </a:solidFill>
                            <a:latin typeface="Cambria Math"/>
                            <a:cs typeface="Times New Roman" panose="02020603050405020304" pitchFamily="18" charset="0"/>
                          </a:rPr>
                          <m:t>𝐸</m:t>
                        </m:r>
                      </m:e>
                      <m:sub>
                        <m:r>
                          <a:rPr lang="en-US" altLang="zh-HK" sz="2000" i="1">
                            <a:solidFill>
                              <a:srgbClr val="FF0000"/>
                            </a:solidFill>
                            <a:latin typeface="Cambria Math"/>
                            <a:cs typeface="Times New Roman" panose="02020603050405020304" pitchFamily="18" charset="0"/>
                          </a:rPr>
                          <m:t>2</m:t>
                        </m:r>
                      </m:sub>
                    </m:sSub>
                    <m:r>
                      <a:rPr lang="en-US" altLang="zh-HK" sz="2000" i="1">
                        <a:solidFill>
                          <a:srgbClr val="FF0000"/>
                        </a:solidFill>
                        <a:latin typeface="Cambria Math"/>
                        <a:cs typeface="Times New Roman" panose="02020603050405020304" pitchFamily="18" charset="0"/>
                      </a:rPr>
                      <m:t>&gt;</m:t>
                    </m:r>
                  </m:oMath>
                </a14:m>
                <a:r>
                  <a:rPr lang="en-US" altLang="zh-HK" sz="2000" dirty="0">
                    <a:solidFill>
                      <a:srgbClr val="FF0000"/>
                    </a:solidFill>
                    <a:latin typeface="Times New Roman" panose="02020603050405020304" pitchFamily="18" charset="0"/>
                    <a:cs typeface="Times New Roman" panose="02020603050405020304" pitchFamily="18" charset="0"/>
                  </a:rPr>
                  <a:t> </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PTK c</a:t>
                </a:r>
                <a:r>
                  <a:rPr lang="en-US" altLang="zh-HK" sz="2000" dirty="0">
                    <a:latin typeface="Times New Roman" panose="02020603050405020304" pitchFamily="18" charset="0"/>
                    <a:cs typeface="Times New Roman" panose="02020603050405020304" pitchFamily="18" charset="0"/>
                  </a:rPr>
                  <a:t>omputes similarity between </a:t>
                </a:r>
                <a:r>
                  <a:rPr lang="en-US" altLang="zh-CN" sz="2000" dirty="0">
                    <a:latin typeface="Times New Roman" panose="02020603050405020304" pitchFamily="18" charset="0"/>
                    <a:cs typeface="Times New Roman" panose="02020603050405020304" pitchFamily="18" charset="0"/>
                  </a:rPr>
                  <a:t>them </a:t>
                </a:r>
                <a:r>
                  <a:rPr lang="en-US" altLang="zh-HK" sz="2000" dirty="0">
                    <a:latin typeface="Times New Roman" panose="02020603050405020304" pitchFamily="18" charset="0"/>
                    <a:cs typeface="Times New Roman" panose="02020603050405020304" pitchFamily="18" charset="0"/>
                  </a:rPr>
                  <a:t>by enumerating all pairs of most similar subtrees.</a:t>
                </a:r>
              </a:p>
              <a:p>
                <a:pPr>
                  <a:lnSpc>
                    <a:spcPct val="110000"/>
                  </a:lnSpc>
                </a:pPr>
                <a:r>
                  <a:rPr lang="en-US" altLang="zh-CN" sz="2000" dirty="0">
                    <a:latin typeface="Times New Roman" panose="02020603050405020304" pitchFamily="18" charset="0"/>
                    <a:cs typeface="Times New Roman" panose="02020603050405020304" pitchFamily="18" charset="0"/>
                  </a:rPr>
                  <a:t>Kernel Function: </a:t>
                </a:r>
                <a14:m>
                  <m:oMath xmlns:m="http://schemas.openxmlformats.org/officeDocument/2006/math">
                    <m:nary>
                      <m:naryPr>
                        <m:chr m:val="∑"/>
                        <m:supHide m:val="on"/>
                        <m:ctrlPr>
                          <a:rPr lang="ar-AE" altLang="zh-CN" sz="2000" i="1">
                            <a:latin typeface="Cambria Math" charset="0"/>
                            <a:cs typeface="Times New Roman" panose="02020603050405020304" pitchFamily="18" charset="0"/>
                          </a:rPr>
                        </m:ctrlPr>
                      </m:naryPr>
                      <m:sub>
                        <m:sSub>
                          <m:sSubPr>
                            <m:ctrlPr>
                              <a:rPr lang="en-US" altLang="zh-CN" sz="2000" i="1">
                                <a:latin typeface="Cambria Math" charset="0"/>
                                <a:cs typeface="Times New Roman" panose="02020603050405020304" pitchFamily="18" charset="0"/>
                              </a:rPr>
                            </m:ctrlPr>
                          </m:sSubPr>
                          <m:e>
                            <m:r>
                              <m:rPr>
                                <m:brk m:alnAt="7"/>
                              </m:rPr>
                              <a:rPr lang="zh-CN" altLang="en-US" sz="2000" i="1">
                                <a:latin typeface="Cambria Math"/>
                                <a:cs typeface="Times New Roman" panose="02020603050405020304" pitchFamily="18" charset="0"/>
                              </a:rPr>
                              <m:t>𝑣</m:t>
                            </m:r>
                          </m:e>
                          <m:sub>
                            <m:r>
                              <m:rPr>
                                <m:brk m:alnAt="7"/>
                              </m:rPr>
                              <a:rPr lang="en-US" altLang="zh-CN" sz="2000" i="1">
                                <a:latin typeface="Cambria Math"/>
                                <a:cs typeface="Times New Roman" panose="02020603050405020304" pitchFamily="18" charset="0"/>
                              </a:rPr>
                              <m:t>𝑖</m:t>
                            </m:r>
                          </m:sub>
                        </m:sSub>
                        <m:r>
                          <a:rPr lang="zh-CN" altLang="en-US" sz="2000" i="1">
                            <a:latin typeface="Cambria Math"/>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m:rPr>
                                <m:brk m:alnAt="7"/>
                              </m:rPr>
                              <a:rPr lang="en-US" altLang="zh-CN" sz="2000" i="1">
                                <a:latin typeface="Cambria Math"/>
                                <a:cs typeface="Times New Roman" panose="02020603050405020304" pitchFamily="18" charset="0"/>
                              </a:rPr>
                              <m:t>𝑉</m:t>
                            </m:r>
                          </m:e>
                          <m:sub>
                            <m:r>
                              <m:rPr>
                                <m:brk m:alnAt="7"/>
                              </m:rPr>
                              <a:rPr lang="en-US" altLang="zh-CN" sz="2000" i="1">
                                <a:latin typeface="Cambria Math"/>
                                <a:cs typeface="Times New Roman" panose="02020603050405020304" pitchFamily="18" charset="0"/>
                              </a:rPr>
                              <m:t>1</m:t>
                            </m:r>
                          </m:sub>
                        </m:sSub>
                      </m:sub>
                      <m:sup/>
                      <m:e>
                        <m:r>
                          <a:rPr lang="ar-AE" altLang="zh-CN" sz="2000" i="1">
                            <a:latin typeface="Cambria Math"/>
                            <a:ea typeface="Cambria Math"/>
                            <a:cs typeface="Times New Roman" panose="02020603050405020304" pitchFamily="18" charset="0"/>
                          </a:rPr>
                          <m:t>∆</m:t>
                        </m:r>
                        <m:d>
                          <m:dPr>
                            <m:ctrlPr>
                              <a:rPr lang="en-US" altLang="zh-CN" sz="2000" i="1">
                                <a:latin typeface="Cambria Math" charset="0"/>
                                <a:ea typeface="Cambria Math"/>
                                <a:cs typeface="Times New Roman" panose="02020603050405020304" pitchFamily="18" charset="0"/>
                              </a:rPr>
                            </m:ctrlPr>
                          </m:dPr>
                          <m:e>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𝑖</m:t>
                                </m:r>
                              </m:sub>
                            </m:sSub>
                            <m:r>
                              <a:rPr lang="en-US" altLang="zh-CN" sz="2000" i="1">
                                <a:latin typeface="Cambria Math"/>
                                <a:ea typeface="Cambria Math"/>
                                <a:cs typeface="Times New Roman" panose="02020603050405020304" pitchFamily="18" charset="0"/>
                              </a:rPr>
                              <m:t>,</m:t>
                            </m:r>
                            <m:sSubSup>
                              <m:sSubSupPr>
                                <m:ctrlPr>
                                  <a:rPr lang="en-US" altLang="zh-CN" sz="2000" i="1">
                                    <a:latin typeface="Cambria Math" charset="0"/>
                                    <a:ea typeface="Cambria Math"/>
                                    <a:cs typeface="Times New Roman" panose="02020603050405020304" pitchFamily="18" charset="0"/>
                                  </a:rPr>
                                </m:ctrlPr>
                              </m:sSubSup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𝑖</m:t>
                                </m:r>
                              </m:sub>
                              <m:sup>
                                <m:r>
                                  <a:rPr lang="en-US" altLang="zh-CN" sz="2000" i="1">
                                    <a:latin typeface="Cambria Math"/>
                                    <a:ea typeface="Cambria Math"/>
                                    <a:cs typeface="Times New Roman" panose="02020603050405020304" pitchFamily="18" charset="0"/>
                                  </a:rPr>
                                  <m:t>′</m:t>
                                </m:r>
                              </m:sup>
                            </m:sSubSup>
                          </m:e>
                        </m:d>
                        <m:r>
                          <a:rPr lang="en-US" altLang="zh-CN" sz="2000" i="1">
                            <a:latin typeface="Cambria Math"/>
                            <a:ea typeface="Cambria Math"/>
                            <a:cs typeface="Times New Roman" panose="02020603050405020304" pitchFamily="18" charset="0"/>
                          </a:rPr>
                          <m:t>+</m:t>
                        </m:r>
                      </m:e>
                    </m:nary>
                    <m:nary>
                      <m:naryPr>
                        <m:chr m:val="∑"/>
                        <m:supHide m:val="on"/>
                        <m:ctrlPr>
                          <a:rPr lang="ar-AE" altLang="zh-CN" sz="2000" i="1">
                            <a:latin typeface="Cambria Math" charset="0"/>
                            <a:cs typeface="Times New Roman" panose="02020603050405020304" pitchFamily="18" charset="0"/>
                          </a:rPr>
                        </m:ctrlPr>
                      </m:naryPr>
                      <m:sub>
                        <m:sSub>
                          <m:sSubPr>
                            <m:ctrlPr>
                              <a:rPr lang="en-US" altLang="zh-CN" sz="2000" i="1">
                                <a:latin typeface="Cambria Math" charset="0"/>
                                <a:cs typeface="Times New Roman" panose="02020603050405020304" pitchFamily="18" charset="0"/>
                              </a:rPr>
                            </m:ctrlPr>
                          </m:sSubPr>
                          <m:e>
                            <m:r>
                              <m:rPr>
                                <m:brk m:alnAt="7"/>
                              </m:rPr>
                              <a:rPr lang="zh-CN" altLang="en-US" sz="2000" i="1">
                                <a:latin typeface="Cambria Math"/>
                                <a:cs typeface="Times New Roman" panose="02020603050405020304" pitchFamily="18" charset="0"/>
                              </a:rPr>
                              <m:t>𝑣</m:t>
                            </m:r>
                          </m:e>
                          <m:sub>
                            <m:r>
                              <a:rPr lang="en-US" altLang="zh-CN" sz="2000" i="1">
                                <a:latin typeface="Cambria Math"/>
                                <a:cs typeface="Times New Roman" panose="02020603050405020304" pitchFamily="18" charset="0"/>
                              </a:rPr>
                              <m:t>𝑗</m:t>
                            </m:r>
                          </m:sub>
                        </m:sSub>
                        <m:r>
                          <a:rPr lang="zh-CN" altLang="en-US" sz="2000" i="1">
                            <a:latin typeface="Cambria Math"/>
                            <a:cs typeface="Times New Roman" panose="02020603050405020304" pitchFamily="18" charset="0"/>
                          </a:rPr>
                          <m:t>∈</m:t>
                        </m:r>
                        <m:sSub>
                          <m:sSubPr>
                            <m:ctrlPr>
                              <a:rPr lang="en-US" altLang="zh-CN" sz="2000" i="1">
                                <a:latin typeface="Cambria Math" charset="0"/>
                                <a:cs typeface="Times New Roman" panose="02020603050405020304" pitchFamily="18" charset="0"/>
                              </a:rPr>
                            </m:ctrlPr>
                          </m:sSubPr>
                          <m:e>
                            <m:r>
                              <m:rPr>
                                <m:brk m:alnAt="7"/>
                              </m:rPr>
                              <a:rPr lang="en-US" altLang="zh-CN" sz="2000" i="1">
                                <a:latin typeface="Cambria Math"/>
                                <a:cs typeface="Times New Roman" panose="02020603050405020304" pitchFamily="18" charset="0"/>
                              </a:rPr>
                              <m:t>𝑉</m:t>
                            </m:r>
                          </m:e>
                          <m:sub>
                            <m:r>
                              <a:rPr lang="en-US" altLang="zh-CN" sz="2000" i="1">
                                <a:latin typeface="Cambria Math"/>
                                <a:cs typeface="Times New Roman" panose="02020603050405020304" pitchFamily="18" charset="0"/>
                              </a:rPr>
                              <m:t>2</m:t>
                            </m:r>
                          </m:sub>
                        </m:sSub>
                      </m:sub>
                      <m:sup/>
                      <m:e>
                        <m:r>
                          <a:rPr lang="ar-AE" altLang="zh-CN" sz="2000" i="1">
                            <a:latin typeface="Cambria Math"/>
                            <a:ea typeface="Cambria Math"/>
                            <a:cs typeface="Times New Roman" panose="02020603050405020304" pitchFamily="18" charset="0"/>
                          </a:rPr>
                          <m:t>∆</m:t>
                        </m:r>
                        <m:d>
                          <m:dPr>
                            <m:ctrlPr>
                              <a:rPr lang="en-US" altLang="zh-CN" sz="2000" i="1">
                                <a:latin typeface="Cambria Math" charset="0"/>
                                <a:ea typeface="Cambria Math"/>
                                <a:cs typeface="Times New Roman" panose="02020603050405020304" pitchFamily="18" charset="0"/>
                              </a:rPr>
                            </m:ctrlPr>
                          </m:dPr>
                          <m:e>
                            <m:sSubSup>
                              <m:sSubSupPr>
                                <m:ctrlPr>
                                  <a:rPr lang="en-US" altLang="zh-CN" sz="2000" i="1">
                                    <a:latin typeface="Cambria Math" charset="0"/>
                                    <a:ea typeface="Cambria Math"/>
                                    <a:cs typeface="Times New Roman" panose="02020603050405020304" pitchFamily="18" charset="0"/>
                                  </a:rPr>
                                </m:ctrlPr>
                              </m:sSubSup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𝑗</m:t>
                                </m:r>
                              </m:sub>
                              <m:sup>
                                <m:r>
                                  <a:rPr lang="en-US" altLang="zh-CN" sz="2000" i="1">
                                    <a:latin typeface="Cambria Math"/>
                                    <a:ea typeface="Cambria Math"/>
                                    <a:cs typeface="Times New Roman" panose="02020603050405020304" pitchFamily="18" charset="0"/>
                                  </a:rPr>
                                  <m:t>′</m:t>
                                </m:r>
                              </m:sup>
                            </m:sSubSup>
                            <m:r>
                              <a:rPr lang="en-US" altLang="zh-CN" sz="2000" i="1">
                                <a:latin typeface="Cambria Math"/>
                                <a:ea typeface="Cambria Math"/>
                                <a:cs typeface="Times New Roman" panose="02020603050405020304" pitchFamily="18" charset="0"/>
                              </a:rPr>
                              <m:t>,</m:t>
                            </m:r>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NZ" altLang="zh-CN" sz="2000" i="1">
                                    <a:latin typeface="Cambria Math" panose="02040503050406030204" pitchFamily="18" charset="0"/>
                                    <a:ea typeface="Cambria Math"/>
                                    <a:cs typeface="Times New Roman" panose="02020603050405020304" pitchFamily="18" charset="0"/>
                                  </a:rPr>
                                  <m:t>𝑗</m:t>
                                </m:r>
                              </m:sub>
                            </m:sSub>
                          </m:e>
                        </m:d>
                      </m:e>
                    </m:nary>
                  </m:oMath>
                </a14:m>
                <a:endParaRPr lang="en-US" sz="2000" dirty="0">
                  <a:latin typeface="Times New Roman" panose="02020603050405020304" pitchFamily="18" charset="0"/>
                  <a:ea typeface="Times New Roman"/>
                  <a:cs typeface="Times New Roman" panose="02020603050405020304" pitchFamily="18" charset="0"/>
                  <a:sym typeface="Times New Roman"/>
                </a:endParaRPr>
              </a:p>
              <a:p>
                <a:pPr marL="685800" lvl="1" indent="-228600">
                  <a:lnSpc>
                    <a:spcPct val="110000"/>
                  </a:lnSpc>
                  <a:spcBef>
                    <a:spcPts val="500"/>
                  </a:spcBef>
                  <a:defRPr sz="2400"/>
                </a:pPr>
                <a14:m>
                  <m:oMath xmlns:m="http://schemas.openxmlformats.org/officeDocument/2006/math">
                    <m:sSubSup>
                      <m:sSubSupPr>
                        <m:ctrlPr>
                          <a:rPr lang="en-US" altLang="zh-CN" sz="2000" i="1">
                            <a:latin typeface="Cambria Math" charset="0"/>
                            <a:ea typeface="Cambria Math"/>
                            <a:cs typeface="Times New Roman" panose="02020603050405020304" pitchFamily="18" charset="0"/>
                          </a:rPr>
                        </m:ctrlPr>
                      </m:sSubSup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𝑖</m:t>
                        </m:r>
                      </m:sub>
                      <m:sup>
                        <m:r>
                          <a:rPr lang="en-US" altLang="zh-CN" sz="2000" i="1">
                            <a:latin typeface="Cambria Math"/>
                            <a:ea typeface="Cambria Math"/>
                            <a:cs typeface="Times New Roman" panose="02020603050405020304" pitchFamily="18" charset="0"/>
                          </a:rPr>
                          <m:t>′</m:t>
                        </m:r>
                      </m:sup>
                    </m:sSubSup>
                  </m:oMath>
                </a14:m>
                <a:r>
                  <a:rPr lang="en-US" sz="2000" dirty="0">
                    <a:latin typeface="Times New Roman" panose="02020603050405020304" pitchFamily="18" charset="0"/>
                    <a:ea typeface="Times New Roman"/>
                    <a:cs typeface="Times New Roman" panose="02020603050405020304" pitchFamily="18" charset="0"/>
                    <a:sym typeface="Times New Roman"/>
                  </a:rPr>
                  <a:t> is the most similar node of </a:t>
                </a:r>
                <a14:m>
                  <m:oMath xmlns:m="http://schemas.openxmlformats.org/officeDocument/2006/math">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𝑖</m:t>
                        </m:r>
                      </m:sub>
                    </m:sSub>
                    <m:r>
                      <a:rPr lang="en-US" altLang="zh-CN" sz="2000" i="1">
                        <a:latin typeface="Cambria Math" panose="02040503050406030204" pitchFamily="18" charset="0"/>
                        <a:ea typeface="Cambria Math"/>
                        <a:cs typeface="Times New Roman" panose="02020603050405020304" pitchFamily="18" charset="0"/>
                      </a:rPr>
                      <m:t> </m:t>
                    </m:r>
                  </m:oMath>
                </a14:m>
                <a:r>
                  <a:rPr lang="en-US" sz="2000" dirty="0">
                    <a:latin typeface="Times New Roman" panose="02020603050405020304" pitchFamily="18" charset="0"/>
                    <a:ea typeface="Times New Roman"/>
                    <a:cs typeface="Times New Roman" panose="02020603050405020304" pitchFamily="18" charset="0"/>
                    <a:sym typeface="Times New Roman"/>
                  </a:rPr>
                  <a:t>from </a:t>
                </a:r>
                <a14:m>
                  <m:oMath xmlns:m="http://schemas.openxmlformats.org/officeDocument/2006/math">
                    <m:sSub>
                      <m:sSubPr>
                        <m:ctrlPr>
                          <a:rPr lang="en-US" altLang="zh-HK" sz="2000" i="1">
                            <a:latin typeface="Cambria Math" charset="0"/>
                            <a:cs typeface="Times New Roman" panose="02020603050405020304" pitchFamily="18" charset="0"/>
                          </a:rPr>
                        </m:ctrlPr>
                      </m:sSubPr>
                      <m:e>
                        <m:r>
                          <a:rPr lang="en-US" altLang="zh-HK" sz="2000" i="1">
                            <a:latin typeface="Cambria Math"/>
                            <a:cs typeface="Times New Roman" panose="02020603050405020304" pitchFamily="18" charset="0"/>
                          </a:rPr>
                          <m:t>𝑉</m:t>
                        </m:r>
                      </m:e>
                      <m:sub>
                        <m:r>
                          <a:rPr lang="en-US" altLang="zh-HK" sz="2000" i="1">
                            <a:latin typeface="Cambria Math"/>
                            <a:cs typeface="Times New Roman" panose="02020603050405020304" pitchFamily="18" charset="0"/>
                          </a:rPr>
                          <m:t>2</m:t>
                        </m:r>
                      </m:sub>
                    </m:sSub>
                  </m:oMath>
                </a14:m>
                <a:r>
                  <a:rPr lang="en-US" sz="2000" dirty="0">
                    <a:latin typeface="Times New Roman" panose="02020603050405020304" pitchFamily="18" charset="0"/>
                    <a:ea typeface="Times New Roman"/>
                    <a:cs typeface="Times New Roman" panose="02020603050405020304" pitchFamily="18" charset="0"/>
                    <a:sym typeface="Times New Roman"/>
                  </a:rPr>
                  <a:t>: </a:t>
                </a:r>
              </a:p>
              <a:p>
                <a:pPr marL="457200" lvl="1" indent="0">
                  <a:lnSpc>
                    <a:spcPct val="110000"/>
                  </a:lnSpc>
                  <a:spcBef>
                    <a:spcPts val="500"/>
                  </a:spcBef>
                  <a:buNone/>
                  <a:defRPr sz="2400"/>
                </a:pPr>
                <a:r>
                  <a:rPr lang="en-US" altLang="zh-CN" sz="2000" dirty="0">
                    <a:ea typeface="Cambria Math"/>
                    <a:cs typeface="Times New Roman" panose="02020603050405020304" pitchFamily="18" charset="0"/>
                  </a:rPr>
                  <a:t>           </a:t>
                </a:r>
                <a14:m>
                  <m:oMath xmlns:m="http://schemas.openxmlformats.org/officeDocument/2006/math">
                    <m:sSubSup>
                      <m:sSubSupPr>
                        <m:ctrlPr>
                          <a:rPr lang="en-US" altLang="zh-CN" sz="2000" i="1">
                            <a:latin typeface="Cambria Math" charset="0"/>
                            <a:ea typeface="Cambria Math"/>
                            <a:cs typeface="Times New Roman" panose="02020603050405020304" pitchFamily="18" charset="0"/>
                          </a:rPr>
                        </m:ctrlPr>
                      </m:sSubSup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𝑖</m:t>
                        </m:r>
                      </m:sub>
                      <m:sup>
                        <m:r>
                          <a:rPr lang="en-US" altLang="zh-CN" sz="2000" i="1">
                            <a:latin typeface="Cambria Math"/>
                            <a:ea typeface="Cambria Math"/>
                            <a:cs typeface="Times New Roman" panose="02020603050405020304" pitchFamily="18" charset="0"/>
                          </a:rPr>
                          <m:t>′</m:t>
                        </m:r>
                      </m:sup>
                    </m:sSubSup>
                    <m:r>
                      <a:rPr lang="en-US" altLang="zh-CN" sz="2000" i="1">
                        <a:latin typeface="Cambria Math"/>
                        <a:ea typeface="Cambria Math"/>
                        <a:cs typeface="Times New Roman" panose="02020603050405020304" pitchFamily="18" charset="0"/>
                      </a:rPr>
                      <m:t>=</m:t>
                    </m:r>
                    <m:func>
                      <m:funcPr>
                        <m:ctrlPr>
                          <a:rPr lang="en-US" altLang="zh-CN" sz="2000" i="1">
                            <a:latin typeface="Cambria Math" charset="0"/>
                            <a:ea typeface="Cambria Math"/>
                            <a:cs typeface="Times New Roman" panose="02020603050405020304" pitchFamily="18" charset="0"/>
                          </a:rPr>
                        </m:ctrlPr>
                      </m:funcPr>
                      <m:fName>
                        <m:limLow>
                          <m:limLowPr>
                            <m:ctrlPr>
                              <a:rPr lang="en-US" altLang="zh-CN" sz="2000" i="1">
                                <a:latin typeface="Cambria Math" charset="0"/>
                                <a:ea typeface="Cambria Math"/>
                                <a:cs typeface="Times New Roman" panose="02020603050405020304" pitchFamily="18" charset="0"/>
                              </a:rPr>
                            </m:ctrlPr>
                          </m:limLowPr>
                          <m:e>
                            <m:r>
                              <m:rPr>
                                <m:sty m:val="p"/>
                              </m:rPr>
                              <a:rPr lang="en-US" altLang="zh-CN" sz="2000">
                                <a:latin typeface="Cambria Math"/>
                                <a:ea typeface="Cambria Math"/>
                                <a:cs typeface="Times New Roman" panose="02020603050405020304" pitchFamily="18" charset="0"/>
                              </a:rPr>
                              <m:t>arg</m:t>
                            </m:r>
                            <m:r>
                              <a:rPr lang="en-US" altLang="zh-CN" sz="2000">
                                <a:latin typeface="Cambria Math"/>
                                <a:ea typeface="Cambria Math"/>
                                <a:cs typeface="Times New Roman" panose="02020603050405020304" pitchFamily="18" charset="0"/>
                              </a:rPr>
                              <m:t> </m:t>
                            </m:r>
                            <m:r>
                              <m:rPr>
                                <m:sty m:val="p"/>
                              </m:rPr>
                              <a:rPr lang="en-US" altLang="zh-CN" sz="2000">
                                <a:latin typeface="Cambria Math"/>
                                <a:ea typeface="Cambria Math"/>
                                <a:cs typeface="Times New Roman" panose="02020603050405020304" pitchFamily="18" charset="0"/>
                              </a:rPr>
                              <m:t>max</m:t>
                            </m:r>
                          </m:e>
                          <m:lim>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𝑗</m:t>
                                </m:r>
                              </m:sub>
                            </m:sSub>
                            <m:r>
                              <a:rPr lang="en-US" altLang="zh-CN" sz="2000" i="1">
                                <a:latin typeface="Cambria Math"/>
                                <a:ea typeface="Cambria Math"/>
                                <a:cs typeface="Times New Roman" panose="02020603050405020304" pitchFamily="18" charset="0"/>
                              </a:rPr>
                              <m:t>∈</m:t>
                            </m:r>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𝑉</m:t>
                                </m:r>
                              </m:e>
                              <m:sub>
                                <m:r>
                                  <a:rPr lang="en-US" altLang="zh-CN" sz="2000" i="1">
                                    <a:latin typeface="Cambria Math"/>
                                    <a:ea typeface="Cambria Math"/>
                                    <a:cs typeface="Times New Roman" panose="02020603050405020304" pitchFamily="18" charset="0"/>
                                  </a:rPr>
                                  <m:t>2</m:t>
                                </m:r>
                              </m:sub>
                            </m:sSub>
                          </m:lim>
                        </m:limLow>
                      </m:fName>
                      <m:e>
                        <m:r>
                          <a:rPr lang="en-US" altLang="zh-CN" sz="2000" i="1">
                            <a:latin typeface="Cambria Math"/>
                            <a:ea typeface="Cambria Math"/>
                            <a:cs typeface="Times New Roman" panose="02020603050405020304" pitchFamily="18" charset="0"/>
                          </a:rPr>
                          <m:t>𝑓</m:t>
                        </m:r>
                        <m:r>
                          <a:rPr lang="en-US" altLang="zh-CN" sz="2000" i="1">
                            <a:latin typeface="Cambria Math"/>
                            <a:ea typeface="Cambria Math"/>
                            <a:cs typeface="Times New Roman" panose="02020603050405020304" pitchFamily="18" charset="0"/>
                          </a:rPr>
                          <m:t>(</m:t>
                        </m:r>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𝑖</m:t>
                            </m:r>
                          </m:sub>
                        </m:sSub>
                        <m:r>
                          <a:rPr lang="en-US" altLang="zh-CN" sz="2000" i="1">
                            <a:latin typeface="Cambria Math"/>
                            <a:ea typeface="Cambria Math"/>
                            <a:cs typeface="Times New Roman" panose="02020603050405020304" pitchFamily="18" charset="0"/>
                          </a:rPr>
                          <m:t>,</m:t>
                        </m:r>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𝑗</m:t>
                            </m:r>
                          </m:sub>
                        </m:sSub>
                        <m:r>
                          <a:rPr lang="en-US" altLang="zh-CN" sz="2000" i="1">
                            <a:latin typeface="Cambria Math"/>
                            <a:ea typeface="Cambria Math"/>
                            <a:cs typeface="Times New Roman" panose="02020603050405020304" pitchFamily="18" charset="0"/>
                          </a:rPr>
                          <m:t>)</m:t>
                        </m:r>
                      </m:e>
                    </m:func>
                  </m:oMath>
                </a14:m>
                <a:r>
                  <a:rPr lang="en-US" altLang="zh-CN" sz="2000" dirty="0">
                    <a:ea typeface="Cambria Math"/>
                    <a:cs typeface="Times New Roman" panose="02020603050405020304" pitchFamily="18" charset="0"/>
                  </a:rPr>
                  <a:t>,      </a:t>
                </a:r>
                <a14:m>
                  <m:oMath xmlns:m="http://schemas.openxmlformats.org/officeDocument/2006/math">
                    <m:sSubSup>
                      <m:sSubSupPr>
                        <m:ctrlPr>
                          <a:rPr lang="en-US" altLang="zh-CN" sz="2000" i="1">
                            <a:latin typeface="Cambria Math" charset="0"/>
                            <a:ea typeface="Cambria Math"/>
                            <a:cs typeface="Times New Roman" panose="02020603050405020304" pitchFamily="18" charset="0"/>
                          </a:rPr>
                        </m:ctrlPr>
                      </m:sSubSupPr>
                      <m:e>
                        <m:r>
                          <a:rPr lang="en-US" altLang="zh-CN" sz="2000" i="1">
                            <a:latin typeface="Cambria Math"/>
                            <a:ea typeface="Cambria Math"/>
                            <a:cs typeface="Times New Roman" panose="02020603050405020304" pitchFamily="18" charset="0"/>
                          </a:rPr>
                          <m:t>𝑣</m:t>
                        </m:r>
                      </m:e>
                      <m:sub>
                        <m:r>
                          <a:rPr lang="en-NZ" altLang="zh-CN" sz="2000" b="0" i="1" smtClean="0">
                            <a:latin typeface="Cambria Math" panose="02040503050406030204" pitchFamily="18" charset="0"/>
                            <a:ea typeface="Cambria Math"/>
                            <a:cs typeface="Times New Roman" panose="02020603050405020304" pitchFamily="18" charset="0"/>
                          </a:rPr>
                          <m:t>𝑗</m:t>
                        </m:r>
                      </m:sub>
                      <m:sup>
                        <m:r>
                          <a:rPr lang="en-US" altLang="zh-CN" sz="2000" i="1">
                            <a:latin typeface="Cambria Math"/>
                            <a:ea typeface="Cambria Math"/>
                            <a:cs typeface="Times New Roman" panose="02020603050405020304" pitchFamily="18" charset="0"/>
                          </a:rPr>
                          <m:t>′</m:t>
                        </m:r>
                      </m:sup>
                    </m:sSubSup>
                    <m:r>
                      <a:rPr lang="en-US" altLang="zh-CN" sz="2000" i="1">
                        <a:latin typeface="Cambria Math"/>
                        <a:ea typeface="Cambria Math"/>
                        <a:cs typeface="Times New Roman" panose="02020603050405020304" pitchFamily="18" charset="0"/>
                      </a:rPr>
                      <m:t>=</m:t>
                    </m:r>
                    <m:func>
                      <m:funcPr>
                        <m:ctrlPr>
                          <a:rPr lang="en-US" altLang="zh-CN" sz="2000" i="1">
                            <a:latin typeface="Cambria Math" charset="0"/>
                            <a:ea typeface="Cambria Math"/>
                            <a:cs typeface="Times New Roman" panose="02020603050405020304" pitchFamily="18" charset="0"/>
                          </a:rPr>
                        </m:ctrlPr>
                      </m:funcPr>
                      <m:fName>
                        <m:limLow>
                          <m:limLowPr>
                            <m:ctrlPr>
                              <a:rPr lang="en-US" altLang="zh-CN" sz="2000" i="1">
                                <a:latin typeface="Cambria Math" charset="0"/>
                                <a:ea typeface="Cambria Math"/>
                                <a:cs typeface="Times New Roman" panose="02020603050405020304" pitchFamily="18" charset="0"/>
                              </a:rPr>
                            </m:ctrlPr>
                          </m:limLowPr>
                          <m:e>
                            <m:r>
                              <m:rPr>
                                <m:sty m:val="p"/>
                              </m:rPr>
                              <a:rPr lang="en-US" altLang="zh-CN" sz="2000">
                                <a:latin typeface="Cambria Math"/>
                                <a:ea typeface="Cambria Math"/>
                                <a:cs typeface="Times New Roman" panose="02020603050405020304" pitchFamily="18" charset="0"/>
                              </a:rPr>
                              <m:t>arg</m:t>
                            </m:r>
                            <m:r>
                              <a:rPr lang="en-US" altLang="zh-CN" sz="2000">
                                <a:latin typeface="Cambria Math"/>
                                <a:ea typeface="Cambria Math"/>
                                <a:cs typeface="Times New Roman" panose="02020603050405020304" pitchFamily="18" charset="0"/>
                              </a:rPr>
                              <m:t> </m:t>
                            </m:r>
                            <m:r>
                              <m:rPr>
                                <m:sty m:val="p"/>
                              </m:rPr>
                              <a:rPr lang="en-US" altLang="zh-CN" sz="2000">
                                <a:latin typeface="Cambria Math"/>
                                <a:ea typeface="Cambria Math"/>
                                <a:cs typeface="Times New Roman" panose="02020603050405020304" pitchFamily="18" charset="0"/>
                              </a:rPr>
                              <m:t>max</m:t>
                            </m:r>
                          </m:e>
                          <m:lim>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NZ" altLang="zh-CN" sz="2000" b="0" i="1" smtClean="0">
                                    <a:latin typeface="Cambria Math" panose="02040503050406030204" pitchFamily="18" charset="0"/>
                                    <a:ea typeface="Cambria Math"/>
                                    <a:cs typeface="Times New Roman" panose="02020603050405020304" pitchFamily="18" charset="0"/>
                                  </a:rPr>
                                  <m:t>𝑖</m:t>
                                </m:r>
                              </m:sub>
                            </m:sSub>
                            <m:r>
                              <a:rPr lang="en-US" altLang="zh-CN" sz="2000" i="1">
                                <a:latin typeface="Cambria Math"/>
                                <a:ea typeface="Cambria Math"/>
                                <a:cs typeface="Times New Roman" panose="02020603050405020304" pitchFamily="18" charset="0"/>
                              </a:rPr>
                              <m:t>∈</m:t>
                            </m:r>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𝑉</m:t>
                                </m:r>
                              </m:e>
                              <m:sub>
                                <m:r>
                                  <a:rPr lang="en-NZ" altLang="zh-CN" sz="2000" b="0" i="1" smtClean="0">
                                    <a:latin typeface="Cambria Math" panose="02040503050406030204" pitchFamily="18" charset="0"/>
                                    <a:ea typeface="Cambria Math"/>
                                    <a:cs typeface="Times New Roman" panose="02020603050405020304" pitchFamily="18" charset="0"/>
                                  </a:rPr>
                                  <m:t>1</m:t>
                                </m:r>
                              </m:sub>
                            </m:sSub>
                          </m:lim>
                        </m:limLow>
                      </m:fName>
                      <m:e>
                        <m:r>
                          <a:rPr lang="en-US" altLang="zh-CN" sz="2000" i="1">
                            <a:latin typeface="Cambria Math"/>
                            <a:ea typeface="Cambria Math"/>
                            <a:cs typeface="Times New Roman" panose="02020603050405020304" pitchFamily="18" charset="0"/>
                          </a:rPr>
                          <m:t>𝑓</m:t>
                        </m:r>
                        <m:r>
                          <a:rPr lang="en-US" altLang="zh-CN" sz="2000" i="1">
                            <a:latin typeface="Cambria Math"/>
                            <a:ea typeface="Cambria Math"/>
                            <a:cs typeface="Times New Roman" panose="02020603050405020304" pitchFamily="18" charset="0"/>
                          </a:rPr>
                          <m:t>(</m:t>
                        </m:r>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𝑖</m:t>
                            </m:r>
                          </m:sub>
                        </m:sSub>
                        <m:r>
                          <a:rPr lang="en-US" altLang="zh-CN" sz="2000" i="1">
                            <a:latin typeface="Cambria Math"/>
                            <a:ea typeface="Cambria Math"/>
                            <a:cs typeface="Times New Roman" panose="02020603050405020304" pitchFamily="18" charset="0"/>
                          </a:rPr>
                          <m:t>,</m:t>
                        </m:r>
                        <m:sSub>
                          <m:sSubPr>
                            <m:ctrlPr>
                              <a:rPr lang="en-US" altLang="zh-CN" sz="2000" i="1">
                                <a:latin typeface="Cambria Math" charset="0"/>
                                <a:ea typeface="Cambria Math"/>
                                <a:cs typeface="Times New Roman" panose="02020603050405020304" pitchFamily="18" charset="0"/>
                              </a:rPr>
                            </m:ctrlPr>
                          </m:sSubPr>
                          <m:e>
                            <m:r>
                              <a:rPr lang="en-US" altLang="zh-CN" sz="2000" i="1">
                                <a:latin typeface="Cambria Math"/>
                                <a:ea typeface="Cambria Math"/>
                                <a:cs typeface="Times New Roman" panose="02020603050405020304" pitchFamily="18" charset="0"/>
                              </a:rPr>
                              <m:t>𝑣</m:t>
                            </m:r>
                          </m:e>
                          <m:sub>
                            <m:r>
                              <a:rPr lang="en-US" altLang="zh-CN" sz="2000" i="1">
                                <a:latin typeface="Cambria Math"/>
                                <a:ea typeface="Cambria Math"/>
                                <a:cs typeface="Times New Roman" panose="02020603050405020304" pitchFamily="18" charset="0"/>
                              </a:rPr>
                              <m:t>𝑗</m:t>
                            </m:r>
                          </m:sub>
                        </m:sSub>
                        <m:r>
                          <a:rPr lang="en-US" altLang="zh-CN" sz="2000" i="1">
                            <a:latin typeface="Cambria Math"/>
                            <a:ea typeface="Cambria Math"/>
                            <a:cs typeface="Times New Roman" panose="02020603050405020304" pitchFamily="18" charset="0"/>
                          </a:rPr>
                          <m:t>)</m:t>
                        </m:r>
                      </m:e>
                    </m:func>
                  </m:oMath>
                </a14:m>
                <a:endParaRPr lang="en-US" sz="2000" dirty="0">
                  <a:latin typeface="Times New Roman" panose="02020603050405020304" pitchFamily="18" charset="0"/>
                  <a:ea typeface="Times New Roman"/>
                  <a:cs typeface="Times New Roman" panose="02020603050405020304" pitchFamily="18" charset="0"/>
                  <a:sym typeface="Times New Roman"/>
                </a:endParaRPr>
              </a:p>
              <a:p>
                <a:pPr marL="685800" lvl="1" indent="-228600">
                  <a:lnSpc>
                    <a:spcPct val="110000"/>
                  </a:lnSpc>
                  <a:spcBef>
                    <a:spcPts val="500"/>
                  </a:spcBef>
                  <a:defRPr sz="2400"/>
                </a:pPr>
                <a14:m>
                  <m:oMath xmlns:m="http://schemas.openxmlformats.org/officeDocument/2006/math">
                    <m:r>
                      <a:rPr lang="ar-AE" sz="2000" i="1">
                        <a:latin typeface="Cambria Math"/>
                        <a:ea typeface="Cambria Math"/>
                        <a:cs typeface="Times New Roman"/>
                        <a:sym typeface="Times New Roman"/>
                      </a:rPr>
                      <m:t>∆</m:t>
                    </m:r>
                    <m:d>
                      <m:dPr>
                        <m:ctrlPr>
                          <a:rPr lang="en-US" sz="2000" i="1">
                            <a:latin typeface="Cambria Math" charset="0"/>
                            <a:ea typeface="Cambria Math"/>
                            <a:cs typeface="Times New Roman"/>
                            <a:sym typeface="Times New Roman"/>
                          </a:rPr>
                        </m:ctrlPr>
                      </m:dPr>
                      <m:e>
                        <m:r>
                          <a:rPr lang="en-US" sz="2000" i="1">
                            <a:latin typeface="Cambria Math"/>
                            <a:ea typeface="Cambria Math"/>
                            <a:cs typeface="Times New Roman"/>
                            <a:sym typeface="Times New Roman"/>
                          </a:rPr>
                          <m:t>𝑣</m:t>
                        </m:r>
                        <m:r>
                          <a:rPr lang="en-US" sz="2000" i="1">
                            <a:latin typeface="Cambria Math"/>
                            <a:ea typeface="Cambria Math"/>
                            <a:cs typeface="Times New Roman"/>
                            <a:sym typeface="Times New Roman"/>
                          </a:rPr>
                          <m:t>,</m:t>
                        </m:r>
                        <m:sSup>
                          <m:sSupPr>
                            <m:ctrlPr>
                              <a:rPr lang="en-US" sz="2000" i="1">
                                <a:latin typeface="Cambria Math" charset="0"/>
                                <a:ea typeface="Cambria Math"/>
                                <a:cs typeface="Times New Roman"/>
                                <a:sym typeface="Times New Roman"/>
                              </a:rPr>
                            </m:ctrlPr>
                          </m:sSupPr>
                          <m:e>
                            <m:r>
                              <a:rPr lang="en-US" sz="2000" i="1">
                                <a:latin typeface="Cambria Math"/>
                                <a:ea typeface="Cambria Math"/>
                                <a:cs typeface="Times New Roman"/>
                                <a:sym typeface="Times New Roman"/>
                              </a:rPr>
                              <m:t>𝑣</m:t>
                            </m:r>
                          </m:e>
                          <m:sup>
                            <m:r>
                              <a:rPr lang="en-US" sz="2000" i="1">
                                <a:latin typeface="Cambria Math"/>
                                <a:ea typeface="Cambria Math"/>
                                <a:cs typeface="Times New Roman"/>
                                <a:sym typeface="Times New Roman"/>
                              </a:rPr>
                              <m:t>′</m:t>
                            </m:r>
                          </m:sup>
                        </m:sSup>
                      </m:e>
                    </m:d>
                    <m:r>
                      <a:rPr lang="en-US" sz="2000" i="1">
                        <a:latin typeface="Cambria Math"/>
                        <a:ea typeface="Cambria Math"/>
                        <a:cs typeface="Times New Roman"/>
                        <a:sym typeface="Times New Roman"/>
                      </a:rPr>
                      <m:t>:</m:t>
                    </m:r>
                  </m:oMath>
                </a14:m>
                <a:r>
                  <a:rPr lang="en-US" sz="2000" dirty="0">
                    <a:latin typeface="Times New Roman" panose="02020603050405020304" pitchFamily="18" charset="0"/>
                    <a:ea typeface="Times New Roman"/>
                    <a:cs typeface="Times New Roman" panose="02020603050405020304" pitchFamily="18" charset="0"/>
                    <a:sym typeface="Times New Roman"/>
                  </a:rPr>
                  <a:t> similarity of two subtrees rooted at </a:t>
                </a:r>
                <a14:m>
                  <m:oMath xmlns:m="http://schemas.openxmlformats.org/officeDocument/2006/math">
                    <m:r>
                      <a:rPr lang="en-US" sz="2000" i="1">
                        <a:latin typeface="Cambria Math"/>
                        <a:ea typeface="Times New Roman"/>
                        <a:cs typeface="Times New Roman"/>
                        <a:sym typeface="Times New Roman"/>
                      </a:rPr>
                      <m:t>𝑣</m:t>
                    </m:r>
                  </m:oMath>
                </a14:m>
                <a:r>
                  <a:rPr lang="en-US" sz="2000" dirty="0">
                    <a:latin typeface="Times New Roman" panose="02020603050405020304" pitchFamily="18" charset="0"/>
                    <a:ea typeface="Times New Roman"/>
                    <a:cs typeface="Times New Roman" panose="02020603050405020304" pitchFamily="18" charset="0"/>
                    <a:sym typeface="Times New Roman"/>
                  </a:rPr>
                  <a:t> and </a:t>
                </a:r>
                <a14:m>
                  <m:oMath xmlns:m="http://schemas.openxmlformats.org/officeDocument/2006/math">
                    <m:sSup>
                      <m:sSupPr>
                        <m:ctrlPr>
                          <a:rPr lang="en-US" sz="2000" i="1">
                            <a:latin typeface="Cambria Math" charset="0"/>
                            <a:ea typeface="Times New Roman"/>
                            <a:cs typeface="Times New Roman"/>
                            <a:sym typeface="Times New Roman"/>
                          </a:rPr>
                        </m:ctrlPr>
                      </m:sSupPr>
                      <m:e>
                        <m:r>
                          <a:rPr lang="en-US" sz="2000" i="1">
                            <a:latin typeface="Cambria Math"/>
                            <a:ea typeface="Times New Roman"/>
                            <a:cs typeface="Times New Roman"/>
                            <a:sym typeface="Times New Roman"/>
                          </a:rPr>
                          <m:t>𝑣</m:t>
                        </m:r>
                      </m:e>
                      <m:sup>
                        <m:r>
                          <a:rPr lang="en-US" sz="2000" i="1">
                            <a:latin typeface="Cambria Math"/>
                            <a:ea typeface="Times New Roman"/>
                            <a:cs typeface="Times New Roman"/>
                            <a:sym typeface="Times New Roman"/>
                          </a:rPr>
                          <m:t>′</m:t>
                        </m:r>
                      </m:sup>
                    </m:sSup>
                  </m:oMath>
                </a14:m>
                <a:endParaRPr lang="ar-AE" sz="2000" dirty="0">
                  <a:latin typeface="Times New Roman" panose="02020603050405020304" pitchFamily="18" charset="0"/>
                  <a:ea typeface="Times New Roman"/>
                  <a:cs typeface="Times New Roman" panose="02020603050405020304" pitchFamily="18" charset="0"/>
                  <a:sym typeface="Times New Roman"/>
                </a:endParaRPr>
              </a:p>
              <a:p>
                <a:pPr>
                  <a:lnSpc>
                    <a:spcPct val="110000"/>
                  </a:lnSpc>
                </a:pPr>
                <a:endParaRPr lang="en-US" sz="2000" dirty="0">
                  <a:latin typeface="Times New Roman" panose="02020603050405020304" pitchFamily="18" charset="0"/>
                  <a:ea typeface="Times New Roman"/>
                  <a:cs typeface="Times New Roman" panose="02020603050405020304" pitchFamily="18" charset="0"/>
                  <a:sym typeface="Times New Roman"/>
                </a:endParaRPr>
              </a:p>
              <a:p>
                <a:pPr>
                  <a:lnSpc>
                    <a:spcPct val="110000"/>
                  </a:lnSpc>
                </a:pPr>
                <a:r>
                  <a:rPr lang="en-US" sz="2000" dirty="0">
                    <a:latin typeface="Times New Roman" panose="02020603050405020304" pitchFamily="18" charset="0"/>
                    <a:ea typeface="Times New Roman"/>
                    <a:cs typeface="Times New Roman" panose="02020603050405020304" pitchFamily="18" charset="0"/>
                    <a:sym typeface="Times New Roman"/>
                  </a:rPr>
                  <a:t>Kernel algorithm</a:t>
                </a:r>
              </a:p>
              <a:p>
                <a:pPr marL="0" indent="0">
                  <a:lnSpc>
                    <a:spcPct val="110000"/>
                  </a:lnSpc>
                  <a:buNone/>
                  <a:defRPr sz="2400" b="1">
                    <a:latin typeface="Times New Roman"/>
                    <a:ea typeface="Times New Roman"/>
                    <a:cs typeface="Times New Roman"/>
                    <a:sym typeface="Times New Roman"/>
                  </a:defRPr>
                </a:pPr>
                <a:r>
                  <a:rPr lang="en-US" altLang="zh-HK" sz="2000" dirty="0">
                    <a:solidFill>
                      <a:schemeClr val="tx1"/>
                    </a:solidFill>
                    <a:latin typeface="Times New Roman" panose="02020603050405020304" pitchFamily="18" charset="0"/>
                    <a:cs typeface="Times New Roman" panose="02020603050405020304" pitchFamily="18" charset="0"/>
                  </a:rPr>
                  <a:t>	1) if </a:t>
                </a:r>
                <a14:m>
                  <m:oMath xmlns:m="http://schemas.openxmlformats.org/officeDocument/2006/math">
                    <m:r>
                      <a:rPr lang="zh-HK" altLang="en-US" sz="2000" b="1" i="1">
                        <a:solidFill>
                          <a:schemeClr val="tx1"/>
                        </a:solidFill>
                        <a:latin typeface="Cambria Math"/>
                      </a:rPr>
                      <m:t>𝒗</m:t>
                    </m:r>
                  </m:oMath>
                </a14:m>
                <a:r>
                  <a:rPr lang="en-US" altLang="zh-HK" sz="2000" dirty="0">
                    <a:solidFill>
                      <a:schemeClr val="tx1"/>
                    </a:solidFill>
                    <a:latin typeface="Times New Roman" panose="02020603050405020304" pitchFamily="18" charset="0"/>
                    <a:cs typeface="Times New Roman" panose="02020603050405020304" pitchFamily="18" charset="0"/>
                  </a:rPr>
                  <a:t> or </a:t>
                </a:r>
                <a14:m>
                  <m:oMath xmlns:m="http://schemas.openxmlformats.org/officeDocument/2006/math">
                    <m:sSup>
                      <m:sSupPr>
                        <m:ctrlPr>
                          <a:rPr lang="ar-AE" altLang="zh-HK" sz="2000" b="1" i="1">
                            <a:solidFill>
                              <a:schemeClr val="tx1"/>
                            </a:solidFill>
                            <a:latin typeface="Cambria Math" charset="0"/>
                          </a:rPr>
                        </m:ctrlPr>
                      </m:sSupPr>
                      <m:e>
                        <m:r>
                          <a:rPr lang="zh-HK" altLang="en-US" sz="2000" b="1" i="1">
                            <a:solidFill>
                              <a:schemeClr val="tx1"/>
                            </a:solidFill>
                            <a:latin typeface="Cambria Math"/>
                          </a:rPr>
                          <m:t>𝒗</m:t>
                        </m:r>
                      </m:e>
                      <m:sup>
                        <m:r>
                          <a:rPr lang="ar-AE" altLang="zh-HK" sz="2000" b="1" i="1">
                            <a:solidFill>
                              <a:schemeClr val="tx1"/>
                            </a:solidFill>
                            <a:latin typeface="Cambria Math"/>
                          </a:rPr>
                          <m:t>′</m:t>
                        </m:r>
                      </m:sup>
                    </m:sSup>
                  </m:oMath>
                </a14:m>
                <a:r>
                  <a:rPr lang="ar-AE" altLang="zh-HK" sz="2000" dirty="0">
                    <a:solidFill>
                      <a:schemeClr val="tx1"/>
                    </a:solidFill>
                    <a:latin typeface="Times New Roman" panose="02020603050405020304" pitchFamily="18" charset="0"/>
                    <a:cs typeface="Times New Roman" panose="02020603050405020304" pitchFamily="18" charset="0"/>
                  </a:rPr>
                  <a:t> </a:t>
                </a:r>
                <a:r>
                  <a:rPr lang="en-US" altLang="zh-HK" sz="2000" dirty="0">
                    <a:solidFill>
                      <a:schemeClr val="tx1"/>
                    </a:solidFill>
                    <a:latin typeface="Times New Roman" panose="02020603050405020304" pitchFamily="18" charset="0"/>
                    <a:cs typeface="Times New Roman" panose="02020603050405020304" pitchFamily="18" charset="0"/>
                  </a:rPr>
                  <a:t>are leaf nodes, then </a:t>
                </a:r>
              </a:p>
              <a:p>
                <a:pPr marL="0" indent="0">
                  <a:lnSpc>
                    <a:spcPct val="110000"/>
                  </a:lnSpc>
                  <a:buNone/>
                  <a:defRPr sz="2400" b="1">
                    <a:latin typeface="Times New Roman"/>
                    <a:ea typeface="Times New Roman"/>
                    <a:cs typeface="Times New Roman"/>
                    <a:sym typeface="Times New Roman"/>
                  </a:defRPr>
                </a:pPr>
                <a:r>
                  <a:rPr lang="en-US" altLang="zh-HK" sz="2000" dirty="0">
                    <a:solidFill>
                      <a:schemeClr val="tx1"/>
                    </a:solidFill>
                    <a:latin typeface="Times New Roman" panose="02020603050405020304" pitchFamily="18" charset="0"/>
                    <a:ea typeface="Cambria Math"/>
                    <a:cs typeface="Times New Roman" panose="02020603050405020304" pitchFamily="18" charset="0"/>
                  </a:rPr>
                  <a:t>                               </a:t>
                </a:r>
                <a14:m>
                  <m:oMath xmlns:m="http://schemas.openxmlformats.org/officeDocument/2006/math">
                    <m:r>
                      <a:rPr lang="en-US" altLang="zh-HK" sz="2000" i="1">
                        <a:solidFill>
                          <a:schemeClr val="tx1"/>
                        </a:solidFill>
                        <a:latin typeface="Cambria Math"/>
                        <a:ea typeface="Cambria Math"/>
                      </a:rPr>
                      <m:t>∆</m:t>
                    </m:r>
                    <m:d>
                      <m:dPr>
                        <m:ctrlPr>
                          <a:rPr lang="ar-AE" altLang="zh-HK" sz="2000" b="1" i="1">
                            <a:solidFill>
                              <a:schemeClr val="tx1"/>
                            </a:solidFill>
                            <a:latin typeface="Cambria Math" charset="0"/>
                            <a:ea typeface="Cambria Math"/>
                          </a:rPr>
                        </m:ctrlPr>
                      </m:dPr>
                      <m:e>
                        <m:r>
                          <a:rPr lang="zh-HK" altLang="en-US" sz="2000" b="1" i="1">
                            <a:solidFill>
                              <a:schemeClr val="tx1"/>
                            </a:solidFill>
                            <a:latin typeface="Cambria Math"/>
                            <a:ea typeface="Cambria Math"/>
                          </a:rPr>
                          <m:t>𝒗</m:t>
                        </m:r>
                        <m:r>
                          <a:rPr lang="en-US" altLang="zh-HK" sz="2000" b="1" i="1">
                            <a:solidFill>
                              <a:schemeClr val="tx1"/>
                            </a:solidFill>
                            <a:latin typeface="Cambria Math"/>
                            <a:ea typeface="Cambria Math"/>
                          </a:rPr>
                          <m:t>,</m:t>
                        </m:r>
                        <m:sSup>
                          <m:sSupPr>
                            <m:ctrlPr>
                              <a:rPr lang="ar-AE" altLang="zh-HK" sz="2000" b="1" i="1">
                                <a:solidFill>
                                  <a:schemeClr val="tx1"/>
                                </a:solidFill>
                                <a:latin typeface="Cambria Math" charset="0"/>
                                <a:ea typeface="Cambria Math"/>
                              </a:rPr>
                            </m:ctrlPr>
                          </m:sSupPr>
                          <m:e>
                            <m:r>
                              <a:rPr lang="zh-HK" altLang="en-US" sz="2000" b="1" i="1">
                                <a:solidFill>
                                  <a:schemeClr val="tx1"/>
                                </a:solidFill>
                                <a:latin typeface="Cambria Math"/>
                                <a:ea typeface="Cambria Math"/>
                              </a:rPr>
                              <m:t>𝒗</m:t>
                            </m:r>
                          </m:e>
                          <m:sup>
                            <m:r>
                              <a:rPr lang="ar-AE" altLang="zh-HK" sz="2000" b="1" i="1">
                                <a:solidFill>
                                  <a:schemeClr val="tx1"/>
                                </a:solidFill>
                                <a:latin typeface="Cambria Math"/>
                                <a:ea typeface="Cambria Math"/>
                              </a:rPr>
                              <m:t>′</m:t>
                            </m:r>
                          </m:sup>
                        </m:sSup>
                      </m:e>
                    </m:d>
                    <m:r>
                      <a:rPr lang="ar-AE" altLang="zh-HK" sz="2000" b="1" i="1">
                        <a:solidFill>
                          <a:schemeClr val="tx1"/>
                        </a:solidFill>
                        <a:latin typeface="Cambria Math"/>
                        <a:ea typeface="Cambria Math"/>
                      </a:rPr>
                      <m:t>=</m:t>
                    </m:r>
                    <m:r>
                      <a:rPr lang="zh-HK" altLang="en-US" sz="2000" b="1" i="1">
                        <a:solidFill>
                          <a:schemeClr val="tx1"/>
                        </a:solidFill>
                        <a:latin typeface="Cambria Math"/>
                        <a:ea typeface="Cambria Math"/>
                      </a:rPr>
                      <m:t>𝒇</m:t>
                    </m:r>
                    <m:r>
                      <a:rPr lang="en-US" altLang="zh-HK" sz="2000" b="1" i="1">
                        <a:solidFill>
                          <a:schemeClr val="tx1"/>
                        </a:solidFill>
                        <a:latin typeface="Cambria Math"/>
                        <a:ea typeface="Cambria Math"/>
                      </a:rPr>
                      <m:t>(</m:t>
                    </m:r>
                    <m:r>
                      <a:rPr lang="zh-HK" altLang="en-US" sz="2000" b="1" i="1">
                        <a:solidFill>
                          <a:schemeClr val="tx1"/>
                        </a:solidFill>
                        <a:latin typeface="Cambria Math"/>
                        <a:ea typeface="Cambria Math"/>
                      </a:rPr>
                      <m:t>𝒗</m:t>
                    </m:r>
                    <m:r>
                      <a:rPr lang="en-US" altLang="zh-HK" sz="2000" b="1" i="1">
                        <a:solidFill>
                          <a:schemeClr val="tx1"/>
                        </a:solidFill>
                        <a:latin typeface="Cambria Math"/>
                        <a:ea typeface="Cambria Math"/>
                      </a:rPr>
                      <m:t>,</m:t>
                    </m:r>
                    <m:sSup>
                      <m:sSupPr>
                        <m:ctrlPr>
                          <a:rPr lang="ar-AE" altLang="zh-HK" sz="2000" b="1" i="1">
                            <a:solidFill>
                              <a:schemeClr val="tx1"/>
                            </a:solidFill>
                            <a:latin typeface="Cambria Math" charset="0"/>
                            <a:ea typeface="Cambria Math"/>
                          </a:rPr>
                        </m:ctrlPr>
                      </m:sSupPr>
                      <m:e>
                        <m:r>
                          <a:rPr lang="zh-HK" altLang="en-US" sz="2000" b="1" i="1">
                            <a:solidFill>
                              <a:schemeClr val="tx1"/>
                            </a:solidFill>
                            <a:latin typeface="Cambria Math"/>
                            <a:ea typeface="Cambria Math"/>
                          </a:rPr>
                          <m:t>𝒗</m:t>
                        </m:r>
                      </m:e>
                      <m:sup>
                        <m:r>
                          <a:rPr lang="ar-AE" altLang="zh-HK" sz="2000" b="1" i="1">
                            <a:solidFill>
                              <a:schemeClr val="tx1"/>
                            </a:solidFill>
                            <a:latin typeface="Cambria Math"/>
                            <a:ea typeface="Cambria Math"/>
                          </a:rPr>
                          <m:t>′</m:t>
                        </m:r>
                      </m:sup>
                    </m:sSup>
                    <m:r>
                      <a:rPr lang="ar-AE" altLang="zh-HK" sz="2000" b="1" i="1">
                        <a:solidFill>
                          <a:schemeClr val="tx1"/>
                        </a:solidFill>
                        <a:latin typeface="Cambria Math"/>
                        <a:ea typeface="Cambria Math"/>
                      </a:rPr>
                      <m:t>)</m:t>
                    </m:r>
                  </m:oMath>
                </a14:m>
                <a:r>
                  <a:rPr lang="ar-AE" altLang="zh-HK" sz="2000" dirty="0">
                    <a:solidFill>
                      <a:schemeClr val="tx1"/>
                    </a:solidFill>
                    <a:latin typeface="Times New Roman" panose="02020603050405020304" pitchFamily="18" charset="0"/>
                    <a:cs typeface="Times New Roman" panose="02020603050405020304" pitchFamily="18" charset="0"/>
                  </a:rPr>
                  <a:t>;</a:t>
                </a:r>
              </a:p>
              <a:p>
                <a:pPr marL="0" indent="0">
                  <a:lnSpc>
                    <a:spcPct val="110000"/>
                  </a:lnSpc>
                  <a:buNone/>
                  <a:defRPr sz="2400" b="1">
                    <a:latin typeface="Times New Roman"/>
                    <a:ea typeface="Times New Roman"/>
                    <a:cs typeface="Times New Roman"/>
                    <a:sym typeface="Times New Roman"/>
                  </a:defRPr>
                </a:pPr>
                <a:r>
                  <a:rPr lang="en-NZ" altLang="zh-HK" sz="2000" dirty="0">
                    <a:solidFill>
                      <a:schemeClr val="tx1"/>
                    </a:solidFill>
                    <a:latin typeface="Times New Roman" panose="02020603050405020304" pitchFamily="18" charset="0"/>
                    <a:cs typeface="Times New Roman" panose="02020603050405020304" pitchFamily="18" charset="0"/>
                  </a:rPr>
                  <a:t>	</a:t>
                </a:r>
                <a:r>
                  <a:rPr lang="ar-AE" altLang="zh-HK" sz="2000" dirty="0">
                    <a:solidFill>
                      <a:schemeClr val="tx1"/>
                    </a:solidFill>
                    <a:latin typeface="Times New Roman" panose="02020603050405020304" pitchFamily="18" charset="0"/>
                    <a:cs typeface="Times New Roman" panose="02020603050405020304" pitchFamily="18" charset="0"/>
                  </a:rPr>
                  <a:t>2</a:t>
                </a:r>
                <a:r>
                  <a:rPr lang="en-US" altLang="zh-HK" sz="2000" dirty="0">
                    <a:solidFill>
                      <a:schemeClr val="tx1"/>
                    </a:solidFill>
                    <a:latin typeface="Times New Roman" panose="02020603050405020304" pitchFamily="18" charset="0"/>
                    <a:cs typeface="Times New Roman" panose="02020603050405020304" pitchFamily="18" charset="0"/>
                  </a:rPr>
                  <a:t>) else</a:t>
                </a:r>
              </a:p>
              <a:p>
                <a:pPr marL="0" indent="0">
                  <a:lnSpc>
                    <a:spcPct val="110000"/>
                  </a:lnSpc>
                  <a:buNone/>
                  <a:defRPr sz="2400" b="1">
                    <a:latin typeface="Times New Roman"/>
                    <a:ea typeface="Times New Roman"/>
                    <a:cs typeface="Times New Roman"/>
                    <a:sym typeface="Times New Roman"/>
                  </a:defRPr>
                </a:pPr>
                <a:r>
                  <a:rPr lang="en-US" altLang="zh-HK" sz="2000" dirty="0">
                    <a:solidFill>
                      <a:schemeClr val="tx1"/>
                    </a:solidFill>
                    <a:ea typeface="Cambria Math"/>
                  </a:rPr>
                  <a:t>	</a:t>
                </a:r>
                <a14:m>
                  <m:oMath xmlns:m="http://schemas.openxmlformats.org/officeDocument/2006/math">
                    <m:r>
                      <a:rPr lang="en-US" altLang="zh-HK" sz="2000" i="1">
                        <a:solidFill>
                          <a:schemeClr val="tx1"/>
                        </a:solidFill>
                        <a:latin typeface="Cambria Math"/>
                        <a:ea typeface="Cambria Math"/>
                      </a:rPr>
                      <m:t>∆</m:t>
                    </m:r>
                    <m:d>
                      <m:dPr>
                        <m:ctrlPr>
                          <a:rPr lang="ar-AE" altLang="zh-HK" sz="2000" b="1" i="1">
                            <a:solidFill>
                              <a:schemeClr val="tx1"/>
                            </a:solidFill>
                            <a:latin typeface="Cambria Math" charset="0"/>
                            <a:ea typeface="Cambria Math"/>
                          </a:rPr>
                        </m:ctrlPr>
                      </m:dPr>
                      <m:e>
                        <m:r>
                          <a:rPr lang="zh-HK" altLang="en-US" sz="2000" b="1" i="1">
                            <a:solidFill>
                              <a:schemeClr val="tx1"/>
                            </a:solidFill>
                            <a:latin typeface="Cambria Math"/>
                            <a:ea typeface="Cambria Math"/>
                          </a:rPr>
                          <m:t>𝒗</m:t>
                        </m:r>
                        <m:r>
                          <a:rPr lang="en-US" altLang="zh-HK" sz="2000" b="1" i="1">
                            <a:solidFill>
                              <a:schemeClr val="tx1"/>
                            </a:solidFill>
                            <a:latin typeface="Cambria Math"/>
                            <a:ea typeface="Cambria Math"/>
                          </a:rPr>
                          <m:t>,</m:t>
                        </m:r>
                        <m:sSup>
                          <m:sSupPr>
                            <m:ctrlPr>
                              <a:rPr lang="ar-AE" altLang="zh-HK" sz="2000" b="1" i="1">
                                <a:solidFill>
                                  <a:schemeClr val="tx1"/>
                                </a:solidFill>
                                <a:latin typeface="Cambria Math" charset="0"/>
                                <a:ea typeface="Cambria Math"/>
                              </a:rPr>
                            </m:ctrlPr>
                          </m:sSupPr>
                          <m:e>
                            <m:r>
                              <a:rPr lang="zh-HK" altLang="en-US" sz="2000" b="1" i="1">
                                <a:solidFill>
                                  <a:schemeClr val="tx1"/>
                                </a:solidFill>
                                <a:latin typeface="Cambria Math"/>
                                <a:ea typeface="Cambria Math"/>
                              </a:rPr>
                              <m:t>𝒗</m:t>
                            </m:r>
                          </m:e>
                          <m:sup>
                            <m:r>
                              <a:rPr lang="ar-AE" altLang="zh-HK" sz="2000" b="1" i="1">
                                <a:solidFill>
                                  <a:schemeClr val="tx1"/>
                                </a:solidFill>
                                <a:latin typeface="Cambria Math"/>
                                <a:ea typeface="Cambria Math"/>
                              </a:rPr>
                              <m:t>′</m:t>
                            </m:r>
                          </m:sup>
                        </m:sSup>
                      </m:e>
                    </m:d>
                    <m:r>
                      <a:rPr lang="ar-AE" altLang="zh-HK" sz="2000" b="1" i="1">
                        <a:solidFill>
                          <a:schemeClr val="tx1"/>
                        </a:solidFill>
                        <a:latin typeface="Cambria Math"/>
                        <a:ea typeface="Cambria Math"/>
                      </a:rPr>
                      <m:t>=</m:t>
                    </m:r>
                    <m:r>
                      <a:rPr lang="zh-HK" altLang="en-US" sz="2000" b="1" i="1">
                        <a:solidFill>
                          <a:schemeClr val="tx1"/>
                        </a:solidFill>
                        <a:latin typeface="Cambria Math"/>
                        <a:ea typeface="Cambria Math"/>
                      </a:rPr>
                      <m:t>𝒇</m:t>
                    </m:r>
                    <m:r>
                      <a:rPr lang="en-US" altLang="zh-HK" sz="2000" b="1" i="1">
                        <a:solidFill>
                          <a:schemeClr val="tx1"/>
                        </a:solidFill>
                        <a:latin typeface="Cambria Math"/>
                        <a:ea typeface="Cambria Math"/>
                      </a:rPr>
                      <m:t>(</m:t>
                    </m:r>
                    <m:r>
                      <a:rPr lang="zh-HK" altLang="en-US" sz="2000" b="1" i="1">
                        <a:solidFill>
                          <a:schemeClr val="tx1"/>
                        </a:solidFill>
                        <a:latin typeface="Cambria Math"/>
                        <a:ea typeface="Cambria Math"/>
                      </a:rPr>
                      <m:t>𝒗</m:t>
                    </m:r>
                    <m:r>
                      <a:rPr lang="en-US" altLang="zh-HK" sz="2000" b="1" i="1">
                        <a:solidFill>
                          <a:schemeClr val="tx1"/>
                        </a:solidFill>
                        <a:latin typeface="Cambria Math"/>
                        <a:ea typeface="Cambria Math"/>
                      </a:rPr>
                      <m:t>,</m:t>
                    </m:r>
                    <m:sSup>
                      <m:sSupPr>
                        <m:ctrlPr>
                          <a:rPr lang="ar-AE" altLang="zh-HK" sz="2000" b="1" i="1">
                            <a:solidFill>
                              <a:schemeClr val="tx1"/>
                            </a:solidFill>
                            <a:latin typeface="Cambria Math" charset="0"/>
                            <a:ea typeface="Cambria Math"/>
                          </a:rPr>
                        </m:ctrlPr>
                      </m:sSupPr>
                      <m:e>
                        <m:r>
                          <a:rPr lang="zh-HK" altLang="en-US" sz="2000" b="1" i="1">
                            <a:solidFill>
                              <a:schemeClr val="tx1"/>
                            </a:solidFill>
                            <a:latin typeface="Cambria Math"/>
                            <a:ea typeface="Cambria Math"/>
                          </a:rPr>
                          <m:t>𝒗</m:t>
                        </m:r>
                      </m:e>
                      <m:sup>
                        <m:r>
                          <a:rPr lang="ar-AE" altLang="zh-HK" sz="2000" b="1" i="1">
                            <a:solidFill>
                              <a:schemeClr val="tx1"/>
                            </a:solidFill>
                            <a:latin typeface="Cambria Math"/>
                            <a:ea typeface="Cambria Math"/>
                          </a:rPr>
                          <m:t>′</m:t>
                        </m:r>
                      </m:sup>
                    </m:sSup>
                    <m:r>
                      <a:rPr lang="ar-AE" altLang="zh-HK" sz="2000" b="1" i="1">
                        <a:solidFill>
                          <a:schemeClr val="tx1"/>
                        </a:solidFill>
                        <a:latin typeface="Cambria Math"/>
                        <a:ea typeface="Cambria Math"/>
                      </a:rPr>
                      <m:t>)</m:t>
                    </m:r>
                    <m:nary>
                      <m:naryPr>
                        <m:chr m:val="∏"/>
                        <m:ctrlPr>
                          <a:rPr lang="ar-AE" altLang="zh-HK" sz="2000" b="1" i="1">
                            <a:solidFill>
                              <a:schemeClr val="tx1"/>
                            </a:solidFill>
                            <a:latin typeface="Cambria Math" charset="0"/>
                            <a:ea typeface="Cambria Math"/>
                          </a:rPr>
                        </m:ctrlPr>
                      </m:naryPr>
                      <m:sub>
                        <m:r>
                          <m:rPr>
                            <m:brk m:alnAt="23"/>
                          </m:rPr>
                          <a:rPr lang="zh-HK" altLang="en-US" sz="2000" b="1" i="1">
                            <a:solidFill>
                              <a:schemeClr val="tx1"/>
                            </a:solidFill>
                            <a:latin typeface="Cambria Math"/>
                            <a:ea typeface="Cambria Math"/>
                          </a:rPr>
                          <m:t>𝒌</m:t>
                        </m:r>
                        <m:r>
                          <a:rPr lang="en-US" altLang="zh-HK" sz="2000" b="1" i="1">
                            <a:solidFill>
                              <a:schemeClr val="tx1"/>
                            </a:solidFill>
                            <a:latin typeface="Cambria Math"/>
                            <a:ea typeface="Cambria Math"/>
                          </a:rPr>
                          <m:t>=</m:t>
                        </m:r>
                        <m:r>
                          <a:rPr lang="zh-HK" altLang="en-US" sz="2000" b="1" i="1">
                            <a:solidFill>
                              <a:schemeClr val="tx1"/>
                            </a:solidFill>
                            <a:latin typeface="Cambria Math"/>
                            <a:ea typeface="Cambria Math"/>
                          </a:rPr>
                          <m:t>𝟏</m:t>
                        </m:r>
                      </m:sub>
                      <m:sup>
                        <m:r>
                          <a:rPr lang="zh-HK" altLang="en-US" sz="2000" b="1" i="1">
                            <a:solidFill>
                              <a:schemeClr val="tx1"/>
                            </a:solidFill>
                            <a:latin typeface="Cambria Math"/>
                            <a:ea typeface="Cambria Math"/>
                          </a:rPr>
                          <m:t>𝒎𝒊𝒏</m:t>
                        </m:r>
                        <m:r>
                          <a:rPr lang="en-US" altLang="zh-HK" sz="2000" b="1" i="1">
                            <a:solidFill>
                              <a:schemeClr val="tx1"/>
                            </a:solidFill>
                            <a:latin typeface="Cambria Math"/>
                            <a:ea typeface="Cambria Math"/>
                          </a:rPr>
                          <m:t>(</m:t>
                        </m:r>
                        <m:r>
                          <a:rPr lang="zh-HK" altLang="en-US" sz="2000" b="1" i="1">
                            <a:solidFill>
                              <a:schemeClr val="tx1"/>
                            </a:solidFill>
                            <a:latin typeface="Cambria Math"/>
                            <a:ea typeface="Cambria Math"/>
                          </a:rPr>
                          <m:t>𝒏𝒄</m:t>
                        </m:r>
                        <m:d>
                          <m:dPr>
                            <m:ctrlPr>
                              <a:rPr lang="ar-AE" altLang="zh-HK" sz="2000" b="1" i="1">
                                <a:solidFill>
                                  <a:schemeClr val="tx1"/>
                                </a:solidFill>
                                <a:latin typeface="Cambria Math" charset="0"/>
                                <a:ea typeface="Cambria Math"/>
                              </a:rPr>
                            </m:ctrlPr>
                          </m:dPr>
                          <m:e>
                            <m:r>
                              <a:rPr lang="zh-HK" altLang="en-US" sz="2000" b="1" i="1">
                                <a:solidFill>
                                  <a:schemeClr val="tx1"/>
                                </a:solidFill>
                                <a:latin typeface="Cambria Math"/>
                                <a:ea typeface="Cambria Math"/>
                              </a:rPr>
                              <m:t>𝒗</m:t>
                            </m:r>
                          </m:e>
                        </m:d>
                        <m:r>
                          <a:rPr lang="ar-AE" altLang="zh-HK" sz="2000" b="1" i="1">
                            <a:solidFill>
                              <a:schemeClr val="tx1"/>
                            </a:solidFill>
                            <a:latin typeface="Cambria Math"/>
                            <a:ea typeface="Cambria Math"/>
                          </a:rPr>
                          <m:t>,</m:t>
                        </m:r>
                        <m:r>
                          <a:rPr lang="zh-HK" altLang="en-US" sz="2000" b="1" i="1">
                            <a:solidFill>
                              <a:schemeClr val="tx1"/>
                            </a:solidFill>
                            <a:latin typeface="Cambria Math"/>
                            <a:ea typeface="Cambria Math"/>
                          </a:rPr>
                          <m:t>𝒏𝒄</m:t>
                        </m:r>
                        <m:r>
                          <a:rPr lang="en-US" altLang="zh-HK" sz="2000" b="1" i="1">
                            <a:solidFill>
                              <a:schemeClr val="tx1"/>
                            </a:solidFill>
                            <a:latin typeface="Cambria Math"/>
                            <a:ea typeface="Cambria Math"/>
                          </a:rPr>
                          <m:t>(</m:t>
                        </m:r>
                        <m:sSup>
                          <m:sSupPr>
                            <m:ctrlPr>
                              <a:rPr lang="ar-AE" altLang="zh-HK" sz="2000" b="1" i="1">
                                <a:solidFill>
                                  <a:schemeClr val="tx1"/>
                                </a:solidFill>
                                <a:latin typeface="Cambria Math" charset="0"/>
                                <a:ea typeface="Cambria Math"/>
                              </a:rPr>
                            </m:ctrlPr>
                          </m:sSupPr>
                          <m:e>
                            <m:r>
                              <a:rPr lang="zh-HK" altLang="en-US" sz="2000" b="1" i="1">
                                <a:solidFill>
                                  <a:schemeClr val="tx1"/>
                                </a:solidFill>
                                <a:latin typeface="Cambria Math"/>
                                <a:ea typeface="Cambria Math"/>
                              </a:rPr>
                              <m:t>𝒗</m:t>
                            </m:r>
                          </m:e>
                          <m:sup>
                            <m:r>
                              <a:rPr lang="ar-AE" altLang="zh-HK" sz="2000" b="1" i="1">
                                <a:solidFill>
                                  <a:schemeClr val="tx1"/>
                                </a:solidFill>
                                <a:latin typeface="Cambria Math"/>
                                <a:ea typeface="Cambria Math"/>
                              </a:rPr>
                              <m:t>′</m:t>
                            </m:r>
                          </m:sup>
                        </m:sSup>
                        <m:r>
                          <a:rPr lang="ar-AE" altLang="zh-HK" sz="2000" b="1" i="1">
                            <a:solidFill>
                              <a:schemeClr val="tx1"/>
                            </a:solidFill>
                            <a:latin typeface="Cambria Math"/>
                            <a:ea typeface="Cambria Math"/>
                          </a:rPr>
                          <m:t>))</m:t>
                        </m:r>
                      </m:sup>
                      <m:e>
                        <m:r>
                          <a:rPr lang="ar-AE" altLang="zh-HK" sz="2000" b="1" i="1">
                            <a:solidFill>
                              <a:schemeClr val="tx1"/>
                            </a:solidFill>
                            <a:latin typeface="Cambria Math"/>
                            <a:ea typeface="Cambria Math"/>
                          </a:rPr>
                          <m:t>(</m:t>
                        </m:r>
                        <m:r>
                          <a:rPr lang="zh-HK" altLang="en-US" sz="2000" b="1" i="1">
                            <a:solidFill>
                              <a:schemeClr val="tx1"/>
                            </a:solidFill>
                            <a:latin typeface="Cambria Math"/>
                            <a:ea typeface="Cambria Math"/>
                          </a:rPr>
                          <m:t>𝟏</m:t>
                        </m:r>
                        <m:r>
                          <a:rPr lang="en-US" altLang="zh-HK" sz="2000" b="1" i="1">
                            <a:solidFill>
                              <a:schemeClr val="tx1"/>
                            </a:solidFill>
                            <a:latin typeface="Cambria Math"/>
                            <a:ea typeface="Cambria Math"/>
                          </a:rPr>
                          <m:t>+</m:t>
                        </m:r>
                        <m:r>
                          <a:rPr lang="en-US" altLang="zh-HK" sz="2000" i="1">
                            <a:solidFill>
                              <a:schemeClr val="tx1"/>
                            </a:solidFill>
                            <a:latin typeface="Cambria Math"/>
                            <a:ea typeface="Cambria Math"/>
                          </a:rPr>
                          <m:t>∆</m:t>
                        </m:r>
                        <m:r>
                          <a:rPr lang="en-US" altLang="zh-HK" sz="2000" b="1" i="1">
                            <a:solidFill>
                              <a:schemeClr val="tx1"/>
                            </a:solidFill>
                            <a:latin typeface="Cambria Math"/>
                            <a:ea typeface="Cambria Math"/>
                          </a:rPr>
                          <m:t>(</m:t>
                        </m:r>
                        <m:r>
                          <a:rPr lang="zh-HK" altLang="en-US" sz="2000" b="1" i="1">
                            <a:solidFill>
                              <a:schemeClr val="tx1"/>
                            </a:solidFill>
                            <a:latin typeface="Cambria Math"/>
                            <a:ea typeface="Cambria Math"/>
                          </a:rPr>
                          <m:t>𝒄𝒉</m:t>
                        </m:r>
                        <m:d>
                          <m:dPr>
                            <m:ctrlPr>
                              <a:rPr lang="ar-AE" altLang="zh-HK" sz="2000" b="1" i="1">
                                <a:solidFill>
                                  <a:schemeClr val="tx1"/>
                                </a:solidFill>
                                <a:latin typeface="Cambria Math" charset="0"/>
                                <a:ea typeface="Cambria Math"/>
                              </a:rPr>
                            </m:ctrlPr>
                          </m:dPr>
                          <m:e>
                            <m:r>
                              <a:rPr lang="zh-HK" altLang="en-US" sz="2000" b="1" i="1">
                                <a:solidFill>
                                  <a:schemeClr val="tx1"/>
                                </a:solidFill>
                                <a:latin typeface="Cambria Math"/>
                                <a:ea typeface="Cambria Math"/>
                              </a:rPr>
                              <m:t>𝒗</m:t>
                            </m:r>
                            <m:r>
                              <a:rPr lang="en-US" altLang="zh-HK" sz="2000" b="1" i="1">
                                <a:solidFill>
                                  <a:schemeClr val="tx1"/>
                                </a:solidFill>
                                <a:latin typeface="Cambria Math"/>
                                <a:ea typeface="Cambria Math"/>
                              </a:rPr>
                              <m:t>,</m:t>
                            </m:r>
                            <m:r>
                              <a:rPr lang="zh-HK" altLang="en-US" sz="2000" b="1" i="1">
                                <a:solidFill>
                                  <a:schemeClr val="tx1"/>
                                </a:solidFill>
                                <a:latin typeface="Cambria Math"/>
                                <a:ea typeface="Cambria Math"/>
                              </a:rPr>
                              <m:t>𝒌</m:t>
                            </m:r>
                          </m:e>
                        </m:d>
                        <m:r>
                          <a:rPr lang="ar-AE" altLang="zh-HK" sz="2000" b="1" i="1">
                            <a:solidFill>
                              <a:schemeClr val="tx1"/>
                            </a:solidFill>
                            <a:latin typeface="Cambria Math"/>
                            <a:ea typeface="Cambria Math"/>
                          </a:rPr>
                          <m:t>,</m:t>
                        </m:r>
                        <m:r>
                          <a:rPr lang="zh-HK" altLang="en-US" sz="2000" b="1" i="1">
                            <a:solidFill>
                              <a:schemeClr val="tx1"/>
                            </a:solidFill>
                            <a:latin typeface="Cambria Math"/>
                            <a:ea typeface="Cambria Math"/>
                          </a:rPr>
                          <m:t>𝒄𝒉</m:t>
                        </m:r>
                        <m:r>
                          <a:rPr lang="en-US" altLang="zh-HK" sz="2000" b="1" i="1">
                            <a:solidFill>
                              <a:schemeClr val="tx1"/>
                            </a:solidFill>
                            <a:latin typeface="Cambria Math"/>
                            <a:ea typeface="Cambria Math"/>
                          </a:rPr>
                          <m:t>(</m:t>
                        </m:r>
                        <m:sSup>
                          <m:sSupPr>
                            <m:ctrlPr>
                              <a:rPr lang="ar-AE" altLang="zh-HK" sz="2000" b="1" i="1">
                                <a:solidFill>
                                  <a:schemeClr val="tx1"/>
                                </a:solidFill>
                                <a:latin typeface="Cambria Math" charset="0"/>
                                <a:ea typeface="Cambria Math"/>
                              </a:rPr>
                            </m:ctrlPr>
                          </m:sSupPr>
                          <m:e>
                            <m:r>
                              <a:rPr lang="zh-HK" altLang="en-US" sz="2000" b="1" i="1">
                                <a:solidFill>
                                  <a:schemeClr val="tx1"/>
                                </a:solidFill>
                                <a:latin typeface="Cambria Math"/>
                                <a:ea typeface="Cambria Math"/>
                              </a:rPr>
                              <m:t>𝒗</m:t>
                            </m:r>
                          </m:e>
                          <m:sup>
                            <m:r>
                              <a:rPr lang="ar-AE" altLang="zh-HK" sz="2000" b="1" i="1">
                                <a:solidFill>
                                  <a:schemeClr val="tx1"/>
                                </a:solidFill>
                                <a:latin typeface="Cambria Math"/>
                                <a:ea typeface="Cambria Math"/>
                              </a:rPr>
                              <m:t>′</m:t>
                            </m:r>
                          </m:sup>
                        </m:sSup>
                        <m:r>
                          <a:rPr lang="ar-AE" altLang="zh-HK" sz="2000" b="1" i="1">
                            <a:solidFill>
                              <a:schemeClr val="tx1"/>
                            </a:solidFill>
                            <a:latin typeface="Cambria Math"/>
                            <a:ea typeface="Cambria Math"/>
                          </a:rPr>
                          <m:t>,</m:t>
                        </m:r>
                        <m:r>
                          <a:rPr lang="zh-HK" altLang="en-US" sz="2000" b="1" i="1">
                            <a:solidFill>
                              <a:schemeClr val="tx1"/>
                            </a:solidFill>
                            <a:latin typeface="Cambria Math"/>
                            <a:ea typeface="Cambria Math"/>
                          </a:rPr>
                          <m:t>𝒌</m:t>
                        </m:r>
                        <m:r>
                          <a:rPr lang="en-US" altLang="zh-HK" sz="2000" b="1" i="1">
                            <a:solidFill>
                              <a:schemeClr val="tx1"/>
                            </a:solidFill>
                            <a:latin typeface="Cambria Math"/>
                            <a:ea typeface="Cambria Math"/>
                          </a:rPr>
                          <m:t>)))</m:t>
                        </m:r>
                      </m:e>
                    </m:nary>
                  </m:oMath>
                </a14:m>
                <a:r>
                  <a:rPr lang="ar-AE" altLang="zh-HK" sz="2000" dirty="0">
                    <a:solidFill>
                      <a:schemeClr val="tx1"/>
                    </a:solidFill>
                    <a:latin typeface="Times New Roman" panose="02020603050405020304" pitchFamily="18" charset="0"/>
                    <a:cs typeface="Times New Roman" panose="02020603050405020304" pitchFamily="18" charset="0"/>
                  </a:rPr>
                  <a:t>;</a:t>
                </a:r>
              </a:p>
              <a:p>
                <a:endParaRPr lang="en-NZ" sz="20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AECE5107-F4A0-4451-AF13-FB1AD84ACDF5}"/>
                  </a:ext>
                </a:extLst>
              </p:cNvPr>
              <p:cNvSpPr>
                <a:spLocks noGrp="1" noRot="1" noChangeAspect="1" noMove="1" noResize="1" noEditPoints="1" noAdjustHandles="1" noChangeArrowheads="1" noChangeShapeType="1" noTextEdit="1"/>
              </p:cNvSpPr>
              <p:nvPr>
                <p:ph idx="1"/>
              </p:nvPr>
            </p:nvSpPr>
            <p:spPr>
              <a:xfrm>
                <a:off x="467544" y="1046410"/>
                <a:ext cx="8229600" cy="5262910"/>
              </a:xfrm>
              <a:blipFill>
                <a:blip r:embed="rId2"/>
                <a:stretch>
                  <a:fillRect l="-74" t="-927" b="-463"/>
                </a:stretch>
              </a:blipFill>
            </p:spPr>
            <p:txBody>
              <a:bodyPr/>
              <a:lstStyle/>
              <a:p>
                <a:r>
                  <a:rPr lang="en-NZ">
                    <a:noFill/>
                  </a:rPr>
                  <a:t> </a:t>
                </a:r>
              </a:p>
            </p:txBody>
          </p:sp>
        </mc:Fallback>
      </mc:AlternateContent>
      <p:grpSp>
        <p:nvGrpSpPr>
          <p:cNvPr id="5" name="Group 4">
            <a:extLst>
              <a:ext uri="{FF2B5EF4-FFF2-40B4-BE49-F238E27FC236}">
                <a16:creationId xmlns:a16="http://schemas.microsoft.com/office/drawing/2014/main" xmlns="" id="{5D6D6D64-E50F-464C-923D-02DB8AFE3B47}"/>
              </a:ext>
            </a:extLst>
          </p:cNvPr>
          <p:cNvGrpSpPr/>
          <p:nvPr/>
        </p:nvGrpSpPr>
        <p:grpSpPr>
          <a:xfrm>
            <a:off x="6851694" y="3257224"/>
            <a:ext cx="2137898" cy="2306634"/>
            <a:chOff x="4848364" y="1410399"/>
            <a:chExt cx="2137898" cy="2306634"/>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D1BEC77B-1F8D-44EC-AF44-E6062FD596D1}"/>
                    </a:ext>
                  </a:extLst>
                </p:cNvPr>
                <p:cNvSpPr txBox="1"/>
                <p:nvPr/>
              </p:nvSpPr>
              <p:spPr>
                <a:xfrm>
                  <a:off x="5959509" y="1410399"/>
                  <a:ext cx="462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HK" b="0" i="1" dirty="0" smtClean="0">
                                <a:latin typeface="Cambria Math" charset="0"/>
                              </a:rPr>
                            </m:ctrlPr>
                          </m:sSubPr>
                          <m:e>
                            <m:r>
                              <a:rPr lang="en-US" altLang="zh-HK" b="0" i="1" dirty="0" smtClean="0">
                                <a:latin typeface="Cambria Math"/>
                              </a:rPr>
                              <m:t>𝑣</m:t>
                            </m:r>
                          </m:e>
                          <m:sub>
                            <m:r>
                              <a:rPr lang="en-US" altLang="zh-HK" b="0" i="1" dirty="0" smtClean="0">
                                <a:latin typeface="Cambria Math"/>
                              </a:rPr>
                              <m:t>1</m:t>
                            </m:r>
                          </m:sub>
                        </m:sSub>
                      </m:oMath>
                    </m:oMathPara>
                  </a14:m>
                  <a:endParaRPr lang="zh-HK" alt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959509" y="1410399"/>
                  <a:ext cx="462370" cy="369332"/>
                </a:xfrm>
                <a:prstGeom prst="rect">
                  <a:avLst/>
                </a:prstGeom>
                <a:blipFill rotWithShape="1">
                  <a:blip r:embed="rId4"/>
                  <a:stretch>
                    <a:fillRect b="-1667"/>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A794B5D6-958E-4D9D-A997-F5AEECF6B522}"/>
                    </a:ext>
                  </a:extLst>
                </p:cNvPr>
                <p:cNvSpPr txBox="1"/>
                <p:nvPr/>
              </p:nvSpPr>
              <p:spPr>
                <a:xfrm>
                  <a:off x="5321905" y="1978089"/>
                  <a:ext cx="4676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charset="0"/>
                              </a:rPr>
                            </m:ctrlPr>
                          </m:sSubPr>
                          <m:e>
                            <m:r>
                              <a:rPr lang="en-US" altLang="zh-CN" b="0" i="1" dirty="0" smtClean="0">
                                <a:latin typeface="Cambria Math"/>
                              </a:rPr>
                              <m:t>𝑣</m:t>
                            </m:r>
                          </m:e>
                          <m:sub>
                            <m:r>
                              <a:rPr lang="en-US" altLang="zh-CN" b="0" i="1" dirty="0" smtClean="0">
                                <a:latin typeface="Cambria Math"/>
                              </a:rPr>
                              <m:t>2</m:t>
                            </m:r>
                          </m:sub>
                        </m:sSub>
                      </m:oMath>
                    </m:oMathPara>
                  </a14:m>
                  <a:endParaRPr lang="zh-HK" alt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321905" y="1978089"/>
                  <a:ext cx="467692" cy="369332"/>
                </a:xfrm>
                <a:prstGeom prst="rect">
                  <a:avLst/>
                </a:prstGeom>
                <a:blipFill rotWithShape="1">
                  <a:blip r:embed="rId5"/>
                  <a:stretch>
                    <a:fillRect b="-1667"/>
                  </a:stretch>
                </a:blipFill>
              </p:spPr>
              <p:txBody>
                <a:bodyPr/>
                <a:lstStyle/>
                <a:p>
                  <a:r>
                    <a:rPr lang="zh-HK" altLang="en-US">
                      <a:noFill/>
                    </a:rPr>
                    <a:t> </a:t>
                  </a:r>
                </a:p>
              </p:txBody>
            </p:sp>
          </mc:Fallback>
        </mc:AlternateContent>
        <p:sp>
          <p:nvSpPr>
            <p:cNvPr id="8" name="TextBox 7">
              <a:extLst>
                <a:ext uri="{FF2B5EF4-FFF2-40B4-BE49-F238E27FC236}">
                  <a16:creationId xmlns:a16="http://schemas.microsoft.com/office/drawing/2014/main" xmlns="" id="{F2F811CD-61A8-400F-9BC1-4DD381C115A8}"/>
                </a:ext>
              </a:extLst>
            </p:cNvPr>
            <p:cNvSpPr txBox="1"/>
            <p:nvPr/>
          </p:nvSpPr>
          <p:spPr>
            <a:xfrm>
              <a:off x="6743888" y="1988840"/>
              <a:ext cx="242374" cy="369332"/>
            </a:xfrm>
            <a:prstGeom prst="rect">
              <a:avLst/>
            </a:prstGeom>
            <a:noFill/>
          </p:spPr>
          <p:txBody>
            <a:bodyPr wrap="none" rtlCol="0">
              <a:spAutoFit/>
            </a:bodyPr>
            <a:lstStyle/>
            <a:p>
              <a:r>
                <a:rPr lang="en-US" altLang="zh-HK" dirty="0"/>
                <a:t>.</a:t>
              </a:r>
              <a:endParaRPr lang="zh-HK" altLang="en-US" dirty="0"/>
            </a:p>
          </p:txBody>
        </p:sp>
        <p:cxnSp>
          <p:nvCxnSpPr>
            <p:cNvPr id="9" name="Straight Connector 8">
              <a:extLst>
                <a:ext uri="{FF2B5EF4-FFF2-40B4-BE49-F238E27FC236}">
                  <a16:creationId xmlns:a16="http://schemas.microsoft.com/office/drawing/2014/main" xmlns="" id="{FE94DC5F-1277-4A24-9B52-51DCE109EE18}"/>
                </a:ext>
              </a:extLst>
            </p:cNvPr>
            <p:cNvCxnSpPr>
              <a:cxnSpLocks/>
              <a:stCxn id="6" idx="2"/>
              <a:endCxn id="8" idx="0"/>
            </p:cNvCxnSpPr>
            <p:nvPr/>
          </p:nvCxnSpPr>
          <p:spPr>
            <a:xfrm>
              <a:off x="6190694" y="1779731"/>
              <a:ext cx="674381" cy="209109"/>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xmlns="" id="{855898B7-A9BC-41FF-B4B3-CDE1C8A571FE}"/>
                </a:ext>
              </a:extLst>
            </p:cNvPr>
            <p:cNvSpPr txBox="1"/>
            <p:nvPr/>
          </p:nvSpPr>
          <p:spPr>
            <a:xfrm>
              <a:off x="6743888" y="2843644"/>
              <a:ext cx="242374" cy="369332"/>
            </a:xfrm>
            <a:prstGeom prst="rect">
              <a:avLst/>
            </a:prstGeom>
            <a:noFill/>
          </p:spPr>
          <p:txBody>
            <a:bodyPr wrap="none" rtlCol="0">
              <a:spAutoFit/>
            </a:bodyPr>
            <a:lstStyle/>
            <a:p>
              <a:r>
                <a:rPr lang="en-US" altLang="zh-HK" dirty="0"/>
                <a:t>.</a:t>
              </a:r>
              <a:endParaRPr lang="zh-HK" altLang="en-US" dirty="0"/>
            </a:p>
          </p:txBody>
        </p:sp>
        <p:cxnSp>
          <p:nvCxnSpPr>
            <p:cNvPr id="11" name="Straight Connector 10">
              <a:extLst>
                <a:ext uri="{FF2B5EF4-FFF2-40B4-BE49-F238E27FC236}">
                  <a16:creationId xmlns:a16="http://schemas.microsoft.com/office/drawing/2014/main" xmlns="" id="{61CACA3B-3101-40D7-8AC4-8CE1772F1C7D}"/>
                </a:ext>
              </a:extLst>
            </p:cNvPr>
            <p:cNvCxnSpPr>
              <a:cxnSpLocks/>
              <a:stCxn id="8" idx="2"/>
              <a:endCxn id="10" idx="0"/>
            </p:cNvCxnSpPr>
            <p:nvPr/>
          </p:nvCxnSpPr>
          <p:spPr>
            <a:xfrm>
              <a:off x="6865075" y="2358172"/>
              <a:ext cx="0" cy="48547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06961F64-5D9B-4379-8C1F-322A6C0AC3C2}"/>
                    </a:ext>
                  </a:extLst>
                </p:cNvPr>
                <p:cNvSpPr txBox="1"/>
                <p:nvPr/>
              </p:nvSpPr>
              <p:spPr>
                <a:xfrm>
                  <a:off x="5321905" y="2559996"/>
                  <a:ext cx="493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dirty="0" smtClean="0">
                                <a:latin typeface="Cambria Math" charset="0"/>
                              </a:rPr>
                            </m:ctrlPr>
                          </m:sSubPr>
                          <m:e>
                            <m:r>
                              <a:rPr lang="en-US" altLang="zh-CN" b="1" i="1" dirty="0" smtClean="0">
                                <a:latin typeface="Cambria Math"/>
                              </a:rPr>
                              <m:t>𝒗</m:t>
                            </m:r>
                          </m:e>
                          <m:sub>
                            <m:r>
                              <a:rPr lang="en-US" altLang="zh-CN" b="1" i="1" dirty="0" smtClean="0">
                                <a:latin typeface="Cambria Math"/>
                              </a:rPr>
                              <m:t>𝟑</m:t>
                            </m:r>
                          </m:sub>
                        </m:sSub>
                      </m:oMath>
                    </m:oMathPara>
                  </a14:m>
                  <a:endParaRPr lang="zh-HK" altLang="en-US"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5321905" y="2559996"/>
                  <a:ext cx="493981" cy="369332"/>
                </a:xfrm>
                <a:prstGeom prst="rect">
                  <a:avLst/>
                </a:prstGeom>
                <a:blipFill rotWithShape="1">
                  <a:blip r:embed="rId6"/>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E3369A79-F6A4-41EA-BC0F-4EBC8D2D672A}"/>
                    </a:ext>
                  </a:extLst>
                </p:cNvPr>
                <p:cNvSpPr txBox="1"/>
                <p:nvPr/>
              </p:nvSpPr>
              <p:spPr>
                <a:xfrm>
                  <a:off x="4932040" y="3347700"/>
                  <a:ext cx="4578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charset="0"/>
                              </a:rPr>
                            </m:ctrlPr>
                          </m:sSubPr>
                          <m:e>
                            <m:r>
                              <a:rPr lang="en-US" altLang="zh-CN" i="1" dirty="0" smtClean="0">
                                <a:latin typeface="Cambria Math"/>
                              </a:rPr>
                              <m:t>𝑣</m:t>
                            </m:r>
                          </m:e>
                          <m:sub>
                            <m:r>
                              <a:rPr lang="en-US" altLang="zh-CN" b="0" i="1" dirty="0" smtClean="0">
                                <a:latin typeface="Cambria Math"/>
                              </a:rPr>
                              <m:t>4</m:t>
                            </m:r>
                          </m:sub>
                        </m:sSub>
                      </m:oMath>
                    </m:oMathPara>
                  </a14:m>
                  <a:endParaRPr lang="zh-HK" alt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932040" y="3347700"/>
                  <a:ext cx="457818" cy="369332"/>
                </a:xfrm>
                <a:prstGeom prst="rect">
                  <a:avLst/>
                </a:prstGeom>
                <a:blipFill rotWithShape="1">
                  <a:blip r:embed="rId7"/>
                  <a:stretch>
                    <a:fillRect b="-1667"/>
                  </a:stretch>
                </a:blipFill>
              </p:spPr>
              <p:txBody>
                <a:bodyPr/>
                <a:lstStyle/>
                <a:p>
                  <a:r>
                    <a:rPr lang="zh-HK" altLang="en-US">
                      <a:noFill/>
                    </a:rPr>
                    <a:t> </a:t>
                  </a:r>
                </a:p>
              </p:txBody>
            </p:sp>
          </mc:Fallback>
        </mc:AlternateContent>
        <p:sp>
          <p:nvSpPr>
            <p:cNvPr id="14" name="TextBox 13">
              <a:extLst>
                <a:ext uri="{FF2B5EF4-FFF2-40B4-BE49-F238E27FC236}">
                  <a16:creationId xmlns:a16="http://schemas.microsoft.com/office/drawing/2014/main" xmlns="" id="{E9ED84C5-B112-40DC-823F-2E09C34F2532}"/>
                </a:ext>
              </a:extLst>
            </p:cNvPr>
            <p:cNvSpPr txBox="1"/>
            <p:nvPr/>
          </p:nvSpPr>
          <p:spPr>
            <a:xfrm>
              <a:off x="5456746" y="3347216"/>
              <a:ext cx="516488" cy="369332"/>
            </a:xfrm>
            <a:prstGeom prst="rect">
              <a:avLst/>
            </a:prstGeom>
            <a:noFill/>
          </p:spPr>
          <p:txBody>
            <a:bodyPr wrap="none" rtlCol="0">
              <a:spAutoFit/>
            </a:bodyPr>
            <a:lstStyle/>
            <a:p>
              <a:r>
                <a:rPr lang="en-US" altLang="zh-CN" dirty="0"/>
                <a:t>……</a:t>
              </a:r>
              <a:endParaRPr lang="zh-HK" altLang="en-US" dirty="0"/>
            </a:p>
          </p:txBody>
        </p:sp>
        <p:cxnSp>
          <p:nvCxnSpPr>
            <p:cNvPr id="15" name="Straight Connector 14">
              <a:extLst>
                <a:ext uri="{FF2B5EF4-FFF2-40B4-BE49-F238E27FC236}">
                  <a16:creationId xmlns:a16="http://schemas.microsoft.com/office/drawing/2014/main" xmlns="" id="{E5F4C52B-0F21-43FD-AA11-40929FD6D78C}"/>
                </a:ext>
              </a:extLst>
            </p:cNvPr>
            <p:cNvCxnSpPr>
              <a:cxnSpLocks/>
              <a:stCxn id="12" idx="2"/>
              <a:endCxn id="13" idx="0"/>
            </p:cNvCxnSpPr>
            <p:nvPr/>
          </p:nvCxnSpPr>
          <p:spPr>
            <a:xfrm flipH="1">
              <a:off x="5160949" y="2929328"/>
              <a:ext cx="407947" cy="418372"/>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D98EFC37-07F9-40ED-B78A-90F616353CF8}"/>
                </a:ext>
              </a:extLst>
            </p:cNvPr>
            <p:cNvCxnSpPr>
              <a:cxnSpLocks/>
              <a:stCxn id="12" idx="2"/>
              <a:endCxn id="14" idx="0"/>
            </p:cNvCxnSpPr>
            <p:nvPr/>
          </p:nvCxnSpPr>
          <p:spPr>
            <a:xfrm>
              <a:off x="5568896" y="2929328"/>
              <a:ext cx="146094" cy="4178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B5AA5064-DC6D-444C-89F1-7AAF7EE73333}"/>
                    </a:ext>
                  </a:extLst>
                </p:cNvPr>
                <p:cNvSpPr txBox="1"/>
                <p:nvPr/>
              </p:nvSpPr>
              <p:spPr>
                <a:xfrm>
                  <a:off x="5989222" y="3265231"/>
                  <a:ext cx="4676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charset="0"/>
                              </a:rPr>
                            </m:ctrlPr>
                          </m:sSubPr>
                          <m:e>
                            <m:r>
                              <a:rPr lang="en-US" altLang="zh-CN" i="1" dirty="0" smtClean="0">
                                <a:latin typeface="Cambria Math"/>
                              </a:rPr>
                              <m:t>𝑣</m:t>
                            </m:r>
                          </m:e>
                          <m:sub>
                            <m:r>
                              <a:rPr lang="en-US" altLang="zh-CN" b="0" i="1" dirty="0" smtClean="0">
                                <a:latin typeface="Cambria Math"/>
                              </a:rPr>
                              <m:t>5</m:t>
                            </m:r>
                          </m:sub>
                        </m:sSub>
                      </m:oMath>
                    </m:oMathPara>
                  </a14:m>
                  <a:endParaRPr lang="zh-HK" alt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5989222" y="3265231"/>
                  <a:ext cx="467692" cy="369332"/>
                </a:xfrm>
                <a:prstGeom prst="rect">
                  <a:avLst/>
                </a:prstGeom>
                <a:blipFill rotWithShape="1">
                  <a:blip r:embed="rId8"/>
                  <a:stretch>
                    <a:fillRect/>
                  </a:stretch>
                </a:blipFill>
              </p:spPr>
              <p:txBody>
                <a:bodyPr/>
                <a:lstStyle/>
                <a:p>
                  <a:r>
                    <a:rPr lang="zh-HK" altLang="en-US">
                      <a:noFill/>
                    </a:rPr>
                    <a:t> </a:t>
                  </a:r>
                </a:p>
              </p:txBody>
            </p:sp>
          </mc:Fallback>
        </mc:AlternateContent>
        <p:cxnSp>
          <p:nvCxnSpPr>
            <p:cNvPr id="18" name="Straight Connector 17">
              <a:extLst>
                <a:ext uri="{FF2B5EF4-FFF2-40B4-BE49-F238E27FC236}">
                  <a16:creationId xmlns:a16="http://schemas.microsoft.com/office/drawing/2014/main" xmlns="" id="{D3BE28E8-BE8D-4DB9-A6CE-7D6AC78BD801}"/>
                </a:ext>
              </a:extLst>
            </p:cNvPr>
            <p:cNvCxnSpPr>
              <a:cxnSpLocks/>
              <a:stCxn id="12" idx="2"/>
              <a:endCxn id="17" idx="0"/>
            </p:cNvCxnSpPr>
            <p:nvPr/>
          </p:nvCxnSpPr>
          <p:spPr>
            <a:xfrm>
              <a:off x="5568896" y="2929328"/>
              <a:ext cx="654172" cy="335903"/>
            </a:xfrm>
            <a:prstGeom prst="line">
              <a:avLst/>
            </a:prstGeom>
          </p:spPr>
          <p:style>
            <a:lnRef idx="1">
              <a:schemeClr val="dk1"/>
            </a:lnRef>
            <a:fillRef idx="0">
              <a:schemeClr val="dk1"/>
            </a:fillRef>
            <a:effectRef idx="0">
              <a:schemeClr val="dk1"/>
            </a:effectRef>
            <a:fontRef idx="minor">
              <a:schemeClr val="tx1"/>
            </a:fontRef>
          </p:style>
        </p:cxnSp>
        <p:sp>
          <p:nvSpPr>
            <p:cNvPr id="19" name="Freeform 25">
              <a:extLst>
                <a:ext uri="{FF2B5EF4-FFF2-40B4-BE49-F238E27FC236}">
                  <a16:creationId xmlns:a16="http://schemas.microsoft.com/office/drawing/2014/main" xmlns="" id="{D8C3EA8C-E69B-4D29-8847-46753AF5293D}"/>
                </a:ext>
              </a:extLst>
            </p:cNvPr>
            <p:cNvSpPr/>
            <p:nvPr/>
          </p:nvSpPr>
          <p:spPr>
            <a:xfrm>
              <a:off x="4848364" y="2636913"/>
              <a:ext cx="1739860" cy="1080120"/>
            </a:xfrm>
            <a:custGeom>
              <a:avLst/>
              <a:gdLst>
                <a:gd name="connsiteX0" fmla="*/ 0 w 2688772"/>
                <a:gd name="connsiteY0" fmla="*/ 1153886 h 1153886"/>
                <a:gd name="connsiteX1" fmla="*/ 2688772 w 2688772"/>
                <a:gd name="connsiteY1" fmla="*/ 1153886 h 1153886"/>
                <a:gd name="connsiteX2" fmla="*/ 2340429 w 2688772"/>
                <a:gd name="connsiteY2" fmla="*/ 348343 h 1153886"/>
                <a:gd name="connsiteX3" fmla="*/ 979715 w 2688772"/>
                <a:gd name="connsiteY3" fmla="*/ 0 h 1153886"/>
                <a:gd name="connsiteX4" fmla="*/ 511629 w 2688772"/>
                <a:gd name="connsiteY4" fmla="*/ 87086 h 1153886"/>
                <a:gd name="connsiteX5" fmla="*/ 0 w 2688772"/>
                <a:gd name="connsiteY5" fmla="*/ 1153886 h 1153886"/>
                <a:gd name="connsiteX0" fmla="*/ 0 w 2688772"/>
                <a:gd name="connsiteY0" fmla="*/ 1153886 h 1153886"/>
                <a:gd name="connsiteX1" fmla="*/ 2688772 w 2688772"/>
                <a:gd name="connsiteY1" fmla="*/ 1153886 h 1153886"/>
                <a:gd name="connsiteX2" fmla="*/ 2318658 w 2688772"/>
                <a:gd name="connsiteY2" fmla="*/ 272163 h 1153886"/>
                <a:gd name="connsiteX3" fmla="*/ 979715 w 2688772"/>
                <a:gd name="connsiteY3" fmla="*/ 0 h 1153886"/>
                <a:gd name="connsiteX4" fmla="*/ 511629 w 2688772"/>
                <a:gd name="connsiteY4" fmla="*/ 87086 h 1153886"/>
                <a:gd name="connsiteX5" fmla="*/ 0 w 2688772"/>
                <a:gd name="connsiteY5" fmla="*/ 1153886 h 1153886"/>
                <a:gd name="connsiteX0" fmla="*/ 0 w 2688772"/>
                <a:gd name="connsiteY0" fmla="*/ 1153886 h 1153886"/>
                <a:gd name="connsiteX1" fmla="*/ 2688772 w 2688772"/>
                <a:gd name="connsiteY1" fmla="*/ 1153886 h 1153886"/>
                <a:gd name="connsiteX2" fmla="*/ 2318658 w 2688772"/>
                <a:gd name="connsiteY2" fmla="*/ 272163 h 1153886"/>
                <a:gd name="connsiteX3" fmla="*/ 979715 w 2688772"/>
                <a:gd name="connsiteY3" fmla="*/ 0 h 1153886"/>
                <a:gd name="connsiteX4" fmla="*/ 511629 w 2688772"/>
                <a:gd name="connsiteY4" fmla="*/ 87086 h 1153886"/>
                <a:gd name="connsiteX5" fmla="*/ 0 w 2688772"/>
                <a:gd name="connsiteY5" fmla="*/ 1153886 h 1153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8772" h="1153886">
                  <a:moveTo>
                    <a:pt x="0" y="1153886"/>
                  </a:moveTo>
                  <a:lnTo>
                    <a:pt x="2688772" y="1153886"/>
                  </a:lnTo>
                  <a:cubicBezTo>
                    <a:pt x="2565401" y="859978"/>
                    <a:pt x="2507343" y="566071"/>
                    <a:pt x="2318658" y="272163"/>
                  </a:cubicBezTo>
                  <a:lnTo>
                    <a:pt x="979715" y="0"/>
                  </a:lnTo>
                  <a:lnTo>
                    <a:pt x="511629" y="87086"/>
                  </a:lnTo>
                  <a:lnTo>
                    <a:pt x="0" y="1153886"/>
                  </a:lnTo>
                  <a:close/>
                </a:path>
              </a:pathLst>
            </a:custGeom>
            <a:no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HK" altLang="en-US"/>
            </a:p>
          </p:txBody>
        </p:sp>
        <p:cxnSp>
          <p:nvCxnSpPr>
            <p:cNvPr id="20" name="Straight Connector 19">
              <a:extLst>
                <a:ext uri="{FF2B5EF4-FFF2-40B4-BE49-F238E27FC236}">
                  <a16:creationId xmlns:a16="http://schemas.microsoft.com/office/drawing/2014/main" xmlns="" id="{E0FA3997-FA36-4958-9D94-F091198432D5}"/>
                </a:ext>
              </a:extLst>
            </p:cNvPr>
            <p:cNvCxnSpPr>
              <a:cxnSpLocks/>
              <a:stCxn id="6" idx="2"/>
              <a:endCxn id="7" idx="0"/>
            </p:cNvCxnSpPr>
            <p:nvPr/>
          </p:nvCxnSpPr>
          <p:spPr>
            <a:xfrm flipH="1">
              <a:off x="5555751" y="1779731"/>
              <a:ext cx="634943" cy="198358"/>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BADB948E-4FB0-4F34-898E-27CDAA5D3766}"/>
                </a:ext>
              </a:extLst>
            </p:cNvPr>
            <p:cNvCxnSpPr>
              <a:cxnSpLocks/>
              <a:stCxn id="7" idx="2"/>
              <a:endCxn id="12" idx="0"/>
            </p:cNvCxnSpPr>
            <p:nvPr/>
          </p:nvCxnSpPr>
          <p:spPr>
            <a:xfrm>
              <a:off x="5555751" y="2347421"/>
              <a:ext cx="13145" cy="212575"/>
            </a:xfrm>
            <a:prstGeom prst="line">
              <a:avLst/>
            </a:prstGeom>
          </p:spPr>
          <p:style>
            <a:lnRef idx="1">
              <a:schemeClr val="dk1"/>
            </a:lnRef>
            <a:fillRef idx="0">
              <a:schemeClr val="dk1"/>
            </a:fillRef>
            <a:effectRef idx="0">
              <a:schemeClr val="dk1"/>
            </a:effectRef>
            <a:fontRef idx="minor">
              <a:schemeClr val="tx1"/>
            </a:fontRef>
          </p:style>
        </p:cxnSp>
      </p:grpSp>
      <p:sp>
        <p:nvSpPr>
          <p:cNvPr id="22" name="TextBox 21">
            <a:extLst>
              <a:ext uri="{FF2B5EF4-FFF2-40B4-BE49-F238E27FC236}">
                <a16:creationId xmlns:a16="http://schemas.microsoft.com/office/drawing/2014/main" xmlns="" id="{7613D17E-24B7-4BAB-8E66-AA1794131A56}"/>
              </a:ext>
            </a:extLst>
          </p:cNvPr>
          <p:cNvSpPr txBox="1"/>
          <p:nvPr/>
        </p:nvSpPr>
        <p:spPr>
          <a:xfrm>
            <a:off x="6046322" y="4270446"/>
            <a:ext cx="881973" cy="338554"/>
          </a:xfrm>
          <a:prstGeom prst="rect">
            <a:avLst/>
          </a:prstGeom>
          <a:noFill/>
        </p:spPr>
        <p:txBody>
          <a:bodyPr wrap="none" rtlCol="0">
            <a:spAutoFit/>
          </a:bodyPr>
          <a:lstStyle/>
          <a:p>
            <a:r>
              <a:rPr lang="en-US" altLang="zh-HK" sz="1600" dirty="0">
                <a:latin typeface="Times New Roman" panose="02020603050405020304" pitchFamily="18" charset="0"/>
                <a:cs typeface="Times New Roman" panose="02020603050405020304" pitchFamily="18" charset="0"/>
              </a:rPr>
              <a:t>Sub-tree</a:t>
            </a:r>
          </a:p>
        </p:txBody>
      </p:sp>
      <p:sp>
        <p:nvSpPr>
          <p:cNvPr id="23" name="线条">
            <a:extLst>
              <a:ext uri="{FF2B5EF4-FFF2-40B4-BE49-F238E27FC236}">
                <a16:creationId xmlns:a16="http://schemas.microsoft.com/office/drawing/2014/main" xmlns="" id="{40AC439C-1322-4391-B947-F1E4AB79AE9D}"/>
              </a:ext>
            </a:extLst>
          </p:cNvPr>
          <p:cNvSpPr/>
          <p:nvPr/>
        </p:nvSpPr>
        <p:spPr>
          <a:xfrm flipH="1" flipV="1">
            <a:off x="6487307" y="4559937"/>
            <a:ext cx="440987" cy="710304"/>
          </a:xfrm>
          <a:prstGeom prst="line">
            <a:avLst/>
          </a:prstGeom>
          <a:ln w="25400">
            <a:solidFill>
              <a:schemeClr val="accent3"/>
            </a:solidFill>
            <a:miter/>
            <a:tailEnd type="triangle"/>
          </a:ln>
        </p:spPr>
        <p:txBody>
          <a:bodyPr lIns="45718" tIns="45718" rIns="45718" bIns="45718"/>
          <a:lstStyle/>
          <a:p>
            <a:endParaRPr/>
          </a:p>
        </p:txBody>
      </p:sp>
      <p:cxnSp>
        <p:nvCxnSpPr>
          <p:cNvPr id="25" name="Straight Arrow Connector 24">
            <a:extLst>
              <a:ext uri="{FF2B5EF4-FFF2-40B4-BE49-F238E27FC236}">
                <a16:creationId xmlns:a16="http://schemas.microsoft.com/office/drawing/2014/main" xmlns="" id="{C178FAC1-1C33-48E2-8CA6-8062721A8858}"/>
              </a:ext>
            </a:extLst>
          </p:cNvPr>
          <p:cNvCxnSpPr>
            <a:stCxn id="23" idx="1"/>
          </p:cNvCxnSpPr>
          <p:nvPr/>
        </p:nvCxnSpPr>
        <p:spPr bwMode="auto">
          <a:xfrm>
            <a:off x="6487307" y="4559937"/>
            <a:ext cx="448063" cy="4998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60542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C2563-9BA5-482F-A8B5-7D9EA86A98C6}"/>
              </a:ext>
            </a:extLst>
          </p:cNvPr>
          <p:cNvSpPr>
            <a:spLocks noGrp="1"/>
          </p:cNvSpPr>
          <p:nvPr>
            <p:ph type="title"/>
          </p:nvPr>
        </p:nvSpPr>
        <p:spPr>
          <a:xfrm>
            <a:off x="457200" y="277813"/>
            <a:ext cx="8229600" cy="558899"/>
          </a:xfrm>
        </p:spPr>
        <p:txBody>
          <a:bodyPr/>
          <a:lstStyle/>
          <a:p>
            <a:r>
              <a:rPr lang="en-NZ" dirty="0"/>
              <a:t>Context-sensitive PTK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AECE5107-F4A0-4451-AF13-FB1AD84ACDF5}"/>
                  </a:ext>
                </a:extLst>
              </p:cNvPr>
              <p:cNvSpPr>
                <a:spLocks noGrp="1"/>
              </p:cNvSpPr>
              <p:nvPr>
                <p:ph idx="1"/>
              </p:nvPr>
            </p:nvSpPr>
            <p:spPr>
              <a:xfrm>
                <a:off x="467544" y="1046410"/>
                <a:ext cx="8229600" cy="5262910"/>
              </a:xfrm>
            </p:spPr>
            <p:txBody>
              <a:bodyPr/>
              <a:lstStyle/>
              <a:p>
                <a:pPr>
                  <a:lnSpc>
                    <a:spcPct val="120000"/>
                  </a:lnSpc>
                </a:pPr>
                <a:r>
                  <a:rPr lang="en-NZ" sz="1800" dirty="0">
                    <a:latin typeface="Times New Roman" panose="02020603050405020304" pitchFamily="18" charset="0"/>
                    <a:ea typeface="Times New Roman"/>
                    <a:cs typeface="Times New Roman" panose="02020603050405020304" pitchFamily="18" charset="0"/>
                    <a:sym typeface="Times New Roman"/>
                  </a:rPr>
                  <a:t>Why </a:t>
                </a:r>
                <a:r>
                  <a:rPr lang="en-NZ" sz="1800" dirty="0" err="1">
                    <a:latin typeface="Times New Roman" panose="02020603050405020304" pitchFamily="18" charset="0"/>
                    <a:ea typeface="Times New Roman"/>
                    <a:cs typeface="Times New Roman" panose="02020603050405020304" pitchFamily="18" charset="0"/>
                    <a:sym typeface="Times New Roman"/>
                  </a:rPr>
                  <a:t>cPTK</a:t>
                </a:r>
                <a:r>
                  <a:rPr lang="en-NZ" sz="1800" dirty="0">
                    <a:latin typeface="Times New Roman" panose="02020603050405020304" pitchFamily="18" charset="0"/>
                    <a:ea typeface="Times New Roman"/>
                    <a:cs typeface="Times New Roman" panose="02020603050405020304" pitchFamily="18" charset="0"/>
                    <a:sym typeface="Times New Roman"/>
                  </a:rPr>
                  <a:t>?</a:t>
                </a:r>
              </a:p>
              <a:p>
                <a:pPr marL="685800" lvl="1" indent="-228600">
                  <a:lnSpc>
                    <a:spcPct val="120000"/>
                  </a:lnSpc>
                  <a:spcBef>
                    <a:spcPts val="500"/>
                  </a:spcBef>
                  <a:defRPr sz="2400"/>
                </a:pPr>
                <a:r>
                  <a:rPr lang="en-NZ" sz="1800" dirty="0">
                    <a:latin typeface="Times New Roman" panose="02020603050405020304" pitchFamily="18" charset="0"/>
                    <a:ea typeface="Times New Roman"/>
                    <a:cs typeface="Times New Roman" panose="02020603050405020304" pitchFamily="18" charset="0"/>
                    <a:sym typeface="Times New Roman"/>
                  </a:rPr>
                  <a:t>PTK ignores the clues outside the subtrees (the route embed how the propagation happens). </a:t>
                </a:r>
              </a:p>
              <a:p>
                <a:pPr marL="685800" lvl="1" indent="-228600">
                  <a:lnSpc>
                    <a:spcPct val="120000"/>
                  </a:lnSpc>
                  <a:spcBef>
                    <a:spcPts val="500"/>
                  </a:spcBef>
                  <a:defRPr sz="2400"/>
                </a:pPr>
                <a:r>
                  <a:rPr lang="en-NZ" sz="1800" dirty="0">
                    <a:latin typeface="Times New Roman" panose="02020603050405020304" pitchFamily="18" charset="0"/>
                    <a:ea typeface="Times New Roman"/>
                    <a:cs typeface="Times New Roman" panose="02020603050405020304" pitchFamily="18" charset="0"/>
                    <a:sym typeface="Times New Roman"/>
                  </a:rPr>
                  <a:t>Insights from context-sensitive tree kernel (Zhou et al., 2007)</a:t>
                </a:r>
              </a:p>
              <a:p>
                <a:pPr marL="228600" lvl="1" indent="-228600">
                  <a:lnSpc>
                    <a:spcPct val="120000"/>
                  </a:lnSpc>
                </a:pPr>
                <a:r>
                  <a:rPr lang="en-NZ" altLang="zh-CN" sz="1800" dirty="0">
                    <a:latin typeface="Times New Roman" panose="02020603050405020304" pitchFamily="18" charset="0"/>
                    <a:cs typeface="Times New Roman" panose="02020603050405020304" pitchFamily="18" charset="0"/>
                  </a:rPr>
                  <a:t>Kernel Function: </a:t>
                </a:r>
                <a14:m>
                  <m:oMath xmlns:m="http://schemas.openxmlformats.org/officeDocument/2006/math">
                    <m:r>
                      <a:rPr lang="en-NZ" altLang="zh-CN" sz="1800">
                        <a:latin typeface="Cambria Math" panose="02040503050406030204" pitchFamily="18" charset="0"/>
                        <a:cs typeface="Times New Roman" panose="02020603050405020304" pitchFamily="18" charset="0"/>
                      </a:rPr>
                      <m:t> </m:t>
                    </m:r>
                    <m:nary>
                      <m:naryPr>
                        <m:chr m:val="∑"/>
                        <m:supHide m:val="on"/>
                        <m:ctrlPr>
                          <a:rPr lang="en-NZ" altLang="zh-CN" sz="1800" i="1">
                            <a:latin typeface="Cambria Math" charset="0"/>
                            <a:cs typeface="Times New Roman" panose="02020603050405020304" pitchFamily="18" charset="0"/>
                          </a:rPr>
                        </m:ctrlPr>
                      </m:naryPr>
                      <m:sub>
                        <m:sSub>
                          <m:sSubPr>
                            <m:ctrlPr>
                              <a:rPr lang="en-US" altLang="zh-CN" sz="1800" i="1">
                                <a:latin typeface="Cambria Math" charset="0"/>
                                <a:cs typeface="Times New Roman" panose="02020603050405020304" pitchFamily="18" charset="0"/>
                              </a:rPr>
                            </m:ctrlPr>
                          </m:sSubPr>
                          <m:e>
                            <m:r>
                              <m:rPr>
                                <m:brk m:alnAt="7"/>
                              </m:rPr>
                              <a:rPr lang="en-US" altLang="zh-CN" sz="1800" i="1">
                                <a:latin typeface="Cambria Math"/>
                                <a:cs typeface="Times New Roman" panose="02020603050405020304" pitchFamily="18" charset="0"/>
                              </a:rPr>
                              <m:t>𝑣</m:t>
                            </m:r>
                          </m:e>
                          <m:sub>
                            <m:r>
                              <m:rPr>
                                <m:brk m:alnAt="7"/>
                              </m:rPr>
                              <a:rPr lang="en-US" altLang="zh-CN" sz="1800" i="1">
                                <a:latin typeface="Cambria Math"/>
                                <a:cs typeface="Times New Roman" panose="02020603050405020304" pitchFamily="18" charset="0"/>
                              </a:rPr>
                              <m:t>𝑖</m:t>
                            </m:r>
                          </m:sub>
                        </m:sSub>
                        <m:r>
                          <a:rPr lang="en-US" altLang="zh-CN" sz="1800" i="1">
                            <a:latin typeface="Cambria Math"/>
                            <a:ea typeface="Cambria Math"/>
                            <a:cs typeface="Times New Roman" panose="02020603050405020304" pitchFamily="18" charset="0"/>
                          </a:rPr>
                          <m:t>∈</m:t>
                        </m:r>
                        <m:sSub>
                          <m:sSubPr>
                            <m:ctrlPr>
                              <a:rPr lang="en-US" altLang="zh-CN" sz="1800" i="1">
                                <a:latin typeface="Cambria Math" charset="0"/>
                                <a:cs typeface="Times New Roman" panose="02020603050405020304" pitchFamily="18" charset="0"/>
                              </a:rPr>
                            </m:ctrlPr>
                          </m:sSubPr>
                          <m:e>
                            <m:r>
                              <m:rPr>
                                <m:brk m:alnAt="7"/>
                              </m:rPr>
                              <a:rPr lang="en-US" altLang="zh-CN" sz="1800" i="1">
                                <a:latin typeface="Cambria Math"/>
                                <a:cs typeface="Times New Roman" panose="02020603050405020304" pitchFamily="18" charset="0"/>
                              </a:rPr>
                              <m:t>𝑉</m:t>
                            </m:r>
                          </m:e>
                          <m:sub>
                            <m:r>
                              <m:rPr>
                                <m:brk m:alnAt="7"/>
                              </m:rPr>
                              <a:rPr lang="en-US" altLang="zh-CN" sz="1800" i="1">
                                <a:latin typeface="Cambria Math"/>
                                <a:cs typeface="Times New Roman" panose="02020603050405020304" pitchFamily="18" charset="0"/>
                              </a:rPr>
                              <m:t>1</m:t>
                            </m:r>
                          </m:sub>
                        </m:sSub>
                      </m:sub>
                      <m:sup/>
                      <m:e>
                        <m:nary>
                          <m:naryPr>
                            <m:chr m:val="∑"/>
                            <m:ctrlPr>
                              <a:rPr lang="en-US" altLang="zh-CN" sz="1800" i="1">
                                <a:latin typeface="Cambria Math" charset="0"/>
                                <a:cs typeface="Times New Roman" panose="02020603050405020304" pitchFamily="18" charset="0"/>
                              </a:rPr>
                            </m:ctrlPr>
                          </m:naryPr>
                          <m:sub>
                            <m:r>
                              <m:rPr>
                                <m:brk m:alnAt="23"/>
                              </m:rPr>
                              <a:rPr lang="en-US" altLang="zh-CN" sz="1800" i="1">
                                <a:latin typeface="Cambria Math"/>
                                <a:cs typeface="Times New Roman" panose="02020603050405020304" pitchFamily="18" charset="0"/>
                              </a:rPr>
                              <m:t>𝑥</m:t>
                            </m:r>
                            <m:r>
                              <a:rPr lang="en-US" altLang="zh-CN" sz="1800" i="1">
                                <a:latin typeface="Cambria Math"/>
                                <a:cs typeface="Times New Roman" panose="02020603050405020304" pitchFamily="18" charset="0"/>
                              </a:rPr>
                              <m:t>=</m:t>
                            </m:r>
                            <m:r>
                              <m:rPr>
                                <m:brk m:alnAt="23"/>
                              </m:rPr>
                              <a:rPr lang="en-US" altLang="zh-CN" sz="1800" i="1">
                                <a:latin typeface="Cambria Math"/>
                                <a:cs typeface="Times New Roman" panose="02020603050405020304" pitchFamily="18" charset="0"/>
                              </a:rPr>
                              <m:t>0</m:t>
                            </m:r>
                          </m:sub>
                          <m:sup>
                            <m:sSubSup>
                              <m:sSubSupPr>
                                <m:ctrlPr>
                                  <a:rPr lang="en-US" altLang="zh-CN" sz="1800" i="1">
                                    <a:latin typeface="Cambria Math" charset="0"/>
                                    <a:cs typeface="Times New Roman" panose="02020603050405020304" pitchFamily="18" charset="0"/>
                                  </a:rPr>
                                </m:ctrlPr>
                              </m:sSubSupPr>
                              <m:e>
                                <m:r>
                                  <a:rPr lang="en-US" altLang="zh-CN" sz="1800" i="1">
                                    <a:latin typeface="Cambria Math"/>
                                    <a:cs typeface="Times New Roman" panose="02020603050405020304" pitchFamily="18" charset="0"/>
                                  </a:rPr>
                                  <m:t>𝐿</m:t>
                                </m:r>
                              </m:e>
                              <m:sub>
                                <m:sSub>
                                  <m:sSubPr>
                                    <m:ctrlPr>
                                      <a:rPr lang="en-US" altLang="zh-CN" sz="1800" i="1">
                                        <a:latin typeface="Cambria Math" charset="0"/>
                                        <a:cs typeface="Times New Roman" panose="02020603050405020304" pitchFamily="18" charset="0"/>
                                      </a:rPr>
                                    </m:ctrlPr>
                                  </m:sSubPr>
                                  <m:e>
                                    <m:r>
                                      <a:rPr lang="en-US" altLang="zh-CN" sz="1800" i="1">
                                        <a:latin typeface="Cambria Math"/>
                                        <a:cs typeface="Times New Roman" panose="02020603050405020304" pitchFamily="18" charset="0"/>
                                      </a:rPr>
                                      <m:t>𝑣</m:t>
                                    </m:r>
                                  </m:e>
                                  <m:sub>
                                    <m:r>
                                      <a:rPr lang="en-US" altLang="zh-CN" sz="1800" i="1">
                                        <a:latin typeface="Cambria Math"/>
                                        <a:cs typeface="Times New Roman" panose="02020603050405020304" pitchFamily="18" charset="0"/>
                                      </a:rPr>
                                      <m:t>𝑖</m:t>
                                    </m:r>
                                  </m:sub>
                                </m:sSub>
                              </m:sub>
                              <m:sup>
                                <m:sSub>
                                  <m:sSubPr>
                                    <m:ctrlPr>
                                      <a:rPr lang="en-US" altLang="zh-CN" sz="1800" i="1">
                                        <a:latin typeface="Cambria Math" charset="0"/>
                                        <a:cs typeface="Times New Roman" panose="02020603050405020304" pitchFamily="18" charset="0"/>
                                      </a:rPr>
                                    </m:ctrlPr>
                                  </m:sSubPr>
                                  <m:e>
                                    <m:r>
                                      <a:rPr lang="en-US" altLang="zh-CN" sz="1800" i="1">
                                        <a:latin typeface="Cambria Math"/>
                                        <a:cs typeface="Times New Roman" panose="02020603050405020304" pitchFamily="18" charset="0"/>
                                      </a:rPr>
                                      <m:t>𝑟</m:t>
                                    </m:r>
                                  </m:e>
                                  <m:sub>
                                    <m:r>
                                      <a:rPr lang="en-US" altLang="zh-CN" sz="1800" i="1">
                                        <a:latin typeface="Cambria Math"/>
                                        <a:cs typeface="Times New Roman" panose="02020603050405020304" pitchFamily="18" charset="0"/>
                                      </a:rPr>
                                      <m:t>1</m:t>
                                    </m:r>
                                  </m:sub>
                                </m:sSub>
                              </m:sup>
                            </m:sSubSup>
                            <m:r>
                              <a:rPr lang="en-US" altLang="zh-CN" sz="1800" i="1">
                                <a:latin typeface="Cambria Math"/>
                                <a:cs typeface="Times New Roman" panose="02020603050405020304" pitchFamily="18" charset="0"/>
                              </a:rPr>
                              <m:t>−1</m:t>
                            </m:r>
                          </m:sup>
                          <m:e>
                            <m:sSub>
                              <m:sSubPr>
                                <m:ctrlPr>
                                  <a:rPr lang="en-US" altLang="zh-CN" sz="1800" i="1">
                                    <a:latin typeface="Cambria Math" charset="0"/>
                                    <a:ea typeface="Cambria Math"/>
                                    <a:cs typeface="Times New Roman" panose="02020603050405020304" pitchFamily="18" charset="0"/>
                                  </a:rPr>
                                </m:ctrlPr>
                              </m:sSubPr>
                              <m:e>
                                <m:r>
                                  <a:rPr lang="en-US" altLang="zh-CN" sz="1800" i="1">
                                    <a:latin typeface="Cambria Math"/>
                                    <a:ea typeface="Cambria Math"/>
                                    <a:cs typeface="Times New Roman" panose="02020603050405020304" pitchFamily="18" charset="0"/>
                                  </a:rPr>
                                  <m:t>∆</m:t>
                                </m:r>
                              </m:e>
                              <m:sub>
                                <m:r>
                                  <a:rPr lang="en-US" altLang="zh-CN" sz="1800" i="1">
                                    <a:latin typeface="Cambria Math"/>
                                    <a:ea typeface="Cambria Math"/>
                                    <a:cs typeface="Times New Roman" panose="02020603050405020304" pitchFamily="18" charset="0"/>
                                  </a:rPr>
                                  <m:t>𝑥</m:t>
                                </m:r>
                              </m:sub>
                            </m:sSub>
                            <m:r>
                              <a:rPr lang="en-US" altLang="zh-CN" sz="1800" i="1">
                                <a:latin typeface="Cambria Math"/>
                                <a:ea typeface="Cambria Math"/>
                                <a:cs typeface="Times New Roman" panose="02020603050405020304" pitchFamily="18" charset="0"/>
                              </a:rPr>
                              <m:t>(</m:t>
                            </m:r>
                            <m:sSub>
                              <m:sSubPr>
                                <m:ctrlPr>
                                  <a:rPr lang="en-US" altLang="zh-CN" sz="1800" i="1">
                                    <a:latin typeface="Cambria Math" charset="0"/>
                                    <a:ea typeface="Cambria Math"/>
                                    <a:cs typeface="Times New Roman" panose="02020603050405020304" pitchFamily="18" charset="0"/>
                                  </a:rPr>
                                </m:ctrlPr>
                              </m:sSubPr>
                              <m:e>
                                <m:r>
                                  <a:rPr lang="en-US" altLang="zh-CN" sz="1800" i="1">
                                    <a:latin typeface="Cambria Math"/>
                                    <a:ea typeface="Cambria Math"/>
                                    <a:cs typeface="Times New Roman" panose="02020603050405020304" pitchFamily="18" charset="0"/>
                                  </a:rPr>
                                  <m:t>𝑣</m:t>
                                </m:r>
                              </m:e>
                              <m:sub>
                                <m:r>
                                  <a:rPr lang="en-US" altLang="zh-CN" sz="1800" i="1">
                                    <a:latin typeface="Cambria Math"/>
                                    <a:ea typeface="Cambria Math"/>
                                    <a:cs typeface="Times New Roman" panose="02020603050405020304" pitchFamily="18" charset="0"/>
                                  </a:rPr>
                                  <m:t>𝑖</m:t>
                                </m:r>
                              </m:sub>
                            </m:sSub>
                            <m:r>
                              <a:rPr lang="en-US" altLang="zh-CN" sz="1800" i="1">
                                <a:latin typeface="Cambria Math"/>
                                <a:ea typeface="Cambria Math"/>
                                <a:cs typeface="Times New Roman" panose="02020603050405020304" pitchFamily="18" charset="0"/>
                              </a:rPr>
                              <m:t>,</m:t>
                            </m:r>
                            <m:sSubSup>
                              <m:sSubSupPr>
                                <m:ctrlPr>
                                  <a:rPr lang="en-US" altLang="zh-CN" sz="1800" i="1">
                                    <a:latin typeface="Cambria Math" charset="0"/>
                                    <a:ea typeface="Cambria Math"/>
                                    <a:cs typeface="Times New Roman" panose="02020603050405020304" pitchFamily="18" charset="0"/>
                                  </a:rPr>
                                </m:ctrlPr>
                              </m:sSubSupPr>
                              <m:e>
                                <m:r>
                                  <a:rPr lang="en-US" altLang="zh-CN" sz="1800" i="1">
                                    <a:latin typeface="Cambria Math"/>
                                    <a:ea typeface="Cambria Math"/>
                                    <a:cs typeface="Times New Roman" panose="02020603050405020304" pitchFamily="18" charset="0"/>
                                  </a:rPr>
                                  <m:t>𝑣</m:t>
                                </m:r>
                              </m:e>
                              <m:sub>
                                <m:r>
                                  <a:rPr lang="en-US" altLang="zh-CN" sz="1800" i="1">
                                    <a:latin typeface="Cambria Math"/>
                                    <a:ea typeface="Cambria Math"/>
                                    <a:cs typeface="Times New Roman" panose="02020603050405020304" pitchFamily="18" charset="0"/>
                                  </a:rPr>
                                  <m:t>𝑖</m:t>
                                </m:r>
                              </m:sub>
                              <m:sup>
                                <m:r>
                                  <a:rPr lang="en-US" altLang="zh-CN" sz="1800" i="1">
                                    <a:latin typeface="Cambria Math"/>
                                    <a:ea typeface="Cambria Math"/>
                                    <a:cs typeface="Times New Roman" panose="02020603050405020304" pitchFamily="18" charset="0"/>
                                  </a:rPr>
                                  <m:t>′</m:t>
                                </m:r>
                              </m:sup>
                            </m:sSubSup>
                            <m:r>
                              <a:rPr lang="en-US" altLang="zh-CN" sz="1800" i="1">
                                <a:latin typeface="Cambria Math"/>
                                <a:ea typeface="Cambria Math"/>
                                <a:cs typeface="Times New Roman" panose="02020603050405020304" pitchFamily="18" charset="0"/>
                              </a:rPr>
                              <m:t>)</m:t>
                            </m:r>
                          </m:e>
                        </m:nary>
                      </m:e>
                    </m:nary>
                    <m:r>
                      <a:rPr lang="en-US" altLang="zh-CN" sz="1800" i="1">
                        <a:latin typeface="Cambria Math"/>
                        <a:cs typeface="Times New Roman" panose="02020603050405020304" pitchFamily="18" charset="0"/>
                      </a:rPr>
                      <m:t>+</m:t>
                    </m:r>
                    <m:nary>
                      <m:naryPr>
                        <m:chr m:val="∑"/>
                        <m:supHide m:val="on"/>
                        <m:ctrlPr>
                          <a:rPr lang="en-NZ" altLang="zh-CN" sz="1800" i="1">
                            <a:latin typeface="Cambria Math" charset="0"/>
                            <a:cs typeface="Times New Roman" panose="02020603050405020304" pitchFamily="18" charset="0"/>
                          </a:rPr>
                        </m:ctrlPr>
                      </m:naryPr>
                      <m:sub>
                        <m:sSub>
                          <m:sSubPr>
                            <m:ctrlPr>
                              <a:rPr lang="en-US" altLang="zh-CN" sz="1800" i="1">
                                <a:latin typeface="Cambria Math" charset="0"/>
                                <a:cs typeface="Times New Roman" panose="02020603050405020304" pitchFamily="18" charset="0"/>
                              </a:rPr>
                            </m:ctrlPr>
                          </m:sSubPr>
                          <m:e>
                            <m:r>
                              <m:rPr>
                                <m:brk m:alnAt="7"/>
                              </m:rPr>
                              <a:rPr lang="en-US" altLang="zh-CN" sz="1800" i="1">
                                <a:latin typeface="Cambria Math"/>
                                <a:cs typeface="Times New Roman" panose="02020603050405020304" pitchFamily="18" charset="0"/>
                              </a:rPr>
                              <m:t>𝑣</m:t>
                            </m:r>
                          </m:e>
                          <m:sub>
                            <m:r>
                              <a:rPr lang="en-US" altLang="zh-CN" sz="1800" i="1">
                                <a:latin typeface="Cambria Math"/>
                                <a:cs typeface="Times New Roman" panose="02020603050405020304" pitchFamily="18" charset="0"/>
                              </a:rPr>
                              <m:t>𝑗</m:t>
                            </m:r>
                          </m:sub>
                        </m:sSub>
                        <m:r>
                          <a:rPr lang="en-US" altLang="zh-CN" sz="1800" i="1">
                            <a:latin typeface="Cambria Math"/>
                            <a:ea typeface="Cambria Math"/>
                            <a:cs typeface="Times New Roman" panose="02020603050405020304" pitchFamily="18" charset="0"/>
                          </a:rPr>
                          <m:t>∈</m:t>
                        </m:r>
                        <m:sSub>
                          <m:sSubPr>
                            <m:ctrlPr>
                              <a:rPr lang="en-US" altLang="zh-CN" sz="1800" i="1">
                                <a:latin typeface="Cambria Math" charset="0"/>
                                <a:cs typeface="Times New Roman" panose="02020603050405020304" pitchFamily="18" charset="0"/>
                              </a:rPr>
                            </m:ctrlPr>
                          </m:sSubPr>
                          <m:e>
                            <m:r>
                              <m:rPr>
                                <m:brk m:alnAt="7"/>
                              </m:rPr>
                              <a:rPr lang="en-US" altLang="zh-CN" sz="1800" i="1">
                                <a:latin typeface="Cambria Math"/>
                                <a:cs typeface="Times New Roman" panose="02020603050405020304" pitchFamily="18" charset="0"/>
                              </a:rPr>
                              <m:t>𝑉</m:t>
                            </m:r>
                          </m:e>
                          <m:sub>
                            <m:r>
                              <a:rPr lang="en-US" altLang="zh-CN" sz="1800" i="1">
                                <a:latin typeface="Cambria Math"/>
                                <a:cs typeface="Times New Roman" panose="02020603050405020304" pitchFamily="18" charset="0"/>
                              </a:rPr>
                              <m:t>2</m:t>
                            </m:r>
                          </m:sub>
                        </m:sSub>
                      </m:sub>
                      <m:sup/>
                      <m:e>
                        <m:nary>
                          <m:naryPr>
                            <m:chr m:val="∑"/>
                            <m:ctrlPr>
                              <a:rPr lang="en-US" altLang="zh-CN" sz="1800" i="1">
                                <a:latin typeface="Cambria Math" charset="0"/>
                                <a:cs typeface="Times New Roman" panose="02020603050405020304" pitchFamily="18" charset="0"/>
                              </a:rPr>
                            </m:ctrlPr>
                          </m:naryPr>
                          <m:sub>
                            <m:r>
                              <m:rPr>
                                <m:brk m:alnAt="23"/>
                              </m:rPr>
                              <a:rPr lang="en-US" altLang="zh-CN" sz="1800" i="1">
                                <a:latin typeface="Cambria Math"/>
                                <a:cs typeface="Times New Roman" panose="02020603050405020304" pitchFamily="18" charset="0"/>
                              </a:rPr>
                              <m:t>𝑥</m:t>
                            </m:r>
                            <m:r>
                              <a:rPr lang="en-US" altLang="zh-CN" sz="1800" i="1">
                                <a:latin typeface="Cambria Math"/>
                                <a:cs typeface="Times New Roman" panose="02020603050405020304" pitchFamily="18" charset="0"/>
                              </a:rPr>
                              <m:t>=</m:t>
                            </m:r>
                            <m:r>
                              <m:rPr>
                                <m:brk m:alnAt="23"/>
                              </m:rPr>
                              <a:rPr lang="en-US" altLang="zh-CN" sz="1800" i="1">
                                <a:latin typeface="Cambria Math"/>
                                <a:cs typeface="Times New Roman" panose="02020603050405020304" pitchFamily="18" charset="0"/>
                              </a:rPr>
                              <m:t>0</m:t>
                            </m:r>
                          </m:sub>
                          <m:sup>
                            <m:sSubSup>
                              <m:sSubSupPr>
                                <m:ctrlPr>
                                  <a:rPr lang="en-US" altLang="zh-CN" sz="1800" i="1">
                                    <a:latin typeface="Cambria Math" charset="0"/>
                                    <a:cs typeface="Times New Roman" panose="02020603050405020304" pitchFamily="18" charset="0"/>
                                  </a:rPr>
                                </m:ctrlPr>
                              </m:sSubSupPr>
                              <m:e>
                                <m:r>
                                  <a:rPr lang="en-US" altLang="zh-CN" sz="1800" i="1">
                                    <a:latin typeface="Cambria Math"/>
                                    <a:cs typeface="Times New Roman" panose="02020603050405020304" pitchFamily="18" charset="0"/>
                                  </a:rPr>
                                  <m:t>𝐿</m:t>
                                </m:r>
                              </m:e>
                              <m:sub>
                                <m:sSub>
                                  <m:sSubPr>
                                    <m:ctrlPr>
                                      <a:rPr lang="en-US" altLang="zh-CN" sz="1800" i="1">
                                        <a:latin typeface="Cambria Math" charset="0"/>
                                        <a:cs typeface="Times New Roman" panose="02020603050405020304" pitchFamily="18" charset="0"/>
                                      </a:rPr>
                                    </m:ctrlPr>
                                  </m:sSubPr>
                                  <m:e>
                                    <m:r>
                                      <a:rPr lang="en-US" altLang="zh-CN" sz="1800" i="1">
                                        <a:latin typeface="Cambria Math"/>
                                        <a:cs typeface="Times New Roman" panose="02020603050405020304" pitchFamily="18" charset="0"/>
                                      </a:rPr>
                                      <m:t>𝑣</m:t>
                                    </m:r>
                                  </m:e>
                                  <m:sub>
                                    <m:r>
                                      <a:rPr lang="en-US" altLang="zh-CN" sz="1800" i="1">
                                        <a:latin typeface="Cambria Math"/>
                                        <a:cs typeface="Times New Roman" panose="02020603050405020304" pitchFamily="18" charset="0"/>
                                      </a:rPr>
                                      <m:t>𝑗</m:t>
                                    </m:r>
                                  </m:sub>
                                </m:sSub>
                              </m:sub>
                              <m:sup>
                                <m:sSub>
                                  <m:sSubPr>
                                    <m:ctrlPr>
                                      <a:rPr lang="en-US" altLang="zh-CN" sz="1800" i="1">
                                        <a:latin typeface="Cambria Math" charset="0"/>
                                        <a:cs typeface="Times New Roman" panose="02020603050405020304" pitchFamily="18" charset="0"/>
                                      </a:rPr>
                                    </m:ctrlPr>
                                  </m:sSubPr>
                                  <m:e>
                                    <m:r>
                                      <a:rPr lang="en-US" altLang="zh-CN" sz="1800" i="1">
                                        <a:latin typeface="Cambria Math"/>
                                        <a:cs typeface="Times New Roman" panose="02020603050405020304" pitchFamily="18" charset="0"/>
                                      </a:rPr>
                                      <m:t>𝑟</m:t>
                                    </m:r>
                                  </m:e>
                                  <m:sub>
                                    <m:r>
                                      <a:rPr lang="en-US" altLang="zh-CN" sz="1800" i="1">
                                        <a:latin typeface="Cambria Math"/>
                                        <a:cs typeface="Times New Roman" panose="02020603050405020304" pitchFamily="18" charset="0"/>
                                      </a:rPr>
                                      <m:t>2</m:t>
                                    </m:r>
                                  </m:sub>
                                </m:sSub>
                              </m:sup>
                            </m:sSubSup>
                            <m:r>
                              <a:rPr lang="en-US" altLang="zh-CN" sz="1800" i="1">
                                <a:latin typeface="Cambria Math"/>
                                <a:cs typeface="Times New Roman" panose="02020603050405020304" pitchFamily="18" charset="0"/>
                              </a:rPr>
                              <m:t>−1</m:t>
                            </m:r>
                          </m:sup>
                          <m:e>
                            <m:sSub>
                              <m:sSubPr>
                                <m:ctrlPr>
                                  <a:rPr lang="en-US" altLang="zh-CN" sz="1800" i="1">
                                    <a:latin typeface="Cambria Math" charset="0"/>
                                    <a:ea typeface="Cambria Math"/>
                                    <a:cs typeface="Times New Roman" panose="02020603050405020304" pitchFamily="18" charset="0"/>
                                  </a:rPr>
                                </m:ctrlPr>
                              </m:sSubPr>
                              <m:e>
                                <m:r>
                                  <a:rPr lang="en-US" altLang="zh-CN" sz="1800" i="1">
                                    <a:latin typeface="Cambria Math"/>
                                    <a:ea typeface="Cambria Math"/>
                                    <a:cs typeface="Times New Roman" panose="02020603050405020304" pitchFamily="18" charset="0"/>
                                  </a:rPr>
                                  <m:t>∆</m:t>
                                </m:r>
                              </m:e>
                              <m:sub>
                                <m:r>
                                  <a:rPr lang="en-US" altLang="zh-CN" sz="1800" i="1">
                                    <a:latin typeface="Cambria Math"/>
                                    <a:ea typeface="Cambria Math"/>
                                    <a:cs typeface="Times New Roman" panose="02020603050405020304" pitchFamily="18" charset="0"/>
                                  </a:rPr>
                                  <m:t>𝑥</m:t>
                                </m:r>
                              </m:sub>
                            </m:sSub>
                            <m:r>
                              <a:rPr lang="en-US" altLang="zh-CN" sz="1800" i="1">
                                <a:latin typeface="Cambria Math"/>
                                <a:ea typeface="Cambria Math"/>
                                <a:cs typeface="Times New Roman" panose="02020603050405020304" pitchFamily="18" charset="0"/>
                              </a:rPr>
                              <m:t>(</m:t>
                            </m:r>
                            <m:sSubSup>
                              <m:sSubSupPr>
                                <m:ctrlPr>
                                  <a:rPr lang="en-US" altLang="zh-CN" sz="1800" i="1">
                                    <a:latin typeface="Cambria Math" charset="0"/>
                                    <a:ea typeface="Cambria Math"/>
                                    <a:cs typeface="Times New Roman" panose="02020603050405020304" pitchFamily="18" charset="0"/>
                                  </a:rPr>
                                </m:ctrlPr>
                              </m:sSubSupPr>
                              <m:e>
                                <m:r>
                                  <a:rPr lang="en-US" altLang="zh-CN" sz="1800" i="1">
                                    <a:latin typeface="Cambria Math"/>
                                    <a:ea typeface="Cambria Math"/>
                                    <a:cs typeface="Times New Roman" panose="02020603050405020304" pitchFamily="18" charset="0"/>
                                  </a:rPr>
                                  <m:t>𝑣</m:t>
                                </m:r>
                              </m:e>
                              <m:sub>
                                <m:r>
                                  <a:rPr lang="en-US" altLang="zh-CN" sz="1800" i="1">
                                    <a:latin typeface="Cambria Math"/>
                                    <a:ea typeface="Cambria Math"/>
                                    <a:cs typeface="Times New Roman" panose="02020603050405020304" pitchFamily="18" charset="0"/>
                                  </a:rPr>
                                  <m:t>𝑗</m:t>
                                </m:r>
                              </m:sub>
                              <m:sup>
                                <m:r>
                                  <a:rPr lang="en-US" altLang="zh-CN" sz="1800" i="1">
                                    <a:latin typeface="Cambria Math"/>
                                    <a:ea typeface="Cambria Math"/>
                                    <a:cs typeface="Times New Roman" panose="02020603050405020304" pitchFamily="18" charset="0"/>
                                  </a:rPr>
                                  <m:t>′</m:t>
                                </m:r>
                              </m:sup>
                            </m:sSubSup>
                            <m:r>
                              <a:rPr lang="en-US" altLang="zh-CN" sz="1800" i="1">
                                <a:latin typeface="Cambria Math"/>
                                <a:ea typeface="Cambria Math"/>
                                <a:cs typeface="Times New Roman" panose="02020603050405020304" pitchFamily="18" charset="0"/>
                              </a:rPr>
                              <m:t>,</m:t>
                            </m:r>
                            <m:sSub>
                              <m:sSubPr>
                                <m:ctrlPr>
                                  <a:rPr lang="en-US" altLang="zh-CN" sz="1800" i="1">
                                    <a:latin typeface="Cambria Math" charset="0"/>
                                    <a:ea typeface="Cambria Math"/>
                                    <a:cs typeface="Times New Roman" panose="02020603050405020304" pitchFamily="18" charset="0"/>
                                  </a:rPr>
                                </m:ctrlPr>
                              </m:sSubPr>
                              <m:e>
                                <m:r>
                                  <a:rPr lang="en-US" altLang="zh-CN" sz="1800" i="1">
                                    <a:latin typeface="Cambria Math"/>
                                    <a:ea typeface="Cambria Math"/>
                                    <a:cs typeface="Times New Roman" panose="02020603050405020304" pitchFamily="18" charset="0"/>
                                  </a:rPr>
                                  <m:t>𝑣</m:t>
                                </m:r>
                              </m:e>
                              <m:sub>
                                <m:r>
                                  <a:rPr lang="en-NZ" altLang="zh-CN" sz="1800" i="1">
                                    <a:latin typeface="Cambria Math" panose="02040503050406030204" pitchFamily="18" charset="0"/>
                                    <a:ea typeface="Cambria Math"/>
                                    <a:cs typeface="Times New Roman" panose="02020603050405020304" pitchFamily="18" charset="0"/>
                                  </a:rPr>
                                  <m:t>𝑗</m:t>
                                </m:r>
                              </m:sub>
                            </m:sSub>
                            <m:r>
                              <a:rPr lang="en-US" altLang="zh-CN" sz="1800" i="1">
                                <a:latin typeface="Cambria Math"/>
                                <a:ea typeface="Cambria Math"/>
                                <a:cs typeface="Times New Roman" panose="02020603050405020304" pitchFamily="18" charset="0"/>
                              </a:rPr>
                              <m:t>)</m:t>
                            </m:r>
                          </m:e>
                        </m:nary>
                      </m:e>
                    </m:nary>
                  </m:oMath>
                </a14:m>
                <a:endParaRPr lang="en-NZ" sz="1800" dirty="0">
                  <a:latin typeface="Times New Roman" panose="02020603050405020304" pitchFamily="18" charset="0"/>
                  <a:ea typeface="Times New Roman"/>
                  <a:cs typeface="Times New Roman" panose="02020603050405020304" pitchFamily="18" charset="0"/>
                  <a:sym typeface="Times New Roman"/>
                </a:endParaRPr>
              </a:p>
              <a:p>
                <a:pPr marL="685800" lvl="1" indent="-228600">
                  <a:lnSpc>
                    <a:spcPct val="120000"/>
                  </a:lnSpc>
                  <a:spcBef>
                    <a:spcPts val="500"/>
                  </a:spcBef>
                  <a:defRPr sz="2400"/>
                </a:pPr>
                <a14:m>
                  <m:oMath xmlns:m="http://schemas.openxmlformats.org/officeDocument/2006/math">
                    <m:sSubSup>
                      <m:sSubSupPr>
                        <m:ctrlPr>
                          <a:rPr lang="ar-AE" altLang="zh-HK" sz="1800" b="1" i="1">
                            <a:latin typeface="Cambria Math" charset="0"/>
                          </a:rPr>
                        </m:ctrlPr>
                      </m:sSubSupPr>
                      <m:e>
                        <m:r>
                          <a:rPr lang="zh-HK" altLang="en-NZ" sz="1800" b="1" i="1">
                            <a:latin typeface="Cambria Math"/>
                          </a:rPr>
                          <m:t>𝑳</m:t>
                        </m:r>
                      </m:e>
                      <m:sub>
                        <m:r>
                          <a:rPr lang="zh-HK" altLang="en-NZ" sz="1800" b="1" i="1">
                            <a:latin typeface="Cambria Math"/>
                          </a:rPr>
                          <m:t>𝒗</m:t>
                        </m:r>
                      </m:sub>
                      <m:sup>
                        <m:r>
                          <a:rPr lang="zh-HK" altLang="en-NZ" sz="1800" b="1" i="1">
                            <a:latin typeface="Cambria Math"/>
                          </a:rPr>
                          <m:t>𝒓</m:t>
                        </m:r>
                      </m:sup>
                    </m:sSubSup>
                  </m:oMath>
                </a14:m>
                <a:r>
                  <a:rPr lang="en-US" altLang="zh-HK" sz="1800" dirty="0">
                    <a:latin typeface="Times New Roman" panose="02020603050405020304" pitchFamily="18" charset="0"/>
                    <a:cs typeface="Times New Roman" panose="02020603050405020304" pitchFamily="18" charset="0"/>
                  </a:rPr>
                  <a:t>:</a:t>
                </a:r>
                <a:r>
                  <a:rPr lang="ar-AE" altLang="zh-HK" sz="1800" dirty="0">
                    <a:latin typeface="Times New Roman" panose="02020603050405020304" pitchFamily="18" charset="0"/>
                    <a:cs typeface="Times New Roman" panose="02020603050405020304" pitchFamily="18" charset="0"/>
                  </a:rPr>
                  <a:t> </a:t>
                </a:r>
                <a:r>
                  <a:rPr lang="en-US" altLang="zh-HK" sz="1800" dirty="0">
                    <a:latin typeface="Times New Roman" panose="02020603050405020304" pitchFamily="18" charset="0"/>
                    <a:cs typeface="Times New Roman" panose="02020603050405020304" pitchFamily="18" charset="0"/>
                  </a:rPr>
                  <a:t>the </a:t>
                </a:r>
                <a:r>
                  <a:rPr lang="en-NZ" altLang="zh-HK" sz="1800" dirty="0">
                    <a:latin typeface="Times New Roman" panose="02020603050405020304" pitchFamily="18" charset="0"/>
                    <a:cs typeface="Times New Roman" panose="02020603050405020304" pitchFamily="18" charset="0"/>
                  </a:rPr>
                  <a:t>length of propagation path from root </a:t>
                </a:r>
                <a14:m>
                  <m:oMath xmlns:m="http://schemas.openxmlformats.org/officeDocument/2006/math">
                    <m:r>
                      <a:rPr lang="zh-HK" altLang="en-NZ" sz="1800" b="1" i="1">
                        <a:latin typeface="Cambria Math"/>
                      </a:rPr>
                      <m:t>𝒓</m:t>
                    </m:r>
                    <m:r>
                      <a:rPr lang="zh-HK" altLang="en-NZ" sz="1800" b="1" i="1">
                        <a:latin typeface="Cambria Math"/>
                      </a:rPr>
                      <m:t> </m:t>
                    </m:r>
                  </m:oMath>
                </a14:m>
                <a:r>
                  <a:rPr lang="en-NZ" altLang="zh-HK" sz="1800" dirty="0">
                    <a:latin typeface="Times New Roman" panose="02020603050405020304" pitchFamily="18" charset="0"/>
                    <a:cs typeface="Times New Roman" panose="02020603050405020304" pitchFamily="18" charset="0"/>
                  </a:rPr>
                  <a:t> to </a:t>
                </a:r>
                <a14:m>
                  <m:oMath xmlns:m="http://schemas.openxmlformats.org/officeDocument/2006/math">
                    <m:r>
                      <a:rPr lang="zh-HK" altLang="en-NZ" sz="1800" b="1" i="1">
                        <a:latin typeface="Cambria Math"/>
                      </a:rPr>
                      <m:t>𝒗</m:t>
                    </m:r>
                  </m:oMath>
                </a14:m>
                <a:r>
                  <a:rPr lang="en-NZ" altLang="zh-HK" sz="1800" dirty="0">
                    <a:latin typeface="Times New Roman" panose="02020603050405020304" pitchFamily="18" charset="0"/>
                    <a:cs typeface="Times New Roman" panose="02020603050405020304" pitchFamily="18" charset="0"/>
                  </a:rPr>
                  <a:t>.</a:t>
                </a:r>
              </a:p>
              <a:p>
                <a:pPr marL="685800" lvl="1" indent="-228600">
                  <a:lnSpc>
                    <a:spcPct val="120000"/>
                  </a:lnSpc>
                  <a:spcBef>
                    <a:spcPts val="500"/>
                  </a:spcBef>
                  <a:defRPr sz="2400"/>
                </a:pPr>
                <a14:m>
                  <m:oMath xmlns:m="http://schemas.openxmlformats.org/officeDocument/2006/math">
                    <m:r>
                      <a:rPr lang="zh-HK" altLang="en-NZ" sz="1800" b="1" i="1">
                        <a:latin typeface="Cambria Math"/>
                      </a:rPr>
                      <m:t>𝒗</m:t>
                    </m:r>
                    <m:d>
                      <m:dPr>
                        <m:begChr m:val="["/>
                        <m:endChr m:val="]"/>
                        <m:ctrlPr>
                          <a:rPr lang="en-NZ" altLang="zh-HK" sz="1800" b="1" i="1">
                            <a:latin typeface="Cambria Math" charset="0"/>
                          </a:rPr>
                        </m:ctrlPr>
                      </m:dPr>
                      <m:e>
                        <m:r>
                          <a:rPr lang="zh-HK" altLang="en-NZ" sz="1800" b="1" i="1">
                            <a:latin typeface="Cambria Math"/>
                          </a:rPr>
                          <m:t>𝒙</m:t>
                        </m:r>
                      </m:e>
                    </m:d>
                    <m:r>
                      <a:rPr lang="en-US" altLang="zh-HK" sz="1800">
                        <a:latin typeface="Cambria Math"/>
                      </a:rPr>
                      <m:t>:</m:t>
                    </m:r>
                  </m:oMath>
                </a14:m>
                <a:r>
                  <a:rPr lang="en-NZ" altLang="zh-HK" sz="1800" dirty="0">
                    <a:latin typeface="Times New Roman" panose="02020603050405020304" pitchFamily="18" charset="0"/>
                    <a:cs typeface="Times New Roman" panose="02020603050405020304" pitchFamily="18" charset="0"/>
                  </a:rPr>
                  <a:t> the x-</a:t>
                </a:r>
                <a:r>
                  <a:rPr lang="en-NZ" altLang="zh-HK" sz="1800" dirty="0" err="1">
                    <a:latin typeface="Times New Roman" panose="02020603050405020304" pitchFamily="18" charset="0"/>
                    <a:cs typeface="Times New Roman" panose="02020603050405020304" pitchFamily="18" charset="0"/>
                  </a:rPr>
                  <a:t>th</a:t>
                </a:r>
                <a:r>
                  <a:rPr lang="en-NZ" altLang="zh-HK" sz="1800" dirty="0">
                    <a:latin typeface="Times New Roman" panose="02020603050405020304" pitchFamily="18" charset="0"/>
                    <a:cs typeface="Times New Roman" panose="02020603050405020304" pitchFamily="18" charset="0"/>
                  </a:rPr>
                  <a:t> ancestor of </a:t>
                </a:r>
                <a14:m>
                  <m:oMath xmlns:m="http://schemas.openxmlformats.org/officeDocument/2006/math">
                    <m:r>
                      <a:rPr lang="zh-HK" altLang="en-NZ" sz="1800" b="1" i="1">
                        <a:latin typeface="Cambria Math"/>
                      </a:rPr>
                      <m:t>𝒗</m:t>
                    </m:r>
                  </m:oMath>
                </a14:m>
                <a:r>
                  <a:rPr lang="en-NZ" altLang="zh-HK" sz="1800" dirty="0">
                    <a:latin typeface="Times New Roman" panose="02020603050405020304" pitchFamily="18" charset="0"/>
                    <a:cs typeface="Times New Roman" panose="02020603050405020304" pitchFamily="18" charset="0"/>
                  </a:rPr>
                  <a:t>.</a:t>
                </a:r>
              </a:p>
              <a:p>
                <a:pPr marL="685800" lvl="1" indent="-228600">
                  <a:lnSpc>
                    <a:spcPct val="120000"/>
                  </a:lnSpc>
                  <a:spcBef>
                    <a:spcPts val="500"/>
                  </a:spcBef>
                  <a:defRPr sz="2400"/>
                </a:pPr>
                <a14:m>
                  <m:oMath xmlns:m="http://schemas.openxmlformats.org/officeDocument/2006/math">
                    <m:sSub>
                      <m:sSubPr>
                        <m:ctrlPr>
                          <a:rPr lang="en-US" sz="1800" i="1">
                            <a:latin typeface="Cambria Math" charset="0"/>
                            <a:ea typeface="Cambria Math"/>
                            <a:cs typeface="Times New Roman"/>
                            <a:sym typeface="Times New Roman"/>
                          </a:rPr>
                        </m:ctrlPr>
                      </m:sSubPr>
                      <m:e>
                        <m:r>
                          <a:rPr lang="ar-AE" sz="1800" i="1">
                            <a:latin typeface="Cambria Math"/>
                            <a:ea typeface="Cambria Math"/>
                            <a:cs typeface="Times New Roman"/>
                            <a:sym typeface="Times New Roman"/>
                          </a:rPr>
                          <m:t>∆</m:t>
                        </m:r>
                      </m:e>
                      <m:sub>
                        <m:r>
                          <a:rPr lang="en-US" sz="1800" i="1">
                            <a:latin typeface="Cambria Math"/>
                            <a:ea typeface="Cambria Math"/>
                            <a:cs typeface="Times New Roman"/>
                            <a:sym typeface="Times New Roman"/>
                          </a:rPr>
                          <m:t>𝑥</m:t>
                        </m:r>
                      </m:sub>
                    </m:sSub>
                    <m:r>
                      <a:rPr lang="en-US" sz="1800" i="1">
                        <a:latin typeface="Cambria Math"/>
                        <a:ea typeface="Cambria Math"/>
                        <a:cs typeface="Times New Roman"/>
                        <a:sym typeface="Times New Roman"/>
                      </a:rPr>
                      <m:t>(</m:t>
                    </m:r>
                    <m:r>
                      <a:rPr lang="en-US" sz="1800" i="1">
                        <a:latin typeface="Cambria Math"/>
                        <a:ea typeface="Cambria Math"/>
                        <a:cs typeface="Times New Roman"/>
                        <a:sym typeface="Times New Roman"/>
                      </a:rPr>
                      <m:t>𝑣</m:t>
                    </m:r>
                    <m:r>
                      <a:rPr lang="en-US" sz="1800" i="1">
                        <a:latin typeface="Cambria Math"/>
                        <a:ea typeface="Cambria Math"/>
                        <a:cs typeface="Times New Roman"/>
                        <a:sym typeface="Times New Roman"/>
                      </a:rPr>
                      <m:t>,</m:t>
                    </m:r>
                    <m:sSup>
                      <m:sSupPr>
                        <m:ctrlPr>
                          <a:rPr lang="en-US" sz="1800" i="1">
                            <a:latin typeface="Cambria Math" charset="0"/>
                            <a:ea typeface="Cambria Math"/>
                            <a:cs typeface="Times New Roman"/>
                            <a:sym typeface="Times New Roman"/>
                          </a:rPr>
                        </m:ctrlPr>
                      </m:sSupPr>
                      <m:e>
                        <m:r>
                          <a:rPr lang="en-US" sz="1800" i="1">
                            <a:latin typeface="Cambria Math"/>
                            <a:ea typeface="Cambria Math"/>
                            <a:cs typeface="Times New Roman"/>
                            <a:sym typeface="Times New Roman"/>
                          </a:rPr>
                          <m:t>𝑣</m:t>
                        </m:r>
                      </m:e>
                      <m:sup>
                        <m:r>
                          <a:rPr lang="en-US" sz="1800" i="1">
                            <a:latin typeface="Cambria Math"/>
                            <a:ea typeface="Cambria Math"/>
                            <a:cs typeface="Times New Roman"/>
                            <a:sym typeface="Times New Roman"/>
                          </a:rPr>
                          <m:t>′</m:t>
                        </m:r>
                      </m:sup>
                    </m:sSup>
                    <m:r>
                      <a:rPr lang="en-US" sz="1800" i="1">
                        <a:latin typeface="Cambria Math"/>
                        <a:ea typeface="Cambria Math"/>
                        <a:cs typeface="Times New Roman"/>
                        <a:sym typeface="Times New Roman"/>
                      </a:rPr>
                      <m:t>)</m:t>
                    </m:r>
                  </m:oMath>
                </a14:m>
                <a:r>
                  <a:rPr lang="en-US" sz="1800" dirty="0">
                    <a:latin typeface="Times New Roman" panose="02020603050405020304" pitchFamily="18" charset="0"/>
                    <a:ea typeface="Times New Roman"/>
                    <a:cs typeface="Times New Roman" panose="02020603050405020304" pitchFamily="18" charset="0"/>
                    <a:sym typeface="Times New Roman"/>
                  </a:rPr>
                  <a:t>: similarity of subtrees rooted at </a:t>
                </a:r>
                <a14:m>
                  <m:oMath xmlns:m="http://schemas.openxmlformats.org/officeDocument/2006/math">
                    <m:r>
                      <a:rPr lang="en-US" sz="1800" i="1">
                        <a:latin typeface="Cambria Math"/>
                        <a:ea typeface="Times New Roman"/>
                        <a:cs typeface="Times New Roman"/>
                        <a:sym typeface="Times New Roman"/>
                      </a:rPr>
                      <m:t>𝑣</m:t>
                    </m:r>
                    <m:r>
                      <a:rPr lang="en-US" sz="1800" i="1">
                        <a:latin typeface="Cambria Math"/>
                        <a:ea typeface="Times New Roman"/>
                        <a:cs typeface="Times New Roman"/>
                        <a:sym typeface="Times New Roman"/>
                      </a:rPr>
                      <m:t>[</m:t>
                    </m:r>
                    <m:r>
                      <a:rPr lang="en-US" sz="1800" i="1">
                        <a:latin typeface="Cambria Math"/>
                        <a:ea typeface="Times New Roman"/>
                        <a:cs typeface="Times New Roman"/>
                        <a:sym typeface="Times New Roman"/>
                      </a:rPr>
                      <m:t>𝑥</m:t>
                    </m:r>
                    <m:r>
                      <a:rPr lang="en-US" sz="1800" i="1">
                        <a:latin typeface="Cambria Math"/>
                        <a:ea typeface="Times New Roman"/>
                        <a:cs typeface="Times New Roman"/>
                        <a:sym typeface="Times New Roman"/>
                      </a:rPr>
                      <m:t>]</m:t>
                    </m:r>
                  </m:oMath>
                </a14:m>
                <a:r>
                  <a:rPr lang="en-US" sz="1800" dirty="0">
                    <a:latin typeface="Times New Roman" panose="02020603050405020304" pitchFamily="18" charset="0"/>
                    <a:ea typeface="Times New Roman"/>
                    <a:cs typeface="Times New Roman" panose="02020603050405020304" pitchFamily="18" charset="0"/>
                    <a:sym typeface="Times New Roman"/>
                  </a:rPr>
                  <a:t> and </a:t>
                </a:r>
                <a14:m>
                  <m:oMath xmlns:m="http://schemas.openxmlformats.org/officeDocument/2006/math">
                    <m:sSup>
                      <m:sSupPr>
                        <m:ctrlPr>
                          <a:rPr lang="en-US" sz="1800" i="1">
                            <a:latin typeface="Cambria Math" charset="0"/>
                            <a:ea typeface="Times New Roman"/>
                            <a:cs typeface="Times New Roman"/>
                            <a:sym typeface="Times New Roman"/>
                          </a:rPr>
                        </m:ctrlPr>
                      </m:sSupPr>
                      <m:e>
                        <m:r>
                          <a:rPr lang="en-US" sz="1800" i="1">
                            <a:latin typeface="Cambria Math"/>
                            <a:ea typeface="Times New Roman"/>
                            <a:cs typeface="Times New Roman"/>
                            <a:sym typeface="Times New Roman"/>
                          </a:rPr>
                          <m:t>𝑣</m:t>
                        </m:r>
                      </m:e>
                      <m:sup>
                        <m:r>
                          <a:rPr lang="en-US" sz="1800" i="1">
                            <a:latin typeface="Cambria Math"/>
                            <a:ea typeface="Times New Roman"/>
                            <a:cs typeface="Times New Roman"/>
                            <a:sym typeface="Times New Roman"/>
                          </a:rPr>
                          <m:t>′</m:t>
                        </m:r>
                      </m:sup>
                    </m:sSup>
                    <m:d>
                      <m:dPr>
                        <m:begChr m:val="["/>
                        <m:endChr m:val="]"/>
                        <m:ctrlPr>
                          <a:rPr lang="en-US" sz="1800" i="1">
                            <a:latin typeface="Cambria Math" charset="0"/>
                            <a:ea typeface="Times New Roman"/>
                            <a:cs typeface="Times New Roman"/>
                            <a:sym typeface="Times New Roman"/>
                          </a:rPr>
                        </m:ctrlPr>
                      </m:dPr>
                      <m:e>
                        <m:r>
                          <a:rPr lang="en-US" sz="1800" i="1">
                            <a:latin typeface="Cambria Math"/>
                            <a:ea typeface="Times New Roman"/>
                            <a:cs typeface="Times New Roman"/>
                            <a:sym typeface="Times New Roman"/>
                          </a:rPr>
                          <m:t>𝑥</m:t>
                        </m:r>
                      </m:e>
                    </m:d>
                    <m:r>
                      <a:rPr lang="en-US" sz="1800" i="1">
                        <a:latin typeface="Cambria Math"/>
                        <a:ea typeface="Times New Roman"/>
                        <a:cs typeface="Times New Roman"/>
                        <a:sym typeface="Times New Roman"/>
                      </a:rPr>
                      <m:t>.</m:t>
                    </m:r>
                  </m:oMath>
                </a14:m>
                <a:endParaRPr lang="ar-AE" sz="1800" dirty="0">
                  <a:latin typeface="Times New Roman" panose="02020603050405020304" pitchFamily="18" charset="0"/>
                  <a:ea typeface="Times New Roman"/>
                  <a:cs typeface="Times New Roman" panose="02020603050405020304" pitchFamily="18" charset="0"/>
                  <a:sym typeface="Times New Roman"/>
                </a:endParaRPr>
              </a:p>
              <a:p>
                <a:pPr>
                  <a:lnSpc>
                    <a:spcPct val="81000"/>
                  </a:lnSpc>
                </a:pPr>
                <a:endParaRPr lang="en-NZ" sz="1800" dirty="0">
                  <a:latin typeface="Times New Roman" panose="02020603050405020304" pitchFamily="18" charset="0"/>
                  <a:ea typeface="Times New Roman"/>
                  <a:cs typeface="Times New Roman" panose="02020603050405020304" pitchFamily="18" charset="0"/>
                  <a:sym typeface="Times New Roman"/>
                </a:endParaRPr>
              </a:p>
              <a:p>
                <a:pPr>
                  <a:lnSpc>
                    <a:spcPct val="81000"/>
                  </a:lnSpc>
                </a:pPr>
                <a:r>
                  <a:rPr lang="en-NZ" sz="1800" dirty="0">
                    <a:latin typeface="Times New Roman" panose="02020603050405020304" pitchFamily="18" charset="0"/>
                    <a:ea typeface="Times New Roman"/>
                    <a:cs typeface="Times New Roman" panose="02020603050405020304" pitchFamily="18" charset="0"/>
                    <a:sym typeface="Times New Roman"/>
                  </a:rPr>
                  <a:t>Kernel Algorithm</a:t>
                </a:r>
              </a:p>
              <a:p>
                <a:pPr marL="0" indent="0">
                  <a:buNone/>
                  <a:defRPr sz="2400" b="1">
                    <a:latin typeface="Times New Roman"/>
                    <a:ea typeface="Times New Roman"/>
                    <a:cs typeface="Times New Roman"/>
                    <a:sym typeface="Times New Roman"/>
                  </a:defRPr>
                </a:pPr>
                <a:r>
                  <a:rPr lang="en-NZ" altLang="zh-HK" sz="1800" dirty="0">
                    <a:solidFill>
                      <a:schemeClr val="tx1"/>
                    </a:solidFill>
                    <a:latin typeface="Times New Roman" panose="02020603050405020304" pitchFamily="18" charset="0"/>
                    <a:cs typeface="Times New Roman" panose="02020603050405020304" pitchFamily="18" charset="0"/>
                  </a:rPr>
                  <a:t>      1) if </a:t>
                </a:r>
                <a14:m>
                  <m:oMath xmlns:m="http://schemas.openxmlformats.org/officeDocument/2006/math">
                    <m:r>
                      <a:rPr lang="zh-HK" altLang="en-NZ" sz="1800" b="1" i="1">
                        <a:solidFill>
                          <a:schemeClr val="tx1"/>
                        </a:solidFill>
                        <a:latin typeface="Cambria Math"/>
                      </a:rPr>
                      <m:t>𝒗</m:t>
                    </m:r>
                    <m:r>
                      <a:rPr lang="en-NZ" altLang="zh-HK" sz="1800" b="1" i="1">
                        <a:solidFill>
                          <a:schemeClr val="tx1"/>
                        </a:solidFill>
                        <a:latin typeface="Cambria Math"/>
                      </a:rPr>
                      <m:t>[</m:t>
                    </m:r>
                    <m:r>
                      <a:rPr lang="zh-HK" altLang="en-NZ" sz="1800" b="1" i="1">
                        <a:solidFill>
                          <a:schemeClr val="tx1"/>
                        </a:solidFill>
                        <a:latin typeface="Cambria Math"/>
                      </a:rPr>
                      <m:t>𝒙</m:t>
                    </m:r>
                    <m:r>
                      <a:rPr lang="en-NZ" altLang="zh-HK" sz="1800" b="1" i="1">
                        <a:solidFill>
                          <a:schemeClr val="tx1"/>
                        </a:solidFill>
                        <a:latin typeface="Cambria Math"/>
                      </a:rPr>
                      <m:t>]</m:t>
                    </m:r>
                  </m:oMath>
                </a14:m>
                <a:r>
                  <a:rPr lang="en-NZ" altLang="zh-HK" sz="18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p>
                      <m:sSupPr>
                        <m:ctrlPr>
                          <a:rPr lang="ar-AE" altLang="zh-HK" sz="1800" b="1" i="1">
                            <a:solidFill>
                              <a:schemeClr val="tx1"/>
                            </a:solidFill>
                            <a:latin typeface="Cambria Math" charset="0"/>
                          </a:rPr>
                        </m:ctrlPr>
                      </m:sSupPr>
                      <m:e>
                        <m:r>
                          <a:rPr lang="zh-HK" altLang="en-NZ" sz="1800" b="1" i="1">
                            <a:solidFill>
                              <a:schemeClr val="tx1"/>
                            </a:solidFill>
                            <a:latin typeface="Cambria Math"/>
                          </a:rPr>
                          <m:t>𝒗</m:t>
                        </m:r>
                      </m:e>
                      <m:sup>
                        <m:r>
                          <a:rPr lang="ar-AE" altLang="zh-HK" sz="1800" b="1" i="1">
                            <a:solidFill>
                              <a:schemeClr val="tx1"/>
                            </a:solidFill>
                            <a:latin typeface="Cambria Math"/>
                          </a:rPr>
                          <m:t>′</m:t>
                        </m:r>
                      </m:sup>
                    </m:sSup>
                    <m:r>
                      <a:rPr lang="ar-AE" altLang="zh-HK" sz="1800" b="1" i="1">
                        <a:solidFill>
                          <a:schemeClr val="tx1"/>
                        </a:solidFill>
                        <a:latin typeface="Cambria Math"/>
                      </a:rPr>
                      <m:t>[</m:t>
                    </m:r>
                    <m:r>
                      <a:rPr lang="zh-HK" altLang="en-NZ" sz="1800" b="1" i="1">
                        <a:solidFill>
                          <a:schemeClr val="tx1"/>
                        </a:solidFill>
                        <a:latin typeface="Cambria Math"/>
                      </a:rPr>
                      <m:t>𝒙</m:t>
                    </m:r>
                    <m:r>
                      <a:rPr lang="en-NZ" altLang="zh-HK" sz="1800" b="1" i="1">
                        <a:solidFill>
                          <a:schemeClr val="tx1"/>
                        </a:solidFill>
                        <a:latin typeface="Cambria Math"/>
                      </a:rPr>
                      <m:t>]</m:t>
                    </m:r>
                  </m:oMath>
                </a14:m>
                <a:r>
                  <a:rPr lang="en-NZ" altLang="zh-HK" sz="1800" dirty="0">
                    <a:solidFill>
                      <a:schemeClr val="tx1"/>
                    </a:solidFill>
                    <a:latin typeface="Times New Roman" panose="02020603050405020304" pitchFamily="18" charset="0"/>
                    <a:cs typeface="Times New Roman" panose="02020603050405020304" pitchFamily="18" charset="0"/>
                  </a:rPr>
                  <a:t> are the x-</a:t>
                </a:r>
                <a:r>
                  <a:rPr lang="en-NZ" altLang="zh-HK" sz="1800" dirty="0" err="1">
                    <a:solidFill>
                      <a:schemeClr val="tx1"/>
                    </a:solidFill>
                    <a:latin typeface="Times New Roman" panose="02020603050405020304" pitchFamily="18" charset="0"/>
                    <a:cs typeface="Times New Roman" panose="02020603050405020304" pitchFamily="18" charset="0"/>
                  </a:rPr>
                  <a:t>th</a:t>
                </a:r>
                <a:r>
                  <a:rPr lang="en-NZ" altLang="zh-HK" sz="1800" dirty="0">
                    <a:solidFill>
                      <a:schemeClr val="tx1"/>
                    </a:solidFill>
                    <a:latin typeface="Times New Roman" panose="02020603050405020304" pitchFamily="18" charset="0"/>
                    <a:cs typeface="Times New Roman" panose="02020603050405020304" pitchFamily="18" charset="0"/>
                  </a:rPr>
                  <a:t> ancestor nodes of </a:t>
                </a:r>
                <a14:m>
                  <m:oMath xmlns:m="http://schemas.openxmlformats.org/officeDocument/2006/math">
                    <m:r>
                      <a:rPr lang="zh-HK" altLang="en-NZ" sz="1800" b="1" i="1">
                        <a:solidFill>
                          <a:schemeClr val="tx1"/>
                        </a:solidFill>
                        <a:latin typeface="Cambria Math"/>
                      </a:rPr>
                      <m:t>𝒗</m:t>
                    </m:r>
                  </m:oMath>
                </a14:m>
                <a:r>
                  <a:rPr lang="en-NZ" altLang="zh-HK" sz="1800" dirty="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p>
                      <m:sSupPr>
                        <m:ctrlPr>
                          <a:rPr lang="ar-AE" altLang="zh-HK" sz="1800" b="1" i="1">
                            <a:solidFill>
                              <a:schemeClr val="tx1"/>
                            </a:solidFill>
                            <a:latin typeface="Cambria Math" charset="0"/>
                          </a:rPr>
                        </m:ctrlPr>
                      </m:sSupPr>
                      <m:e>
                        <m:r>
                          <a:rPr lang="zh-HK" altLang="en-NZ" sz="1800" b="1" i="1">
                            <a:solidFill>
                              <a:schemeClr val="tx1"/>
                            </a:solidFill>
                            <a:latin typeface="Cambria Math"/>
                          </a:rPr>
                          <m:t>𝒗</m:t>
                        </m:r>
                      </m:e>
                      <m:sup>
                        <m:r>
                          <a:rPr lang="ar-AE" altLang="zh-HK" sz="1800" b="1" i="1">
                            <a:solidFill>
                              <a:schemeClr val="tx1"/>
                            </a:solidFill>
                            <a:latin typeface="Cambria Math"/>
                          </a:rPr>
                          <m:t>′</m:t>
                        </m:r>
                      </m:sup>
                    </m:sSup>
                  </m:oMath>
                </a14:m>
                <a:r>
                  <a:rPr lang="ar-AE" altLang="zh-HK" sz="1800" dirty="0">
                    <a:solidFill>
                      <a:schemeClr val="tx1"/>
                    </a:solidFill>
                    <a:latin typeface="Times New Roman" panose="02020603050405020304" pitchFamily="18" charset="0"/>
                    <a:cs typeface="Times New Roman" panose="02020603050405020304" pitchFamily="18" charset="0"/>
                  </a:rPr>
                  <a:t> </a:t>
                </a:r>
                <a:r>
                  <a:rPr lang="en-NZ" altLang="zh-HK" sz="1800" dirty="0">
                    <a:solidFill>
                      <a:schemeClr val="tx1"/>
                    </a:solidFill>
                    <a:latin typeface="Times New Roman" panose="02020603050405020304" pitchFamily="18" charset="0"/>
                    <a:cs typeface="Times New Roman" panose="02020603050405020304" pitchFamily="18" charset="0"/>
                  </a:rPr>
                  <a:t>, then </a:t>
                </a:r>
              </a:p>
              <a:p>
                <a:pPr marL="0" indent="0">
                  <a:buNone/>
                  <a:defRPr sz="2400" b="1">
                    <a:latin typeface="Times New Roman"/>
                    <a:ea typeface="Times New Roman"/>
                    <a:cs typeface="Times New Roman"/>
                    <a:sym typeface="Times New Roman"/>
                  </a:defRPr>
                </a:pPr>
                <a:r>
                  <a:rPr lang="en-NZ" altLang="zh-HK" sz="1800" b="1" dirty="0">
                    <a:solidFill>
                      <a:schemeClr val="tx1"/>
                    </a:solidFill>
                    <a:ea typeface="Cambria Math"/>
                  </a:rPr>
                  <a:t>                                   </a:t>
                </a:r>
                <a14:m>
                  <m:oMath xmlns:m="http://schemas.openxmlformats.org/officeDocument/2006/math">
                    <m:sSub>
                      <m:sSubPr>
                        <m:ctrlPr>
                          <a:rPr lang="ar-AE" altLang="zh-HK" sz="1800" b="1" i="1">
                            <a:solidFill>
                              <a:schemeClr val="tx1"/>
                            </a:solidFill>
                            <a:latin typeface="Cambria Math" charset="0"/>
                            <a:ea typeface="Cambria Math"/>
                          </a:rPr>
                        </m:ctrlPr>
                      </m:sSubPr>
                      <m:e>
                        <m:r>
                          <a:rPr lang="ar-AE" altLang="zh-HK" sz="1800" i="1">
                            <a:solidFill>
                              <a:schemeClr val="tx1"/>
                            </a:solidFill>
                            <a:latin typeface="Cambria Math"/>
                            <a:ea typeface="Cambria Math"/>
                          </a:rPr>
                          <m:t>∆</m:t>
                        </m:r>
                      </m:e>
                      <m:sub>
                        <m:r>
                          <a:rPr lang="zh-HK" altLang="en-NZ" sz="1800" b="1" i="1">
                            <a:solidFill>
                              <a:schemeClr val="tx1"/>
                            </a:solidFill>
                            <a:latin typeface="Cambria Math"/>
                            <a:ea typeface="Cambria Math"/>
                          </a:rPr>
                          <m:t>𝒙</m:t>
                        </m:r>
                      </m:sub>
                    </m:sSub>
                    <m:d>
                      <m:dPr>
                        <m:ctrlPr>
                          <a:rPr lang="ar-AE" altLang="zh-HK" sz="1800" b="1" i="1">
                            <a:solidFill>
                              <a:schemeClr val="tx1"/>
                            </a:solidFill>
                            <a:latin typeface="Cambria Math" charset="0"/>
                            <a:ea typeface="Cambria Math"/>
                          </a:rPr>
                        </m:ctrlPr>
                      </m:dPr>
                      <m:e>
                        <m:r>
                          <a:rPr lang="zh-HK" altLang="en-NZ" sz="1800" b="1" i="1">
                            <a:solidFill>
                              <a:schemeClr val="tx1"/>
                            </a:solidFill>
                            <a:latin typeface="Cambria Math"/>
                            <a:ea typeface="Cambria Math"/>
                          </a:rPr>
                          <m:t>𝒗</m:t>
                        </m:r>
                        <m:r>
                          <a:rPr lang="en-NZ" altLang="zh-HK" sz="1800" b="1" i="1">
                            <a:solidFill>
                              <a:schemeClr val="tx1"/>
                            </a:solidFill>
                            <a:latin typeface="Cambria Math"/>
                            <a:ea typeface="Cambria Math"/>
                          </a:rPr>
                          <m:t>,</m:t>
                        </m:r>
                        <m:sSup>
                          <m:sSupPr>
                            <m:ctrlPr>
                              <a:rPr lang="ar-AE" altLang="zh-HK" sz="1800" b="1" i="1">
                                <a:solidFill>
                                  <a:schemeClr val="tx1"/>
                                </a:solidFill>
                                <a:latin typeface="Cambria Math" charset="0"/>
                                <a:ea typeface="Cambria Math"/>
                              </a:rPr>
                            </m:ctrlPr>
                          </m:sSupPr>
                          <m:e>
                            <m:r>
                              <a:rPr lang="zh-HK" altLang="en-NZ" sz="1800" b="1" i="1">
                                <a:solidFill>
                                  <a:schemeClr val="tx1"/>
                                </a:solidFill>
                                <a:latin typeface="Cambria Math"/>
                                <a:ea typeface="Cambria Math"/>
                              </a:rPr>
                              <m:t>𝒗</m:t>
                            </m:r>
                          </m:e>
                          <m:sup>
                            <m:r>
                              <a:rPr lang="ar-AE" altLang="zh-HK" sz="1800" b="1" i="1">
                                <a:solidFill>
                                  <a:schemeClr val="tx1"/>
                                </a:solidFill>
                                <a:latin typeface="Cambria Math"/>
                                <a:ea typeface="Cambria Math"/>
                              </a:rPr>
                              <m:t>′</m:t>
                            </m:r>
                          </m:sup>
                        </m:sSup>
                      </m:e>
                    </m:d>
                    <m:r>
                      <a:rPr lang="ar-AE" altLang="zh-HK" sz="1800" b="1" i="1">
                        <a:solidFill>
                          <a:schemeClr val="tx1"/>
                        </a:solidFill>
                        <a:latin typeface="Cambria Math"/>
                        <a:ea typeface="Cambria Math"/>
                      </a:rPr>
                      <m:t>=</m:t>
                    </m:r>
                    <m:r>
                      <a:rPr lang="zh-HK" altLang="en-NZ" sz="1800" b="1" i="1">
                        <a:solidFill>
                          <a:schemeClr val="tx1"/>
                        </a:solidFill>
                        <a:latin typeface="Cambria Math"/>
                        <a:ea typeface="Cambria Math"/>
                      </a:rPr>
                      <m:t>𝒇</m:t>
                    </m:r>
                    <m:r>
                      <a:rPr lang="en-NZ" altLang="zh-HK" sz="1800" b="1" i="1">
                        <a:solidFill>
                          <a:schemeClr val="tx1"/>
                        </a:solidFill>
                        <a:latin typeface="Cambria Math"/>
                        <a:ea typeface="Cambria Math"/>
                      </a:rPr>
                      <m:t>(</m:t>
                    </m:r>
                    <m:r>
                      <a:rPr lang="zh-HK" altLang="en-NZ" sz="1800" b="1" i="1">
                        <a:solidFill>
                          <a:schemeClr val="tx1"/>
                        </a:solidFill>
                        <a:latin typeface="Cambria Math"/>
                        <a:ea typeface="Cambria Math"/>
                      </a:rPr>
                      <m:t>𝒗</m:t>
                    </m:r>
                    <m:r>
                      <a:rPr lang="en-NZ" altLang="zh-HK" sz="1800" b="1" i="1">
                        <a:solidFill>
                          <a:schemeClr val="tx1"/>
                        </a:solidFill>
                        <a:latin typeface="Cambria Math"/>
                        <a:ea typeface="Cambria Math"/>
                      </a:rPr>
                      <m:t>[</m:t>
                    </m:r>
                    <m:r>
                      <a:rPr lang="zh-HK" altLang="en-NZ" sz="1800" b="1" i="1">
                        <a:solidFill>
                          <a:schemeClr val="tx1"/>
                        </a:solidFill>
                        <a:latin typeface="Cambria Math"/>
                        <a:ea typeface="Cambria Math"/>
                      </a:rPr>
                      <m:t>𝒙</m:t>
                    </m:r>
                    <m:r>
                      <a:rPr lang="en-NZ" altLang="zh-HK" sz="1800" b="1" i="1">
                        <a:solidFill>
                          <a:schemeClr val="tx1"/>
                        </a:solidFill>
                        <a:latin typeface="Cambria Math"/>
                        <a:ea typeface="Cambria Math"/>
                      </a:rPr>
                      <m:t>],</m:t>
                    </m:r>
                    <m:sSup>
                      <m:sSupPr>
                        <m:ctrlPr>
                          <a:rPr lang="ar-AE" altLang="zh-HK" sz="1800" b="1" i="1">
                            <a:solidFill>
                              <a:schemeClr val="tx1"/>
                            </a:solidFill>
                            <a:latin typeface="Cambria Math" charset="0"/>
                            <a:ea typeface="Cambria Math"/>
                          </a:rPr>
                        </m:ctrlPr>
                      </m:sSupPr>
                      <m:e>
                        <m:r>
                          <a:rPr lang="zh-HK" altLang="en-NZ" sz="1800" b="1" i="1">
                            <a:solidFill>
                              <a:schemeClr val="tx1"/>
                            </a:solidFill>
                            <a:latin typeface="Cambria Math"/>
                            <a:ea typeface="Cambria Math"/>
                          </a:rPr>
                          <m:t>𝒗</m:t>
                        </m:r>
                      </m:e>
                      <m:sup>
                        <m:r>
                          <a:rPr lang="ar-AE" altLang="zh-HK" sz="1800" b="1" i="1">
                            <a:solidFill>
                              <a:schemeClr val="tx1"/>
                            </a:solidFill>
                            <a:latin typeface="Cambria Math"/>
                            <a:ea typeface="Cambria Math"/>
                          </a:rPr>
                          <m:t>′</m:t>
                        </m:r>
                      </m:sup>
                    </m:sSup>
                    <m:r>
                      <a:rPr lang="ar-AE" altLang="zh-HK" sz="1800" b="1" i="1">
                        <a:solidFill>
                          <a:schemeClr val="tx1"/>
                        </a:solidFill>
                        <a:latin typeface="Cambria Math"/>
                        <a:ea typeface="Cambria Math"/>
                      </a:rPr>
                      <m:t>[</m:t>
                    </m:r>
                    <m:r>
                      <a:rPr lang="zh-HK" altLang="en-NZ" sz="1800" b="1" i="1">
                        <a:solidFill>
                          <a:schemeClr val="tx1"/>
                        </a:solidFill>
                        <a:latin typeface="Cambria Math"/>
                        <a:ea typeface="Cambria Math"/>
                      </a:rPr>
                      <m:t>𝒙</m:t>
                    </m:r>
                    <m:r>
                      <a:rPr lang="en-NZ" altLang="zh-HK" sz="1800" b="1" i="1">
                        <a:solidFill>
                          <a:schemeClr val="tx1"/>
                        </a:solidFill>
                        <a:latin typeface="Cambria Math"/>
                        <a:ea typeface="Cambria Math"/>
                      </a:rPr>
                      <m:t>])</m:t>
                    </m:r>
                  </m:oMath>
                </a14:m>
                <a:r>
                  <a:rPr lang="en-NZ" altLang="zh-HK" sz="1800" dirty="0">
                    <a:solidFill>
                      <a:schemeClr val="tx1"/>
                    </a:solidFill>
                    <a:latin typeface="Times New Roman" panose="02020603050405020304" pitchFamily="18" charset="0"/>
                    <a:cs typeface="Times New Roman" panose="02020603050405020304" pitchFamily="18" charset="0"/>
                  </a:rPr>
                  <a:t>;</a:t>
                </a:r>
              </a:p>
              <a:p>
                <a:pPr marL="0" indent="0">
                  <a:buNone/>
                  <a:defRPr sz="2400" b="1">
                    <a:latin typeface="Times New Roman"/>
                    <a:ea typeface="Times New Roman"/>
                    <a:cs typeface="Times New Roman"/>
                    <a:sym typeface="Times New Roman"/>
                  </a:defRPr>
                </a:pPr>
                <a:r>
                  <a:rPr lang="en-NZ" altLang="zh-HK" sz="1800" dirty="0">
                    <a:solidFill>
                      <a:schemeClr val="tx1"/>
                    </a:solidFill>
                    <a:latin typeface="Times New Roman" panose="02020603050405020304" pitchFamily="18" charset="0"/>
                    <a:cs typeface="Times New Roman" panose="02020603050405020304" pitchFamily="18" charset="0"/>
                  </a:rPr>
                  <a:t>      2) else PTK: </a:t>
                </a:r>
                <a14:m>
                  <m:oMath xmlns:m="http://schemas.openxmlformats.org/officeDocument/2006/math">
                    <m:sSub>
                      <m:sSubPr>
                        <m:ctrlPr>
                          <a:rPr lang="ar-AE" altLang="zh-HK" sz="1800" b="1" i="1">
                            <a:solidFill>
                              <a:schemeClr val="tx1"/>
                            </a:solidFill>
                            <a:latin typeface="Cambria Math" charset="0"/>
                            <a:ea typeface="Cambria Math"/>
                          </a:rPr>
                        </m:ctrlPr>
                      </m:sSubPr>
                      <m:e>
                        <m:r>
                          <a:rPr lang="ar-AE" altLang="zh-HK" sz="1800" i="1">
                            <a:solidFill>
                              <a:schemeClr val="tx1"/>
                            </a:solidFill>
                            <a:latin typeface="Cambria Math"/>
                            <a:ea typeface="Cambria Math"/>
                          </a:rPr>
                          <m:t>∆</m:t>
                        </m:r>
                      </m:e>
                      <m:sub>
                        <m:r>
                          <a:rPr lang="zh-HK" altLang="en-NZ" sz="1800" b="1" i="1">
                            <a:solidFill>
                              <a:schemeClr val="tx1"/>
                            </a:solidFill>
                            <a:latin typeface="Cambria Math"/>
                            <a:ea typeface="Cambria Math"/>
                          </a:rPr>
                          <m:t>𝒙</m:t>
                        </m:r>
                      </m:sub>
                    </m:sSub>
                    <m:d>
                      <m:dPr>
                        <m:ctrlPr>
                          <a:rPr lang="ar-AE" altLang="zh-HK" sz="1800" b="1" i="1">
                            <a:solidFill>
                              <a:schemeClr val="tx1"/>
                            </a:solidFill>
                            <a:latin typeface="Cambria Math" charset="0"/>
                            <a:ea typeface="Cambria Math"/>
                          </a:rPr>
                        </m:ctrlPr>
                      </m:dPr>
                      <m:e>
                        <m:r>
                          <a:rPr lang="zh-HK" altLang="en-NZ" sz="1800" b="1" i="1">
                            <a:solidFill>
                              <a:schemeClr val="tx1"/>
                            </a:solidFill>
                            <a:latin typeface="Cambria Math"/>
                            <a:ea typeface="Cambria Math"/>
                          </a:rPr>
                          <m:t>𝒗</m:t>
                        </m:r>
                        <m:r>
                          <a:rPr lang="en-NZ" altLang="zh-HK" sz="1800" b="1" i="1">
                            <a:solidFill>
                              <a:schemeClr val="tx1"/>
                            </a:solidFill>
                            <a:latin typeface="Cambria Math"/>
                            <a:ea typeface="Cambria Math"/>
                          </a:rPr>
                          <m:t>,</m:t>
                        </m:r>
                        <m:sSup>
                          <m:sSupPr>
                            <m:ctrlPr>
                              <a:rPr lang="ar-AE" altLang="zh-HK" sz="1800" b="1" i="1">
                                <a:solidFill>
                                  <a:schemeClr val="tx1"/>
                                </a:solidFill>
                                <a:latin typeface="Cambria Math" charset="0"/>
                                <a:ea typeface="Cambria Math"/>
                              </a:rPr>
                            </m:ctrlPr>
                          </m:sSupPr>
                          <m:e>
                            <m:r>
                              <a:rPr lang="zh-HK" altLang="en-NZ" sz="1800" b="1" i="1">
                                <a:solidFill>
                                  <a:schemeClr val="tx1"/>
                                </a:solidFill>
                                <a:latin typeface="Cambria Math"/>
                                <a:ea typeface="Cambria Math"/>
                              </a:rPr>
                              <m:t>𝒗</m:t>
                            </m:r>
                          </m:e>
                          <m:sup>
                            <m:r>
                              <a:rPr lang="ar-AE" altLang="zh-HK" sz="1800" b="1" i="1">
                                <a:solidFill>
                                  <a:schemeClr val="tx1"/>
                                </a:solidFill>
                                <a:latin typeface="Cambria Math"/>
                                <a:ea typeface="Cambria Math"/>
                              </a:rPr>
                              <m:t>′</m:t>
                            </m:r>
                          </m:sup>
                        </m:sSup>
                      </m:e>
                    </m:d>
                    <m:r>
                      <a:rPr lang="ar-AE" altLang="zh-HK" sz="1800" b="1" i="1">
                        <a:solidFill>
                          <a:schemeClr val="tx1"/>
                        </a:solidFill>
                        <a:latin typeface="Cambria Math"/>
                        <a:ea typeface="Cambria Math"/>
                      </a:rPr>
                      <m:t>=</m:t>
                    </m:r>
                    <m:r>
                      <a:rPr lang="ar-AE" altLang="zh-HK" sz="1800" i="1">
                        <a:solidFill>
                          <a:schemeClr val="tx1"/>
                        </a:solidFill>
                        <a:latin typeface="Cambria Math"/>
                        <a:ea typeface="Cambria Math"/>
                      </a:rPr>
                      <m:t>∆</m:t>
                    </m:r>
                    <m:d>
                      <m:dPr>
                        <m:ctrlPr>
                          <a:rPr lang="ar-AE" altLang="zh-HK" sz="1800" b="1" i="1">
                            <a:solidFill>
                              <a:schemeClr val="tx1"/>
                            </a:solidFill>
                            <a:latin typeface="Cambria Math" charset="0"/>
                            <a:ea typeface="Cambria Math"/>
                          </a:rPr>
                        </m:ctrlPr>
                      </m:dPr>
                      <m:e>
                        <m:r>
                          <a:rPr lang="zh-HK" altLang="en-NZ" sz="1800" b="1" i="1">
                            <a:solidFill>
                              <a:schemeClr val="tx1"/>
                            </a:solidFill>
                            <a:latin typeface="Cambria Math"/>
                            <a:ea typeface="Cambria Math"/>
                          </a:rPr>
                          <m:t>𝒗</m:t>
                        </m:r>
                        <m:r>
                          <a:rPr lang="en-NZ" altLang="zh-HK" sz="1800" b="1" i="1">
                            <a:solidFill>
                              <a:schemeClr val="tx1"/>
                            </a:solidFill>
                            <a:latin typeface="Cambria Math"/>
                            <a:ea typeface="Cambria Math"/>
                          </a:rPr>
                          <m:t>,</m:t>
                        </m:r>
                        <m:sSup>
                          <m:sSupPr>
                            <m:ctrlPr>
                              <a:rPr lang="ar-AE" altLang="zh-HK" sz="1800" b="1" i="1">
                                <a:solidFill>
                                  <a:schemeClr val="tx1"/>
                                </a:solidFill>
                                <a:latin typeface="Cambria Math" charset="0"/>
                                <a:ea typeface="Cambria Math"/>
                              </a:rPr>
                            </m:ctrlPr>
                          </m:sSupPr>
                          <m:e>
                            <m:r>
                              <a:rPr lang="zh-HK" altLang="en-NZ" sz="1800" b="1" i="1">
                                <a:solidFill>
                                  <a:schemeClr val="tx1"/>
                                </a:solidFill>
                                <a:latin typeface="Cambria Math"/>
                                <a:ea typeface="Cambria Math"/>
                              </a:rPr>
                              <m:t>𝒗</m:t>
                            </m:r>
                          </m:e>
                          <m:sup>
                            <m:r>
                              <a:rPr lang="ar-AE" altLang="zh-HK" sz="1800" b="1" i="1">
                                <a:solidFill>
                                  <a:schemeClr val="tx1"/>
                                </a:solidFill>
                                <a:latin typeface="Cambria Math"/>
                                <a:ea typeface="Cambria Math"/>
                              </a:rPr>
                              <m:t>′</m:t>
                            </m:r>
                          </m:sup>
                        </m:sSup>
                      </m:e>
                    </m:d>
                  </m:oMath>
                </a14:m>
                <a:r>
                  <a:rPr lang="ar-AE" altLang="zh-HK" sz="1800" dirty="0">
                    <a:solidFill>
                      <a:schemeClr val="tx1"/>
                    </a:solidFill>
                    <a:latin typeface="Times New Roman" panose="02020603050405020304" pitchFamily="18" charset="0"/>
                    <a:cs typeface="Times New Roman" panose="02020603050405020304" pitchFamily="18" charset="0"/>
                  </a:rPr>
                  <a:t>;</a:t>
                </a:r>
                <a:endParaRPr lang="en-US" altLang="zh-HK" sz="1800" dirty="0">
                  <a:solidFill>
                    <a:schemeClr val="tx1"/>
                  </a:solidFill>
                  <a:latin typeface="Times New Roman" panose="02020603050405020304" pitchFamily="18" charset="0"/>
                  <a:cs typeface="Times New Roman" panose="02020603050405020304" pitchFamily="18" charset="0"/>
                </a:endParaRPr>
              </a:p>
              <a:p>
                <a:endParaRPr lang="en-NZ" sz="1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AECE5107-F4A0-4451-AF13-FB1AD84ACDF5}"/>
                  </a:ext>
                </a:extLst>
              </p:cNvPr>
              <p:cNvSpPr>
                <a:spLocks noGrp="1" noRot="1" noChangeAspect="1" noMove="1" noResize="1" noEditPoints="1" noAdjustHandles="1" noChangeArrowheads="1" noChangeShapeType="1" noTextEdit="1"/>
              </p:cNvSpPr>
              <p:nvPr>
                <p:ph idx="1"/>
              </p:nvPr>
            </p:nvSpPr>
            <p:spPr>
              <a:xfrm>
                <a:off x="467544" y="1046410"/>
                <a:ext cx="8229600" cy="5262910"/>
              </a:xfrm>
              <a:blipFill>
                <a:blip r:embed="rId2"/>
                <a:stretch>
                  <a:fillRect t="-116"/>
                </a:stretch>
              </a:blipFill>
            </p:spPr>
            <p:txBody>
              <a:bodyPr/>
              <a:lstStyle/>
              <a:p>
                <a:r>
                  <a:rPr lang="en-NZ">
                    <a:noFill/>
                  </a:rPr>
                  <a:t> </a:t>
                </a:r>
              </a:p>
            </p:txBody>
          </p:sp>
        </mc:Fallback>
      </mc:AlternateContent>
      <p:grpSp>
        <p:nvGrpSpPr>
          <p:cNvPr id="48" name="Group 47">
            <a:extLst>
              <a:ext uri="{FF2B5EF4-FFF2-40B4-BE49-F238E27FC236}">
                <a16:creationId xmlns:a16="http://schemas.microsoft.com/office/drawing/2014/main" xmlns="" id="{B32DB496-767A-4641-9E30-E7355704BB16}"/>
              </a:ext>
            </a:extLst>
          </p:cNvPr>
          <p:cNvGrpSpPr/>
          <p:nvPr/>
        </p:nvGrpSpPr>
        <p:grpSpPr>
          <a:xfrm>
            <a:off x="6181719" y="3284984"/>
            <a:ext cx="2974283" cy="2743716"/>
            <a:chOff x="5947467" y="3571359"/>
            <a:chExt cx="2974283" cy="2743716"/>
          </a:xfrm>
        </p:grpSpPr>
        <p:sp>
          <p:nvSpPr>
            <p:cNvPr id="49" name="Freeform 1">
              <a:extLst>
                <a:ext uri="{FF2B5EF4-FFF2-40B4-BE49-F238E27FC236}">
                  <a16:creationId xmlns:a16="http://schemas.microsoft.com/office/drawing/2014/main" xmlns="" id="{F4456809-CEF8-4E50-A7FC-2F3B325361B0}"/>
                </a:ext>
              </a:extLst>
            </p:cNvPr>
            <p:cNvSpPr/>
            <p:nvPr/>
          </p:nvSpPr>
          <p:spPr>
            <a:xfrm>
              <a:off x="6905625" y="3924300"/>
              <a:ext cx="1562100" cy="2390775"/>
            </a:xfrm>
            <a:custGeom>
              <a:avLst/>
              <a:gdLst>
                <a:gd name="connsiteX0" fmla="*/ 1143000 w 1562100"/>
                <a:gd name="connsiteY0" fmla="*/ 0 h 2390775"/>
                <a:gd name="connsiteX1" fmla="*/ 1428750 w 1562100"/>
                <a:gd name="connsiteY1" fmla="*/ 247650 h 2390775"/>
                <a:gd name="connsiteX2" fmla="*/ 828675 w 1562100"/>
                <a:gd name="connsiteY2" fmla="*/ 828675 h 2390775"/>
                <a:gd name="connsiteX3" fmla="*/ 847725 w 1562100"/>
                <a:gd name="connsiteY3" fmla="*/ 1419225 h 2390775"/>
                <a:gd name="connsiteX4" fmla="*/ 1562100 w 1562100"/>
                <a:gd name="connsiteY4" fmla="*/ 1914525 h 2390775"/>
                <a:gd name="connsiteX5" fmla="*/ 1419225 w 1562100"/>
                <a:gd name="connsiteY5" fmla="*/ 2333625 h 2390775"/>
                <a:gd name="connsiteX6" fmla="*/ 0 w 1562100"/>
                <a:gd name="connsiteY6" fmla="*/ 2390775 h 2390775"/>
                <a:gd name="connsiteX7" fmla="*/ 190500 w 1562100"/>
                <a:gd name="connsiteY7" fmla="*/ 1552575 h 2390775"/>
                <a:gd name="connsiteX8" fmla="*/ 304800 w 1562100"/>
                <a:gd name="connsiteY8" fmla="*/ 971550 h 2390775"/>
                <a:gd name="connsiteX9" fmla="*/ 571500 w 1562100"/>
                <a:gd name="connsiteY9" fmla="*/ 352425 h 2390775"/>
                <a:gd name="connsiteX10" fmla="*/ 1143000 w 1562100"/>
                <a:gd name="connsiteY10" fmla="*/ 0 h 239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2100" h="2390775">
                  <a:moveTo>
                    <a:pt x="1143000" y="0"/>
                  </a:moveTo>
                  <a:lnTo>
                    <a:pt x="1428750" y="247650"/>
                  </a:lnTo>
                  <a:lnTo>
                    <a:pt x="828675" y="828675"/>
                  </a:lnTo>
                  <a:lnTo>
                    <a:pt x="847725" y="1419225"/>
                  </a:lnTo>
                  <a:lnTo>
                    <a:pt x="1562100" y="1914525"/>
                  </a:lnTo>
                  <a:lnTo>
                    <a:pt x="1419225" y="2333625"/>
                  </a:lnTo>
                  <a:lnTo>
                    <a:pt x="0" y="2390775"/>
                  </a:lnTo>
                  <a:lnTo>
                    <a:pt x="190500" y="1552575"/>
                  </a:lnTo>
                  <a:lnTo>
                    <a:pt x="304800" y="971550"/>
                  </a:lnTo>
                  <a:lnTo>
                    <a:pt x="571500" y="352425"/>
                  </a:lnTo>
                  <a:lnTo>
                    <a:pt x="1143000" y="0"/>
                  </a:lnTo>
                  <a:close/>
                </a:path>
              </a:pathLst>
            </a:custGeom>
            <a:solidFill>
              <a:srgbClr val="FFFFFF"/>
            </a:solidFill>
            <a:ln w="25400" cap="flat">
              <a:solidFill>
                <a:schemeClr val="accent1"/>
              </a:solidFill>
              <a:prstDash val="dash"/>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HK" altLang="en-US" sz="1800" b="0" i="0" u="none" strike="noStrike" cap="none" spc="0" normalizeH="0" baseline="0">
                <a:ln>
                  <a:noFill/>
                </a:ln>
                <a:solidFill>
                  <a:srgbClr val="000000"/>
                </a:solidFill>
                <a:effectLst/>
                <a:uFillTx/>
                <a:latin typeface="+mj-lt"/>
                <a:ea typeface="+mj-ea"/>
                <a:cs typeface="+mj-cs"/>
                <a:sym typeface="Avenir Roman"/>
              </a:endParaRPr>
            </a:p>
          </p:txBody>
        </p:sp>
        <p:grpSp>
          <p:nvGrpSpPr>
            <p:cNvPr id="50" name="Group 49">
              <a:extLst>
                <a:ext uri="{FF2B5EF4-FFF2-40B4-BE49-F238E27FC236}">
                  <a16:creationId xmlns:a16="http://schemas.microsoft.com/office/drawing/2014/main" xmlns="" id="{2759D16B-7FF5-495A-8A7C-285943A51912}"/>
                </a:ext>
              </a:extLst>
            </p:cNvPr>
            <p:cNvGrpSpPr/>
            <p:nvPr/>
          </p:nvGrpSpPr>
          <p:grpSpPr>
            <a:xfrm>
              <a:off x="6867528" y="3963076"/>
              <a:ext cx="2054222" cy="2306633"/>
              <a:chOff x="4932040" y="1410399"/>
              <a:chExt cx="2054222" cy="2306633"/>
            </a:xfrm>
          </p:grpSpPr>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xmlns="" id="{019842F6-1198-4F33-AE9B-2AD86C1AEA3B}"/>
                      </a:ext>
                    </a:extLst>
                  </p:cNvPr>
                  <p:cNvSpPr txBox="1"/>
                  <p:nvPr/>
                </p:nvSpPr>
                <p:spPr>
                  <a:xfrm>
                    <a:off x="5959509" y="1410399"/>
                    <a:ext cx="493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HK" b="1" i="1" dirty="0" smtClean="0">
                                  <a:latin typeface="Cambria Math" charset="0"/>
                                </a:rPr>
                              </m:ctrlPr>
                            </m:sSubPr>
                            <m:e>
                              <m:r>
                                <a:rPr lang="en-US" altLang="zh-HK" b="1" i="1" dirty="0" smtClean="0">
                                  <a:latin typeface="Cambria Math"/>
                                </a:rPr>
                                <m:t>𝒗</m:t>
                              </m:r>
                            </m:e>
                            <m:sub>
                              <m:r>
                                <a:rPr lang="en-US" altLang="zh-HK" b="1" i="1" dirty="0" smtClean="0">
                                  <a:latin typeface="Cambria Math"/>
                                </a:rPr>
                                <m:t>𝟏</m:t>
                              </m:r>
                            </m:sub>
                          </m:sSub>
                        </m:oMath>
                      </m:oMathPara>
                    </a14:m>
                    <a:endParaRPr lang="zh-HK" altLang="en-US"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959509" y="1410399"/>
                    <a:ext cx="493981" cy="369332"/>
                  </a:xfrm>
                  <a:prstGeom prst="rect">
                    <a:avLst/>
                  </a:prstGeom>
                  <a:blipFill rotWithShape="1">
                    <a:blip r:embed="rId4"/>
                    <a:stretch>
                      <a:fillRect/>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xmlns="" id="{E539CC85-3DEC-4E77-B722-197B0A35F46B}"/>
                      </a:ext>
                    </a:extLst>
                  </p:cNvPr>
                  <p:cNvSpPr txBox="1"/>
                  <p:nvPr/>
                </p:nvSpPr>
                <p:spPr>
                  <a:xfrm>
                    <a:off x="5321905" y="1978089"/>
                    <a:ext cx="493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dirty="0" smtClean="0">
                                  <a:latin typeface="Cambria Math" charset="0"/>
                                </a:rPr>
                              </m:ctrlPr>
                            </m:sSubPr>
                            <m:e>
                              <m:r>
                                <a:rPr lang="en-US" altLang="zh-CN" b="1" i="1" dirty="0" smtClean="0">
                                  <a:latin typeface="Cambria Math"/>
                                </a:rPr>
                                <m:t>𝒗</m:t>
                              </m:r>
                            </m:e>
                            <m:sub>
                              <m:r>
                                <a:rPr lang="en-US" altLang="zh-CN" b="1" i="1" dirty="0" smtClean="0">
                                  <a:latin typeface="Cambria Math"/>
                                </a:rPr>
                                <m:t>𝟐</m:t>
                              </m:r>
                            </m:sub>
                          </m:sSub>
                        </m:oMath>
                      </m:oMathPara>
                    </a14:m>
                    <a:endParaRPr lang="zh-HK" altLang="en-US"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5321905" y="1978089"/>
                    <a:ext cx="493981" cy="369332"/>
                  </a:xfrm>
                  <a:prstGeom prst="rect">
                    <a:avLst/>
                  </a:prstGeom>
                  <a:blipFill rotWithShape="1">
                    <a:blip r:embed="rId5"/>
                    <a:stretch>
                      <a:fillRect/>
                    </a:stretch>
                  </a:blipFill>
                </p:spPr>
                <p:txBody>
                  <a:bodyPr/>
                  <a:lstStyle/>
                  <a:p>
                    <a:r>
                      <a:rPr lang="zh-HK" altLang="en-US">
                        <a:noFill/>
                      </a:rPr>
                      <a:t> </a:t>
                    </a:r>
                  </a:p>
                </p:txBody>
              </p:sp>
            </mc:Fallback>
          </mc:AlternateContent>
          <p:sp>
            <p:nvSpPr>
              <p:cNvPr id="57" name="TextBox 56">
                <a:extLst>
                  <a:ext uri="{FF2B5EF4-FFF2-40B4-BE49-F238E27FC236}">
                    <a16:creationId xmlns:a16="http://schemas.microsoft.com/office/drawing/2014/main" xmlns="" id="{8236AF73-1CA6-4D24-8DA9-6A2D92E2C305}"/>
                  </a:ext>
                </a:extLst>
              </p:cNvPr>
              <p:cNvSpPr txBox="1"/>
              <p:nvPr/>
            </p:nvSpPr>
            <p:spPr>
              <a:xfrm>
                <a:off x="6743888" y="1988840"/>
                <a:ext cx="242374" cy="369332"/>
              </a:xfrm>
              <a:prstGeom prst="rect">
                <a:avLst/>
              </a:prstGeom>
              <a:noFill/>
            </p:spPr>
            <p:txBody>
              <a:bodyPr wrap="none" rtlCol="0">
                <a:spAutoFit/>
              </a:bodyPr>
              <a:lstStyle/>
              <a:p>
                <a:r>
                  <a:rPr lang="en-US" altLang="zh-HK" dirty="0"/>
                  <a:t>.</a:t>
                </a:r>
                <a:endParaRPr lang="zh-HK" altLang="en-US" dirty="0"/>
              </a:p>
            </p:txBody>
          </p:sp>
          <p:cxnSp>
            <p:nvCxnSpPr>
              <p:cNvPr id="58" name="Straight Connector 57">
                <a:extLst>
                  <a:ext uri="{FF2B5EF4-FFF2-40B4-BE49-F238E27FC236}">
                    <a16:creationId xmlns:a16="http://schemas.microsoft.com/office/drawing/2014/main" xmlns="" id="{A3D03444-5635-474D-96F8-429DD895FA4A}"/>
                  </a:ext>
                </a:extLst>
              </p:cNvPr>
              <p:cNvCxnSpPr>
                <a:stCxn id="55" idx="2"/>
                <a:endCxn id="57" idx="0"/>
              </p:cNvCxnSpPr>
              <p:nvPr/>
            </p:nvCxnSpPr>
            <p:spPr>
              <a:xfrm>
                <a:off x="6206500" y="1779731"/>
                <a:ext cx="658575" cy="209109"/>
              </a:xfrm>
              <a:prstGeom prst="line">
                <a:avLst/>
              </a:prstGeom>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xmlns="" id="{46EA893D-9CA7-4183-B812-1BA3A10E9EFD}"/>
                  </a:ext>
                </a:extLst>
              </p:cNvPr>
              <p:cNvSpPr txBox="1"/>
              <p:nvPr/>
            </p:nvSpPr>
            <p:spPr>
              <a:xfrm>
                <a:off x="6743888" y="2843644"/>
                <a:ext cx="242374" cy="369332"/>
              </a:xfrm>
              <a:prstGeom prst="rect">
                <a:avLst/>
              </a:prstGeom>
              <a:noFill/>
            </p:spPr>
            <p:txBody>
              <a:bodyPr wrap="none" rtlCol="0">
                <a:spAutoFit/>
              </a:bodyPr>
              <a:lstStyle/>
              <a:p>
                <a:r>
                  <a:rPr lang="en-US" altLang="zh-HK" dirty="0"/>
                  <a:t>.</a:t>
                </a:r>
                <a:endParaRPr lang="zh-HK" altLang="en-US" dirty="0"/>
              </a:p>
            </p:txBody>
          </p:sp>
          <p:cxnSp>
            <p:nvCxnSpPr>
              <p:cNvPr id="60" name="Straight Connector 59">
                <a:extLst>
                  <a:ext uri="{FF2B5EF4-FFF2-40B4-BE49-F238E27FC236}">
                    <a16:creationId xmlns:a16="http://schemas.microsoft.com/office/drawing/2014/main" xmlns="" id="{7967233F-8376-48D4-828C-9C88DC6BF0CC}"/>
                  </a:ext>
                </a:extLst>
              </p:cNvPr>
              <p:cNvCxnSpPr>
                <a:stCxn id="57" idx="2"/>
                <a:endCxn id="59" idx="0"/>
              </p:cNvCxnSpPr>
              <p:nvPr/>
            </p:nvCxnSpPr>
            <p:spPr>
              <a:xfrm>
                <a:off x="6865075" y="2358172"/>
                <a:ext cx="0" cy="485472"/>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xmlns="" id="{D58E58CA-7357-44EB-A64B-B781DB376DD5}"/>
                      </a:ext>
                    </a:extLst>
                  </p:cNvPr>
                  <p:cNvSpPr txBox="1"/>
                  <p:nvPr/>
                </p:nvSpPr>
                <p:spPr>
                  <a:xfrm>
                    <a:off x="5321905" y="2559996"/>
                    <a:ext cx="49398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dirty="0" smtClean="0">
                                  <a:solidFill>
                                    <a:srgbClr val="FF0000"/>
                                  </a:solidFill>
                                  <a:latin typeface="Cambria Math" charset="0"/>
                                </a:rPr>
                              </m:ctrlPr>
                            </m:sSubPr>
                            <m:e>
                              <m:r>
                                <a:rPr lang="en-US" altLang="zh-CN" b="1" i="1" dirty="0" smtClean="0">
                                  <a:solidFill>
                                    <a:srgbClr val="FF0000"/>
                                  </a:solidFill>
                                  <a:latin typeface="Cambria Math"/>
                                </a:rPr>
                                <m:t>𝒗</m:t>
                              </m:r>
                            </m:e>
                            <m:sub>
                              <m:r>
                                <a:rPr lang="en-US" altLang="zh-CN" b="1" i="1" dirty="0" smtClean="0">
                                  <a:solidFill>
                                    <a:srgbClr val="FF0000"/>
                                  </a:solidFill>
                                  <a:latin typeface="Cambria Math"/>
                                </a:rPr>
                                <m:t>𝟑</m:t>
                              </m:r>
                            </m:sub>
                          </m:sSub>
                        </m:oMath>
                      </m:oMathPara>
                    </a14:m>
                    <a:endParaRPr lang="zh-HK" altLang="en-US"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5321905" y="2559996"/>
                    <a:ext cx="493981" cy="369332"/>
                  </a:xfrm>
                  <a:prstGeom prst="rect">
                    <a:avLst/>
                  </a:prstGeom>
                  <a:blipFill rotWithShape="1">
                    <a:blip r:embed="rId6"/>
                    <a:stretch>
                      <a:fillRect b="-1667"/>
                    </a:stretch>
                  </a:blipFill>
                </p:spPr>
                <p:txBody>
                  <a:bodyPr/>
                  <a:lstStyle/>
                  <a:p>
                    <a:r>
                      <a:rPr lang="zh-HK" alt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xmlns="" id="{170E28F8-526F-406E-A06F-BA205919BA15}"/>
                      </a:ext>
                    </a:extLst>
                  </p:cNvPr>
                  <p:cNvSpPr txBox="1"/>
                  <p:nvPr/>
                </p:nvSpPr>
                <p:spPr>
                  <a:xfrm>
                    <a:off x="4932040" y="3347700"/>
                    <a:ext cx="4578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charset="0"/>
                                </a:rPr>
                              </m:ctrlPr>
                            </m:sSubPr>
                            <m:e>
                              <m:r>
                                <a:rPr lang="en-US" altLang="zh-CN" i="1" dirty="0" smtClean="0">
                                  <a:latin typeface="Cambria Math"/>
                                </a:rPr>
                                <m:t>𝑣</m:t>
                              </m:r>
                            </m:e>
                            <m:sub>
                              <m:r>
                                <a:rPr lang="en-US" altLang="zh-CN" b="0" i="1" dirty="0" smtClean="0">
                                  <a:latin typeface="Cambria Math"/>
                                </a:rPr>
                                <m:t>4</m:t>
                              </m:r>
                            </m:sub>
                          </m:sSub>
                        </m:oMath>
                      </m:oMathPara>
                    </a14:m>
                    <a:endParaRPr lang="zh-HK" alt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4932040" y="3347700"/>
                    <a:ext cx="457818" cy="369332"/>
                  </a:xfrm>
                  <a:prstGeom prst="rect">
                    <a:avLst/>
                  </a:prstGeom>
                  <a:blipFill rotWithShape="1">
                    <a:blip r:embed="rId7"/>
                    <a:stretch>
                      <a:fillRect b="-1667"/>
                    </a:stretch>
                  </a:blipFill>
                </p:spPr>
                <p:txBody>
                  <a:bodyPr/>
                  <a:lstStyle/>
                  <a:p>
                    <a:r>
                      <a:rPr lang="zh-HK" altLang="en-US">
                        <a:noFill/>
                      </a:rPr>
                      <a:t> </a:t>
                    </a:r>
                  </a:p>
                </p:txBody>
              </p:sp>
            </mc:Fallback>
          </mc:AlternateContent>
          <p:sp>
            <p:nvSpPr>
              <p:cNvPr id="63" name="TextBox 62">
                <a:extLst>
                  <a:ext uri="{FF2B5EF4-FFF2-40B4-BE49-F238E27FC236}">
                    <a16:creationId xmlns:a16="http://schemas.microsoft.com/office/drawing/2014/main" xmlns="" id="{0C532837-C39C-471E-A003-01CFF6A89886}"/>
                  </a:ext>
                </a:extLst>
              </p:cNvPr>
              <p:cNvSpPr txBox="1"/>
              <p:nvPr/>
            </p:nvSpPr>
            <p:spPr>
              <a:xfrm>
                <a:off x="5456746" y="3347216"/>
                <a:ext cx="516488" cy="369332"/>
              </a:xfrm>
              <a:prstGeom prst="rect">
                <a:avLst/>
              </a:prstGeom>
              <a:noFill/>
            </p:spPr>
            <p:txBody>
              <a:bodyPr wrap="none" rtlCol="0">
                <a:spAutoFit/>
              </a:bodyPr>
              <a:lstStyle/>
              <a:p>
                <a:r>
                  <a:rPr lang="en-US" altLang="zh-CN" dirty="0"/>
                  <a:t>……</a:t>
                </a:r>
                <a:endParaRPr lang="zh-HK" altLang="en-US" dirty="0"/>
              </a:p>
            </p:txBody>
          </p:sp>
          <p:cxnSp>
            <p:nvCxnSpPr>
              <p:cNvPr id="64" name="Straight Connector 63">
                <a:extLst>
                  <a:ext uri="{FF2B5EF4-FFF2-40B4-BE49-F238E27FC236}">
                    <a16:creationId xmlns:a16="http://schemas.microsoft.com/office/drawing/2014/main" xmlns="" id="{31F856F8-B15A-4500-AFC3-0DFFF3938AF3}"/>
                  </a:ext>
                </a:extLst>
              </p:cNvPr>
              <p:cNvCxnSpPr>
                <a:stCxn id="61" idx="2"/>
                <a:endCxn id="62" idx="0"/>
              </p:cNvCxnSpPr>
              <p:nvPr/>
            </p:nvCxnSpPr>
            <p:spPr>
              <a:xfrm flipH="1">
                <a:off x="5160949" y="2929328"/>
                <a:ext cx="407947" cy="418372"/>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xmlns="" id="{92FCC0A2-FDAE-447C-BDE9-5F7B79BA4553}"/>
                  </a:ext>
                </a:extLst>
              </p:cNvPr>
              <p:cNvCxnSpPr>
                <a:stCxn id="61" idx="2"/>
                <a:endCxn id="63" idx="0"/>
              </p:cNvCxnSpPr>
              <p:nvPr/>
            </p:nvCxnSpPr>
            <p:spPr>
              <a:xfrm>
                <a:off x="5568896" y="2929328"/>
                <a:ext cx="146094" cy="4178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xmlns="" id="{9A0EC48D-FBD9-44B4-BBAA-8A404BA6B9B3}"/>
                      </a:ext>
                    </a:extLst>
                  </p:cNvPr>
                  <p:cNvSpPr txBox="1"/>
                  <p:nvPr/>
                </p:nvSpPr>
                <p:spPr>
                  <a:xfrm>
                    <a:off x="5989222" y="3265231"/>
                    <a:ext cx="4676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charset="0"/>
                                </a:rPr>
                              </m:ctrlPr>
                            </m:sSubPr>
                            <m:e>
                              <m:r>
                                <a:rPr lang="en-US" altLang="zh-CN" i="1" dirty="0" smtClean="0">
                                  <a:latin typeface="Cambria Math"/>
                                </a:rPr>
                                <m:t>𝑣</m:t>
                              </m:r>
                            </m:e>
                            <m:sub>
                              <m:r>
                                <a:rPr lang="en-US" altLang="zh-CN" b="0" i="1" dirty="0" smtClean="0">
                                  <a:latin typeface="Cambria Math"/>
                                </a:rPr>
                                <m:t>5</m:t>
                              </m:r>
                            </m:sub>
                          </m:sSub>
                        </m:oMath>
                      </m:oMathPara>
                    </a14:m>
                    <a:endParaRPr lang="zh-HK" alt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5989222" y="3265231"/>
                    <a:ext cx="467692" cy="369332"/>
                  </a:xfrm>
                  <a:prstGeom prst="rect">
                    <a:avLst/>
                  </a:prstGeom>
                  <a:blipFill rotWithShape="1">
                    <a:blip r:embed="rId8"/>
                    <a:stretch>
                      <a:fillRect/>
                    </a:stretch>
                  </a:blipFill>
                </p:spPr>
                <p:txBody>
                  <a:bodyPr/>
                  <a:lstStyle/>
                  <a:p>
                    <a:r>
                      <a:rPr lang="zh-HK" altLang="en-US">
                        <a:noFill/>
                      </a:rPr>
                      <a:t> </a:t>
                    </a:r>
                  </a:p>
                </p:txBody>
              </p:sp>
            </mc:Fallback>
          </mc:AlternateContent>
          <p:cxnSp>
            <p:nvCxnSpPr>
              <p:cNvPr id="67" name="Straight Connector 66">
                <a:extLst>
                  <a:ext uri="{FF2B5EF4-FFF2-40B4-BE49-F238E27FC236}">
                    <a16:creationId xmlns:a16="http://schemas.microsoft.com/office/drawing/2014/main" xmlns="" id="{C82ECD19-70FE-40B2-831C-8CD25577E30E}"/>
                  </a:ext>
                </a:extLst>
              </p:cNvPr>
              <p:cNvCxnSpPr>
                <a:stCxn id="61" idx="2"/>
                <a:endCxn id="66" idx="0"/>
              </p:cNvCxnSpPr>
              <p:nvPr/>
            </p:nvCxnSpPr>
            <p:spPr>
              <a:xfrm>
                <a:off x="5568896" y="2929328"/>
                <a:ext cx="654172" cy="335903"/>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xmlns="" id="{60207D92-0D2B-4B96-A079-4EC2C35A1AAD}"/>
                  </a:ext>
                </a:extLst>
              </p:cNvPr>
              <p:cNvCxnSpPr/>
              <p:nvPr/>
            </p:nvCxnSpPr>
            <p:spPr>
              <a:xfrm>
                <a:off x="5456746" y="2332340"/>
                <a:ext cx="0" cy="242736"/>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xmlns="" id="{3DB97031-CB63-448D-9A62-8AC947417D50}"/>
                  </a:ext>
                </a:extLst>
              </p:cNvPr>
              <p:cNvCxnSpPr/>
              <p:nvPr/>
            </p:nvCxnSpPr>
            <p:spPr>
              <a:xfrm flipH="1">
                <a:off x="5619590" y="1729399"/>
                <a:ext cx="369180" cy="103257"/>
              </a:xfrm>
              <a:prstGeom prst="line">
                <a:avLst/>
              </a:prstGeom>
              <a:ln>
                <a:headEnd type="triangle" w="med" len="med"/>
                <a:tailEnd type="none" w="med" len="med"/>
              </a:ln>
            </p:spPr>
            <p:style>
              <a:lnRef idx="2">
                <a:schemeClr val="dk1"/>
              </a:lnRef>
              <a:fillRef idx="0">
                <a:schemeClr val="dk1"/>
              </a:fillRef>
              <a:effectRef idx="1">
                <a:schemeClr val="dk1"/>
              </a:effectRef>
              <a:fontRef idx="minor">
                <a:schemeClr val="tx1"/>
              </a:fontRef>
            </p:style>
          </p:cxnSp>
          <p:cxnSp>
            <p:nvCxnSpPr>
              <p:cNvPr id="70" name="Straight Connector 69">
                <a:extLst>
                  <a:ext uri="{FF2B5EF4-FFF2-40B4-BE49-F238E27FC236}">
                    <a16:creationId xmlns:a16="http://schemas.microsoft.com/office/drawing/2014/main" xmlns="" id="{74AD253D-A05A-4650-9D19-B90C95C8D0BC}"/>
                  </a:ext>
                </a:extLst>
              </p:cNvPr>
              <p:cNvCxnSpPr>
                <a:stCxn id="55" idx="2"/>
                <a:endCxn id="56" idx="0"/>
              </p:cNvCxnSpPr>
              <p:nvPr/>
            </p:nvCxnSpPr>
            <p:spPr>
              <a:xfrm flipH="1">
                <a:off x="5568896" y="1779731"/>
                <a:ext cx="637604" cy="198358"/>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xmlns="" id="{8DEB4A5D-4633-44B0-AFD4-1DDAD80E8E86}"/>
                  </a:ext>
                </a:extLst>
              </p:cNvPr>
              <p:cNvCxnSpPr>
                <a:stCxn id="56" idx="2"/>
                <a:endCxn id="61" idx="0"/>
              </p:cNvCxnSpPr>
              <p:nvPr/>
            </p:nvCxnSpPr>
            <p:spPr>
              <a:xfrm>
                <a:off x="5568896" y="2347421"/>
                <a:ext cx="0" cy="212575"/>
              </a:xfrm>
              <a:prstGeom prst="line">
                <a:avLst/>
              </a:prstGeom>
            </p:spPr>
            <p:style>
              <a:lnRef idx="1">
                <a:schemeClr val="dk1"/>
              </a:lnRef>
              <a:fillRef idx="0">
                <a:schemeClr val="dk1"/>
              </a:fillRef>
              <a:effectRef idx="0">
                <a:schemeClr val="dk1"/>
              </a:effectRef>
              <a:fontRef idx="minor">
                <a:schemeClr val="tx1"/>
              </a:fontRef>
            </p:style>
          </p:cxnSp>
        </p:grpSp>
        <p:sp>
          <p:nvSpPr>
            <p:cNvPr id="51" name="TextBox 50">
              <a:extLst>
                <a:ext uri="{FF2B5EF4-FFF2-40B4-BE49-F238E27FC236}">
                  <a16:creationId xmlns:a16="http://schemas.microsoft.com/office/drawing/2014/main" xmlns="" id="{0F52D57F-39BE-4ED3-87A6-B82832CEB3F2}"/>
                </a:ext>
              </a:extLst>
            </p:cNvPr>
            <p:cNvSpPr txBox="1"/>
            <p:nvPr/>
          </p:nvSpPr>
          <p:spPr>
            <a:xfrm>
              <a:off x="6636870" y="3571359"/>
              <a:ext cx="1241045" cy="338554"/>
            </a:xfrm>
            <a:prstGeom prst="rect">
              <a:avLst/>
            </a:prstGeom>
            <a:noFill/>
          </p:spPr>
          <p:txBody>
            <a:bodyPr wrap="none" rtlCol="0">
              <a:spAutoFit/>
            </a:bodyPr>
            <a:lstStyle/>
            <a:p>
              <a:r>
                <a:rPr lang="en-US" altLang="zh-HK" sz="1600" dirty="0">
                  <a:latin typeface="Times New Roman" panose="02020603050405020304" pitchFamily="18" charset="0"/>
                  <a:cs typeface="Times New Roman" panose="02020603050405020304" pitchFamily="18" charset="0"/>
                </a:rPr>
                <a:t>Context path</a:t>
              </a:r>
            </a:p>
          </p:txBody>
        </p:sp>
        <p:sp>
          <p:nvSpPr>
            <p:cNvPr id="52" name="线条">
              <a:extLst>
                <a:ext uri="{FF2B5EF4-FFF2-40B4-BE49-F238E27FC236}">
                  <a16:creationId xmlns:a16="http://schemas.microsoft.com/office/drawing/2014/main" xmlns="" id="{0E0AB517-0472-41BE-8FAB-C406200FF090}"/>
                </a:ext>
              </a:extLst>
            </p:cNvPr>
            <p:cNvSpPr/>
            <p:nvPr/>
          </p:nvSpPr>
          <p:spPr>
            <a:xfrm flipH="1" flipV="1">
              <a:off x="7202005" y="3826883"/>
              <a:ext cx="123339" cy="602941"/>
            </a:xfrm>
            <a:prstGeom prst="line">
              <a:avLst/>
            </a:prstGeom>
            <a:ln w="25400">
              <a:solidFill>
                <a:schemeClr val="accent3"/>
              </a:solidFill>
              <a:miter/>
              <a:tailEnd type="triangle"/>
            </a:ln>
          </p:spPr>
          <p:txBody>
            <a:bodyPr lIns="45718" tIns="45718" rIns="45718" bIns="45718"/>
            <a:lstStyle/>
            <a:p>
              <a:endParaRPr/>
            </a:p>
          </p:txBody>
        </p:sp>
        <p:sp>
          <p:nvSpPr>
            <p:cNvPr id="53" name="TextBox 52">
              <a:extLst>
                <a:ext uri="{FF2B5EF4-FFF2-40B4-BE49-F238E27FC236}">
                  <a16:creationId xmlns:a16="http://schemas.microsoft.com/office/drawing/2014/main" xmlns="" id="{A84AD7EF-76DF-453A-B369-BEF4B1ED9DB4}"/>
                </a:ext>
              </a:extLst>
            </p:cNvPr>
            <p:cNvSpPr txBox="1"/>
            <p:nvPr/>
          </p:nvSpPr>
          <p:spPr>
            <a:xfrm>
              <a:off x="5947467" y="4655726"/>
              <a:ext cx="1196161" cy="338554"/>
            </a:xfrm>
            <a:prstGeom prst="rect">
              <a:avLst/>
            </a:prstGeom>
            <a:noFill/>
          </p:spPr>
          <p:txBody>
            <a:bodyPr wrap="none" rtlCol="0">
              <a:spAutoFit/>
            </a:bodyPr>
            <a:lstStyle/>
            <a:p>
              <a:r>
                <a:rPr lang="en-US" altLang="zh-CN" sz="1600" dirty="0">
                  <a:latin typeface="Times New Roman" panose="02020603050405020304" pitchFamily="18" charset="0"/>
                  <a:cs typeface="Times New Roman" panose="02020603050405020304" pitchFamily="18" charset="0"/>
                </a:rPr>
                <a:t>Subtree</a:t>
              </a:r>
              <a:r>
                <a:rPr lang="en-US" altLang="zh-HK" sz="1600" dirty="0">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root</a:t>
              </a:r>
              <a:endParaRPr lang="en-US" altLang="zh-HK" sz="1600" dirty="0">
                <a:latin typeface="Times New Roman" panose="02020603050405020304" pitchFamily="18" charset="0"/>
                <a:cs typeface="Times New Roman" panose="02020603050405020304" pitchFamily="18" charset="0"/>
              </a:endParaRPr>
            </a:p>
          </p:txBody>
        </p:sp>
        <p:sp>
          <p:nvSpPr>
            <p:cNvPr id="54" name="线条">
              <a:extLst>
                <a:ext uri="{FF2B5EF4-FFF2-40B4-BE49-F238E27FC236}">
                  <a16:creationId xmlns:a16="http://schemas.microsoft.com/office/drawing/2014/main" xmlns="" id="{3945382E-BBDF-40CA-8801-A28738997499}"/>
                </a:ext>
              </a:extLst>
            </p:cNvPr>
            <p:cNvSpPr/>
            <p:nvPr/>
          </p:nvSpPr>
          <p:spPr>
            <a:xfrm flipH="1" flipV="1">
              <a:off x="6472737" y="4980263"/>
              <a:ext cx="827672" cy="317076"/>
            </a:xfrm>
            <a:prstGeom prst="line">
              <a:avLst/>
            </a:prstGeom>
            <a:ln w="25400">
              <a:solidFill>
                <a:schemeClr val="accent3"/>
              </a:solidFill>
              <a:miter/>
              <a:tailEnd type="triangle"/>
            </a:ln>
          </p:spPr>
          <p:txBody>
            <a:bodyPr lIns="45718" tIns="45718" rIns="45718" bIns="45718"/>
            <a:lstStyle/>
            <a:p>
              <a:endParaRPr/>
            </a:p>
          </p:txBody>
        </p:sp>
      </p:grpSp>
      <p:cxnSp>
        <p:nvCxnSpPr>
          <p:cNvPr id="73" name="Straight Arrow Connector 72">
            <a:extLst>
              <a:ext uri="{FF2B5EF4-FFF2-40B4-BE49-F238E27FC236}">
                <a16:creationId xmlns:a16="http://schemas.microsoft.com/office/drawing/2014/main" xmlns="" id="{3971602E-B1E8-4156-8D2C-4DF7D5869F66}"/>
              </a:ext>
            </a:extLst>
          </p:cNvPr>
          <p:cNvCxnSpPr>
            <a:stCxn id="51" idx="2"/>
            <a:endCxn id="52" idx="0"/>
          </p:cNvCxnSpPr>
          <p:nvPr/>
        </p:nvCxnSpPr>
        <p:spPr bwMode="auto">
          <a:xfrm>
            <a:off x="7491645" y="3623538"/>
            <a:ext cx="67951" cy="51991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xmlns="" id="{ED8429C7-E01C-4A85-A95D-F1580FB3C824}"/>
              </a:ext>
            </a:extLst>
          </p:cNvPr>
          <p:cNvCxnSpPr>
            <a:stCxn id="54" idx="1"/>
            <a:endCxn id="61" idx="1"/>
          </p:cNvCxnSpPr>
          <p:nvPr/>
        </p:nvCxnSpPr>
        <p:spPr bwMode="auto">
          <a:xfrm>
            <a:off x="6706989" y="4693888"/>
            <a:ext cx="784656" cy="31707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5843523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C2563-9BA5-482F-A8B5-7D9EA86A98C6}"/>
              </a:ext>
            </a:extLst>
          </p:cNvPr>
          <p:cNvSpPr>
            <a:spLocks noGrp="1"/>
          </p:cNvSpPr>
          <p:nvPr>
            <p:ph type="title"/>
          </p:nvPr>
        </p:nvSpPr>
        <p:spPr>
          <a:xfrm>
            <a:off x="457200" y="277813"/>
            <a:ext cx="8229600" cy="558899"/>
          </a:xfrm>
        </p:spPr>
        <p:txBody>
          <a:bodyPr/>
          <a:lstStyle/>
          <a:p>
            <a:r>
              <a:rPr lang="en-NZ" dirty="0"/>
              <a:t>Classify via Kernel Learning</a:t>
            </a:r>
          </a:p>
        </p:txBody>
      </p:sp>
      <p:sp>
        <p:nvSpPr>
          <p:cNvPr id="3" name="Content Placeholder 2">
            <a:extLst>
              <a:ext uri="{FF2B5EF4-FFF2-40B4-BE49-F238E27FC236}">
                <a16:creationId xmlns:a16="http://schemas.microsoft.com/office/drawing/2014/main" xmlns="" id="{AECE5107-F4A0-4451-AF13-FB1AD84ACDF5}"/>
              </a:ext>
            </a:extLst>
          </p:cNvPr>
          <p:cNvSpPr>
            <a:spLocks noGrp="1"/>
          </p:cNvSpPr>
          <p:nvPr>
            <p:ph idx="1"/>
          </p:nvPr>
        </p:nvSpPr>
        <p:spPr>
          <a:xfrm>
            <a:off x="467544" y="1484784"/>
            <a:ext cx="7488832" cy="4392488"/>
          </a:xfrm>
        </p:spPr>
        <p:txBody>
          <a:bodyPr/>
          <a:lstStyle/>
          <a:p>
            <a:r>
              <a:rPr lang="en-NZ" sz="2400" dirty="0">
                <a:latin typeface="Times New Roman" panose="02020603050405020304" pitchFamily="18" charset="0"/>
                <a:cs typeface="Times New Roman" panose="02020603050405020304" pitchFamily="18" charset="0"/>
              </a:rPr>
              <a:t>Incorporate the proposed tree kernel functions (i.e., PTK or </a:t>
            </a:r>
            <a:r>
              <a:rPr lang="en-NZ" sz="2400" dirty="0" err="1">
                <a:latin typeface="Times New Roman" panose="02020603050405020304" pitchFamily="18" charset="0"/>
                <a:cs typeface="Times New Roman" panose="02020603050405020304" pitchFamily="18" charset="0"/>
              </a:rPr>
              <a:t>cPTK</a:t>
            </a:r>
            <a:r>
              <a:rPr lang="en-NZ" sz="2400" dirty="0">
                <a:latin typeface="Times New Roman" panose="02020603050405020304" pitchFamily="18" charset="0"/>
                <a:cs typeface="Times New Roman" panose="02020603050405020304" pitchFamily="18" charset="0"/>
              </a:rPr>
              <a:t>) into a supervised learning framework, for which we utilize a kernel-based SVM classifier. </a:t>
            </a:r>
          </a:p>
          <a:p>
            <a:endParaRPr lang="en-NZ" sz="2400" dirty="0">
              <a:latin typeface="Times New Roman" panose="02020603050405020304" pitchFamily="18" charset="0"/>
              <a:cs typeface="Times New Roman" panose="02020603050405020304" pitchFamily="18" charset="0"/>
            </a:endParaRPr>
          </a:p>
          <a:p>
            <a:r>
              <a:rPr lang="en-NZ" sz="2400" dirty="0">
                <a:latin typeface="Times New Roman" panose="02020603050405020304" pitchFamily="18" charset="0"/>
                <a:cs typeface="Times New Roman" panose="02020603050405020304" pitchFamily="18" charset="0"/>
              </a:rPr>
              <a:t>Avoid feature engineering –  the kernel function can explore an implicit feature space when calculating the similarity between two objects.</a:t>
            </a:r>
          </a:p>
          <a:p>
            <a:endParaRPr lang="en-NZ" sz="2400" dirty="0">
              <a:latin typeface="Times New Roman" panose="02020603050405020304" pitchFamily="18" charset="0"/>
              <a:cs typeface="Times New Roman" panose="02020603050405020304" pitchFamily="18" charset="0"/>
            </a:endParaRPr>
          </a:p>
          <a:p>
            <a:r>
              <a:rPr lang="en-NZ" sz="2400" dirty="0">
                <a:latin typeface="Times New Roman" panose="02020603050405020304" pitchFamily="18" charset="0"/>
                <a:cs typeface="Times New Roman" panose="02020603050405020304" pitchFamily="18" charset="0"/>
              </a:rPr>
              <a:t>For multi-class task, perform One vs. all, i.e., building K (# of classes) basic binary classifiers so as to separate one class from all the others.</a:t>
            </a:r>
          </a:p>
          <a:p>
            <a:endParaRPr lang="en-NZ"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8650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755576" y="1844824"/>
            <a:ext cx="7704138" cy="1535881"/>
          </a:xfrm>
        </p:spPr>
        <p:txBody>
          <a:bodyPr/>
          <a:lstStyle/>
          <a:p>
            <a:pPr algn="ctr" eaLnBrk="1" hangingPunct="1"/>
            <a:r>
              <a:rPr lang="en-US" altLang="zh-CN" sz="4400" dirty="0">
                <a:ea typeface="宋体" pitchFamily="2" charset="-122"/>
              </a:rPr>
              <a:t>Learning to Identify Rumors on Twitter</a:t>
            </a:r>
            <a:endParaRPr lang="en-US" altLang="zh-CN" sz="3600" b="1" dirty="0">
              <a:ea typeface="宋体" pitchFamily="2" charset="-122"/>
            </a:endParaRPr>
          </a:p>
        </p:txBody>
      </p:sp>
      <p:sp>
        <p:nvSpPr>
          <p:cNvPr id="3076" name="Rectangle 3"/>
          <p:cNvSpPr>
            <a:spLocks noGrp="1" noChangeArrowheads="1"/>
          </p:cNvSpPr>
          <p:nvPr>
            <p:ph type="subTitle" idx="1"/>
          </p:nvPr>
        </p:nvSpPr>
        <p:spPr>
          <a:xfrm>
            <a:off x="899592" y="4221088"/>
            <a:ext cx="6985000" cy="1440160"/>
          </a:xfrm>
        </p:spPr>
        <p:txBody>
          <a:bodyPr/>
          <a:lstStyle/>
          <a:p>
            <a:pPr algn="ctr" eaLnBrk="1" hangingPunct="1">
              <a:lnSpc>
                <a:spcPct val="80000"/>
              </a:lnSpc>
            </a:pPr>
            <a:r>
              <a:rPr lang="en-US" altLang="zh-CN" sz="2000" dirty="0">
                <a:ea typeface="宋体" pitchFamily="2" charset="-122"/>
              </a:rPr>
              <a:t>Wei Gao</a:t>
            </a:r>
          </a:p>
          <a:p>
            <a:pPr algn="ctr" eaLnBrk="1" hangingPunct="1">
              <a:lnSpc>
                <a:spcPct val="80000"/>
              </a:lnSpc>
            </a:pPr>
            <a:r>
              <a:rPr lang="en-NZ" altLang="zh-CN" sz="2000" dirty="0">
                <a:ea typeface="宋体" pitchFamily="2" charset="-122"/>
              </a:rPr>
              <a:t>(In Chinese: </a:t>
            </a:r>
            <a:r>
              <a:rPr lang="zh-CN" altLang="en-US" sz="2000" b="1" dirty="0">
                <a:ea typeface="宋体" pitchFamily="2" charset="-122"/>
              </a:rPr>
              <a:t>高巍</a:t>
            </a:r>
            <a:r>
              <a:rPr lang="en-NZ" altLang="zh-CN" sz="2000" dirty="0">
                <a:ea typeface="宋体" pitchFamily="2" charset="-122"/>
              </a:rPr>
              <a:t>)</a:t>
            </a:r>
          </a:p>
          <a:p>
            <a:pPr algn="ctr" eaLnBrk="1" hangingPunct="1">
              <a:lnSpc>
                <a:spcPct val="80000"/>
              </a:lnSpc>
            </a:pPr>
            <a:r>
              <a:rPr lang="en-US" altLang="zh-CN" sz="2000" dirty="0">
                <a:ea typeface="宋体" pitchFamily="2" charset="-122"/>
              </a:rPr>
              <a:t/>
            </a:r>
            <a:br>
              <a:rPr lang="en-US" altLang="zh-CN" sz="2000" dirty="0">
                <a:ea typeface="宋体" pitchFamily="2" charset="-122"/>
              </a:rPr>
            </a:br>
            <a:r>
              <a:rPr lang="en-US" altLang="zh-CN" sz="2000" dirty="0">
                <a:ea typeface="宋体" pitchFamily="2" charset="-122"/>
              </a:rPr>
              <a:t>School of Information Management</a:t>
            </a:r>
          </a:p>
          <a:p>
            <a:pPr algn="ctr" eaLnBrk="1" hangingPunct="1">
              <a:lnSpc>
                <a:spcPct val="80000"/>
              </a:lnSpc>
            </a:pPr>
            <a:r>
              <a:rPr lang="en-US" altLang="zh-CN" sz="2000" dirty="0">
                <a:ea typeface="宋体" pitchFamily="2" charset="-122"/>
              </a:rPr>
              <a:t>Victoria University of Wellington, New Zealand</a:t>
            </a:r>
            <a:endParaRPr lang="en-US" altLang="zh-CN" sz="2000" baseline="30000" dirty="0">
              <a:ea typeface="宋体" pitchFamily="2" charset="-122"/>
            </a:endParaRPr>
          </a:p>
          <a:p>
            <a:pPr algn="ctr" eaLnBrk="1" hangingPunct="1">
              <a:lnSpc>
                <a:spcPct val="80000"/>
              </a:lnSpc>
            </a:pPr>
            <a:r>
              <a:rPr lang="en-US" altLang="zh-CN" sz="1800" dirty="0" err="1">
                <a:latin typeface="Courier New" pitchFamily="49" charset="0"/>
                <a:ea typeface="宋体" pitchFamily="2" charset="-122"/>
              </a:rPr>
              <a:t>w</a:t>
            </a:r>
            <a:r>
              <a:rPr lang="en-US" altLang="zh-CN" sz="1800" dirty="0" err="1" smtClean="0">
                <a:latin typeface="Courier New" pitchFamily="49" charset="0"/>
                <a:ea typeface="宋体" pitchFamily="2" charset="-122"/>
              </a:rPr>
              <a:t>ei.gao@vuw.ac.nz</a:t>
            </a:r>
            <a:endParaRPr lang="en-US" altLang="zh-CN" sz="1800" dirty="0">
              <a:latin typeface="Courier New" pitchFamily="49" charset="0"/>
              <a:ea typeface="宋体" pitchFamily="2" charset="-122"/>
            </a:endParaRPr>
          </a:p>
        </p:txBody>
      </p:sp>
      <p:pic>
        <p:nvPicPr>
          <p:cNvPr id="149506" name="Picture 2" descr="Image result for vuw">
            <a:extLst>
              <a:ext uri="{FF2B5EF4-FFF2-40B4-BE49-F238E27FC236}">
                <a16:creationId xmlns:a16="http://schemas.microsoft.com/office/drawing/2014/main" xmlns="" id="{17F94C60-6327-4604-9BDD-F6CE9966B8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9088" y="0"/>
            <a:ext cx="1653480" cy="1653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21854"/>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dirty="0">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Methods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Conclusions and future work</a:t>
            </a:r>
          </a:p>
        </p:txBody>
      </p:sp>
    </p:spTree>
    <p:extLst>
      <p:ext uri="{BB962C8B-B14F-4D97-AF65-F5344CB8AC3E}">
        <p14:creationId xmlns:p14="http://schemas.microsoft.com/office/powerpoint/2010/main" val="1225128182"/>
      </p:ext>
    </p:extLst>
  </p:cSld>
  <p:clrMapOvr>
    <a:masterClrMapping/>
  </p:clrMapOvr>
  <p:transition advTm="3558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A98D2D-7739-4DF4-947B-86A40DDFC794}"/>
              </a:ext>
            </a:extLst>
          </p:cNvPr>
          <p:cNvSpPr>
            <a:spLocks noGrp="1"/>
          </p:cNvSpPr>
          <p:nvPr>
            <p:ph type="title"/>
          </p:nvPr>
        </p:nvSpPr>
        <p:spPr>
          <a:xfrm>
            <a:off x="457200" y="277814"/>
            <a:ext cx="8229600" cy="776182"/>
          </a:xfrm>
        </p:spPr>
        <p:txBody>
          <a:bodyPr/>
          <a:lstStyle/>
          <a:p>
            <a:r>
              <a:rPr lang="en-NZ" dirty="0"/>
              <a:t>Data collection</a:t>
            </a:r>
          </a:p>
        </p:txBody>
      </p:sp>
      <p:sp>
        <p:nvSpPr>
          <p:cNvPr id="5" name="Rounded Rectangle 1">
            <a:extLst>
              <a:ext uri="{FF2B5EF4-FFF2-40B4-BE49-F238E27FC236}">
                <a16:creationId xmlns:a16="http://schemas.microsoft.com/office/drawing/2014/main" xmlns="" id="{CE6DC312-C1DA-4731-9C70-5B3F18012ED5}"/>
              </a:ext>
            </a:extLst>
          </p:cNvPr>
          <p:cNvSpPr/>
          <p:nvPr/>
        </p:nvSpPr>
        <p:spPr>
          <a:xfrm>
            <a:off x="5898648" y="3935174"/>
            <a:ext cx="1572906" cy="513588"/>
          </a:xfrm>
          <a:prstGeom prst="roundRect">
            <a:avLst>
              <a:gd name="adj" fmla="val 16667"/>
            </a:avLst>
          </a:prstGeom>
          <a:solidFill>
            <a:srgbClr val="FFFFFF"/>
          </a:solidFill>
          <a:ln w="19050">
            <a:solidFill>
              <a:srgbClr val="000000"/>
            </a:solidFill>
          </a:ln>
        </p:spPr>
        <p:txBody>
          <a:bodyPr lIns="45718" tIns="45718" rIns="45718" bIns="45718" anchor="ctr"/>
          <a:lstStyle/>
          <a:p>
            <a:pPr>
              <a:defRPr>
                <a:ln w="12699">
                  <a:solidFill>
                    <a:srgbClr val="000000"/>
                  </a:solidFill>
                </a:ln>
                <a:latin typeface="Calibri"/>
                <a:ea typeface="Calibri"/>
                <a:cs typeface="Calibri"/>
                <a:sym typeface="Calibri"/>
              </a:defRPr>
            </a:pPr>
            <a:endParaRPr/>
          </a:p>
        </p:txBody>
      </p:sp>
      <p:sp>
        <p:nvSpPr>
          <p:cNvPr id="6" name="We constructed our datasets based on a couple of reference datasets">
            <a:extLst>
              <a:ext uri="{FF2B5EF4-FFF2-40B4-BE49-F238E27FC236}">
                <a16:creationId xmlns:a16="http://schemas.microsoft.com/office/drawing/2014/main" xmlns="" id="{97697975-93FE-461F-8E4F-164F32C0D0A9}"/>
              </a:ext>
            </a:extLst>
          </p:cNvPr>
          <p:cNvSpPr txBox="1">
            <a:spLocks/>
          </p:cNvSpPr>
          <p:nvPr/>
        </p:nvSpPr>
        <p:spPr bwMode="auto">
          <a:xfrm>
            <a:off x="292062" y="1321186"/>
            <a:ext cx="8312386" cy="19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226313" indent="-226313" defTabSz="905255">
              <a:spcBef>
                <a:spcPts val="900"/>
              </a:spcBef>
              <a:defRPr sz="2772">
                <a:latin typeface="Times New Roman"/>
                <a:ea typeface="Times New Roman"/>
                <a:cs typeface="Times New Roman"/>
                <a:sym typeface="Times New Roman"/>
              </a:defRPr>
            </a:pPr>
            <a:r>
              <a:rPr lang="en-NZ" sz="2400" b="0" kern="0" dirty="0">
                <a:latin typeface="Times New Roman"/>
                <a:ea typeface="Times New Roman"/>
                <a:cs typeface="Times New Roman"/>
                <a:sym typeface="Times New Roman"/>
              </a:rPr>
              <a:t>Construct our propagation tree datasets based on two reference Twitter datasets:</a:t>
            </a:r>
          </a:p>
          <a:p>
            <a:pPr marL="553338" lvl="1" indent="-226313" defTabSz="905255">
              <a:spcBef>
                <a:spcPts val="900"/>
              </a:spcBef>
              <a:defRPr sz="2772">
                <a:latin typeface="Times New Roman"/>
                <a:ea typeface="Times New Roman"/>
                <a:cs typeface="Times New Roman"/>
                <a:sym typeface="Times New Roman"/>
              </a:defRPr>
            </a:pPr>
            <a:r>
              <a:rPr lang="en-NZ" sz="2000" b="0" kern="0" dirty="0">
                <a:latin typeface="Times New Roman"/>
                <a:ea typeface="Times New Roman"/>
                <a:cs typeface="Times New Roman"/>
                <a:sym typeface="Times New Roman"/>
              </a:rPr>
              <a:t>Twitter15 (Reuters) (Li et al., 2015)</a:t>
            </a:r>
          </a:p>
          <a:p>
            <a:pPr marL="553338" lvl="1" indent="-226313" defTabSz="905255">
              <a:spcBef>
                <a:spcPts val="900"/>
              </a:spcBef>
              <a:defRPr sz="2772">
                <a:latin typeface="Times New Roman"/>
                <a:ea typeface="Times New Roman"/>
                <a:cs typeface="Times New Roman"/>
                <a:sym typeface="Times New Roman"/>
              </a:defRPr>
            </a:pPr>
            <a:r>
              <a:rPr lang="en-NZ" sz="2000" b="0" kern="0" dirty="0">
                <a:latin typeface="Times New Roman"/>
                <a:ea typeface="Times New Roman"/>
                <a:cs typeface="Times New Roman"/>
                <a:sym typeface="Times New Roman"/>
              </a:rPr>
              <a:t>Twitter16 (Built-in-house) (Ma et al., 2015)</a:t>
            </a:r>
          </a:p>
        </p:txBody>
      </p:sp>
      <p:grpSp>
        <p:nvGrpSpPr>
          <p:cNvPr id="7" name="成组">
            <a:extLst>
              <a:ext uri="{FF2B5EF4-FFF2-40B4-BE49-F238E27FC236}">
                <a16:creationId xmlns:a16="http://schemas.microsoft.com/office/drawing/2014/main" xmlns="" id="{7635BD66-69BA-490E-AB1C-1FB0AD20DFE3}"/>
              </a:ext>
            </a:extLst>
          </p:cNvPr>
          <p:cNvGrpSpPr/>
          <p:nvPr/>
        </p:nvGrpSpPr>
        <p:grpSpPr>
          <a:xfrm>
            <a:off x="844936" y="3753337"/>
            <a:ext cx="2017480" cy="877264"/>
            <a:chOff x="0" y="0"/>
            <a:chExt cx="2017479" cy="877263"/>
          </a:xfrm>
        </p:grpSpPr>
        <p:sp>
          <p:nvSpPr>
            <p:cNvPr id="8" name="矩形">
              <a:extLst>
                <a:ext uri="{FF2B5EF4-FFF2-40B4-BE49-F238E27FC236}">
                  <a16:creationId xmlns:a16="http://schemas.microsoft.com/office/drawing/2014/main" xmlns="" id="{75A419AF-7A7A-4220-8B62-5B9AD1ADEB88}"/>
                </a:ext>
              </a:extLst>
            </p:cNvPr>
            <p:cNvSpPr/>
            <p:nvPr/>
          </p:nvSpPr>
          <p:spPr>
            <a:xfrm>
              <a:off x="-1" y="-1"/>
              <a:ext cx="2017481" cy="877264"/>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9" name="Extract popular source tweets">
              <a:extLst>
                <a:ext uri="{FF2B5EF4-FFF2-40B4-BE49-F238E27FC236}">
                  <a16:creationId xmlns:a16="http://schemas.microsoft.com/office/drawing/2014/main" xmlns="" id="{06B8F10E-FEB4-4E27-AD17-129076216AB1}"/>
                </a:ext>
              </a:extLst>
            </p:cNvPr>
            <p:cNvSpPr txBox="1"/>
            <p:nvPr/>
          </p:nvSpPr>
          <p:spPr>
            <a:xfrm>
              <a:off x="-1" y="131067"/>
              <a:ext cx="2017481" cy="6151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latin typeface="Times New Roman"/>
                  <a:ea typeface="Times New Roman"/>
                  <a:cs typeface="Times New Roman"/>
                  <a:sym typeface="Times New Roman"/>
                </a:defRPr>
              </a:lvl1pPr>
            </a:lstStyle>
            <a:p>
              <a:r>
                <a:t>Extract popular source tweets</a:t>
              </a:r>
            </a:p>
          </p:txBody>
        </p:sp>
      </p:grpSp>
      <p:grpSp>
        <p:nvGrpSpPr>
          <p:cNvPr id="10" name="成组">
            <a:extLst>
              <a:ext uri="{FF2B5EF4-FFF2-40B4-BE49-F238E27FC236}">
                <a16:creationId xmlns:a16="http://schemas.microsoft.com/office/drawing/2014/main" xmlns="" id="{35965805-BF8B-40CB-8810-355F28CE371D}"/>
              </a:ext>
            </a:extLst>
          </p:cNvPr>
          <p:cNvGrpSpPr/>
          <p:nvPr/>
        </p:nvGrpSpPr>
        <p:grpSpPr>
          <a:xfrm>
            <a:off x="3610567" y="3686085"/>
            <a:ext cx="1516734" cy="1075879"/>
            <a:chOff x="-1" y="-2"/>
            <a:chExt cx="1516733" cy="1075877"/>
          </a:xfrm>
        </p:grpSpPr>
        <p:sp>
          <p:nvSpPr>
            <p:cNvPr id="11" name="矩形">
              <a:extLst>
                <a:ext uri="{FF2B5EF4-FFF2-40B4-BE49-F238E27FC236}">
                  <a16:creationId xmlns:a16="http://schemas.microsoft.com/office/drawing/2014/main" xmlns="" id="{E5B3AAC4-62B1-42BD-AB23-6525E2EFE775}"/>
                </a:ext>
              </a:extLst>
            </p:cNvPr>
            <p:cNvSpPr/>
            <p:nvPr/>
          </p:nvSpPr>
          <p:spPr>
            <a:xfrm>
              <a:off x="-1" y="-2"/>
              <a:ext cx="1516733" cy="1075877"/>
            </a:xfrm>
            <a:prstGeom prst="rect">
              <a:avLst/>
            </a:prstGeom>
            <a:solidFill>
              <a:srgbClr val="FFFFFF"/>
            </a:solidFill>
            <a:ln w="12700" cap="flat">
              <a:solidFill>
                <a:srgbClr val="000000"/>
              </a:solidFill>
              <a:prstDash val="solid"/>
              <a:miter lim="800000"/>
            </a:ln>
            <a:effectLst/>
          </p:spPr>
          <p:txBody>
            <a:bodyPr wrap="square" lIns="45718" tIns="45718" rIns="45718" bIns="45718" numCol="1" anchor="ctr">
              <a:noAutofit/>
            </a:bodyPr>
            <a:lstStyle/>
            <a:p>
              <a:pPr algn="ctr">
                <a:defRPr>
                  <a:latin typeface="Times New Roman"/>
                  <a:ea typeface="Times New Roman"/>
                  <a:cs typeface="Times New Roman"/>
                  <a:sym typeface="Times New Roman"/>
                </a:defRPr>
              </a:pPr>
              <a:endParaRPr/>
            </a:p>
          </p:txBody>
        </p:sp>
        <p:sp>
          <p:nvSpPr>
            <p:cNvPr id="12" name="collect propagation threads">
              <a:extLst>
                <a:ext uri="{FF2B5EF4-FFF2-40B4-BE49-F238E27FC236}">
                  <a16:creationId xmlns:a16="http://schemas.microsoft.com/office/drawing/2014/main" xmlns="" id="{A07BF0EA-D3F8-4C4D-BB47-BAD3FCA63BD0}"/>
                </a:ext>
              </a:extLst>
            </p:cNvPr>
            <p:cNvSpPr txBox="1"/>
            <p:nvPr/>
          </p:nvSpPr>
          <p:spPr>
            <a:xfrm>
              <a:off x="-1" y="76275"/>
              <a:ext cx="1516733" cy="9233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latin typeface="Times New Roman"/>
                  <a:ea typeface="Times New Roman"/>
                  <a:cs typeface="Times New Roman"/>
                  <a:sym typeface="Times New Roman"/>
                </a:defRPr>
              </a:lvl1pPr>
            </a:lstStyle>
            <a:p>
              <a:r>
                <a:rPr lang="en-US" dirty="0"/>
                <a:t>C</a:t>
              </a:r>
              <a:r>
                <a:rPr dirty="0"/>
                <a:t>ollect propagation threads</a:t>
              </a:r>
            </a:p>
          </p:txBody>
        </p:sp>
      </p:grpSp>
      <p:sp>
        <p:nvSpPr>
          <p:cNvPr id="13" name="线条">
            <a:extLst>
              <a:ext uri="{FF2B5EF4-FFF2-40B4-BE49-F238E27FC236}">
                <a16:creationId xmlns:a16="http://schemas.microsoft.com/office/drawing/2014/main" xmlns="" id="{CF96D26D-A807-4C3A-B721-0A03588B624B}"/>
              </a:ext>
            </a:extLst>
          </p:cNvPr>
          <p:cNvSpPr/>
          <p:nvPr/>
        </p:nvSpPr>
        <p:spPr>
          <a:xfrm flipV="1">
            <a:off x="2862413" y="4167126"/>
            <a:ext cx="748154" cy="2"/>
          </a:xfrm>
          <a:prstGeom prst="line">
            <a:avLst/>
          </a:prstGeom>
          <a:ln w="6350">
            <a:solidFill>
              <a:srgbClr val="000000"/>
            </a:solidFill>
            <a:miter/>
            <a:tailEnd type="triangle"/>
          </a:ln>
        </p:spPr>
        <p:txBody>
          <a:bodyPr lIns="45718" tIns="45718" rIns="45718" bIns="45718"/>
          <a:lstStyle/>
          <a:p>
            <a:endParaRPr/>
          </a:p>
        </p:txBody>
      </p:sp>
      <p:sp>
        <p:nvSpPr>
          <p:cNvPr id="15" name="revise labels">
            <a:extLst>
              <a:ext uri="{FF2B5EF4-FFF2-40B4-BE49-F238E27FC236}">
                <a16:creationId xmlns:a16="http://schemas.microsoft.com/office/drawing/2014/main" xmlns="" id="{F8964D58-5786-4088-9176-69528C37737A}"/>
              </a:ext>
            </a:extLst>
          </p:cNvPr>
          <p:cNvSpPr txBox="1"/>
          <p:nvPr/>
        </p:nvSpPr>
        <p:spPr>
          <a:xfrm>
            <a:off x="5994235" y="3995776"/>
            <a:ext cx="1420146" cy="36932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a:defRPr>
                <a:latin typeface="Times New Roman"/>
                <a:ea typeface="Times New Roman"/>
                <a:cs typeface="Times New Roman"/>
                <a:sym typeface="Times New Roman"/>
              </a:defRPr>
            </a:lvl1pPr>
          </a:lstStyle>
          <a:p>
            <a:pPr algn="ctr"/>
            <a:r>
              <a:rPr lang="en-NZ" dirty="0"/>
              <a:t>Build trees</a:t>
            </a:r>
            <a:endParaRPr dirty="0"/>
          </a:p>
        </p:txBody>
      </p:sp>
      <p:sp>
        <p:nvSpPr>
          <p:cNvPr id="16" name="highly retweeted…">
            <a:extLst>
              <a:ext uri="{FF2B5EF4-FFF2-40B4-BE49-F238E27FC236}">
                <a16:creationId xmlns:a16="http://schemas.microsoft.com/office/drawing/2014/main" xmlns="" id="{A4C316F5-4172-4D13-98EF-10AA6410554B}"/>
              </a:ext>
            </a:extLst>
          </p:cNvPr>
          <p:cNvSpPr txBox="1"/>
          <p:nvPr/>
        </p:nvSpPr>
        <p:spPr>
          <a:xfrm>
            <a:off x="3236490" y="4838241"/>
            <a:ext cx="1984770" cy="677104"/>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lvl1pPr defTabSz="457200">
              <a:lnSpc>
                <a:spcPts val="3400"/>
              </a:lnSpc>
              <a:spcBef>
                <a:spcPts val="1200"/>
              </a:spcBef>
              <a:defRPr sz="1400">
                <a:latin typeface="Times"/>
                <a:ea typeface="Times"/>
                <a:cs typeface="Times"/>
                <a:sym typeface="Times"/>
              </a:defRPr>
            </a:lvl1pPr>
          </a:lstStyle>
          <a:p>
            <a:pPr algn="ctr">
              <a:lnSpc>
                <a:spcPct val="100000"/>
              </a:lnSpc>
            </a:pPr>
            <a:r>
              <a:rPr lang="en-US" altLang="zh-HK" b="1" dirty="0"/>
              <a:t>retweets: </a:t>
            </a:r>
            <a:r>
              <a:rPr b="1" dirty="0"/>
              <a:t>Twrench</a:t>
            </a:r>
            <a:r>
              <a:rPr lang="en-US" b="1" dirty="0"/>
              <a:t>.com</a:t>
            </a:r>
          </a:p>
          <a:p>
            <a:pPr algn="ctr">
              <a:lnSpc>
                <a:spcPct val="100000"/>
              </a:lnSpc>
            </a:pPr>
            <a:r>
              <a:rPr lang="en-US" altLang="zh-HK" b="1" dirty="0"/>
              <a:t>replies: Web crawler</a:t>
            </a:r>
          </a:p>
        </p:txBody>
      </p:sp>
      <p:sp>
        <p:nvSpPr>
          <p:cNvPr id="18" name="TextBox 17">
            <a:extLst>
              <a:ext uri="{FF2B5EF4-FFF2-40B4-BE49-F238E27FC236}">
                <a16:creationId xmlns:a16="http://schemas.microsoft.com/office/drawing/2014/main" xmlns="" id="{AC6D79C2-7DD0-448F-B019-F67A3139B67F}"/>
              </a:ext>
            </a:extLst>
          </p:cNvPr>
          <p:cNvSpPr txBox="1"/>
          <p:nvPr/>
        </p:nvSpPr>
        <p:spPr>
          <a:xfrm>
            <a:off x="849025" y="4742291"/>
            <a:ext cx="1894608" cy="7386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Z" sz="1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Avenir Roman"/>
              </a:rPr>
              <a:t>Source tweets: highly retweeted or replied tweets</a:t>
            </a:r>
          </a:p>
        </p:txBody>
      </p:sp>
      <p:sp>
        <p:nvSpPr>
          <p:cNvPr id="21" name="线条">
            <a:extLst>
              <a:ext uri="{FF2B5EF4-FFF2-40B4-BE49-F238E27FC236}">
                <a16:creationId xmlns:a16="http://schemas.microsoft.com/office/drawing/2014/main" xmlns="" id="{83E560E2-E20C-40C5-B3E6-6174D19C14CA}"/>
              </a:ext>
            </a:extLst>
          </p:cNvPr>
          <p:cNvSpPr/>
          <p:nvPr/>
        </p:nvSpPr>
        <p:spPr>
          <a:xfrm flipV="1">
            <a:off x="5127301" y="4175469"/>
            <a:ext cx="748154" cy="2"/>
          </a:xfrm>
          <a:prstGeom prst="line">
            <a:avLst/>
          </a:prstGeom>
          <a:ln w="6350">
            <a:solidFill>
              <a:srgbClr val="000000"/>
            </a:solidFill>
            <a:miter/>
            <a:tailEnd type="triangle"/>
          </a:ln>
        </p:spPr>
        <p:txBody>
          <a:bodyPr lIns="45718" tIns="45718" rIns="45718" bIns="45718"/>
          <a:lstStyle/>
          <a:p>
            <a:endParaRPr/>
          </a:p>
        </p:txBody>
      </p:sp>
      <p:sp>
        <p:nvSpPr>
          <p:cNvPr id="22" name="TextBox 21">
            <a:extLst>
              <a:ext uri="{FF2B5EF4-FFF2-40B4-BE49-F238E27FC236}">
                <a16:creationId xmlns:a16="http://schemas.microsoft.com/office/drawing/2014/main" xmlns="" id="{D5319825-5133-42D4-95B7-9B859D0C607E}"/>
              </a:ext>
            </a:extLst>
          </p:cNvPr>
          <p:cNvSpPr txBox="1"/>
          <p:nvPr/>
        </p:nvSpPr>
        <p:spPr>
          <a:xfrm>
            <a:off x="5757004" y="4838241"/>
            <a:ext cx="1894608"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NZ" sz="1400" b="1"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Avenir Roman"/>
              </a:rPr>
              <a:t>Label tree roots based on ground truth</a:t>
            </a:r>
          </a:p>
        </p:txBody>
      </p:sp>
    </p:spTree>
    <p:extLst>
      <p:ext uri="{BB962C8B-B14F-4D97-AF65-F5344CB8AC3E}">
        <p14:creationId xmlns:p14="http://schemas.microsoft.com/office/powerpoint/2010/main" val="36354469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en-US" altLang="zh-CN" dirty="0">
                <a:ea typeface="宋体" pitchFamily="2" charset="-122"/>
              </a:rPr>
              <a:t>Statistics of data collections</a:t>
            </a:r>
            <a:endParaRPr lang="zh-CN" altLang="en-US" dirty="0">
              <a:ea typeface="宋体" pitchFamily="2" charset="-122"/>
            </a:endParaRPr>
          </a:p>
        </p:txBody>
      </p:sp>
      <p:sp>
        <p:nvSpPr>
          <p:cNvPr id="11" name="Shape 362">
            <a:extLst>
              <a:ext uri="{FF2B5EF4-FFF2-40B4-BE49-F238E27FC236}">
                <a16:creationId xmlns:a16="http://schemas.microsoft.com/office/drawing/2014/main" xmlns="" id="{50F33F90-23CB-4E71-81FD-3C9AE5EAB8AB}"/>
              </a:ext>
            </a:extLst>
          </p:cNvPr>
          <p:cNvSpPr/>
          <p:nvPr/>
        </p:nvSpPr>
        <p:spPr>
          <a:xfrm>
            <a:off x="728077" y="5724525"/>
            <a:ext cx="7300307" cy="338554"/>
          </a:xfrm>
          <a:prstGeom prst="rect">
            <a:avLst/>
          </a:prstGeom>
          <a:ln w="12700">
            <a:miter lim="400000"/>
          </a:ln>
          <a:extLst>
            <a:ext uri="{C572A759-6A51-4108-AA02-DFA0A04FC94B}">
              <ma14:wrappingTextBoxFlag xmlns:ma14="http://schemas.microsoft.com/office/mac/drawingml/2011/main" val="1"/>
            </a:ext>
          </a:extLst>
        </p:spPr>
        <p:txBody>
          <a:bodyPr wrap="square" lIns="45719" rIns="45719">
            <a:spAutoFit/>
          </a:bodyPr>
          <a:lstStyle/>
          <a:p>
            <a:r>
              <a:rPr lang="en-US" sz="1600" dirty="0">
                <a:hlinkClick r:id="rId3"/>
              </a:rPr>
              <a:t>https://www.dropbox.com/s/7ewzdrbelpmrnxu/rumdetect2017.zip?dl=0</a:t>
            </a:r>
            <a:r>
              <a:rPr lang="en-US" sz="1600" dirty="0"/>
              <a:t> </a:t>
            </a:r>
          </a:p>
        </p:txBody>
      </p:sp>
      <p:pic>
        <p:nvPicPr>
          <p:cNvPr id="5" name="屏幕快照 2017-04-07 下午7.29.43.png" descr="屏幕快照 2017-04-07 下午7.29.43.png">
            <a:extLst>
              <a:ext uri="{FF2B5EF4-FFF2-40B4-BE49-F238E27FC236}">
                <a16:creationId xmlns:a16="http://schemas.microsoft.com/office/drawing/2014/main" xmlns="" id="{4CD982E0-8128-4FB2-98BF-916FE28CB6DC}"/>
              </a:ext>
            </a:extLst>
          </p:cNvPr>
          <p:cNvPicPr>
            <a:picLocks noChangeAspect="1"/>
          </p:cNvPicPr>
          <p:nvPr/>
        </p:nvPicPr>
        <p:blipFill>
          <a:blip r:embed="rId4">
            <a:extLst/>
          </a:blip>
          <a:stretch>
            <a:fillRect/>
          </a:stretch>
        </p:blipFill>
        <p:spPr>
          <a:xfrm>
            <a:off x="744228" y="1196752"/>
            <a:ext cx="6724243" cy="4282479"/>
          </a:xfrm>
          <a:prstGeom prst="rect">
            <a:avLst/>
          </a:prstGeom>
          <a:ln w="12700">
            <a:miter lim="400000"/>
          </a:ln>
        </p:spPr>
      </p:pic>
    </p:spTree>
    <p:extLst>
      <p:ext uri="{BB962C8B-B14F-4D97-AF65-F5344CB8AC3E}">
        <p14:creationId xmlns:p14="http://schemas.microsoft.com/office/powerpoint/2010/main" val="306897054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91" name="标题 1"/>
          <p:cNvSpPr>
            <a:spLocks/>
          </p:cNvSpPr>
          <p:nvPr/>
        </p:nvSpPr>
        <p:spPr bwMode="auto">
          <a:xfrm>
            <a:off x="457200" y="277813"/>
            <a:ext cx="8229600" cy="8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200" b="0" dirty="0">
                <a:solidFill>
                  <a:schemeClr val="tx2"/>
                </a:solidFill>
                <a:latin typeface="Garamond" pitchFamily="18" charset="0"/>
                <a:ea typeface="宋体" pitchFamily="2" charset="-122"/>
              </a:rPr>
              <a:t>Approaches for comparison</a:t>
            </a:r>
            <a:endParaRPr lang="zh-CN" altLang="en-US" sz="4200" b="0" dirty="0">
              <a:solidFill>
                <a:schemeClr val="tx2"/>
              </a:solidFill>
              <a:latin typeface="Garamond" pitchFamily="18" charset="0"/>
              <a:ea typeface="宋体" pitchFamily="2" charset="-122"/>
            </a:endParaRPr>
          </a:p>
        </p:txBody>
      </p:sp>
      <p:sp>
        <p:nvSpPr>
          <p:cNvPr id="80" name="内容占位符 2"/>
          <p:cNvSpPr txBox="1">
            <a:spLocks/>
          </p:cNvSpPr>
          <p:nvPr/>
        </p:nvSpPr>
        <p:spPr>
          <a:xfrm>
            <a:off x="457200" y="1334442"/>
            <a:ext cx="8507288" cy="4974878"/>
          </a:xfrm>
          <a:prstGeom prst="rect">
            <a:avLst/>
          </a:prstGeom>
        </p:spPr>
        <p:txBody>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r>
              <a:rPr lang="en-US" altLang="zh-CN" sz="2000" dirty="0">
                <a:latin typeface="Times New Roman" panose="02020603050405020304" pitchFamily="18" charset="0"/>
                <a:ea typeface="宋体" pitchFamily="2" charset="-122"/>
                <a:cs typeface="Times New Roman" panose="02020603050405020304" pitchFamily="18" charset="0"/>
              </a:rPr>
              <a:t>DTR</a:t>
            </a:r>
            <a:r>
              <a:rPr lang="en-US" altLang="zh-CN" sz="2000" b="0" dirty="0">
                <a:latin typeface="Times New Roman" panose="02020603050405020304" pitchFamily="18" charset="0"/>
                <a:ea typeface="宋体" pitchFamily="2" charset="-122"/>
                <a:cs typeface="Times New Roman" panose="02020603050405020304" pitchFamily="18" charset="0"/>
              </a:rPr>
              <a:t>: Decision tree-based ranking model using enquiry phrases to identify trending rumors (Zhao et al., 2015)</a:t>
            </a:r>
          </a:p>
          <a:p>
            <a:r>
              <a:rPr lang="en-US" altLang="zh-CN" sz="2000" dirty="0">
                <a:latin typeface="Times New Roman" panose="02020603050405020304" pitchFamily="18" charset="0"/>
                <a:ea typeface="宋体" pitchFamily="2" charset="-122"/>
                <a:cs typeface="Times New Roman" panose="02020603050405020304" pitchFamily="18" charset="0"/>
              </a:rPr>
              <a:t>DTC</a:t>
            </a:r>
            <a:r>
              <a:rPr lang="en-US" altLang="zh-CN" sz="2000" b="0" dirty="0">
                <a:latin typeface="Times New Roman" panose="02020603050405020304" pitchFamily="18" charset="0"/>
                <a:ea typeface="宋体" pitchFamily="2" charset="-122"/>
                <a:cs typeface="Times New Roman" panose="02020603050405020304" pitchFamily="18" charset="0"/>
              </a:rPr>
              <a:t> and </a:t>
            </a:r>
            <a:r>
              <a:rPr lang="en-US" altLang="zh-CN" sz="2000" dirty="0">
                <a:latin typeface="Times New Roman" panose="02020603050405020304" pitchFamily="18" charset="0"/>
                <a:ea typeface="宋体" pitchFamily="2" charset="-122"/>
                <a:cs typeface="Times New Roman" panose="02020603050405020304" pitchFamily="18" charset="0"/>
              </a:rPr>
              <a:t>SVM-RBF</a:t>
            </a:r>
            <a:r>
              <a:rPr lang="en-US" altLang="zh-CN" sz="2000" b="0" dirty="0">
                <a:latin typeface="Times New Roman" panose="02020603050405020304" pitchFamily="18" charset="0"/>
                <a:ea typeface="宋体" pitchFamily="2" charset="-122"/>
                <a:cs typeface="Times New Roman" panose="02020603050405020304" pitchFamily="18" charset="0"/>
              </a:rPr>
              <a:t>: Twitter information credibility model using Decision Tree Classifier (Castillo et al., 2011); SVM-based model with RBF kernel (Yang et al., 2012)</a:t>
            </a:r>
          </a:p>
          <a:p>
            <a:r>
              <a:rPr lang="en-US" altLang="zh-CN" sz="2000" dirty="0">
                <a:latin typeface="Times New Roman" panose="02020603050405020304" pitchFamily="18" charset="0"/>
                <a:ea typeface="宋体" pitchFamily="2" charset="-122"/>
                <a:cs typeface="Times New Roman" panose="02020603050405020304" pitchFamily="18" charset="0"/>
              </a:rPr>
              <a:t>RFC</a:t>
            </a:r>
            <a:r>
              <a:rPr lang="en-US" altLang="zh-CN" sz="2000" b="0" dirty="0">
                <a:latin typeface="Times New Roman" panose="02020603050405020304" pitchFamily="18" charset="0"/>
                <a:ea typeface="宋体" pitchFamily="2" charset="-122"/>
                <a:cs typeface="Times New Roman" panose="02020603050405020304" pitchFamily="18" charset="0"/>
              </a:rPr>
              <a:t>: Random Forest Classifier using three parameters to fit the temporal tweets volume curve (Kwon et al., 2013)</a:t>
            </a:r>
          </a:p>
          <a:p>
            <a:r>
              <a:rPr lang="en-US" altLang="zh-CN" sz="2000" dirty="0">
                <a:latin typeface="Times New Roman" panose="02020603050405020304" pitchFamily="18" charset="0"/>
                <a:ea typeface="宋体" pitchFamily="2" charset="-122"/>
                <a:cs typeface="Times New Roman" panose="02020603050405020304" pitchFamily="18" charset="0"/>
              </a:rPr>
              <a:t>SVM-TS</a:t>
            </a:r>
            <a:r>
              <a:rPr lang="en-US" altLang="zh-CN" sz="2000" b="0" dirty="0">
                <a:latin typeface="Times New Roman" panose="02020603050405020304" pitchFamily="18" charset="0"/>
                <a:ea typeface="宋体" pitchFamily="2" charset="-122"/>
                <a:cs typeface="Times New Roman" panose="02020603050405020304" pitchFamily="18" charset="0"/>
              </a:rPr>
              <a:t>: Linear SVM classifier using time-series structures to model the variation of social context features. (Ma et al., 2015)</a:t>
            </a:r>
          </a:p>
          <a:p>
            <a:r>
              <a:rPr lang="en-US" altLang="zh-CN" sz="2000" dirty="0">
                <a:latin typeface="Times New Roman" panose="02020603050405020304" pitchFamily="18" charset="0"/>
                <a:ea typeface="宋体" pitchFamily="2" charset="-122"/>
                <a:cs typeface="Times New Roman" panose="02020603050405020304" pitchFamily="18" charset="0"/>
              </a:rPr>
              <a:t>GRU</a:t>
            </a:r>
            <a:r>
              <a:rPr lang="en-US" altLang="zh-CN" sz="2000" b="0" dirty="0">
                <a:latin typeface="Times New Roman" panose="02020603050405020304" pitchFamily="18" charset="0"/>
                <a:ea typeface="宋体" pitchFamily="2" charset="-122"/>
                <a:cs typeface="Times New Roman" panose="02020603050405020304" pitchFamily="18" charset="0"/>
              </a:rPr>
              <a:t>: The 2-layer RNN-based rumor detection model. (Ma et al., 2016)</a:t>
            </a:r>
          </a:p>
          <a:p>
            <a:r>
              <a:rPr lang="en-US" altLang="zh-CN" sz="2000" dirty="0">
                <a:latin typeface="Times New Roman" panose="02020603050405020304" pitchFamily="18" charset="0"/>
                <a:ea typeface="宋体" pitchFamily="2" charset="-122"/>
                <a:cs typeface="Times New Roman" panose="02020603050405020304" pitchFamily="18" charset="0"/>
              </a:rPr>
              <a:t>BOW</a:t>
            </a:r>
            <a:r>
              <a:rPr lang="en-US" altLang="zh-CN" sz="2000" b="0" dirty="0">
                <a:latin typeface="Times New Roman" panose="02020603050405020304" pitchFamily="18" charset="0"/>
                <a:ea typeface="宋体" pitchFamily="2" charset="-122"/>
                <a:cs typeface="Times New Roman" panose="02020603050405020304" pitchFamily="18" charset="0"/>
              </a:rPr>
              <a:t>: linear SVM classifier using bag-of-words.</a:t>
            </a:r>
          </a:p>
          <a:p>
            <a:r>
              <a:rPr lang="en-US" altLang="zh-CN" sz="2000" dirty="0">
                <a:latin typeface="Times New Roman" panose="02020603050405020304" pitchFamily="18" charset="0"/>
                <a:ea typeface="宋体" pitchFamily="2" charset="-122"/>
                <a:cs typeface="Times New Roman" panose="02020603050405020304" pitchFamily="18" charset="0"/>
              </a:rPr>
              <a:t>Ours (PTK and </a:t>
            </a:r>
            <a:r>
              <a:rPr lang="en-US" altLang="zh-CN" sz="2000" dirty="0" err="1">
                <a:latin typeface="Times New Roman" panose="02020603050405020304" pitchFamily="18" charset="0"/>
                <a:ea typeface="宋体" pitchFamily="2" charset="-122"/>
                <a:cs typeface="Times New Roman" panose="02020603050405020304" pitchFamily="18" charset="0"/>
              </a:rPr>
              <a:t>cPTK</a:t>
            </a:r>
            <a:r>
              <a:rPr lang="en-US" altLang="zh-CN" sz="2000" dirty="0">
                <a:latin typeface="Times New Roman" panose="02020603050405020304" pitchFamily="18" charset="0"/>
                <a:ea typeface="宋体" pitchFamily="2" charset="-122"/>
                <a:cs typeface="Times New Roman" panose="02020603050405020304" pitchFamily="18" charset="0"/>
              </a:rPr>
              <a:t>)</a:t>
            </a:r>
            <a:r>
              <a:rPr lang="en-US" altLang="zh-CN" sz="2000" b="0" dirty="0">
                <a:latin typeface="Times New Roman" panose="02020603050405020304" pitchFamily="18" charset="0"/>
                <a:ea typeface="宋体" pitchFamily="2" charset="-122"/>
                <a:cs typeface="Times New Roman" panose="02020603050405020304" pitchFamily="18" charset="0"/>
              </a:rPr>
              <a:t>: Our kernel based model.</a:t>
            </a:r>
          </a:p>
          <a:p>
            <a:r>
              <a:rPr lang="en-US" altLang="zh-CN" sz="2000" dirty="0">
                <a:latin typeface="Times New Roman" panose="02020603050405020304" pitchFamily="18" charset="0"/>
                <a:ea typeface="宋体" pitchFamily="2" charset="-122"/>
                <a:cs typeface="Times New Roman" panose="02020603050405020304" pitchFamily="18" charset="0"/>
              </a:rPr>
              <a:t>PTK-</a:t>
            </a:r>
            <a:r>
              <a:rPr lang="en-US" altLang="zh-CN" sz="2000" b="0" dirty="0">
                <a:latin typeface="Times New Roman" panose="02020603050405020304" pitchFamily="18" charset="0"/>
                <a:ea typeface="宋体" pitchFamily="2" charset="-122"/>
                <a:cs typeface="Times New Roman" panose="02020603050405020304" pitchFamily="18" charset="0"/>
              </a:rPr>
              <a:t> and </a:t>
            </a:r>
            <a:r>
              <a:rPr lang="en-US" altLang="zh-CN" sz="2000" dirty="0" err="1">
                <a:latin typeface="Times New Roman" panose="02020603050405020304" pitchFamily="18" charset="0"/>
                <a:ea typeface="宋体" pitchFamily="2" charset="-122"/>
                <a:cs typeface="Times New Roman" panose="02020603050405020304" pitchFamily="18" charset="0"/>
              </a:rPr>
              <a:t>cPTK</a:t>
            </a:r>
            <a:r>
              <a:rPr lang="en-US" altLang="zh-CN" sz="2000" dirty="0">
                <a:latin typeface="Times New Roman" panose="02020603050405020304" pitchFamily="18" charset="0"/>
                <a:ea typeface="宋体" pitchFamily="2" charset="-122"/>
                <a:cs typeface="Times New Roman" panose="02020603050405020304" pitchFamily="18" charset="0"/>
              </a:rPr>
              <a:t>-</a:t>
            </a:r>
            <a:r>
              <a:rPr lang="en-US" altLang="zh-CN" sz="2000" b="0" dirty="0">
                <a:latin typeface="Times New Roman" panose="02020603050405020304" pitchFamily="18" charset="0"/>
                <a:ea typeface="宋体" pitchFamily="2" charset="-122"/>
                <a:cs typeface="Times New Roman" panose="02020603050405020304" pitchFamily="18" charset="0"/>
              </a:rPr>
              <a:t>: Our kernel based model with reduced properties.</a:t>
            </a:r>
          </a:p>
        </p:txBody>
      </p:sp>
    </p:spTree>
    <p:extLst>
      <p:ext uri="{BB962C8B-B14F-4D97-AF65-F5344CB8AC3E}">
        <p14:creationId xmlns:p14="http://schemas.microsoft.com/office/powerpoint/2010/main" val="1839604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a:extLst>
              <a:ext uri="{FF2B5EF4-FFF2-40B4-BE49-F238E27FC236}">
                <a16:creationId xmlns:a16="http://schemas.microsoft.com/office/drawing/2014/main" xmlns="" id="{FA2E9D39-9C6D-418F-89DA-703E6E2F08EA}"/>
              </a:ext>
            </a:extLst>
          </p:cNvPr>
          <p:cNvGraphicFramePr/>
          <p:nvPr>
            <p:extLst>
              <p:ext uri="{D42A27DB-BD31-4B8C-83A1-F6EECF244321}">
                <p14:modId xmlns:p14="http://schemas.microsoft.com/office/powerpoint/2010/main" val="132716850"/>
              </p:ext>
            </p:extLst>
          </p:nvPr>
        </p:nvGraphicFramePr>
        <p:xfrm>
          <a:off x="683568" y="1916832"/>
          <a:ext cx="7387771" cy="4128498"/>
        </p:xfrm>
        <a:graphic>
          <a:graphicData uri="http://schemas.openxmlformats.org/drawingml/2006/table">
            <a:tbl>
              <a:tblPr firstCol="1" bandRow="1"/>
              <a:tblGrid>
                <a:gridCol w="1444785">
                  <a:extLst>
                    <a:ext uri="{9D8B030D-6E8A-4147-A177-3AD203B41FA5}">
                      <a16:colId xmlns:a16="http://schemas.microsoft.com/office/drawing/2014/main" xmlns="" val="20000"/>
                    </a:ext>
                  </a:extLst>
                </a:gridCol>
                <a:gridCol w="993615">
                  <a:extLst>
                    <a:ext uri="{9D8B030D-6E8A-4147-A177-3AD203B41FA5}">
                      <a16:colId xmlns:a16="http://schemas.microsoft.com/office/drawing/2014/main" xmlns="" val="20001"/>
                    </a:ext>
                  </a:extLst>
                </a:gridCol>
                <a:gridCol w="943428">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364343">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tblGrid>
              <a:tr h="354363">
                <a:tc rowSpan="2">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Method</a:t>
                      </a:r>
                    </a:p>
                  </a:txBody>
                  <a:tcPr marL="0" marR="0" marT="0" marB="0" anchor="ctr" horzOverflow="overflow">
                    <a:lnB w="38100">
                      <a:solidFill>
                        <a:srgbClr val="FFFFFF"/>
                      </a:solidFill>
                      <a:bevel/>
                    </a:lnB>
                    <a:solidFill>
                      <a:schemeClr val="accent1"/>
                    </a:solidFill>
                  </a:tcPr>
                </a:tc>
                <a:tc rowSpan="2">
                  <a:txBody>
                    <a:bodyPr/>
                    <a:lstStyle/>
                    <a:p>
                      <a:pPr algn="ctr">
                        <a:defRPr sz="1800" b="0" i="0"/>
                      </a:pPr>
                      <a:r>
                        <a:rPr b="1" dirty="0" err="1">
                          <a:solidFill>
                            <a:schemeClr val="tx1"/>
                          </a:solidFill>
                          <a:latin typeface="Times New Roman"/>
                          <a:ea typeface="Times New Roman"/>
                          <a:cs typeface="Times New Roman"/>
                          <a:sym typeface="Times New Roman"/>
                        </a:rPr>
                        <a:t>Accu</a:t>
                      </a:r>
                      <a:r>
                        <a:rPr b="1" dirty="0">
                          <a:solidFill>
                            <a:schemeClr val="tx1"/>
                          </a:solidFill>
                          <a:latin typeface="Times New Roman"/>
                          <a:ea typeface="Times New Roman"/>
                          <a:cs typeface="Times New Roman"/>
                          <a:sym typeface="Times New Roman"/>
                        </a:rPr>
                        <a:t>.</a:t>
                      </a:r>
                    </a:p>
                  </a:txBody>
                  <a:tcPr marL="0" marR="0" marT="0" marB="0" anchor="ctr" horzOverflow="overflow">
                    <a:lnB w="38100">
                      <a:solidFill>
                        <a:srgbClr val="FFFFFF"/>
                      </a:solidFill>
                      <a:bevel/>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NR</a:t>
                      </a:r>
                    </a:p>
                  </a:txBody>
                  <a:tcPr marL="0" marR="0" marT="0" marB="0" anchor="ctr" horzOverflow="overflow">
                    <a:lnB w="38100">
                      <a:solidFill>
                        <a:srgbClr val="FFFFFF"/>
                      </a:solidFill>
                      <a:bevel/>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FR</a:t>
                      </a:r>
                    </a:p>
                  </a:txBody>
                  <a:tcPr marL="0" marR="0" marT="0" marB="0" anchor="ctr" horzOverflow="overflow">
                    <a:lnB w="38100">
                      <a:solidFill>
                        <a:srgbClr val="FFFFFF"/>
                      </a:solidFill>
                      <a:bevel/>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TR</a:t>
                      </a:r>
                    </a:p>
                  </a:txBody>
                  <a:tcPr marL="0" marR="0" marT="0" marB="0" anchor="ctr" horzOverflow="overflow">
                    <a:lnB w="38100">
                      <a:solidFill>
                        <a:srgbClr val="FFFFFF"/>
                      </a:solidFill>
                      <a:bevel/>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UR</a:t>
                      </a:r>
                    </a:p>
                  </a:txBody>
                  <a:tcPr marL="0" marR="0" marT="0" marB="0" anchor="ctr" horzOverflow="overflow">
                    <a:lnB w="38100">
                      <a:solidFill>
                        <a:srgbClr val="FFFFFF"/>
                      </a:solidFill>
                      <a:bevel/>
                    </a:lnB>
                    <a:solidFill>
                      <a:schemeClr val="accent1"/>
                    </a:solidFill>
                  </a:tcPr>
                </a:tc>
                <a:extLst>
                  <a:ext uri="{0D108BD9-81ED-4DB2-BD59-A6C34878D82A}">
                    <a16:rowId xmlns:a16="http://schemas.microsoft.com/office/drawing/2014/main" xmlns="" val="10000"/>
                  </a:ext>
                </a:extLst>
              </a:tr>
              <a:tr h="395671">
                <a:tc vMerge="1">
                  <a:txBody>
                    <a:bodyPr/>
                    <a:lstStyle/>
                    <a:p>
                      <a:endParaRPr lang="en-US"/>
                    </a:p>
                  </a:txBody>
                  <a:tcPr/>
                </a:tc>
                <a:tc vMerge="1">
                  <a:txBody>
                    <a:bodyPr/>
                    <a:lstStyle/>
                    <a:p>
                      <a:endParaRPr lang="en-US"/>
                    </a:p>
                  </a:txBody>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L w="38100">
                      <a:solidFill>
                        <a:srgbClr val="FFFFFF"/>
                      </a:solidFill>
                      <a:bevel/>
                    </a:lnL>
                    <a:lnT w="38100">
                      <a:solidFill>
                        <a:srgbClr val="FFFFFF"/>
                      </a:solidFill>
                      <a:bevel/>
                    </a:lnT>
                    <a:solidFill>
                      <a:schemeClr val="accent1"/>
                    </a:solidFill>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T w="38100">
                      <a:solidFill>
                        <a:srgbClr val="FFFFFF"/>
                      </a:solidFill>
                      <a:bevel/>
                    </a:lnT>
                    <a:solidFill>
                      <a:schemeClr val="accent1"/>
                    </a:solidFill>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T w="38100">
                      <a:solidFill>
                        <a:srgbClr val="FFFFFF"/>
                      </a:solidFill>
                      <a:bevel/>
                    </a:lnT>
                    <a:solidFill>
                      <a:schemeClr val="accent1"/>
                    </a:solidFill>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T w="38100">
                      <a:solidFill>
                        <a:srgbClr val="FFFFFF"/>
                      </a:solidFill>
                      <a:bevel/>
                    </a:lnT>
                    <a:solidFill>
                      <a:schemeClr val="accent1"/>
                    </a:solidFill>
                  </a:tcPr>
                </a:tc>
                <a:extLst>
                  <a:ext uri="{0D108BD9-81ED-4DB2-BD59-A6C34878D82A}">
                    <a16:rowId xmlns:a16="http://schemas.microsoft.com/office/drawing/2014/main" xmlns="" val="10001"/>
                  </a:ext>
                </a:extLst>
              </a:tr>
              <a:tr h="362985">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DTR</a:t>
                      </a:r>
                    </a:p>
                  </a:txBody>
                  <a:tcPr marL="0" marR="0" marT="0" marB="0" anchor="ctr" horzOverflow="overflow">
                    <a:lnT w="38100">
                      <a:solidFill>
                        <a:srgbClr val="FFFFFF"/>
                      </a:solidFill>
                      <a:bevel/>
                    </a:lnT>
                    <a:solidFill>
                      <a:schemeClr val="accent1"/>
                    </a:solidFill>
                  </a:tcPr>
                </a:tc>
                <a:tc>
                  <a:txBody>
                    <a:bodyPr/>
                    <a:lstStyle/>
                    <a:p>
                      <a:pPr algn="ctr">
                        <a:defRPr sz="1800" b="0" i="0"/>
                      </a:pPr>
                      <a:r>
                        <a:rPr b="0" i="0" dirty="0">
                          <a:latin typeface="Times New Roman"/>
                          <a:ea typeface="Times New Roman"/>
                          <a:cs typeface="Times New Roman"/>
                          <a:sym typeface="Times New Roman"/>
                        </a:rPr>
                        <a:t>0.409</a:t>
                      </a:r>
                    </a:p>
                  </a:txBody>
                  <a:tcPr marL="0" marR="0" marT="0" marB="0" anchor="ctr" horzOverflow="overflow">
                    <a:lnT w="38100">
                      <a:solidFill>
                        <a:srgbClr val="FFFFFF"/>
                      </a:solidFill>
                      <a:bevel/>
                    </a:lnT>
                    <a:solidFill>
                      <a:srgbClr val="E9EFF7"/>
                    </a:solidFill>
                  </a:tcPr>
                </a:tc>
                <a:tc>
                  <a:txBody>
                    <a:bodyPr/>
                    <a:lstStyle/>
                    <a:p>
                      <a:pPr algn="ctr">
                        <a:defRPr sz="1800" b="0" i="0"/>
                      </a:pPr>
                      <a:r>
                        <a:rPr b="0" i="0">
                          <a:latin typeface="Times New Roman"/>
                          <a:ea typeface="Times New Roman"/>
                          <a:cs typeface="Times New Roman"/>
                          <a:sym typeface="Times New Roman"/>
                        </a:rPr>
                        <a:t>0.501</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0.311</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0.364</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0.473</a:t>
                      </a:r>
                    </a:p>
                  </a:txBody>
                  <a:tcPr marL="0" marR="0" marT="0" marB="0" anchor="ctr" horzOverflow="overflow">
                    <a:solidFill>
                      <a:srgbClr val="E9EFF7"/>
                    </a:solidFill>
                  </a:tcPr>
                </a:tc>
                <a:extLst>
                  <a:ext uri="{0D108BD9-81ED-4DB2-BD59-A6C34878D82A}">
                    <a16:rowId xmlns:a16="http://schemas.microsoft.com/office/drawing/2014/main" xmlns="" val="10002"/>
                  </a:ext>
                </a:extLst>
              </a:tr>
              <a:tr h="362985">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SVM-RBF</a:t>
                      </a:r>
                    </a:p>
                  </a:txBody>
                  <a:tcPr marL="0" marR="0" marT="0" marB="0" anchor="ctr" horzOverflow="overflow">
                    <a:solidFill>
                      <a:schemeClr val="accent1"/>
                    </a:solidFill>
                  </a:tcPr>
                </a:tc>
                <a:tc>
                  <a:txBody>
                    <a:bodyPr/>
                    <a:lstStyle/>
                    <a:p>
                      <a:pPr algn="ctr">
                        <a:defRPr sz="1800" b="0" i="0"/>
                      </a:pPr>
                      <a:r>
                        <a:rPr b="0" i="0" dirty="0">
                          <a:latin typeface="Times New Roman"/>
                          <a:ea typeface="Times New Roman"/>
                          <a:cs typeface="Times New Roman"/>
                          <a:sym typeface="Times New Roman"/>
                        </a:rPr>
                        <a:t>0.318</a:t>
                      </a:r>
                    </a:p>
                  </a:txBody>
                  <a:tcPr marL="0" marR="0" marT="0" marB="0" anchor="ctr" horzOverflow="overflow"/>
                </a:tc>
                <a:tc>
                  <a:txBody>
                    <a:bodyPr/>
                    <a:lstStyle/>
                    <a:p>
                      <a:pPr algn="ctr">
                        <a:defRPr sz="1800" b="0" i="0"/>
                      </a:pPr>
                      <a:r>
                        <a:rPr b="0" i="0" dirty="0">
                          <a:latin typeface="Times New Roman"/>
                          <a:ea typeface="Times New Roman"/>
                          <a:cs typeface="Times New Roman"/>
                          <a:sym typeface="Times New Roman"/>
                        </a:rPr>
                        <a:t>0.455</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0.037</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0.218</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0.225</a:t>
                      </a:r>
                    </a:p>
                  </a:txBody>
                  <a:tcPr marL="0" marR="0" marT="0" marB="0" anchor="ctr" horzOverflow="overflow"/>
                </a:tc>
                <a:extLst>
                  <a:ext uri="{0D108BD9-81ED-4DB2-BD59-A6C34878D82A}">
                    <a16:rowId xmlns:a16="http://schemas.microsoft.com/office/drawing/2014/main" xmlns="" val="10003"/>
                  </a:ext>
                </a:extLst>
              </a:tr>
              <a:tr h="305534">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DTC</a:t>
                      </a:r>
                    </a:p>
                  </a:txBody>
                  <a:tcPr marL="0" marR="0" marT="0" marB="0" anchor="ctr" horzOverflow="overflow">
                    <a:solidFill>
                      <a:schemeClr val="accent1"/>
                    </a:solidFill>
                  </a:tcPr>
                </a:tc>
                <a:tc>
                  <a:txBody>
                    <a:bodyPr/>
                    <a:lstStyle/>
                    <a:p>
                      <a:pPr algn="ctr">
                        <a:defRPr sz="1800" b="0" i="0"/>
                      </a:pPr>
                      <a:r>
                        <a:rPr b="0" i="0" dirty="0">
                          <a:latin typeface="Times New Roman"/>
                          <a:ea typeface="Times New Roman"/>
                          <a:cs typeface="Times New Roman"/>
                          <a:sym typeface="Times New Roman"/>
                        </a:rPr>
                        <a:t>0.454</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0.733</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0.355</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0.317</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0.415</a:t>
                      </a:r>
                    </a:p>
                  </a:txBody>
                  <a:tcPr marL="0" marR="0" marT="0" marB="0" anchor="ctr" horzOverflow="overflow">
                    <a:solidFill>
                      <a:srgbClr val="E9EFF7"/>
                    </a:solidFill>
                  </a:tcPr>
                </a:tc>
                <a:extLst>
                  <a:ext uri="{0D108BD9-81ED-4DB2-BD59-A6C34878D82A}">
                    <a16:rowId xmlns:a16="http://schemas.microsoft.com/office/drawing/2014/main" xmlns="" val="10004"/>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SVM-TS</a:t>
                      </a:r>
                    </a:p>
                  </a:txBody>
                  <a:tcPr marL="0" marR="0" marT="0" marB="0" anchor="ctr" horzOverflow="overflow">
                    <a:solidFill>
                      <a:schemeClr val="accent1"/>
                    </a:solidFill>
                  </a:tcPr>
                </a:tc>
                <a:tc>
                  <a:txBody>
                    <a:bodyPr/>
                    <a:lstStyle/>
                    <a:p>
                      <a:pPr algn="ctr">
                        <a:defRPr sz="1800" b="0" i="0"/>
                      </a:pPr>
                      <a:r>
                        <a:rPr b="0" i="0" dirty="0">
                          <a:latin typeface="Times New Roman"/>
                          <a:ea typeface="Times New Roman"/>
                          <a:cs typeface="Times New Roman"/>
                          <a:sym typeface="Times New Roman"/>
                        </a:rPr>
                        <a:t>0.544</a:t>
                      </a:r>
                    </a:p>
                  </a:txBody>
                  <a:tcPr marL="0" marR="0" marT="0" marB="0" anchor="ctr" horzOverflow="overflow"/>
                </a:tc>
                <a:tc>
                  <a:txBody>
                    <a:bodyPr/>
                    <a:lstStyle/>
                    <a:p>
                      <a:pPr algn="ctr">
                        <a:defRPr sz="1800" b="0" i="0"/>
                      </a:pPr>
                      <a:r>
                        <a:rPr b="0" i="0" dirty="0">
                          <a:latin typeface="Times New Roman"/>
                          <a:ea typeface="Times New Roman"/>
                          <a:cs typeface="Times New Roman"/>
                          <a:sym typeface="Times New Roman"/>
                        </a:rPr>
                        <a:t>0.796</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dirty="0"/>
                        <a:t>0.472</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0.404</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0.483</a:t>
                      </a:r>
                    </a:p>
                  </a:txBody>
                  <a:tcPr marL="9525" marR="9525" marT="9525" marB="9525" anchor="ctr" horzOverflow="overflow"/>
                </a:tc>
                <a:extLst>
                  <a:ext uri="{0D108BD9-81ED-4DB2-BD59-A6C34878D82A}">
                    <a16:rowId xmlns:a16="http://schemas.microsoft.com/office/drawing/2014/main" xmlns="" val="10005"/>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RFC</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0.565</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0.810</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0.422</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0.401</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0.543</a:t>
                      </a:r>
                    </a:p>
                  </a:txBody>
                  <a:tcPr marL="9525" marR="9525" marT="9525" marB="9525" anchor="ctr" horzOverflow="overflow">
                    <a:solidFill>
                      <a:srgbClr val="E9EFF7"/>
                    </a:solidFill>
                  </a:tcPr>
                </a:tc>
                <a:extLst>
                  <a:ext uri="{0D108BD9-81ED-4DB2-BD59-A6C34878D82A}">
                    <a16:rowId xmlns:a16="http://schemas.microsoft.com/office/drawing/2014/main" xmlns="" val="10006"/>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GRU</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0.646</a:t>
                      </a:r>
                    </a:p>
                  </a:txBody>
                  <a:tcPr marL="0" marR="0" marT="0" marB="0" anchor="ctr" horzOverflow="overflow"/>
                </a:tc>
                <a:tc>
                  <a:txBody>
                    <a:bodyPr/>
                    <a:lstStyle/>
                    <a:p>
                      <a:pPr algn="ctr">
                        <a:defRPr sz="1800" b="0" i="0"/>
                      </a:pPr>
                      <a:r>
                        <a:rPr b="0" i="0" dirty="0">
                          <a:latin typeface="Times New Roman"/>
                          <a:ea typeface="Times New Roman"/>
                          <a:cs typeface="Times New Roman"/>
                          <a:sym typeface="Times New Roman"/>
                        </a:rPr>
                        <a:t>0.792</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0.574</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dirty="0"/>
                        <a:t>0.608</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0.592</a:t>
                      </a:r>
                    </a:p>
                  </a:txBody>
                  <a:tcPr marL="9525" marR="9525" marT="9525" marB="9525" anchor="ctr" horzOverflow="overflow"/>
                </a:tc>
                <a:extLst>
                  <a:ext uri="{0D108BD9-81ED-4DB2-BD59-A6C34878D82A}">
                    <a16:rowId xmlns:a16="http://schemas.microsoft.com/office/drawing/2014/main" xmlns="" val="10007"/>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BOW</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0.548</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0.564</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0.524</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0.582</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0.512</a:t>
                      </a:r>
                    </a:p>
                  </a:txBody>
                  <a:tcPr marL="9525" marR="9525" marT="9525" marB="9525" anchor="ctr" horzOverflow="overflow">
                    <a:solidFill>
                      <a:srgbClr val="E9EFF7"/>
                    </a:solidFill>
                  </a:tcPr>
                </a:tc>
                <a:extLst>
                  <a:ext uri="{0D108BD9-81ED-4DB2-BD59-A6C34878D82A}">
                    <a16:rowId xmlns:a16="http://schemas.microsoft.com/office/drawing/2014/main" xmlns="" val="10008"/>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PTK-</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0.657</a:t>
                      </a:r>
                    </a:p>
                  </a:txBody>
                  <a:tcPr marL="0" marR="0" marT="0" marB="0" anchor="ctr" horzOverflow="overflow"/>
                </a:tc>
                <a:tc>
                  <a:txBody>
                    <a:bodyPr/>
                    <a:lstStyle/>
                    <a:p>
                      <a:pPr algn="ctr">
                        <a:defRPr sz="1800" b="0" i="0"/>
                      </a:pPr>
                      <a:r>
                        <a:rPr b="0" i="0" dirty="0">
                          <a:latin typeface="Times New Roman"/>
                          <a:ea typeface="Times New Roman"/>
                          <a:cs typeface="Times New Roman"/>
                          <a:sym typeface="Times New Roman"/>
                        </a:rPr>
                        <a:t>0.734</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0.624</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dirty="0"/>
                        <a:t>0.673</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dirty="0"/>
                        <a:t>0.612</a:t>
                      </a:r>
                    </a:p>
                  </a:txBody>
                  <a:tcPr marL="9525" marR="9525" marT="9525" marB="9525" anchor="ctr" horzOverflow="overflow"/>
                </a:tc>
                <a:extLst>
                  <a:ext uri="{0D108BD9-81ED-4DB2-BD59-A6C34878D82A}">
                    <a16:rowId xmlns:a16="http://schemas.microsoft.com/office/drawing/2014/main" xmlns="" val="10009"/>
                  </a:ext>
                </a:extLst>
              </a:tr>
              <a:tr h="269450">
                <a:tc>
                  <a:txBody>
                    <a:bodyPr/>
                    <a:lstStyle/>
                    <a:p>
                      <a:pPr algn="ctr">
                        <a:defRPr sz="1800" b="0" i="0">
                          <a:solidFill>
                            <a:srgbClr val="000000"/>
                          </a:solidFill>
                        </a:defRPr>
                      </a:pPr>
                      <a:r>
                        <a:rPr b="1" i="0" dirty="0" err="1">
                          <a:solidFill>
                            <a:schemeClr val="tx1"/>
                          </a:solidFill>
                          <a:latin typeface="Times New Roman"/>
                          <a:ea typeface="Times New Roman"/>
                          <a:cs typeface="Times New Roman"/>
                          <a:sym typeface="Times New Roman"/>
                        </a:rPr>
                        <a:t>cPTK</a:t>
                      </a:r>
                      <a:r>
                        <a:rPr b="1" i="0" dirty="0">
                          <a:solidFill>
                            <a:schemeClr val="tx1"/>
                          </a:solidFill>
                          <a:latin typeface="Times New Roman"/>
                          <a:ea typeface="Times New Roman"/>
                          <a:cs typeface="Times New Roman"/>
                          <a:sym typeface="Times New Roman"/>
                        </a:rPr>
                        <a:t>-</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0.697</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0.760</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0.645</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0.696</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0.689</a:t>
                      </a:r>
                    </a:p>
                  </a:txBody>
                  <a:tcPr marL="9525" marR="9525" marT="9525" marB="9525" anchor="ctr" horzOverflow="overflow">
                    <a:solidFill>
                      <a:srgbClr val="E9EFF7"/>
                    </a:solidFill>
                  </a:tcPr>
                </a:tc>
                <a:extLst>
                  <a:ext uri="{0D108BD9-81ED-4DB2-BD59-A6C34878D82A}">
                    <a16:rowId xmlns:a16="http://schemas.microsoft.com/office/drawing/2014/main" xmlns="" val="10010"/>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PTK</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0.710</a:t>
                      </a:r>
                    </a:p>
                  </a:txBody>
                  <a:tcPr marL="0" marR="0" marT="0" marB="0" anchor="ctr" horzOverflow="overflow"/>
                </a:tc>
                <a:tc>
                  <a:txBody>
                    <a:bodyPr/>
                    <a:lstStyle/>
                    <a:p>
                      <a:pPr algn="ctr">
                        <a:defRPr sz="1800" b="0" i="0"/>
                      </a:pPr>
                      <a:r>
                        <a:rPr b="1" i="0" dirty="0">
                          <a:latin typeface="Times New Roman"/>
                          <a:ea typeface="Times New Roman"/>
                          <a:cs typeface="Times New Roman"/>
                          <a:sym typeface="Times New Roman"/>
                        </a:rPr>
                        <a:t>0.825</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dirty="0"/>
                        <a:t>0.685</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dirty="0"/>
                        <a:t>0.688</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dirty="0"/>
                        <a:t>0.647</a:t>
                      </a:r>
                    </a:p>
                  </a:txBody>
                  <a:tcPr marL="9525" marR="9525" marT="9525" marB="9525" anchor="ctr" horzOverflow="overflow"/>
                </a:tc>
                <a:extLst>
                  <a:ext uri="{0D108BD9-81ED-4DB2-BD59-A6C34878D82A}">
                    <a16:rowId xmlns:a16="http://schemas.microsoft.com/office/drawing/2014/main" xmlns="" val="10011"/>
                  </a:ext>
                </a:extLst>
              </a:tr>
              <a:tr h="269450">
                <a:tc>
                  <a:txBody>
                    <a:bodyPr/>
                    <a:lstStyle/>
                    <a:p>
                      <a:pPr algn="ctr">
                        <a:defRPr sz="1800" b="0" i="0">
                          <a:solidFill>
                            <a:srgbClr val="000000"/>
                          </a:solidFill>
                        </a:defRPr>
                      </a:pPr>
                      <a:r>
                        <a:rPr b="1" i="0" dirty="0" err="1">
                          <a:solidFill>
                            <a:schemeClr val="tx1"/>
                          </a:solidFill>
                          <a:latin typeface="Times New Roman"/>
                          <a:ea typeface="Times New Roman"/>
                          <a:cs typeface="Times New Roman"/>
                          <a:sym typeface="Times New Roman"/>
                        </a:rPr>
                        <a:t>cPTK</a:t>
                      </a:r>
                      <a:endParaRPr b="1" i="0" dirty="0">
                        <a:solidFill>
                          <a:schemeClr val="tx1"/>
                        </a:solidFill>
                        <a:latin typeface="Times New Roman"/>
                        <a:ea typeface="Times New Roman"/>
                        <a:cs typeface="Times New Roman"/>
                        <a:sym typeface="Times New Roman"/>
                      </a:endParaRPr>
                    </a:p>
                  </a:txBody>
                  <a:tcPr marL="0" marR="0" marT="0" marB="0" anchor="ctr" horzOverflow="overflow">
                    <a:solidFill>
                      <a:schemeClr val="accent1"/>
                    </a:solidFill>
                  </a:tcPr>
                </a:tc>
                <a:tc>
                  <a:txBody>
                    <a:bodyPr/>
                    <a:lstStyle/>
                    <a:p>
                      <a:pPr algn="ctr">
                        <a:defRPr sz="1800" b="0" i="0"/>
                      </a:pPr>
                      <a:r>
                        <a:rPr b="1" i="0" dirty="0">
                          <a:latin typeface="Times New Roman"/>
                          <a:ea typeface="Times New Roman"/>
                          <a:cs typeface="Times New Roman"/>
                          <a:sym typeface="Times New Roman"/>
                        </a:rPr>
                        <a:t>0.750</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0.804</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1" i="0" dirty="0"/>
                        <a:t>0.698</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1" i="0" dirty="0"/>
                        <a:t>0.765</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1" i="0" dirty="0"/>
                        <a:t>0.733</a:t>
                      </a:r>
                    </a:p>
                  </a:txBody>
                  <a:tcPr marL="9525" marR="9525" marT="9525" marB="9525" anchor="ctr" horzOverflow="overflow">
                    <a:solidFill>
                      <a:srgbClr val="E9EFF7"/>
                    </a:solidFill>
                  </a:tcPr>
                </a:tc>
                <a:extLst>
                  <a:ext uri="{0D108BD9-81ED-4DB2-BD59-A6C34878D82A}">
                    <a16:rowId xmlns:a16="http://schemas.microsoft.com/office/drawing/2014/main" xmlns="" val="10012"/>
                  </a:ext>
                </a:extLst>
              </a:tr>
            </a:tbl>
          </a:graphicData>
        </a:graphic>
      </p:graphicFrame>
      <p:sp>
        <p:nvSpPr>
          <p:cNvPr id="4" name="TextBox 1">
            <a:extLst>
              <a:ext uri="{FF2B5EF4-FFF2-40B4-BE49-F238E27FC236}">
                <a16:creationId xmlns:a16="http://schemas.microsoft.com/office/drawing/2014/main" xmlns="" id="{2D748BE8-DF7A-4558-90E1-35CDC61F1643}"/>
              </a:ext>
            </a:extLst>
          </p:cNvPr>
          <p:cNvSpPr txBox="1"/>
          <p:nvPr/>
        </p:nvSpPr>
        <p:spPr>
          <a:xfrm>
            <a:off x="2339752" y="1088191"/>
            <a:ext cx="4270909" cy="6463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a:latin typeface="Times New Roman"/>
                <a:ea typeface="Times New Roman"/>
                <a:cs typeface="Times New Roman"/>
                <a:sym typeface="Times New Roman"/>
              </a:defRPr>
            </a:pPr>
            <a:r>
              <a:rPr dirty="0"/>
              <a:t>NR: Non-Rumor; FR: False Rumor;</a:t>
            </a:r>
            <a:endParaRPr dirty="0">
              <a:latin typeface="Calibri"/>
              <a:ea typeface="Calibri"/>
              <a:cs typeface="Calibri"/>
              <a:sym typeface="Calibri"/>
            </a:endParaRPr>
          </a:p>
          <a:p>
            <a:pPr>
              <a:defRPr>
                <a:latin typeface="Times New Roman"/>
                <a:ea typeface="Times New Roman"/>
                <a:cs typeface="Times New Roman"/>
                <a:sym typeface="Times New Roman"/>
              </a:defRPr>
            </a:pPr>
            <a:r>
              <a:rPr dirty="0"/>
              <a:t>TR: True Rumor; UR: Unverified Rumor</a:t>
            </a:r>
          </a:p>
        </p:txBody>
      </p:sp>
      <p:sp>
        <p:nvSpPr>
          <p:cNvPr id="5" name="标题 1">
            <a:extLst>
              <a:ext uri="{FF2B5EF4-FFF2-40B4-BE49-F238E27FC236}">
                <a16:creationId xmlns:a16="http://schemas.microsoft.com/office/drawing/2014/main" xmlns="" id="{DA02EE51-C1A9-4746-81E3-D5411BD851A8}"/>
              </a:ext>
            </a:extLst>
          </p:cNvPr>
          <p:cNvSpPr>
            <a:spLocks/>
          </p:cNvSpPr>
          <p:nvPr/>
        </p:nvSpPr>
        <p:spPr bwMode="auto">
          <a:xfrm>
            <a:off x="457200" y="277813"/>
            <a:ext cx="8229600" cy="8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200" b="0" dirty="0">
                <a:solidFill>
                  <a:schemeClr val="tx2"/>
                </a:solidFill>
                <a:latin typeface="Garamond" pitchFamily="18" charset="0"/>
                <a:ea typeface="宋体" pitchFamily="2" charset="-122"/>
              </a:rPr>
              <a:t>Results on Twitter15</a:t>
            </a:r>
            <a:endParaRPr lang="zh-CN" altLang="en-US" sz="4200" b="0" dirty="0">
              <a:solidFill>
                <a:schemeClr val="tx2"/>
              </a:solidFill>
              <a:latin typeface="Garamond" pitchFamily="18" charset="0"/>
              <a:ea typeface="宋体" pitchFamily="2" charset="-122"/>
            </a:endParaRPr>
          </a:p>
        </p:txBody>
      </p:sp>
      <p:sp>
        <p:nvSpPr>
          <p:cNvPr id="6" name="矩形">
            <a:extLst>
              <a:ext uri="{FF2B5EF4-FFF2-40B4-BE49-F238E27FC236}">
                <a16:creationId xmlns:a16="http://schemas.microsoft.com/office/drawing/2014/main" xmlns="" id="{6653FDEF-CEFB-49E9-B9F8-A6DF8A80E3ED}"/>
              </a:ext>
            </a:extLst>
          </p:cNvPr>
          <p:cNvSpPr/>
          <p:nvPr/>
        </p:nvSpPr>
        <p:spPr>
          <a:xfrm>
            <a:off x="673867" y="4581128"/>
            <a:ext cx="7397472" cy="1440161"/>
          </a:xfrm>
          <a:prstGeom prst="rect">
            <a:avLst/>
          </a:prstGeom>
          <a:ln w="38100">
            <a:solidFill>
              <a:srgbClr val="000000"/>
            </a:solidFill>
          </a:ln>
        </p:spPr>
        <p:txBody>
          <a:bodyPr lIns="45718" tIns="45718" rIns="45718" bIns="45718"/>
          <a:lstStyle/>
          <a:p>
            <a:pPr defTabSz="5372100">
              <a:defRPr sz="10600">
                <a:latin typeface="Arial"/>
                <a:ea typeface="Arial"/>
                <a:cs typeface="Arial"/>
                <a:sym typeface="Arial"/>
              </a:defRPr>
            </a:pPr>
            <a:endParaRPr/>
          </a:p>
        </p:txBody>
      </p:sp>
    </p:spTree>
    <p:extLst>
      <p:ext uri="{BB962C8B-B14F-4D97-AF65-F5344CB8AC3E}">
        <p14:creationId xmlns:p14="http://schemas.microsoft.com/office/powerpoint/2010/main" val="27598513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a:extLst>
              <a:ext uri="{FF2B5EF4-FFF2-40B4-BE49-F238E27FC236}">
                <a16:creationId xmlns:a16="http://schemas.microsoft.com/office/drawing/2014/main" xmlns="" id="{FA2E9D39-9C6D-418F-89DA-703E6E2F08EA}"/>
              </a:ext>
            </a:extLst>
          </p:cNvPr>
          <p:cNvGraphicFramePr/>
          <p:nvPr>
            <p:extLst>
              <p:ext uri="{D42A27DB-BD31-4B8C-83A1-F6EECF244321}">
                <p14:modId xmlns:p14="http://schemas.microsoft.com/office/powerpoint/2010/main" val="2643768764"/>
              </p:ext>
            </p:extLst>
          </p:nvPr>
        </p:nvGraphicFramePr>
        <p:xfrm>
          <a:off x="683568" y="1916832"/>
          <a:ext cx="7387771" cy="4128498"/>
        </p:xfrm>
        <a:graphic>
          <a:graphicData uri="http://schemas.openxmlformats.org/drawingml/2006/table">
            <a:tbl>
              <a:tblPr firstCol="1" bandRow="1"/>
              <a:tblGrid>
                <a:gridCol w="1444785">
                  <a:extLst>
                    <a:ext uri="{9D8B030D-6E8A-4147-A177-3AD203B41FA5}">
                      <a16:colId xmlns:a16="http://schemas.microsoft.com/office/drawing/2014/main" xmlns="" val="20000"/>
                    </a:ext>
                  </a:extLst>
                </a:gridCol>
                <a:gridCol w="993615">
                  <a:extLst>
                    <a:ext uri="{9D8B030D-6E8A-4147-A177-3AD203B41FA5}">
                      <a16:colId xmlns:a16="http://schemas.microsoft.com/office/drawing/2014/main" xmlns="" val="20001"/>
                    </a:ext>
                  </a:extLst>
                </a:gridCol>
                <a:gridCol w="943428">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364343">
                  <a:extLst>
                    <a:ext uri="{9D8B030D-6E8A-4147-A177-3AD203B41FA5}">
                      <a16:colId xmlns:a16="http://schemas.microsoft.com/office/drawing/2014/main" xmlns="" val="20004"/>
                    </a:ext>
                  </a:extLst>
                </a:gridCol>
                <a:gridCol w="1422400">
                  <a:extLst>
                    <a:ext uri="{9D8B030D-6E8A-4147-A177-3AD203B41FA5}">
                      <a16:colId xmlns:a16="http://schemas.microsoft.com/office/drawing/2014/main" xmlns="" val="20005"/>
                    </a:ext>
                  </a:extLst>
                </a:gridCol>
              </a:tblGrid>
              <a:tr h="354363">
                <a:tc rowSpan="2">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Method</a:t>
                      </a:r>
                    </a:p>
                  </a:txBody>
                  <a:tcPr marL="0" marR="0" marT="0" marB="0" anchor="ctr" horzOverflow="overflow">
                    <a:lnB w="38100">
                      <a:solidFill>
                        <a:srgbClr val="FFFFFF"/>
                      </a:solidFill>
                      <a:bevel/>
                    </a:lnB>
                    <a:solidFill>
                      <a:schemeClr val="accent1"/>
                    </a:solidFill>
                  </a:tcPr>
                </a:tc>
                <a:tc rowSpan="2">
                  <a:txBody>
                    <a:bodyPr/>
                    <a:lstStyle/>
                    <a:p>
                      <a:pPr algn="ctr">
                        <a:defRPr sz="1800" b="0" i="0"/>
                      </a:pPr>
                      <a:r>
                        <a:rPr b="1" dirty="0" err="1">
                          <a:solidFill>
                            <a:schemeClr val="tx1"/>
                          </a:solidFill>
                          <a:latin typeface="Times New Roman"/>
                          <a:ea typeface="Times New Roman"/>
                          <a:cs typeface="Times New Roman"/>
                          <a:sym typeface="Times New Roman"/>
                        </a:rPr>
                        <a:t>Accu</a:t>
                      </a:r>
                      <a:r>
                        <a:rPr b="1" dirty="0">
                          <a:solidFill>
                            <a:schemeClr val="tx1"/>
                          </a:solidFill>
                          <a:latin typeface="Times New Roman"/>
                          <a:ea typeface="Times New Roman"/>
                          <a:cs typeface="Times New Roman"/>
                          <a:sym typeface="Times New Roman"/>
                        </a:rPr>
                        <a:t>.</a:t>
                      </a:r>
                    </a:p>
                  </a:txBody>
                  <a:tcPr marL="0" marR="0" marT="0" marB="0" anchor="ctr" horzOverflow="overflow">
                    <a:lnB w="38100" cap="flat" cmpd="sng" algn="ctr">
                      <a:solidFill>
                        <a:srgbClr val="FFFFFF"/>
                      </a:solidFill>
                      <a:prstDash val="solid"/>
                      <a:bevel/>
                      <a:headEnd type="none" w="med" len="med"/>
                      <a:tailEnd type="none" w="med" len="med"/>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NR</a:t>
                      </a:r>
                    </a:p>
                  </a:txBody>
                  <a:tcPr marL="0" marR="0" marT="0" marB="0" anchor="ctr" horzOverflow="overflow">
                    <a:lnB w="38100">
                      <a:solidFill>
                        <a:srgbClr val="FFFFFF"/>
                      </a:solidFill>
                      <a:bevel/>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FR</a:t>
                      </a:r>
                    </a:p>
                  </a:txBody>
                  <a:tcPr marL="0" marR="0" marT="0" marB="0" anchor="ctr" horzOverflow="overflow">
                    <a:lnB w="38100">
                      <a:solidFill>
                        <a:srgbClr val="FFFFFF"/>
                      </a:solidFill>
                      <a:bevel/>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TR</a:t>
                      </a:r>
                    </a:p>
                  </a:txBody>
                  <a:tcPr marL="0" marR="0" marT="0" marB="0" anchor="ctr" horzOverflow="overflow">
                    <a:lnB w="38100">
                      <a:solidFill>
                        <a:srgbClr val="FFFFFF"/>
                      </a:solidFill>
                      <a:bevel/>
                    </a:lnB>
                    <a:solidFill>
                      <a:schemeClr val="accent1"/>
                    </a:solidFill>
                  </a:tcPr>
                </a:tc>
                <a:tc>
                  <a:txBody>
                    <a:bodyPr/>
                    <a:lstStyle/>
                    <a:p>
                      <a:pPr algn="ctr">
                        <a:defRPr sz="1800" b="0" i="0"/>
                      </a:pPr>
                      <a:r>
                        <a:rPr b="1">
                          <a:solidFill>
                            <a:schemeClr val="tx1"/>
                          </a:solidFill>
                          <a:latin typeface="Times New Roman"/>
                          <a:ea typeface="Times New Roman"/>
                          <a:cs typeface="Times New Roman"/>
                          <a:sym typeface="Times New Roman"/>
                        </a:rPr>
                        <a:t>UR</a:t>
                      </a:r>
                    </a:p>
                  </a:txBody>
                  <a:tcPr marL="0" marR="0" marT="0" marB="0" anchor="ctr" horzOverflow="overflow">
                    <a:lnB w="38100">
                      <a:solidFill>
                        <a:srgbClr val="FFFFFF"/>
                      </a:solidFill>
                      <a:bevel/>
                    </a:lnB>
                    <a:solidFill>
                      <a:schemeClr val="accent1"/>
                    </a:solidFill>
                  </a:tcPr>
                </a:tc>
                <a:extLst>
                  <a:ext uri="{0D108BD9-81ED-4DB2-BD59-A6C34878D82A}">
                    <a16:rowId xmlns:a16="http://schemas.microsoft.com/office/drawing/2014/main" xmlns="" val="10000"/>
                  </a:ext>
                </a:extLst>
              </a:tr>
              <a:tr h="395671">
                <a:tc vMerge="1">
                  <a:txBody>
                    <a:bodyPr/>
                    <a:lstStyle/>
                    <a:p>
                      <a:endParaRPr lang="en-US"/>
                    </a:p>
                  </a:txBody>
                  <a:tcPr/>
                </a:tc>
                <a:tc vMerge="1">
                  <a:txBody>
                    <a:bodyPr/>
                    <a:lstStyle/>
                    <a:p>
                      <a:endParaRPr lang="en-US"/>
                    </a:p>
                  </a:txBody>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L w="38100">
                      <a:solidFill>
                        <a:srgbClr val="FFFFFF"/>
                      </a:solidFill>
                      <a:bevel/>
                    </a:lnL>
                    <a:lnT w="38100">
                      <a:solidFill>
                        <a:srgbClr val="FFFFFF"/>
                      </a:solidFill>
                      <a:bevel/>
                    </a:lnT>
                    <a:solidFill>
                      <a:schemeClr val="accent1"/>
                    </a:solidFill>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T w="38100">
                      <a:solidFill>
                        <a:srgbClr val="FFFFFF"/>
                      </a:solidFill>
                      <a:bevel/>
                    </a:lnT>
                    <a:solidFill>
                      <a:schemeClr val="accent1"/>
                    </a:solidFill>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T w="38100">
                      <a:solidFill>
                        <a:srgbClr val="FFFFFF"/>
                      </a:solidFill>
                      <a:bevel/>
                    </a:lnT>
                    <a:solidFill>
                      <a:schemeClr val="accent1"/>
                    </a:solidFill>
                  </a:tcPr>
                </a:tc>
                <a:tc>
                  <a:txBody>
                    <a:bodyPr/>
                    <a:lstStyle/>
                    <a:p>
                      <a:pPr algn="ctr">
                        <a:defRPr sz="1800" b="0" i="0"/>
                      </a:pPr>
                      <a:r>
                        <a:rPr b="1" dirty="0">
                          <a:solidFill>
                            <a:schemeClr val="tx1"/>
                          </a:solidFill>
                          <a:latin typeface="Times New Roman"/>
                          <a:ea typeface="Times New Roman"/>
                          <a:cs typeface="Times New Roman"/>
                          <a:sym typeface="Times New Roman"/>
                        </a:rPr>
                        <a:t>F1</a:t>
                      </a:r>
                    </a:p>
                  </a:txBody>
                  <a:tcPr marL="0" marR="0" marT="0" marB="0" anchor="ctr" horzOverflow="overflow">
                    <a:lnT w="38100">
                      <a:solidFill>
                        <a:srgbClr val="FFFFFF"/>
                      </a:solidFill>
                      <a:bevel/>
                    </a:lnT>
                    <a:solidFill>
                      <a:schemeClr val="accent1"/>
                    </a:solidFill>
                  </a:tcPr>
                </a:tc>
                <a:extLst>
                  <a:ext uri="{0D108BD9-81ED-4DB2-BD59-A6C34878D82A}">
                    <a16:rowId xmlns:a16="http://schemas.microsoft.com/office/drawing/2014/main" xmlns="" val="10001"/>
                  </a:ext>
                </a:extLst>
              </a:tr>
              <a:tr h="362985">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DTR</a:t>
                      </a:r>
                    </a:p>
                  </a:txBody>
                  <a:tcPr marL="0" marR="0" marT="0" marB="0" anchor="ctr" horzOverflow="overflow">
                    <a:lnT w="38100">
                      <a:solidFill>
                        <a:srgbClr val="FFFFFF"/>
                      </a:solidFill>
                      <a:bevel/>
                    </a:lnT>
                    <a:solidFill>
                      <a:schemeClr val="accent1"/>
                    </a:solidFill>
                  </a:tcPr>
                </a:tc>
                <a:tc>
                  <a:txBody>
                    <a:bodyPr/>
                    <a:lstStyle/>
                    <a:p>
                      <a:pPr algn="ctr">
                        <a:defRPr sz="1800" b="0" i="0"/>
                      </a:pPr>
                      <a:r>
                        <a:rPr b="0" i="0" dirty="0">
                          <a:latin typeface="Times New Roman"/>
                          <a:ea typeface="Times New Roman"/>
                          <a:cs typeface="Times New Roman"/>
                          <a:sym typeface="Times New Roman"/>
                        </a:rPr>
                        <a:t>0.414</a:t>
                      </a:r>
                    </a:p>
                  </a:txBody>
                  <a:tcPr marL="0" marR="0" marT="0" marB="0" anchor="ctr" horzOverflow="overflow">
                    <a:lnT w="38100">
                      <a:solidFill>
                        <a:srgbClr val="FFFFFF"/>
                      </a:solidFill>
                      <a:bevel/>
                    </a:lnT>
                    <a:solidFill>
                      <a:srgbClr val="E9EFF7"/>
                    </a:solidFill>
                  </a:tcPr>
                </a:tc>
                <a:tc>
                  <a:txBody>
                    <a:bodyPr/>
                    <a:lstStyle/>
                    <a:p>
                      <a:pPr algn="ctr">
                        <a:defRPr sz="1800" b="0" i="0"/>
                      </a:pPr>
                      <a:r>
                        <a:rPr b="0" i="0">
                          <a:latin typeface="Times New Roman"/>
                          <a:ea typeface="Times New Roman"/>
                          <a:cs typeface="Times New Roman"/>
                          <a:sym typeface="Times New Roman"/>
                        </a:rPr>
                        <a:t>0.394</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0.273</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0.630</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0.344</a:t>
                      </a:r>
                    </a:p>
                  </a:txBody>
                  <a:tcPr marL="0" marR="0" marT="0" marB="0" anchor="ctr" horzOverflow="overflow">
                    <a:solidFill>
                      <a:srgbClr val="E9EFF7"/>
                    </a:solidFill>
                  </a:tcPr>
                </a:tc>
                <a:extLst>
                  <a:ext uri="{0D108BD9-81ED-4DB2-BD59-A6C34878D82A}">
                    <a16:rowId xmlns:a16="http://schemas.microsoft.com/office/drawing/2014/main" xmlns="" val="10002"/>
                  </a:ext>
                </a:extLst>
              </a:tr>
              <a:tr h="362985">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SVM-RBF</a:t>
                      </a:r>
                    </a:p>
                  </a:txBody>
                  <a:tcPr marL="0" marR="0" marT="0" marB="0" anchor="ctr" horzOverflow="overflow">
                    <a:solidFill>
                      <a:schemeClr val="accent1"/>
                    </a:solidFill>
                  </a:tcPr>
                </a:tc>
                <a:tc>
                  <a:txBody>
                    <a:bodyPr/>
                    <a:lstStyle/>
                    <a:p>
                      <a:pPr algn="ctr">
                        <a:defRPr sz="1800" b="0" i="0"/>
                      </a:pPr>
                      <a:r>
                        <a:rPr b="0" i="0" dirty="0">
                          <a:latin typeface="Times New Roman"/>
                          <a:ea typeface="Times New Roman"/>
                          <a:cs typeface="Times New Roman"/>
                          <a:sym typeface="Times New Roman"/>
                        </a:rPr>
                        <a:t>0.321</a:t>
                      </a:r>
                    </a:p>
                  </a:txBody>
                  <a:tcPr marL="0" marR="0" marT="0" marB="0" anchor="ctr" horzOverflow="overflow"/>
                </a:tc>
                <a:tc>
                  <a:txBody>
                    <a:bodyPr/>
                    <a:lstStyle/>
                    <a:p>
                      <a:pPr algn="ctr">
                        <a:defRPr sz="1800" b="0" i="0"/>
                      </a:pPr>
                      <a:r>
                        <a:rPr b="0" i="0" dirty="0">
                          <a:latin typeface="Times New Roman"/>
                          <a:ea typeface="Times New Roman"/>
                          <a:cs typeface="Times New Roman"/>
                          <a:sym typeface="Times New Roman"/>
                        </a:rPr>
                        <a:t>0.423</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0.085</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0.419</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0.037</a:t>
                      </a:r>
                    </a:p>
                  </a:txBody>
                  <a:tcPr marL="0" marR="0" marT="0" marB="0" anchor="ctr" horzOverflow="overflow"/>
                </a:tc>
                <a:extLst>
                  <a:ext uri="{0D108BD9-81ED-4DB2-BD59-A6C34878D82A}">
                    <a16:rowId xmlns:a16="http://schemas.microsoft.com/office/drawing/2014/main" xmlns="" val="10003"/>
                  </a:ext>
                </a:extLst>
              </a:tr>
              <a:tr h="305534">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DTC</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0.465</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0.643</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0.393</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0.419</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0.403</a:t>
                      </a:r>
                    </a:p>
                  </a:txBody>
                  <a:tcPr marL="0" marR="0" marT="0" marB="0" anchor="ctr" horzOverflow="overflow">
                    <a:solidFill>
                      <a:srgbClr val="E9EFF7"/>
                    </a:solidFill>
                  </a:tcPr>
                </a:tc>
                <a:extLst>
                  <a:ext uri="{0D108BD9-81ED-4DB2-BD59-A6C34878D82A}">
                    <a16:rowId xmlns:a16="http://schemas.microsoft.com/office/drawing/2014/main" xmlns="" val="10004"/>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SVM-TS</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0.574</a:t>
                      </a:r>
                    </a:p>
                  </a:txBody>
                  <a:tcPr marL="0" marR="0" marT="0" marB="0" anchor="ctr" horzOverflow="overflow"/>
                </a:tc>
                <a:tc>
                  <a:txBody>
                    <a:bodyPr/>
                    <a:lstStyle/>
                    <a:p>
                      <a:pPr algn="ctr">
                        <a:defRPr sz="1800" b="0" i="0"/>
                      </a:pPr>
                      <a:r>
                        <a:rPr b="0" i="0">
                          <a:latin typeface="Times New Roman"/>
                          <a:ea typeface="Times New Roman"/>
                          <a:cs typeface="Times New Roman"/>
                          <a:sym typeface="Times New Roman"/>
                        </a:rPr>
                        <a:t>0.755</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dirty="0"/>
                        <a:t>0.420</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0.571</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0.526</a:t>
                      </a:r>
                    </a:p>
                  </a:txBody>
                  <a:tcPr marL="9525" marR="9525" marT="9525" marB="9525" anchor="ctr" horzOverflow="overflow"/>
                </a:tc>
                <a:extLst>
                  <a:ext uri="{0D108BD9-81ED-4DB2-BD59-A6C34878D82A}">
                    <a16:rowId xmlns:a16="http://schemas.microsoft.com/office/drawing/2014/main" xmlns="" val="10005"/>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RFC</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0.585</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0.752</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0.415</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0.547</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0.563</a:t>
                      </a:r>
                    </a:p>
                  </a:txBody>
                  <a:tcPr marL="9525" marR="9525" marT="9525" marB="9525" anchor="ctr" horzOverflow="overflow">
                    <a:solidFill>
                      <a:srgbClr val="E9EFF7"/>
                    </a:solidFill>
                  </a:tcPr>
                </a:tc>
                <a:extLst>
                  <a:ext uri="{0D108BD9-81ED-4DB2-BD59-A6C34878D82A}">
                    <a16:rowId xmlns:a16="http://schemas.microsoft.com/office/drawing/2014/main" xmlns="" val="10006"/>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GRU</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0.633</a:t>
                      </a:r>
                    </a:p>
                  </a:txBody>
                  <a:tcPr marL="0" marR="0" marT="0" marB="0" anchor="ctr" horzOverflow="overflow"/>
                </a:tc>
                <a:tc>
                  <a:txBody>
                    <a:bodyPr/>
                    <a:lstStyle/>
                    <a:p>
                      <a:pPr algn="ctr">
                        <a:defRPr sz="1800" b="0" i="0"/>
                      </a:pPr>
                      <a:r>
                        <a:rPr b="0" i="0">
                          <a:latin typeface="Times New Roman"/>
                          <a:ea typeface="Times New Roman"/>
                          <a:cs typeface="Times New Roman"/>
                          <a:sym typeface="Times New Roman"/>
                        </a:rPr>
                        <a:t>0.772</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dirty="0"/>
                        <a:t>0.489</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0.686</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0.593</a:t>
                      </a:r>
                    </a:p>
                  </a:txBody>
                  <a:tcPr marL="9525" marR="9525" marT="9525" marB="9525" anchor="ctr" horzOverflow="overflow"/>
                </a:tc>
                <a:extLst>
                  <a:ext uri="{0D108BD9-81ED-4DB2-BD59-A6C34878D82A}">
                    <a16:rowId xmlns:a16="http://schemas.microsoft.com/office/drawing/2014/main" xmlns="" val="10007"/>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BOW</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0.585</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0.553</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0.556</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0.655</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0.578</a:t>
                      </a:r>
                    </a:p>
                  </a:txBody>
                  <a:tcPr marL="9525" marR="9525" marT="9525" marB="9525" anchor="ctr" horzOverflow="overflow">
                    <a:solidFill>
                      <a:srgbClr val="E9EFF7"/>
                    </a:solidFill>
                  </a:tcPr>
                </a:tc>
                <a:extLst>
                  <a:ext uri="{0D108BD9-81ED-4DB2-BD59-A6C34878D82A}">
                    <a16:rowId xmlns:a16="http://schemas.microsoft.com/office/drawing/2014/main" xmlns="" val="10008"/>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PTK-</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0.653</a:t>
                      </a:r>
                    </a:p>
                  </a:txBody>
                  <a:tcPr marL="0" marR="0" marT="0" marB="0" anchor="ctr" horzOverflow="overflow"/>
                </a:tc>
                <a:tc>
                  <a:txBody>
                    <a:bodyPr/>
                    <a:lstStyle/>
                    <a:p>
                      <a:pPr algn="ctr">
                        <a:defRPr sz="1800" b="0" i="0"/>
                      </a:pPr>
                      <a:r>
                        <a:rPr b="0" i="0">
                          <a:latin typeface="Times New Roman"/>
                          <a:ea typeface="Times New Roman"/>
                          <a:cs typeface="Times New Roman"/>
                          <a:sym typeface="Times New Roman"/>
                        </a:rPr>
                        <a:t>0.673</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0.640</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dirty="0"/>
                        <a:t>0.722</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0.567</a:t>
                      </a:r>
                    </a:p>
                  </a:txBody>
                  <a:tcPr marL="9525" marR="9525" marT="9525" marB="9525" anchor="ctr" horzOverflow="overflow"/>
                </a:tc>
                <a:extLst>
                  <a:ext uri="{0D108BD9-81ED-4DB2-BD59-A6C34878D82A}">
                    <a16:rowId xmlns:a16="http://schemas.microsoft.com/office/drawing/2014/main" xmlns="" val="10009"/>
                  </a:ext>
                </a:extLst>
              </a:tr>
              <a:tr h="269450">
                <a:tc>
                  <a:txBody>
                    <a:bodyPr/>
                    <a:lstStyle/>
                    <a:p>
                      <a:pPr algn="ctr">
                        <a:defRPr sz="1800" b="0" i="0">
                          <a:solidFill>
                            <a:srgbClr val="000000"/>
                          </a:solidFill>
                        </a:defRPr>
                      </a:pPr>
                      <a:r>
                        <a:rPr b="1" i="0" dirty="0" err="1">
                          <a:solidFill>
                            <a:schemeClr val="tx1"/>
                          </a:solidFill>
                          <a:latin typeface="Times New Roman"/>
                          <a:ea typeface="Times New Roman"/>
                          <a:cs typeface="Times New Roman"/>
                          <a:sym typeface="Times New Roman"/>
                        </a:rPr>
                        <a:t>cPTK</a:t>
                      </a:r>
                      <a:r>
                        <a:rPr b="1" i="0" dirty="0">
                          <a:solidFill>
                            <a:schemeClr val="tx1"/>
                          </a:solidFill>
                          <a:latin typeface="Times New Roman"/>
                          <a:ea typeface="Times New Roman"/>
                          <a:cs typeface="Times New Roman"/>
                          <a:sym typeface="Times New Roman"/>
                        </a:rPr>
                        <a:t>-</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0.702</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0.711</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0.664</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0.816</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dirty="0"/>
                        <a:t>0.608</a:t>
                      </a:r>
                    </a:p>
                  </a:txBody>
                  <a:tcPr marL="9525" marR="9525" marT="9525" marB="9525" anchor="ctr" horzOverflow="overflow">
                    <a:solidFill>
                      <a:srgbClr val="E9EFF7"/>
                    </a:solidFill>
                  </a:tcPr>
                </a:tc>
                <a:extLst>
                  <a:ext uri="{0D108BD9-81ED-4DB2-BD59-A6C34878D82A}">
                    <a16:rowId xmlns:a16="http://schemas.microsoft.com/office/drawing/2014/main" xmlns="" val="10010"/>
                  </a:ext>
                </a:extLst>
              </a:tr>
              <a:tr h="269450">
                <a:tc>
                  <a:txBody>
                    <a:bodyPr/>
                    <a:lstStyle/>
                    <a:p>
                      <a:pPr algn="ctr">
                        <a:defRPr sz="1800" b="0" i="0">
                          <a:solidFill>
                            <a:srgbClr val="000000"/>
                          </a:solidFill>
                        </a:defRPr>
                      </a:pPr>
                      <a:r>
                        <a:rPr b="1" i="0" dirty="0">
                          <a:solidFill>
                            <a:schemeClr val="tx1"/>
                          </a:solidFill>
                          <a:latin typeface="Times New Roman"/>
                          <a:ea typeface="Times New Roman"/>
                          <a:cs typeface="Times New Roman"/>
                          <a:sym typeface="Times New Roman"/>
                        </a:rPr>
                        <a:t>PTK</a:t>
                      </a:r>
                    </a:p>
                  </a:txBody>
                  <a:tcPr marL="0" marR="0" marT="0" marB="0" anchor="ctr" horzOverflow="overflow">
                    <a:solidFill>
                      <a:schemeClr val="accent1"/>
                    </a:solidFill>
                  </a:tcPr>
                </a:tc>
                <a:tc>
                  <a:txBody>
                    <a:bodyPr/>
                    <a:lstStyle/>
                    <a:p>
                      <a:pPr algn="ctr">
                        <a:defRPr sz="1800" b="0" i="0"/>
                      </a:pPr>
                      <a:r>
                        <a:rPr b="0" i="0">
                          <a:latin typeface="Times New Roman"/>
                          <a:ea typeface="Times New Roman"/>
                          <a:cs typeface="Times New Roman"/>
                          <a:sym typeface="Times New Roman"/>
                        </a:rPr>
                        <a:t>0.722</a:t>
                      </a:r>
                    </a:p>
                  </a:txBody>
                  <a:tcPr marL="0" marR="0" marT="0" marB="0" anchor="ctr" horzOverflow="overflow"/>
                </a:tc>
                <a:tc>
                  <a:txBody>
                    <a:bodyPr/>
                    <a:lstStyle/>
                    <a:p>
                      <a:pPr algn="ctr">
                        <a:defRPr sz="1800" b="0" i="0"/>
                      </a:pPr>
                      <a:r>
                        <a:rPr b="1" i="0" dirty="0">
                          <a:latin typeface="Times New Roman"/>
                          <a:ea typeface="Times New Roman"/>
                          <a:cs typeface="Times New Roman"/>
                          <a:sym typeface="Times New Roman"/>
                        </a:rPr>
                        <a:t>0.784</a:t>
                      </a:r>
                    </a:p>
                  </a:txBody>
                  <a:tcPr marL="0" marR="0" marT="0" marB="0" anchor="ctr" horzOverflow="overflow"/>
                </a:tc>
                <a:tc>
                  <a:txBody>
                    <a:bodyPr/>
                    <a:lstStyle/>
                    <a:p>
                      <a:pPr algn="ctr">
                        <a:defRPr sz="1800">
                          <a:latin typeface="Times New Roman"/>
                          <a:ea typeface="Times New Roman"/>
                          <a:cs typeface="Times New Roman"/>
                          <a:sym typeface="Times New Roman"/>
                        </a:defRPr>
                      </a:pPr>
                      <a:r>
                        <a:rPr b="0" i="0"/>
                        <a:t>0.690</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a:t>0.786</a:t>
                      </a:r>
                    </a:p>
                  </a:txBody>
                  <a:tcPr marL="9525" marR="9525" marT="9525" marB="9525" anchor="ctr" horzOverflow="overflow"/>
                </a:tc>
                <a:tc>
                  <a:txBody>
                    <a:bodyPr/>
                    <a:lstStyle/>
                    <a:p>
                      <a:pPr algn="ctr">
                        <a:defRPr sz="1800">
                          <a:latin typeface="Times New Roman"/>
                          <a:ea typeface="Times New Roman"/>
                          <a:cs typeface="Times New Roman"/>
                          <a:sym typeface="Times New Roman"/>
                        </a:defRPr>
                      </a:pPr>
                      <a:r>
                        <a:rPr b="0" i="0" dirty="0"/>
                        <a:t>0.644</a:t>
                      </a:r>
                    </a:p>
                  </a:txBody>
                  <a:tcPr marL="9525" marR="9525" marT="9525" marB="9525" anchor="ctr" horzOverflow="overflow"/>
                </a:tc>
                <a:extLst>
                  <a:ext uri="{0D108BD9-81ED-4DB2-BD59-A6C34878D82A}">
                    <a16:rowId xmlns:a16="http://schemas.microsoft.com/office/drawing/2014/main" xmlns="" val="10011"/>
                  </a:ext>
                </a:extLst>
              </a:tr>
              <a:tr h="269450">
                <a:tc>
                  <a:txBody>
                    <a:bodyPr/>
                    <a:lstStyle/>
                    <a:p>
                      <a:pPr algn="ctr">
                        <a:defRPr sz="1800" b="0" i="0">
                          <a:solidFill>
                            <a:srgbClr val="000000"/>
                          </a:solidFill>
                        </a:defRPr>
                      </a:pPr>
                      <a:r>
                        <a:rPr b="1" i="0" dirty="0" err="1">
                          <a:solidFill>
                            <a:schemeClr val="tx1"/>
                          </a:solidFill>
                          <a:latin typeface="Times New Roman"/>
                          <a:ea typeface="Times New Roman"/>
                          <a:cs typeface="Times New Roman"/>
                          <a:sym typeface="Times New Roman"/>
                        </a:rPr>
                        <a:t>cPTK</a:t>
                      </a:r>
                      <a:endParaRPr b="1" i="0" dirty="0">
                        <a:solidFill>
                          <a:schemeClr val="tx1"/>
                        </a:solidFill>
                        <a:latin typeface="Times New Roman"/>
                        <a:ea typeface="Times New Roman"/>
                        <a:cs typeface="Times New Roman"/>
                        <a:sym typeface="Times New Roman"/>
                      </a:endParaRPr>
                    </a:p>
                  </a:txBody>
                  <a:tcPr marL="0" marR="0" marT="0" marB="0" anchor="ctr" horzOverflow="overflow">
                    <a:solidFill>
                      <a:schemeClr val="accent1"/>
                    </a:solidFill>
                  </a:tcPr>
                </a:tc>
                <a:tc>
                  <a:txBody>
                    <a:bodyPr/>
                    <a:lstStyle/>
                    <a:p>
                      <a:pPr algn="ctr">
                        <a:defRPr sz="1800" b="0" i="0"/>
                      </a:pPr>
                      <a:r>
                        <a:rPr b="1" i="0" dirty="0">
                          <a:latin typeface="Times New Roman"/>
                          <a:ea typeface="Times New Roman"/>
                          <a:cs typeface="Times New Roman"/>
                          <a:sym typeface="Times New Roman"/>
                        </a:rPr>
                        <a:t>0.732</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0" i="0"/>
                        <a:t>0.740</a:t>
                      </a:r>
                    </a:p>
                  </a:txBody>
                  <a:tcPr marL="0" marR="0" marT="0" marB="0"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1" i="0" dirty="0"/>
                        <a:t>0.709</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1" i="0" dirty="0"/>
                        <a:t>0.836</a:t>
                      </a:r>
                    </a:p>
                  </a:txBody>
                  <a:tcPr marL="9525" marR="9525" marT="9525" marB="9525" anchor="ctr" horzOverflow="overflow">
                    <a:solidFill>
                      <a:srgbClr val="E9EFF7"/>
                    </a:solidFill>
                  </a:tcPr>
                </a:tc>
                <a:tc>
                  <a:txBody>
                    <a:bodyPr/>
                    <a:lstStyle/>
                    <a:p>
                      <a:pPr algn="ctr">
                        <a:defRPr sz="1800">
                          <a:latin typeface="Times New Roman"/>
                          <a:ea typeface="Times New Roman"/>
                          <a:cs typeface="Times New Roman"/>
                          <a:sym typeface="Times New Roman"/>
                        </a:defRPr>
                      </a:pPr>
                      <a:r>
                        <a:rPr b="1" i="0" dirty="0"/>
                        <a:t>0.686</a:t>
                      </a:r>
                    </a:p>
                  </a:txBody>
                  <a:tcPr marL="9525" marR="9525" marT="9525" marB="9525" anchor="ctr" horzOverflow="overflow">
                    <a:solidFill>
                      <a:srgbClr val="E9EFF7"/>
                    </a:solidFill>
                  </a:tcPr>
                </a:tc>
                <a:extLst>
                  <a:ext uri="{0D108BD9-81ED-4DB2-BD59-A6C34878D82A}">
                    <a16:rowId xmlns:a16="http://schemas.microsoft.com/office/drawing/2014/main" xmlns="" val="10012"/>
                  </a:ext>
                </a:extLst>
              </a:tr>
            </a:tbl>
          </a:graphicData>
        </a:graphic>
      </p:graphicFrame>
      <p:sp>
        <p:nvSpPr>
          <p:cNvPr id="4" name="TextBox 1">
            <a:extLst>
              <a:ext uri="{FF2B5EF4-FFF2-40B4-BE49-F238E27FC236}">
                <a16:creationId xmlns:a16="http://schemas.microsoft.com/office/drawing/2014/main" xmlns="" id="{2D748BE8-DF7A-4558-90E1-35CDC61F1643}"/>
              </a:ext>
            </a:extLst>
          </p:cNvPr>
          <p:cNvSpPr txBox="1"/>
          <p:nvPr/>
        </p:nvSpPr>
        <p:spPr>
          <a:xfrm>
            <a:off x="2339752" y="1088191"/>
            <a:ext cx="4270909" cy="64632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a:defRPr>
                <a:latin typeface="Times New Roman"/>
                <a:ea typeface="Times New Roman"/>
                <a:cs typeface="Times New Roman"/>
                <a:sym typeface="Times New Roman"/>
              </a:defRPr>
            </a:pPr>
            <a:r>
              <a:rPr dirty="0"/>
              <a:t>NR: Non-Rumor; FR: False Rumor;</a:t>
            </a:r>
            <a:endParaRPr dirty="0">
              <a:latin typeface="Calibri"/>
              <a:ea typeface="Calibri"/>
              <a:cs typeface="Calibri"/>
              <a:sym typeface="Calibri"/>
            </a:endParaRPr>
          </a:p>
          <a:p>
            <a:pPr>
              <a:defRPr>
                <a:latin typeface="Times New Roman"/>
                <a:ea typeface="Times New Roman"/>
                <a:cs typeface="Times New Roman"/>
                <a:sym typeface="Times New Roman"/>
              </a:defRPr>
            </a:pPr>
            <a:r>
              <a:rPr dirty="0"/>
              <a:t>TR: True Rumor; UR: Unverified Rumor</a:t>
            </a:r>
          </a:p>
        </p:txBody>
      </p:sp>
      <p:sp>
        <p:nvSpPr>
          <p:cNvPr id="5" name="标题 1">
            <a:extLst>
              <a:ext uri="{FF2B5EF4-FFF2-40B4-BE49-F238E27FC236}">
                <a16:creationId xmlns:a16="http://schemas.microsoft.com/office/drawing/2014/main" xmlns="" id="{DA02EE51-C1A9-4746-81E3-D5411BD851A8}"/>
              </a:ext>
            </a:extLst>
          </p:cNvPr>
          <p:cNvSpPr>
            <a:spLocks/>
          </p:cNvSpPr>
          <p:nvPr/>
        </p:nvSpPr>
        <p:spPr bwMode="auto">
          <a:xfrm>
            <a:off x="457200" y="277813"/>
            <a:ext cx="8229600" cy="84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z="4200" b="0" dirty="0">
                <a:solidFill>
                  <a:schemeClr val="tx2"/>
                </a:solidFill>
                <a:latin typeface="Garamond" pitchFamily="18" charset="0"/>
                <a:ea typeface="宋体" pitchFamily="2" charset="-122"/>
              </a:rPr>
              <a:t>Results on Twitter16</a:t>
            </a:r>
            <a:endParaRPr lang="zh-CN" altLang="en-US" sz="4200" b="0" dirty="0">
              <a:solidFill>
                <a:schemeClr val="tx2"/>
              </a:solidFill>
              <a:latin typeface="Garamond" pitchFamily="18" charset="0"/>
              <a:ea typeface="宋体" pitchFamily="2" charset="-122"/>
            </a:endParaRPr>
          </a:p>
        </p:txBody>
      </p:sp>
      <p:sp>
        <p:nvSpPr>
          <p:cNvPr id="6" name="矩形">
            <a:extLst>
              <a:ext uri="{FF2B5EF4-FFF2-40B4-BE49-F238E27FC236}">
                <a16:creationId xmlns:a16="http://schemas.microsoft.com/office/drawing/2014/main" xmlns="" id="{6653FDEF-CEFB-49E9-B9F8-A6DF8A80E3ED}"/>
              </a:ext>
            </a:extLst>
          </p:cNvPr>
          <p:cNvSpPr/>
          <p:nvPr/>
        </p:nvSpPr>
        <p:spPr>
          <a:xfrm>
            <a:off x="673867" y="4581128"/>
            <a:ext cx="7397472" cy="1440161"/>
          </a:xfrm>
          <a:prstGeom prst="rect">
            <a:avLst/>
          </a:prstGeom>
          <a:ln w="38100">
            <a:solidFill>
              <a:srgbClr val="000000"/>
            </a:solidFill>
          </a:ln>
        </p:spPr>
        <p:txBody>
          <a:bodyPr lIns="45718" tIns="45718" rIns="45718" bIns="45718"/>
          <a:lstStyle/>
          <a:p>
            <a:pPr defTabSz="5372100">
              <a:defRPr sz="10600">
                <a:latin typeface="Arial"/>
                <a:ea typeface="Arial"/>
                <a:cs typeface="Arial"/>
                <a:sym typeface="Arial"/>
              </a:defRPr>
            </a:pPr>
            <a:endParaRPr/>
          </a:p>
        </p:txBody>
      </p:sp>
    </p:spTree>
    <p:extLst>
      <p:ext uri="{BB962C8B-B14F-4D97-AF65-F5344CB8AC3E}">
        <p14:creationId xmlns:p14="http://schemas.microsoft.com/office/powerpoint/2010/main" val="30415860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77813"/>
            <a:ext cx="8229600" cy="774700"/>
          </a:xfrm>
        </p:spPr>
        <p:txBody>
          <a:bodyPr/>
          <a:lstStyle/>
          <a:p>
            <a:r>
              <a:rPr lang="en-US" altLang="zh-CN" dirty="0">
                <a:ea typeface="宋体" pitchFamily="2" charset="-122"/>
              </a:rPr>
              <a:t>Results on early rumor detection</a:t>
            </a:r>
          </a:p>
        </p:txBody>
      </p:sp>
      <p:sp>
        <p:nvSpPr>
          <p:cNvPr id="23560" name="内容占位符 2"/>
          <p:cNvSpPr>
            <a:spLocks/>
          </p:cNvSpPr>
          <p:nvPr/>
        </p:nvSpPr>
        <p:spPr bwMode="auto">
          <a:xfrm>
            <a:off x="611560" y="4509120"/>
            <a:ext cx="8218488" cy="1728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accent1"/>
              </a:buClr>
              <a:buSzPct val="65000"/>
              <a:buFont typeface="Wingdings" pitchFamily="2" charset="2"/>
              <a:buChar char="n"/>
            </a:pPr>
            <a:r>
              <a:rPr lang="en-NZ" altLang="zh-CN" b="0" dirty="0">
                <a:latin typeface="Times New Roman" panose="02020603050405020304" pitchFamily="18" charset="0"/>
                <a:ea typeface="宋体" pitchFamily="2" charset="-122"/>
                <a:cs typeface="Times New Roman" panose="02020603050405020304" pitchFamily="18" charset="0"/>
              </a:rPr>
              <a:t>In the first few hours, the accuracy of the kernel-based methods climbs more rapidly and stabilize more quickly</a:t>
            </a:r>
            <a:br>
              <a:rPr lang="en-NZ" altLang="zh-CN" b="0" dirty="0">
                <a:latin typeface="Times New Roman" panose="02020603050405020304" pitchFamily="18" charset="0"/>
                <a:ea typeface="宋体" pitchFamily="2" charset="-122"/>
                <a:cs typeface="Times New Roman" panose="02020603050405020304" pitchFamily="18" charset="0"/>
              </a:rPr>
            </a:br>
            <a:endParaRPr lang="en-NZ" altLang="zh-CN" b="0" dirty="0">
              <a:latin typeface="Times New Roman" panose="02020603050405020304" pitchFamily="18" charset="0"/>
              <a:ea typeface="宋体" pitchFamily="2" charset="-122"/>
              <a:cs typeface="Times New Roman" panose="02020603050405020304" pitchFamily="18" charset="0"/>
            </a:endParaRPr>
          </a:p>
          <a:p>
            <a:pPr marL="342900" indent="-342900" eaLnBrk="0" hangingPunct="0">
              <a:spcBef>
                <a:spcPct val="20000"/>
              </a:spcBef>
              <a:buClr>
                <a:schemeClr val="accent1"/>
              </a:buClr>
              <a:buSzPct val="65000"/>
              <a:buFont typeface="Wingdings" pitchFamily="2" charset="2"/>
              <a:buChar char="n"/>
            </a:pPr>
            <a:r>
              <a:rPr lang="en-NZ" altLang="zh-CN" b="0" dirty="0" err="1">
                <a:latin typeface="Times New Roman" panose="02020603050405020304" pitchFamily="18" charset="0"/>
                <a:ea typeface="宋体" pitchFamily="2" charset="-122"/>
                <a:cs typeface="Times New Roman" panose="02020603050405020304" pitchFamily="18" charset="0"/>
              </a:rPr>
              <a:t>cPTK</a:t>
            </a:r>
            <a:r>
              <a:rPr lang="en-NZ" altLang="zh-CN" b="0" dirty="0">
                <a:latin typeface="Times New Roman" panose="02020603050405020304" pitchFamily="18" charset="0"/>
                <a:ea typeface="宋体" pitchFamily="2" charset="-122"/>
                <a:cs typeface="Times New Roman" panose="02020603050405020304" pitchFamily="18" charset="0"/>
              </a:rPr>
              <a:t> can detect </a:t>
            </a:r>
            <a:r>
              <a:rPr lang="en-NZ" altLang="zh-CN" b="0" dirty="0" err="1">
                <a:latin typeface="Times New Roman" panose="02020603050405020304" pitchFamily="18" charset="0"/>
                <a:ea typeface="宋体" pitchFamily="2" charset="-122"/>
                <a:cs typeface="Times New Roman" panose="02020603050405020304" pitchFamily="18" charset="0"/>
              </a:rPr>
              <a:t>rumors</a:t>
            </a:r>
            <a:r>
              <a:rPr lang="en-NZ" altLang="zh-CN" b="0" dirty="0">
                <a:latin typeface="Times New Roman" panose="02020603050405020304" pitchFamily="18" charset="0"/>
                <a:ea typeface="宋体" pitchFamily="2" charset="-122"/>
                <a:cs typeface="Times New Roman" panose="02020603050405020304" pitchFamily="18" charset="0"/>
              </a:rPr>
              <a:t> with 72% accuracy for Twitter15 and 69.0% for Twitter16 within 12 hours, which is much earlier than the baselines and the mean official report times</a:t>
            </a:r>
          </a:p>
          <a:p>
            <a:pPr marL="342900" indent="-342900" eaLnBrk="0" hangingPunct="0">
              <a:spcBef>
                <a:spcPct val="20000"/>
              </a:spcBef>
              <a:buClr>
                <a:schemeClr val="accent1"/>
              </a:buClr>
              <a:buSzPct val="65000"/>
              <a:buFont typeface="Wingdings" pitchFamily="2" charset="2"/>
              <a:buChar char="n"/>
            </a:pPr>
            <a:endParaRPr lang="en-US" altLang="zh-CN" b="0" dirty="0">
              <a:ea typeface="宋体" pitchFamily="2" charset="-122"/>
            </a:endParaRPr>
          </a:p>
        </p:txBody>
      </p:sp>
      <p:pic>
        <p:nvPicPr>
          <p:cNvPr id="6" name="early_Tree_CIKM_up.jpg" descr="early_Tree_CIKM_up.jpg">
            <a:extLst>
              <a:ext uri="{FF2B5EF4-FFF2-40B4-BE49-F238E27FC236}">
                <a16:creationId xmlns:a16="http://schemas.microsoft.com/office/drawing/2014/main" xmlns="" id="{BB55C3CB-992D-4160-B84F-D05A356185B2}"/>
              </a:ext>
            </a:extLst>
          </p:cNvPr>
          <p:cNvPicPr>
            <a:picLocks noChangeAspect="1"/>
          </p:cNvPicPr>
          <p:nvPr/>
        </p:nvPicPr>
        <p:blipFill>
          <a:blip r:embed="rId3">
            <a:extLst/>
          </a:blip>
          <a:stretch>
            <a:fillRect/>
          </a:stretch>
        </p:blipFill>
        <p:spPr>
          <a:xfrm>
            <a:off x="443855" y="1220877"/>
            <a:ext cx="3963213" cy="3069313"/>
          </a:xfrm>
          <a:prstGeom prst="rect">
            <a:avLst/>
          </a:prstGeom>
          <a:ln w="12700">
            <a:miter lim="400000"/>
          </a:ln>
        </p:spPr>
      </p:pic>
      <p:pic>
        <p:nvPicPr>
          <p:cNvPr id="7" name="early_Tree_IJCAI_up.jpg" descr="early_Tree_IJCAI_up.jpg">
            <a:extLst>
              <a:ext uri="{FF2B5EF4-FFF2-40B4-BE49-F238E27FC236}">
                <a16:creationId xmlns:a16="http://schemas.microsoft.com/office/drawing/2014/main" xmlns="" id="{B5B4B28F-B3C8-4DC4-8B97-4BC1264DFCDC}"/>
              </a:ext>
            </a:extLst>
          </p:cNvPr>
          <p:cNvPicPr>
            <a:picLocks noChangeAspect="1"/>
          </p:cNvPicPr>
          <p:nvPr/>
        </p:nvPicPr>
        <p:blipFill>
          <a:blip r:embed="rId4">
            <a:extLst/>
          </a:blip>
          <a:stretch>
            <a:fillRect/>
          </a:stretch>
        </p:blipFill>
        <p:spPr>
          <a:xfrm>
            <a:off x="4499992" y="1220877"/>
            <a:ext cx="3888432" cy="3069313"/>
          </a:xfrm>
          <a:prstGeom prst="rect">
            <a:avLst/>
          </a:prstGeom>
          <a:ln w="12700">
            <a:miter lim="400000"/>
          </a:ln>
        </p:spPr>
      </p:pic>
      <p:sp>
        <p:nvSpPr>
          <p:cNvPr id="10" name="(a) In rumors">
            <a:extLst>
              <a:ext uri="{FF2B5EF4-FFF2-40B4-BE49-F238E27FC236}">
                <a16:creationId xmlns:a16="http://schemas.microsoft.com/office/drawing/2014/main" xmlns="" id="{9815C6C6-814E-4BE7-B704-15DEB6C55E9B}"/>
              </a:ext>
            </a:extLst>
          </p:cNvPr>
          <p:cNvSpPr txBox="1"/>
          <p:nvPr/>
        </p:nvSpPr>
        <p:spPr>
          <a:xfrm>
            <a:off x="1961565" y="3501008"/>
            <a:ext cx="1584176" cy="36932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defRPr>
                <a:latin typeface="Times New Roman"/>
                <a:ea typeface="Times New Roman"/>
                <a:cs typeface="Times New Roman"/>
                <a:sym typeface="Times New Roman"/>
              </a:defRPr>
            </a:pPr>
            <a:r>
              <a:rPr dirty="0"/>
              <a:t>(a) Twitter15</a:t>
            </a:r>
          </a:p>
        </p:txBody>
      </p:sp>
      <p:sp>
        <p:nvSpPr>
          <p:cNvPr id="11" name="(b) In non-rumors">
            <a:extLst>
              <a:ext uri="{FF2B5EF4-FFF2-40B4-BE49-F238E27FC236}">
                <a16:creationId xmlns:a16="http://schemas.microsoft.com/office/drawing/2014/main" xmlns="" id="{DB98EA3D-DFD5-475F-A0A8-2B0D9BC5FF63}"/>
              </a:ext>
            </a:extLst>
          </p:cNvPr>
          <p:cNvSpPr txBox="1"/>
          <p:nvPr/>
        </p:nvSpPr>
        <p:spPr>
          <a:xfrm>
            <a:off x="6012160" y="3501008"/>
            <a:ext cx="1422013" cy="36932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defRPr>
                <a:latin typeface="Times New Roman"/>
                <a:ea typeface="Times New Roman"/>
                <a:cs typeface="Times New Roman"/>
                <a:sym typeface="Times New Roman"/>
              </a:defRPr>
            </a:pPr>
            <a:r>
              <a:rPr dirty="0"/>
              <a:t>(b) Twitter16</a:t>
            </a:r>
          </a:p>
        </p:txBody>
      </p:sp>
    </p:spTree>
    <p:extLst>
      <p:ext uri="{BB962C8B-B14F-4D97-AF65-F5344CB8AC3E}">
        <p14:creationId xmlns:p14="http://schemas.microsoft.com/office/powerpoint/2010/main" val="108785728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D48297-017E-4FF6-BBCB-FE266C533D00}"/>
              </a:ext>
            </a:extLst>
          </p:cNvPr>
          <p:cNvSpPr>
            <a:spLocks noGrp="1"/>
          </p:cNvSpPr>
          <p:nvPr>
            <p:ph type="title"/>
          </p:nvPr>
        </p:nvSpPr>
        <p:spPr>
          <a:xfrm>
            <a:off x="457200" y="277813"/>
            <a:ext cx="8229600" cy="846931"/>
          </a:xfrm>
        </p:spPr>
        <p:txBody>
          <a:bodyPr/>
          <a:lstStyle/>
          <a:p>
            <a:r>
              <a:rPr lang="en-NZ" dirty="0"/>
              <a:t>Early detection example</a:t>
            </a:r>
          </a:p>
        </p:txBody>
      </p:sp>
      <p:sp>
        <p:nvSpPr>
          <p:cNvPr id="5" name="Slide Number Placeholder 4">
            <a:extLst>
              <a:ext uri="{FF2B5EF4-FFF2-40B4-BE49-F238E27FC236}">
                <a16:creationId xmlns:a16="http://schemas.microsoft.com/office/drawing/2014/main" xmlns="" id="{40EA6195-7845-497A-AE52-3DAE8B78CC98}"/>
              </a:ext>
            </a:extLst>
          </p:cNvPr>
          <p:cNvSpPr>
            <a:spLocks noGrp="1"/>
          </p:cNvSpPr>
          <p:nvPr>
            <p:ph type="sldNum" sz="quarter" idx="12"/>
          </p:nvPr>
        </p:nvSpPr>
        <p:spPr/>
        <p:txBody>
          <a:bodyPr/>
          <a:lstStyle/>
          <a:p>
            <a:pPr>
              <a:defRPr/>
            </a:pPr>
            <a:fld id="{59383B22-1061-4D7D-9512-6359DA747F0B}" type="slidenum">
              <a:rPr lang="en-US" altLang="en-US" smtClean="0"/>
              <a:pPr>
                <a:defRPr/>
              </a:pPr>
              <a:t>57</a:t>
            </a:fld>
            <a:endParaRPr lang="en-US" altLang="en-US"/>
          </a:p>
        </p:txBody>
      </p:sp>
      <p:sp>
        <p:nvSpPr>
          <p:cNvPr id="6" name="Many questioning and denial signals (underlined) can be observed in the first few hours">
            <a:extLst>
              <a:ext uri="{FF2B5EF4-FFF2-40B4-BE49-F238E27FC236}">
                <a16:creationId xmlns:a16="http://schemas.microsoft.com/office/drawing/2014/main" xmlns="" id="{78BC58ED-731D-493E-9BEE-FD2D10DC0CA8}"/>
              </a:ext>
            </a:extLst>
          </p:cNvPr>
          <p:cNvSpPr txBox="1"/>
          <p:nvPr/>
        </p:nvSpPr>
        <p:spPr>
          <a:xfrm>
            <a:off x="833196" y="5320312"/>
            <a:ext cx="7841035" cy="92332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342900" indent="-342900">
              <a:buAutoNum type="arabicParenBoth"/>
              <a:defRPr b="1">
                <a:latin typeface="Times New Roman"/>
                <a:ea typeface="Times New Roman"/>
                <a:cs typeface="Times New Roman"/>
                <a:sym typeface="Times New Roman"/>
              </a:defRPr>
            </a:pPr>
            <a:r>
              <a:rPr dirty="0"/>
              <a:t>Influential users boost its propagation</a:t>
            </a:r>
            <a:endParaRPr lang="en-NZ" dirty="0"/>
          </a:p>
          <a:p>
            <a:pPr marL="342900" indent="-342900">
              <a:buAutoNum type="arabicParenBoth"/>
              <a:defRPr b="1">
                <a:latin typeface="Times New Roman"/>
                <a:ea typeface="Times New Roman"/>
                <a:cs typeface="Times New Roman"/>
                <a:sym typeface="Times New Roman"/>
              </a:defRPr>
            </a:pPr>
            <a:r>
              <a:rPr lang="en-NZ" dirty="0"/>
              <a:t>Clear</a:t>
            </a:r>
            <a:r>
              <a:rPr dirty="0"/>
              <a:t> unpopular-to-popular</a:t>
            </a:r>
            <a:r>
              <a:rPr lang="en-NZ" dirty="0"/>
              <a:t>-to-unpopular</a:t>
            </a:r>
            <a:r>
              <a:rPr dirty="0"/>
              <a:t> </a:t>
            </a:r>
            <a:r>
              <a:rPr lang="en-NZ" dirty="0"/>
              <a:t>trend in terms of user popularity</a:t>
            </a:r>
            <a:endParaRPr dirty="0">
              <a:latin typeface="Calibri"/>
              <a:ea typeface="Calibri"/>
              <a:cs typeface="Calibri"/>
              <a:sym typeface="Calibri"/>
            </a:endParaRPr>
          </a:p>
          <a:p>
            <a:pPr>
              <a:defRPr b="1">
                <a:latin typeface="Times New Roman"/>
                <a:ea typeface="Times New Roman"/>
                <a:cs typeface="Times New Roman"/>
                <a:sym typeface="Times New Roman"/>
              </a:defRPr>
            </a:pPr>
            <a:r>
              <a:rPr lang="en-NZ" dirty="0"/>
              <a:t>(2) </a:t>
            </a:r>
            <a:r>
              <a:rPr dirty="0"/>
              <a:t>Textual signals (underlined)</a:t>
            </a:r>
          </a:p>
        </p:txBody>
      </p:sp>
      <p:pic>
        <p:nvPicPr>
          <p:cNvPr id="7" name="example.png" descr="example.png">
            <a:extLst>
              <a:ext uri="{FF2B5EF4-FFF2-40B4-BE49-F238E27FC236}">
                <a16:creationId xmlns:a16="http://schemas.microsoft.com/office/drawing/2014/main" xmlns="" id="{95E99BF6-1190-421E-A6E0-F2E8B8A563C7}"/>
              </a:ext>
            </a:extLst>
          </p:cNvPr>
          <p:cNvPicPr>
            <a:picLocks noChangeAspect="1"/>
          </p:cNvPicPr>
          <p:nvPr/>
        </p:nvPicPr>
        <p:blipFill>
          <a:blip r:embed="rId2">
            <a:extLst/>
          </a:blip>
          <a:stretch>
            <a:fillRect/>
          </a:stretch>
        </p:blipFill>
        <p:spPr>
          <a:xfrm>
            <a:off x="939229" y="1196752"/>
            <a:ext cx="6680771" cy="4147217"/>
          </a:xfrm>
          <a:prstGeom prst="rect">
            <a:avLst/>
          </a:prstGeom>
          <a:ln w="12700">
            <a:miter lim="400000"/>
          </a:ln>
        </p:spPr>
      </p:pic>
    </p:spTree>
    <p:extLst>
      <p:ext uri="{BB962C8B-B14F-4D97-AF65-F5344CB8AC3E}">
        <p14:creationId xmlns:p14="http://schemas.microsoft.com/office/powerpoint/2010/main" val="8886480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4"/>
          <p:cNvSpPr>
            <a:spLocks noGrp="1" noChangeArrowheads="1"/>
          </p:cNvSpPr>
          <p:nvPr>
            <p:ph type="title" idx="4294967295"/>
          </p:nvPr>
        </p:nvSpPr>
        <p:spPr>
          <a:noFill/>
        </p:spPr>
        <p:txBody>
          <a:bodyPr/>
          <a:lstStyle/>
          <a:p>
            <a:pPr eaLnBrk="1" hangingPunct="1"/>
            <a:r>
              <a:rPr lang="en-US" altLang="zh-CN" dirty="0">
                <a:ea typeface="宋体" pitchFamily="2" charset="-122"/>
              </a:rPr>
              <a:t>Outline</a:t>
            </a:r>
          </a:p>
        </p:txBody>
      </p:sp>
      <p:sp>
        <p:nvSpPr>
          <p:cNvPr id="63492" name="Rectangle 5"/>
          <p:cNvSpPr>
            <a:spLocks noChangeArrowheads="1"/>
          </p:cNvSpPr>
          <p:nvPr/>
        </p:nvSpPr>
        <p:spPr bwMode="auto">
          <a:xfrm>
            <a:off x="430213" y="1600200"/>
            <a:ext cx="8389937"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r>
              <a:rPr lang="en-US" altLang="zh-CN" sz="2800" b="0" dirty="0">
                <a:solidFill>
                  <a:schemeClr val="bg1">
                    <a:lumMod val="75000"/>
                  </a:schemeClr>
                </a:solidFill>
                <a:latin typeface="Times New Roman" panose="02020603050405020304" pitchFamily="18" charset="0"/>
                <a:ea typeface="宋体" pitchFamily="2" charset="-122"/>
                <a:cs typeface="Times New Roman" panose="02020603050405020304" pitchFamily="18" charset="0"/>
              </a:rPr>
              <a:t>Motivation &amp; Background</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Related work</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Problem statement</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Methods of learning to identify rumors</a:t>
            </a:r>
          </a:p>
          <a:p>
            <a:pPr marL="342900" indent="-342900">
              <a:spcBef>
                <a:spcPct val="20000"/>
              </a:spcBef>
              <a:buClr>
                <a:schemeClr val="accent1"/>
              </a:buClr>
              <a:buSzPct val="65000"/>
              <a:buFont typeface="Wingdings" pitchFamily="2" charset="2"/>
              <a:buChar char="n"/>
            </a:pPr>
            <a:r>
              <a:rPr lang="en-US" altLang="zh-CN" sz="2800" b="0" dirty="0">
                <a:solidFill>
                  <a:srgbClr val="B2B2B2"/>
                </a:solidFill>
                <a:latin typeface="Times New Roman" panose="02020603050405020304" pitchFamily="18" charset="0"/>
                <a:ea typeface="宋体" pitchFamily="2" charset="-122"/>
                <a:cs typeface="Times New Roman" panose="02020603050405020304" pitchFamily="18" charset="0"/>
              </a:rPr>
              <a:t>Experiments and results </a:t>
            </a:r>
          </a:p>
          <a:p>
            <a:pPr marL="342900" indent="-342900">
              <a:spcBef>
                <a:spcPct val="20000"/>
              </a:spcBef>
              <a:buClr>
                <a:schemeClr val="accent1"/>
              </a:buClr>
              <a:buSzPct val="65000"/>
              <a:buFont typeface="Wingdings" pitchFamily="2" charset="2"/>
              <a:buChar char="n"/>
            </a:pPr>
            <a:r>
              <a:rPr lang="en-US" altLang="zh-CN" sz="2800" b="0" dirty="0">
                <a:solidFill>
                  <a:srgbClr val="FF0000"/>
                </a:solidFill>
                <a:latin typeface="Times New Roman" panose="02020603050405020304" pitchFamily="18" charset="0"/>
                <a:ea typeface="宋体" pitchFamily="2" charset="-122"/>
                <a:cs typeface="Times New Roman" panose="02020603050405020304" pitchFamily="18" charset="0"/>
              </a:rPr>
              <a:t>Conclusions and future work</a:t>
            </a:r>
          </a:p>
        </p:txBody>
      </p:sp>
    </p:spTree>
    <p:extLst>
      <p:ext uri="{BB962C8B-B14F-4D97-AF65-F5344CB8AC3E}">
        <p14:creationId xmlns:p14="http://schemas.microsoft.com/office/powerpoint/2010/main" val="2487989783"/>
      </p:ext>
    </p:extLst>
  </p:cSld>
  <p:clrMapOvr>
    <a:masterClrMapping/>
  </p:clrMapOvr>
  <p:transition advTm="3558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06002-DC67-4DAE-9C68-2647032DA26A}"/>
              </a:ext>
            </a:extLst>
          </p:cNvPr>
          <p:cNvSpPr>
            <a:spLocks noGrp="1"/>
          </p:cNvSpPr>
          <p:nvPr>
            <p:ph type="title"/>
          </p:nvPr>
        </p:nvSpPr>
        <p:spPr/>
        <p:txBody>
          <a:bodyPr/>
          <a:lstStyle/>
          <a:p>
            <a:r>
              <a:rPr lang="en-NZ" dirty="0"/>
              <a:t>Conclusion and future work</a:t>
            </a:r>
          </a:p>
        </p:txBody>
      </p:sp>
      <p:sp>
        <p:nvSpPr>
          <p:cNvPr id="3" name="Content Placeholder 2">
            <a:extLst>
              <a:ext uri="{FF2B5EF4-FFF2-40B4-BE49-F238E27FC236}">
                <a16:creationId xmlns:a16="http://schemas.microsoft.com/office/drawing/2014/main" xmlns="" id="{D5793CB1-6C56-432B-9313-62F09E72ADF0}"/>
              </a:ext>
            </a:extLst>
          </p:cNvPr>
          <p:cNvSpPr>
            <a:spLocks noGrp="1"/>
          </p:cNvSpPr>
          <p:nvPr>
            <p:ph sz="half" idx="1"/>
          </p:nvPr>
        </p:nvSpPr>
        <p:spPr>
          <a:xfrm>
            <a:off x="457200" y="1268760"/>
            <a:ext cx="8229600" cy="4862165"/>
          </a:xfrm>
        </p:spPr>
        <p:txBody>
          <a:bodyPr/>
          <a:lstStyle/>
          <a:p>
            <a:r>
              <a:rPr lang="en-NZ" sz="2000" dirty="0">
                <a:latin typeface="Times New Roman" panose="02020603050405020304" pitchFamily="18" charset="0"/>
                <a:cs typeface="Times New Roman" panose="02020603050405020304" pitchFamily="18" charset="0"/>
              </a:rPr>
              <a:t>Apply kernel learning method for </a:t>
            </a:r>
            <a:r>
              <a:rPr lang="en-NZ" sz="2000" dirty="0" err="1">
                <a:latin typeface="Times New Roman" panose="02020603050405020304" pitchFamily="18" charset="0"/>
                <a:cs typeface="Times New Roman" panose="02020603050405020304" pitchFamily="18" charset="0"/>
              </a:rPr>
              <a:t>rumor</a:t>
            </a:r>
            <a:r>
              <a:rPr lang="en-NZ" sz="2000" dirty="0">
                <a:latin typeface="Times New Roman" panose="02020603050405020304" pitchFamily="18" charset="0"/>
                <a:cs typeface="Times New Roman" panose="02020603050405020304" pitchFamily="18" charset="0"/>
              </a:rPr>
              <a:t> debunking by utilizing the propagation tree structures.</a:t>
            </a:r>
          </a:p>
          <a:p>
            <a:r>
              <a:rPr lang="en-NZ" sz="2000" dirty="0">
                <a:latin typeface="Times New Roman" panose="02020603050405020304" pitchFamily="18" charset="0"/>
                <a:cs typeface="Times New Roman" panose="02020603050405020304" pitchFamily="18" charset="0"/>
              </a:rPr>
              <a:t>Propagation tree encodes the spread of  a source tweet with complex structured patterns and flat information on content, user and time associated with the tree nodes. </a:t>
            </a:r>
          </a:p>
          <a:p>
            <a:r>
              <a:rPr lang="en-NZ" sz="2000" dirty="0">
                <a:latin typeface="Times New Roman" panose="02020603050405020304" pitchFamily="18" charset="0"/>
                <a:cs typeface="Times New Roman" panose="02020603050405020304" pitchFamily="18" charset="0"/>
              </a:rPr>
              <a:t>Our kernel are combined under supervised framework for identifying </a:t>
            </a:r>
            <a:r>
              <a:rPr lang="en-NZ" sz="2000" dirty="0" err="1">
                <a:latin typeface="Times New Roman" panose="02020603050405020304" pitchFamily="18" charset="0"/>
                <a:cs typeface="Times New Roman" panose="02020603050405020304" pitchFamily="18" charset="0"/>
              </a:rPr>
              <a:t>rumors</a:t>
            </a:r>
            <a:r>
              <a:rPr lang="en-NZ" sz="2000" dirty="0">
                <a:latin typeface="Times New Roman" panose="02020603050405020304" pitchFamily="18" charset="0"/>
                <a:cs typeface="Times New Roman" panose="02020603050405020304" pitchFamily="18" charset="0"/>
              </a:rPr>
              <a:t> of finer-grained levels by directly measuring the similarity among propagation trees. </a:t>
            </a:r>
          </a:p>
          <a:p>
            <a:r>
              <a:rPr lang="en-NZ" sz="2000" dirty="0">
                <a:latin typeface="Times New Roman" panose="02020603050405020304" pitchFamily="18" charset="0"/>
                <a:cs typeface="Times New Roman" panose="02020603050405020304" pitchFamily="18" charset="0"/>
              </a:rPr>
              <a:t>The proposed method outperforms all the state-of-the-art baselines including GRU-based RNN model.</a:t>
            </a:r>
          </a:p>
          <a:p>
            <a:endParaRPr lang="en-NZ" sz="2000" dirty="0">
              <a:latin typeface="Times New Roman" panose="02020603050405020304" pitchFamily="18" charset="0"/>
              <a:cs typeface="Times New Roman" panose="02020603050405020304" pitchFamily="18" charset="0"/>
            </a:endParaRPr>
          </a:p>
          <a:p>
            <a:r>
              <a:rPr lang="en-NZ" sz="2000" dirty="0">
                <a:latin typeface="Times New Roman" panose="02020603050405020304" pitchFamily="18" charset="0"/>
                <a:cs typeface="Times New Roman" panose="02020603050405020304" pitchFamily="18" charset="0"/>
              </a:rPr>
              <a:t>Future work:</a:t>
            </a:r>
          </a:p>
          <a:p>
            <a:pPr lvl="1"/>
            <a:r>
              <a:rPr lang="en-NZ" sz="1600" dirty="0">
                <a:latin typeface="Times New Roman" panose="02020603050405020304" pitchFamily="18" charset="0"/>
                <a:cs typeface="Times New Roman" panose="02020603050405020304" pitchFamily="18" charset="0"/>
              </a:rPr>
              <a:t>Explore network representation method to improve the </a:t>
            </a:r>
            <a:r>
              <a:rPr lang="en-NZ" sz="1600" dirty="0" err="1">
                <a:latin typeface="Times New Roman" panose="02020603050405020304" pitchFamily="18" charset="0"/>
                <a:cs typeface="Times New Roman" panose="02020603050405020304" pitchFamily="18" charset="0"/>
              </a:rPr>
              <a:t>rumor</a:t>
            </a:r>
            <a:r>
              <a:rPr lang="en-NZ" sz="1600" dirty="0">
                <a:latin typeface="Times New Roman" panose="02020603050405020304" pitchFamily="18" charset="0"/>
                <a:cs typeface="Times New Roman" panose="02020603050405020304" pitchFamily="18" charset="0"/>
              </a:rPr>
              <a:t> detection task.</a:t>
            </a:r>
          </a:p>
          <a:p>
            <a:pPr lvl="1"/>
            <a:r>
              <a:rPr lang="en-NZ" sz="1600" dirty="0">
                <a:latin typeface="Times New Roman" panose="02020603050405020304" pitchFamily="18" charset="0"/>
                <a:cs typeface="Times New Roman" panose="02020603050405020304" pitchFamily="18" charset="0"/>
              </a:rPr>
              <a:t>Develop unsupervised models due to massive </a:t>
            </a:r>
            <a:r>
              <a:rPr lang="en-NZ" sz="1600" dirty="0" err="1">
                <a:latin typeface="Times New Roman" panose="02020603050405020304" pitchFamily="18" charset="0"/>
                <a:cs typeface="Times New Roman" panose="02020603050405020304" pitchFamily="18" charset="0"/>
              </a:rPr>
              <a:t>unlabeled</a:t>
            </a:r>
            <a:r>
              <a:rPr lang="en-NZ" sz="1600" dirty="0">
                <a:latin typeface="Times New Roman" panose="02020603050405020304" pitchFamily="18" charset="0"/>
                <a:cs typeface="Times New Roman" panose="02020603050405020304" pitchFamily="18" charset="0"/>
              </a:rPr>
              <a:t> data from social media.</a:t>
            </a:r>
          </a:p>
          <a:p>
            <a:endParaRPr lang="en-NZ" sz="2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xmlns="" id="{F0A09404-0645-48BB-B798-52A8B021EAB4}"/>
              </a:ext>
            </a:extLst>
          </p:cNvPr>
          <p:cNvSpPr>
            <a:spLocks noGrp="1"/>
          </p:cNvSpPr>
          <p:nvPr>
            <p:ph type="sldNum" sz="quarter" idx="12"/>
          </p:nvPr>
        </p:nvSpPr>
        <p:spPr/>
        <p:txBody>
          <a:bodyPr/>
          <a:lstStyle/>
          <a:p>
            <a:pPr>
              <a:defRPr/>
            </a:pPr>
            <a:fld id="{59383B22-1061-4D7D-9512-6359DA747F0B}" type="slidenum">
              <a:rPr lang="en-US" altLang="en-US" smtClean="0"/>
              <a:pPr>
                <a:defRPr/>
              </a:pPr>
              <a:t>59</a:t>
            </a:fld>
            <a:endParaRPr lang="en-US" altLang="en-US"/>
          </a:p>
        </p:txBody>
      </p:sp>
    </p:spTree>
    <p:extLst>
      <p:ext uri="{BB962C8B-B14F-4D97-AF65-F5344CB8AC3E}">
        <p14:creationId xmlns:p14="http://schemas.microsoft.com/office/powerpoint/2010/main" val="1406371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653138" y="6212160"/>
            <a:ext cx="2133600" cy="457200"/>
          </a:xfrm>
        </p:spPr>
        <p:txBody>
          <a:bodyPr/>
          <a:lstStyle/>
          <a:p>
            <a:pPr>
              <a:defRPr/>
            </a:pPr>
            <a:r>
              <a:rPr lang="en-US" altLang="en-US" dirty="0"/>
              <a:t>1</a:t>
            </a:r>
          </a:p>
        </p:txBody>
      </p:sp>
      <p:sp>
        <p:nvSpPr>
          <p:cNvPr id="5" name="Rectangle 2"/>
          <p:cNvSpPr>
            <a:spLocks noGrp="1" noChangeArrowheads="1"/>
          </p:cNvSpPr>
          <p:nvPr>
            <p:ph type="title"/>
          </p:nvPr>
        </p:nvSpPr>
        <p:spPr>
          <a:xfrm>
            <a:off x="457200" y="277813"/>
            <a:ext cx="8229600" cy="1139825"/>
          </a:xfrm>
        </p:spPr>
        <p:txBody>
          <a:bodyPr/>
          <a:lstStyle/>
          <a:p>
            <a:r>
              <a:rPr lang="en-US" altLang="zh-CN" dirty="0">
                <a:ea typeface="宋体" pitchFamily="2" charset="-122"/>
              </a:rPr>
              <a:t>Acknowledging collaborators</a:t>
            </a:r>
          </a:p>
        </p:txBody>
      </p:sp>
      <p:pic>
        <p:nvPicPr>
          <p:cNvPr id="148486" name="Picture 6" descr="kfwong-index.jpg">
            <a:extLst>
              <a:ext uri="{FF2B5EF4-FFF2-40B4-BE49-F238E27FC236}">
                <a16:creationId xmlns:a16="http://schemas.microsoft.com/office/drawing/2014/main" xmlns="" id="{D0CA77FB-B3C6-4D14-9467-DB316C1663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471" y="3391333"/>
            <a:ext cx="1296144" cy="1650614"/>
          </a:xfrm>
          <a:prstGeom prst="rect">
            <a:avLst/>
          </a:prstGeom>
          <a:noFill/>
          <a:extLst>
            <a:ext uri="{909E8E84-426E-40DD-AFC4-6F175D3DCCD1}">
              <a14:hiddenFill xmlns:a14="http://schemas.microsoft.com/office/drawing/2010/main">
                <a:solidFill>
                  <a:srgbClr val="FFFFFF"/>
                </a:solidFill>
              </a14:hiddenFill>
            </a:ext>
          </a:extLst>
        </p:spPr>
      </p:pic>
      <p:pic>
        <p:nvPicPr>
          <p:cNvPr id="148488" name="Picture 8" descr="Image result for jing ma cuhk">
            <a:extLst>
              <a:ext uri="{FF2B5EF4-FFF2-40B4-BE49-F238E27FC236}">
                <a16:creationId xmlns:a16="http://schemas.microsoft.com/office/drawing/2014/main" xmlns="" id="{890EC204-1070-45C4-AE58-5D66EF437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223402"/>
            <a:ext cx="1577330" cy="1577330"/>
          </a:xfrm>
          <a:prstGeom prst="rect">
            <a:avLst/>
          </a:prstGeom>
          <a:noFill/>
          <a:extLst>
            <a:ext uri="{909E8E84-426E-40DD-AFC4-6F175D3DCCD1}">
              <a14:hiddenFill xmlns:a14="http://schemas.microsoft.com/office/drawing/2010/main">
                <a:solidFill>
                  <a:srgbClr val="FFFFFF"/>
                </a:solidFill>
              </a14:hiddenFill>
            </a:ext>
          </a:extLst>
        </p:spPr>
      </p:pic>
      <p:pic>
        <p:nvPicPr>
          <p:cNvPr id="148492" name="Picture 12" descr="Image result for Jaideep Srivastava">
            <a:extLst>
              <a:ext uri="{FF2B5EF4-FFF2-40B4-BE49-F238E27FC236}">
                <a16:creationId xmlns:a16="http://schemas.microsoft.com/office/drawing/2014/main" xmlns="" id="{D66D70FD-AF33-44D1-9D51-F7BBBB667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8396" y="3446013"/>
            <a:ext cx="1468896" cy="1527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xmlns="" id="{F3B78348-0C7F-47D9-8C75-278C89EEFF92}"/>
              </a:ext>
            </a:extLst>
          </p:cNvPr>
          <p:cNvPicPr>
            <a:picLocks noChangeAspect="1"/>
          </p:cNvPicPr>
          <p:nvPr/>
        </p:nvPicPr>
        <p:blipFill>
          <a:blip r:embed="rId6"/>
          <a:stretch>
            <a:fillRect/>
          </a:stretch>
        </p:blipFill>
        <p:spPr>
          <a:xfrm>
            <a:off x="2613215" y="1221418"/>
            <a:ext cx="1665459" cy="1579314"/>
          </a:xfrm>
          <a:prstGeom prst="rect">
            <a:avLst/>
          </a:prstGeom>
        </p:spPr>
      </p:pic>
      <p:pic>
        <p:nvPicPr>
          <p:cNvPr id="148498" name="Picture 18" descr="Image result for Prasenjit Mitra">
            <a:extLst>
              <a:ext uri="{FF2B5EF4-FFF2-40B4-BE49-F238E27FC236}">
                <a16:creationId xmlns:a16="http://schemas.microsoft.com/office/drawing/2014/main" xmlns="" id="{577662DA-9C3C-449A-8D90-D22CCC10E5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29938" y="3399669"/>
            <a:ext cx="1368152" cy="17101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064C739D-B4AF-49AF-905D-4C14C08A509B}"/>
              </a:ext>
            </a:extLst>
          </p:cNvPr>
          <p:cNvPicPr>
            <a:picLocks noChangeAspect="1"/>
          </p:cNvPicPr>
          <p:nvPr/>
        </p:nvPicPr>
        <p:blipFill>
          <a:blip r:embed="rId8"/>
          <a:stretch>
            <a:fillRect/>
          </a:stretch>
        </p:blipFill>
        <p:spPr>
          <a:xfrm>
            <a:off x="5707366" y="3375490"/>
            <a:ext cx="1509833" cy="1710190"/>
          </a:xfrm>
          <a:prstGeom prst="rect">
            <a:avLst/>
          </a:prstGeom>
        </p:spPr>
      </p:pic>
      <p:pic>
        <p:nvPicPr>
          <p:cNvPr id="148502" name="Picture 22" descr="Image result for Sejeong Kwon,">
            <a:extLst>
              <a:ext uri="{FF2B5EF4-FFF2-40B4-BE49-F238E27FC236}">
                <a16:creationId xmlns:a16="http://schemas.microsoft.com/office/drawing/2014/main" xmlns="" id="{417183D4-05A0-4954-A13A-93B83AF5D8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18419" y="1243805"/>
            <a:ext cx="1575094" cy="1575094"/>
          </a:xfrm>
          <a:prstGeom prst="rect">
            <a:avLst/>
          </a:prstGeom>
          <a:noFill/>
          <a:extLst>
            <a:ext uri="{909E8E84-426E-40DD-AFC4-6F175D3DCCD1}">
              <a14:hiddenFill xmlns:a14="http://schemas.microsoft.com/office/drawing/2010/main">
                <a:solidFill>
                  <a:srgbClr val="FFFFFF"/>
                </a:solidFill>
              </a14:hiddenFill>
            </a:ext>
          </a:extLst>
        </p:spPr>
      </p:pic>
      <p:pic>
        <p:nvPicPr>
          <p:cNvPr id="148504" name="Picture 24" descr="Image result for Cha Meeyoung">
            <a:extLst>
              <a:ext uri="{FF2B5EF4-FFF2-40B4-BE49-F238E27FC236}">
                <a16:creationId xmlns:a16="http://schemas.microsoft.com/office/drawing/2014/main" xmlns="" id="{51D7E0E7-DD55-4989-8D38-C4B7225270C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80312" y="3466222"/>
            <a:ext cx="1416943" cy="1655510"/>
          </a:xfrm>
          <a:prstGeom prst="rect">
            <a:avLst/>
          </a:prstGeom>
          <a:noFill/>
          <a:extLst>
            <a:ext uri="{909E8E84-426E-40DD-AFC4-6F175D3DCCD1}">
              <a14:hiddenFill xmlns:a14="http://schemas.microsoft.com/office/drawing/2010/main">
                <a:solidFill>
                  <a:srgbClr val="FFFFFF"/>
                </a:solidFill>
              </a14:hiddenFill>
            </a:ext>
          </a:extLst>
        </p:spPr>
      </p:pic>
      <p:pic>
        <p:nvPicPr>
          <p:cNvPr id="148506" name="Picture 26" descr="Image result for zhongyu wei">
            <a:extLst>
              <a:ext uri="{FF2B5EF4-FFF2-40B4-BE49-F238E27FC236}">
                <a16:creationId xmlns:a16="http://schemas.microsoft.com/office/drawing/2014/main" xmlns="" id="{D48B241E-CB9F-4AD5-90FA-64C80046FCD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94101" y="1124744"/>
            <a:ext cx="1375048" cy="171881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3C55947B-32BC-4C19-8774-8643590613DE}"/>
              </a:ext>
            </a:extLst>
          </p:cNvPr>
          <p:cNvSpPr txBox="1"/>
          <p:nvPr/>
        </p:nvSpPr>
        <p:spPr>
          <a:xfrm>
            <a:off x="873716" y="2943312"/>
            <a:ext cx="953780" cy="276999"/>
          </a:xfrm>
          <a:prstGeom prst="rect">
            <a:avLst/>
          </a:prstGeom>
          <a:noFill/>
        </p:spPr>
        <p:txBody>
          <a:bodyPr wrap="square" rtlCol="0">
            <a:spAutoFit/>
          </a:bodyPr>
          <a:lstStyle/>
          <a:p>
            <a:r>
              <a:rPr lang="en-NZ" sz="1200" dirty="0"/>
              <a:t>Jing Ma</a:t>
            </a:r>
          </a:p>
        </p:txBody>
      </p:sp>
      <p:sp>
        <p:nvSpPr>
          <p:cNvPr id="28" name="TextBox 27">
            <a:extLst>
              <a:ext uri="{FF2B5EF4-FFF2-40B4-BE49-F238E27FC236}">
                <a16:creationId xmlns:a16="http://schemas.microsoft.com/office/drawing/2014/main" xmlns="" id="{F1BD9AF6-C1F6-43FE-8C82-26716F6DCAE7}"/>
              </a:ext>
            </a:extLst>
          </p:cNvPr>
          <p:cNvSpPr txBox="1"/>
          <p:nvPr/>
        </p:nvSpPr>
        <p:spPr>
          <a:xfrm>
            <a:off x="2902536" y="2962993"/>
            <a:ext cx="1337858" cy="276999"/>
          </a:xfrm>
          <a:prstGeom prst="rect">
            <a:avLst/>
          </a:prstGeom>
          <a:noFill/>
        </p:spPr>
        <p:txBody>
          <a:bodyPr wrap="square" rtlCol="0">
            <a:spAutoFit/>
          </a:bodyPr>
          <a:lstStyle/>
          <a:p>
            <a:r>
              <a:rPr lang="en-NZ" sz="1200" dirty="0"/>
              <a:t>Bhavtosh Rath</a:t>
            </a:r>
          </a:p>
        </p:txBody>
      </p:sp>
      <p:sp>
        <p:nvSpPr>
          <p:cNvPr id="29" name="TextBox 28">
            <a:extLst>
              <a:ext uri="{FF2B5EF4-FFF2-40B4-BE49-F238E27FC236}">
                <a16:creationId xmlns:a16="http://schemas.microsoft.com/office/drawing/2014/main" xmlns="" id="{7554B748-35E6-46A4-ABAB-BA102E3B2CCD}"/>
              </a:ext>
            </a:extLst>
          </p:cNvPr>
          <p:cNvSpPr txBox="1"/>
          <p:nvPr/>
        </p:nvSpPr>
        <p:spPr>
          <a:xfrm>
            <a:off x="5041539" y="2922025"/>
            <a:ext cx="1331653" cy="276999"/>
          </a:xfrm>
          <a:prstGeom prst="rect">
            <a:avLst/>
          </a:prstGeom>
          <a:noFill/>
        </p:spPr>
        <p:txBody>
          <a:bodyPr wrap="square" rtlCol="0">
            <a:spAutoFit/>
          </a:bodyPr>
          <a:lstStyle/>
          <a:p>
            <a:r>
              <a:rPr lang="en-NZ" sz="1200" dirty="0" err="1"/>
              <a:t>Sejeong</a:t>
            </a:r>
            <a:r>
              <a:rPr lang="en-NZ" sz="1200" dirty="0"/>
              <a:t> Kwon</a:t>
            </a:r>
          </a:p>
        </p:txBody>
      </p:sp>
      <p:sp>
        <p:nvSpPr>
          <p:cNvPr id="30" name="TextBox 29">
            <a:extLst>
              <a:ext uri="{FF2B5EF4-FFF2-40B4-BE49-F238E27FC236}">
                <a16:creationId xmlns:a16="http://schemas.microsoft.com/office/drawing/2014/main" xmlns="" id="{2B9A6513-3F9C-457A-BB07-B1F397C5F149}"/>
              </a:ext>
            </a:extLst>
          </p:cNvPr>
          <p:cNvSpPr txBox="1"/>
          <p:nvPr/>
        </p:nvSpPr>
        <p:spPr>
          <a:xfrm>
            <a:off x="7016854" y="2909172"/>
            <a:ext cx="1206291" cy="276999"/>
          </a:xfrm>
          <a:prstGeom prst="rect">
            <a:avLst/>
          </a:prstGeom>
          <a:noFill/>
        </p:spPr>
        <p:txBody>
          <a:bodyPr wrap="square" rtlCol="0">
            <a:spAutoFit/>
          </a:bodyPr>
          <a:lstStyle/>
          <a:p>
            <a:r>
              <a:rPr lang="en-NZ" sz="1200" dirty="0" err="1"/>
              <a:t>Zhongyu</a:t>
            </a:r>
            <a:r>
              <a:rPr lang="en-NZ" sz="1200" dirty="0"/>
              <a:t> Wei</a:t>
            </a:r>
          </a:p>
        </p:txBody>
      </p:sp>
      <p:sp>
        <p:nvSpPr>
          <p:cNvPr id="31" name="TextBox 30">
            <a:extLst>
              <a:ext uri="{FF2B5EF4-FFF2-40B4-BE49-F238E27FC236}">
                <a16:creationId xmlns:a16="http://schemas.microsoft.com/office/drawing/2014/main" xmlns="" id="{DF0616F2-691C-4EB0-A924-52571F2EF323}"/>
              </a:ext>
            </a:extLst>
          </p:cNvPr>
          <p:cNvSpPr txBox="1"/>
          <p:nvPr/>
        </p:nvSpPr>
        <p:spPr>
          <a:xfrm>
            <a:off x="680145" y="5236884"/>
            <a:ext cx="1296144" cy="276999"/>
          </a:xfrm>
          <a:prstGeom prst="rect">
            <a:avLst/>
          </a:prstGeom>
          <a:noFill/>
        </p:spPr>
        <p:txBody>
          <a:bodyPr wrap="square" rtlCol="0">
            <a:spAutoFit/>
          </a:bodyPr>
          <a:lstStyle/>
          <a:p>
            <a:r>
              <a:rPr lang="en-NZ" sz="1200" dirty="0"/>
              <a:t>Kam-Fai Wong</a:t>
            </a:r>
          </a:p>
        </p:txBody>
      </p:sp>
      <p:sp>
        <p:nvSpPr>
          <p:cNvPr id="32" name="TextBox 31">
            <a:extLst>
              <a:ext uri="{FF2B5EF4-FFF2-40B4-BE49-F238E27FC236}">
                <a16:creationId xmlns:a16="http://schemas.microsoft.com/office/drawing/2014/main" xmlns="" id="{A987D46E-781A-4E17-9942-E0FF1E71A5F0}"/>
              </a:ext>
            </a:extLst>
          </p:cNvPr>
          <p:cNvSpPr txBox="1"/>
          <p:nvPr/>
        </p:nvSpPr>
        <p:spPr>
          <a:xfrm>
            <a:off x="2116882" y="5252343"/>
            <a:ext cx="1591022" cy="276999"/>
          </a:xfrm>
          <a:prstGeom prst="rect">
            <a:avLst/>
          </a:prstGeom>
          <a:noFill/>
        </p:spPr>
        <p:txBody>
          <a:bodyPr wrap="square" rtlCol="0">
            <a:spAutoFit/>
          </a:bodyPr>
          <a:lstStyle/>
          <a:p>
            <a:r>
              <a:rPr lang="en-NZ" sz="1200" dirty="0" err="1"/>
              <a:t>Jaideep</a:t>
            </a:r>
            <a:r>
              <a:rPr lang="en-NZ" sz="1200" dirty="0"/>
              <a:t> Srivastava</a:t>
            </a:r>
          </a:p>
        </p:txBody>
      </p:sp>
      <p:sp>
        <p:nvSpPr>
          <p:cNvPr id="34" name="TextBox 33">
            <a:extLst>
              <a:ext uri="{FF2B5EF4-FFF2-40B4-BE49-F238E27FC236}">
                <a16:creationId xmlns:a16="http://schemas.microsoft.com/office/drawing/2014/main" xmlns="" id="{C931373F-C597-4486-93FE-0C82C606FD19}"/>
              </a:ext>
            </a:extLst>
          </p:cNvPr>
          <p:cNvSpPr txBox="1"/>
          <p:nvPr/>
        </p:nvSpPr>
        <p:spPr>
          <a:xfrm>
            <a:off x="4029938" y="5252343"/>
            <a:ext cx="1301569" cy="276999"/>
          </a:xfrm>
          <a:prstGeom prst="rect">
            <a:avLst/>
          </a:prstGeom>
          <a:noFill/>
        </p:spPr>
        <p:txBody>
          <a:bodyPr wrap="square" rtlCol="0">
            <a:spAutoFit/>
          </a:bodyPr>
          <a:lstStyle/>
          <a:p>
            <a:r>
              <a:rPr lang="en-NZ" sz="1200" dirty="0"/>
              <a:t>Prasenjit </a:t>
            </a:r>
            <a:r>
              <a:rPr lang="en-NZ" sz="1200" dirty="0" err="1"/>
              <a:t>Mitra</a:t>
            </a:r>
            <a:endParaRPr lang="en-NZ" sz="1200" dirty="0"/>
          </a:p>
        </p:txBody>
      </p:sp>
      <p:sp>
        <p:nvSpPr>
          <p:cNvPr id="37" name="TextBox 36">
            <a:extLst>
              <a:ext uri="{FF2B5EF4-FFF2-40B4-BE49-F238E27FC236}">
                <a16:creationId xmlns:a16="http://schemas.microsoft.com/office/drawing/2014/main" xmlns="" id="{6299A191-476B-4489-8E86-F856441646A3}"/>
              </a:ext>
            </a:extLst>
          </p:cNvPr>
          <p:cNvSpPr txBox="1"/>
          <p:nvPr/>
        </p:nvSpPr>
        <p:spPr>
          <a:xfrm>
            <a:off x="5742728" y="5252343"/>
            <a:ext cx="1474471" cy="276999"/>
          </a:xfrm>
          <a:prstGeom prst="rect">
            <a:avLst/>
          </a:prstGeom>
          <a:noFill/>
        </p:spPr>
        <p:txBody>
          <a:bodyPr wrap="square" rtlCol="0">
            <a:spAutoFit/>
          </a:bodyPr>
          <a:lstStyle/>
          <a:p>
            <a:r>
              <a:rPr lang="en-NZ" sz="1200" dirty="0" err="1"/>
              <a:t>Benard</a:t>
            </a:r>
            <a:r>
              <a:rPr lang="en-NZ" sz="1200" dirty="0"/>
              <a:t> J. Jansen</a:t>
            </a:r>
          </a:p>
        </p:txBody>
      </p:sp>
      <p:sp>
        <p:nvSpPr>
          <p:cNvPr id="38" name="TextBox 37">
            <a:extLst>
              <a:ext uri="{FF2B5EF4-FFF2-40B4-BE49-F238E27FC236}">
                <a16:creationId xmlns:a16="http://schemas.microsoft.com/office/drawing/2014/main" xmlns="" id="{6F7A8407-15E9-4E01-BD77-84EF9FC62ED0}"/>
              </a:ext>
            </a:extLst>
          </p:cNvPr>
          <p:cNvSpPr txBox="1"/>
          <p:nvPr/>
        </p:nvSpPr>
        <p:spPr>
          <a:xfrm>
            <a:off x="7485909" y="5272138"/>
            <a:ext cx="1474471" cy="276999"/>
          </a:xfrm>
          <a:prstGeom prst="rect">
            <a:avLst/>
          </a:prstGeom>
          <a:noFill/>
        </p:spPr>
        <p:txBody>
          <a:bodyPr wrap="square" rtlCol="0">
            <a:spAutoFit/>
          </a:bodyPr>
          <a:lstStyle/>
          <a:p>
            <a:r>
              <a:rPr lang="en-NZ" sz="1200" dirty="0" err="1"/>
              <a:t>Meeyoung</a:t>
            </a:r>
            <a:r>
              <a:rPr lang="en-NZ" sz="1200" dirty="0"/>
              <a:t> Cha</a:t>
            </a:r>
          </a:p>
        </p:txBody>
      </p:sp>
      <p:pic>
        <p:nvPicPr>
          <p:cNvPr id="148508" name="Picture 28" descr="Image result for cuhk">
            <a:extLst>
              <a:ext uri="{FF2B5EF4-FFF2-40B4-BE49-F238E27FC236}">
                <a16:creationId xmlns:a16="http://schemas.microsoft.com/office/drawing/2014/main" xmlns="" id="{3DE45BB7-33C6-48E0-BD36-08BB0C29890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5434" y="5708820"/>
            <a:ext cx="1462559" cy="844909"/>
          </a:xfrm>
          <a:prstGeom prst="rect">
            <a:avLst/>
          </a:prstGeom>
          <a:noFill/>
          <a:extLst>
            <a:ext uri="{909E8E84-426E-40DD-AFC4-6F175D3DCCD1}">
              <a14:hiddenFill xmlns:a14="http://schemas.microsoft.com/office/drawing/2010/main">
                <a:solidFill>
                  <a:srgbClr val="FFFFFF"/>
                </a:solidFill>
              </a14:hiddenFill>
            </a:ext>
          </a:extLst>
        </p:spPr>
      </p:pic>
      <p:pic>
        <p:nvPicPr>
          <p:cNvPr id="148510" name="Picture 30" descr="Image result for university of minnesota">
            <a:extLst>
              <a:ext uri="{FF2B5EF4-FFF2-40B4-BE49-F238E27FC236}">
                <a16:creationId xmlns:a16="http://schemas.microsoft.com/office/drawing/2014/main" xmlns="" id="{9A5B2BA6-A52C-44EE-ADBC-23170335981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90307" y="5804550"/>
            <a:ext cx="1514884" cy="684280"/>
          </a:xfrm>
          <a:prstGeom prst="rect">
            <a:avLst/>
          </a:prstGeom>
          <a:noFill/>
          <a:extLst>
            <a:ext uri="{909E8E84-426E-40DD-AFC4-6F175D3DCCD1}">
              <a14:hiddenFill xmlns:a14="http://schemas.microsoft.com/office/drawing/2010/main">
                <a:solidFill>
                  <a:srgbClr val="FFFFFF"/>
                </a:solidFill>
              </a14:hiddenFill>
            </a:ext>
          </a:extLst>
        </p:spPr>
      </p:pic>
      <p:pic>
        <p:nvPicPr>
          <p:cNvPr id="148512" name="Picture 32" descr="Image result for pennstate">
            <a:extLst>
              <a:ext uri="{FF2B5EF4-FFF2-40B4-BE49-F238E27FC236}">
                <a16:creationId xmlns:a16="http://schemas.microsoft.com/office/drawing/2014/main" xmlns="" id="{FC4EB751-4E9A-4819-BCED-B6D8EF3C0862}"/>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73368" y="5800166"/>
            <a:ext cx="1640964" cy="724474"/>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pic>
        <p:nvPicPr>
          <p:cNvPr id="148518" name="Picture 38" descr="Image result for qcri">
            <a:extLst>
              <a:ext uri="{FF2B5EF4-FFF2-40B4-BE49-F238E27FC236}">
                <a16:creationId xmlns:a16="http://schemas.microsoft.com/office/drawing/2014/main" xmlns="" id="{3D56F384-9D0E-4309-8808-FBCA71EFF1D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198193" y="5749630"/>
            <a:ext cx="1462231" cy="775010"/>
          </a:xfrm>
          <a:prstGeom prst="rect">
            <a:avLst/>
          </a:prstGeom>
          <a:noFill/>
          <a:extLst>
            <a:ext uri="{909E8E84-426E-40DD-AFC4-6F175D3DCCD1}">
              <a14:hiddenFill xmlns:a14="http://schemas.microsoft.com/office/drawing/2010/main">
                <a:solidFill>
                  <a:srgbClr val="FFFFFF"/>
                </a:solidFill>
              </a14:hiddenFill>
            </a:ext>
          </a:extLst>
        </p:spPr>
      </p:pic>
      <p:pic>
        <p:nvPicPr>
          <p:cNvPr id="148526" name="Picture 46" descr="Image result for kaist">
            <a:extLst>
              <a:ext uri="{FF2B5EF4-FFF2-40B4-BE49-F238E27FC236}">
                <a16:creationId xmlns:a16="http://schemas.microsoft.com/office/drawing/2014/main" xmlns="" id="{82757B86-3961-4D70-95A2-6928FA87120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38269" y="5749187"/>
            <a:ext cx="879906" cy="879906"/>
          </a:xfrm>
          <a:prstGeom prst="rect">
            <a:avLst/>
          </a:prstGeom>
          <a:noFill/>
          <a:extLst>
            <a:ext uri="{909E8E84-426E-40DD-AFC4-6F175D3DCCD1}">
              <a14:hiddenFill xmlns:a14="http://schemas.microsoft.com/office/drawing/2010/main">
                <a:solidFill>
                  <a:srgbClr val="FFFFFF"/>
                </a:solidFill>
              </a14:hiddenFill>
            </a:ext>
          </a:extLst>
        </p:spPr>
      </p:pic>
      <p:pic>
        <p:nvPicPr>
          <p:cNvPr id="148528" name="Picture 48" descr="Image result for fudan university">
            <a:extLst>
              <a:ext uri="{FF2B5EF4-FFF2-40B4-BE49-F238E27FC236}">
                <a16:creationId xmlns:a16="http://schemas.microsoft.com/office/drawing/2014/main" xmlns="" id="{902C8BFE-AD02-45B6-AEFA-167C22D6ABA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073064" y="5804550"/>
            <a:ext cx="819416" cy="804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10832"/>
      </p:ext>
    </p:extLst>
  </p:cSld>
  <p:clrMapOvr>
    <a:masterClrMapping/>
  </p:clrMapOvr>
  <mc:AlternateContent xmlns:mc="http://schemas.openxmlformats.org/markup-compatibility/2006" xmlns:p14="http://schemas.microsoft.com/office/powerpoint/2010/main">
    <mc:Choice Requires="p14">
      <p:transition spd="slow" p14:dur="2000" advTm="50888"/>
    </mc:Choice>
    <mc:Fallback xmlns="">
      <p:transition spd="slow" advTm="50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8488"/>
                                        </p:tgtEl>
                                        <p:attrNameLst>
                                          <p:attrName>style.visibility</p:attrName>
                                        </p:attrNameLst>
                                      </p:cBhvr>
                                      <p:to>
                                        <p:strVal val="visible"/>
                                      </p:to>
                                    </p:set>
                                    <p:animEffect transition="in" filter="circle(in)">
                                      <p:cBhvr>
                                        <p:cTn id="7" dur="2000"/>
                                        <p:tgtEl>
                                          <p:spTgt spid="148488"/>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48502"/>
                                        </p:tgtEl>
                                        <p:attrNameLst>
                                          <p:attrName>style.visibility</p:attrName>
                                        </p:attrNameLst>
                                      </p:cBhvr>
                                      <p:to>
                                        <p:strVal val="visible"/>
                                      </p:to>
                                    </p:set>
                                    <p:animEffect transition="in" filter="circle(in)">
                                      <p:cBhvr>
                                        <p:cTn id="13" dur="2000"/>
                                        <p:tgtEl>
                                          <p:spTgt spid="148502"/>
                                        </p:tgtEl>
                                      </p:cBhvr>
                                    </p:animEffect>
                                  </p:childTnLst>
                                </p:cTn>
                              </p:par>
                              <p:par>
                                <p:cTn id="14" presetID="6" presetClass="entr" presetSubtype="16" fill="hold" nodeType="withEffect">
                                  <p:stCondLst>
                                    <p:cond delay="0"/>
                                  </p:stCondLst>
                                  <p:childTnLst>
                                    <p:set>
                                      <p:cBhvr>
                                        <p:cTn id="15" dur="1" fill="hold">
                                          <p:stCondLst>
                                            <p:cond delay="0"/>
                                          </p:stCondLst>
                                        </p:cTn>
                                        <p:tgtEl>
                                          <p:spTgt spid="148506"/>
                                        </p:tgtEl>
                                        <p:attrNameLst>
                                          <p:attrName>style.visibility</p:attrName>
                                        </p:attrNameLst>
                                      </p:cBhvr>
                                      <p:to>
                                        <p:strVal val="visible"/>
                                      </p:to>
                                    </p:set>
                                    <p:animEffect transition="in" filter="circle(in)">
                                      <p:cBhvr>
                                        <p:cTn id="16" dur="2000"/>
                                        <p:tgtEl>
                                          <p:spTgt spid="148506"/>
                                        </p:tgtEl>
                                      </p:cBhvr>
                                    </p:animEffect>
                                  </p:childTnLst>
                                </p:cTn>
                              </p:par>
                              <p:par>
                                <p:cTn id="17" presetID="6" presetClass="entr" presetSubtype="16" fill="hold" nodeType="withEffect">
                                  <p:stCondLst>
                                    <p:cond delay="0"/>
                                  </p:stCondLst>
                                  <p:childTnLst>
                                    <p:set>
                                      <p:cBhvr>
                                        <p:cTn id="18" dur="1" fill="hold">
                                          <p:stCondLst>
                                            <p:cond delay="0"/>
                                          </p:stCondLst>
                                        </p:cTn>
                                        <p:tgtEl>
                                          <p:spTgt spid="148486"/>
                                        </p:tgtEl>
                                        <p:attrNameLst>
                                          <p:attrName>style.visibility</p:attrName>
                                        </p:attrNameLst>
                                      </p:cBhvr>
                                      <p:to>
                                        <p:strVal val="visible"/>
                                      </p:to>
                                    </p:set>
                                    <p:animEffect transition="in" filter="circle(in)">
                                      <p:cBhvr>
                                        <p:cTn id="19" dur="2000"/>
                                        <p:tgtEl>
                                          <p:spTgt spid="148486"/>
                                        </p:tgtEl>
                                      </p:cBhvr>
                                    </p:animEffect>
                                  </p:childTnLst>
                                </p:cTn>
                              </p:par>
                              <p:par>
                                <p:cTn id="20" presetID="6" presetClass="entr" presetSubtype="16" fill="hold" nodeType="withEffect">
                                  <p:stCondLst>
                                    <p:cond delay="0"/>
                                  </p:stCondLst>
                                  <p:childTnLst>
                                    <p:set>
                                      <p:cBhvr>
                                        <p:cTn id="21" dur="1" fill="hold">
                                          <p:stCondLst>
                                            <p:cond delay="0"/>
                                          </p:stCondLst>
                                        </p:cTn>
                                        <p:tgtEl>
                                          <p:spTgt spid="148492"/>
                                        </p:tgtEl>
                                        <p:attrNameLst>
                                          <p:attrName>style.visibility</p:attrName>
                                        </p:attrNameLst>
                                      </p:cBhvr>
                                      <p:to>
                                        <p:strVal val="visible"/>
                                      </p:to>
                                    </p:set>
                                    <p:animEffect transition="in" filter="circle(in)">
                                      <p:cBhvr>
                                        <p:cTn id="22" dur="2000"/>
                                        <p:tgtEl>
                                          <p:spTgt spid="148492"/>
                                        </p:tgtEl>
                                      </p:cBhvr>
                                    </p:animEffect>
                                  </p:childTnLst>
                                </p:cTn>
                              </p:par>
                              <p:par>
                                <p:cTn id="23" presetID="6" presetClass="entr" presetSubtype="16" fill="hold" nodeType="withEffect">
                                  <p:stCondLst>
                                    <p:cond delay="0"/>
                                  </p:stCondLst>
                                  <p:childTnLst>
                                    <p:set>
                                      <p:cBhvr>
                                        <p:cTn id="24" dur="1" fill="hold">
                                          <p:stCondLst>
                                            <p:cond delay="0"/>
                                          </p:stCondLst>
                                        </p:cTn>
                                        <p:tgtEl>
                                          <p:spTgt spid="148498"/>
                                        </p:tgtEl>
                                        <p:attrNameLst>
                                          <p:attrName>style.visibility</p:attrName>
                                        </p:attrNameLst>
                                      </p:cBhvr>
                                      <p:to>
                                        <p:strVal val="visible"/>
                                      </p:to>
                                    </p:set>
                                    <p:animEffect transition="in" filter="circle(in)">
                                      <p:cBhvr>
                                        <p:cTn id="25" dur="2000"/>
                                        <p:tgtEl>
                                          <p:spTgt spid="148498"/>
                                        </p:tgtEl>
                                      </p:cBhvr>
                                    </p:animEffect>
                                  </p:childTnLst>
                                </p:cTn>
                              </p:par>
                              <p:par>
                                <p:cTn id="26" presetID="6"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par>
                                <p:cTn id="29" presetID="6" presetClass="entr" presetSubtype="16" fill="hold" nodeType="withEffect">
                                  <p:stCondLst>
                                    <p:cond delay="0"/>
                                  </p:stCondLst>
                                  <p:childTnLst>
                                    <p:set>
                                      <p:cBhvr>
                                        <p:cTn id="30" dur="1" fill="hold">
                                          <p:stCondLst>
                                            <p:cond delay="0"/>
                                          </p:stCondLst>
                                        </p:cTn>
                                        <p:tgtEl>
                                          <p:spTgt spid="148504"/>
                                        </p:tgtEl>
                                        <p:attrNameLst>
                                          <p:attrName>style.visibility</p:attrName>
                                        </p:attrNameLst>
                                      </p:cBhvr>
                                      <p:to>
                                        <p:strVal val="visible"/>
                                      </p:to>
                                    </p:set>
                                    <p:animEffect transition="in" filter="circle(in)">
                                      <p:cBhvr>
                                        <p:cTn id="31" dur="2000"/>
                                        <p:tgtEl>
                                          <p:spTgt spid="148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C889A-D7C2-4B8B-94D4-CFF82C50F64E}"/>
              </a:ext>
            </a:extLst>
          </p:cNvPr>
          <p:cNvSpPr>
            <a:spLocks noGrp="1"/>
          </p:cNvSpPr>
          <p:nvPr>
            <p:ph type="title"/>
          </p:nvPr>
        </p:nvSpPr>
        <p:spPr>
          <a:xfrm>
            <a:off x="457200" y="277813"/>
            <a:ext cx="8229600" cy="846931"/>
          </a:xfrm>
        </p:spPr>
        <p:txBody>
          <a:bodyPr/>
          <a:lstStyle/>
          <a:p>
            <a:r>
              <a:rPr lang="en-NZ" dirty="0"/>
              <a:t>Sources</a:t>
            </a:r>
          </a:p>
        </p:txBody>
      </p:sp>
      <p:sp>
        <p:nvSpPr>
          <p:cNvPr id="3" name="Content Placeholder 2">
            <a:extLst>
              <a:ext uri="{FF2B5EF4-FFF2-40B4-BE49-F238E27FC236}">
                <a16:creationId xmlns:a16="http://schemas.microsoft.com/office/drawing/2014/main" xmlns="" id="{41A93DFF-ACF3-4155-8BCF-9CFC3B9D4040}"/>
              </a:ext>
            </a:extLst>
          </p:cNvPr>
          <p:cNvSpPr>
            <a:spLocks noGrp="1"/>
          </p:cNvSpPr>
          <p:nvPr>
            <p:ph idx="1"/>
          </p:nvPr>
        </p:nvSpPr>
        <p:spPr>
          <a:xfrm>
            <a:off x="457200" y="1168153"/>
            <a:ext cx="8229600" cy="4853135"/>
          </a:xfrm>
        </p:spPr>
        <p:txBody>
          <a:bodyPr/>
          <a:lstStyle/>
          <a:p>
            <a:r>
              <a:rPr lang="en-NZ" sz="1600" dirty="0">
                <a:latin typeface="Times New Roman" panose="02020603050405020304" pitchFamily="18" charset="0"/>
                <a:cs typeface="Times New Roman" panose="02020603050405020304" pitchFamily="18" charset="0"/>
              </a:rPr>
              <a:t>Jing Ma, </a:t>
            </a:r>
            <a:r>
              <a:rPr lang="en-NZ" sz="1600" b="1" dirty="0">
                <a:latin typeface="Times New Roman" panose="02020603050405020304" pitchFamily="18" charset="0"/>
                <a:cs typeface="Times New Roman" panose="02020603050405020304" pitchFamily="18" charset="0"/>
              </a:rPr>
              <a:t>Wei Gao</a:t>
            </a:r>
            <a:r>
              <a:rPr lang="en-NZ" sz="1600" dirty="0">
                <a:latin typeface="Times New Roman" panose="02020603050405020304" pitchFamily="18" charset="0"/>
                <a:cs typeface="Times New Roman" panose="02020603050405020304" pitchFamily="18" charset="0"/>
              </a:rPr>
              <a:t>, and Kam-Fai Wong. </a:t>
            </a:r>
            <a:r>
              <a:rPr lang="en-NZ" sz="1600" b="1" dirty="0">
                <a:latin typeface="Times New Roman" panose="02020603050405020304" pitchFamily="18" charset="0"/>
                <a:cs typeface="Times New Roman" panose="02020603050405020304" pitchFamily="18" charset="0"/>
              </a:rPr>
              <a:t>Detect </a:t>
            </a:r>
            <a:r>
              <a:rPr lang="en-NZ" sz="1600" b="1" dirty="0" err="1">
                <a:latin typeface="Times New Roman" panose="02020603050405020304" pitchFamily="18" charset="0"/>
                <a:cs typeface="Times New Roman" panose="02020603050405020304" pitchFamily="18" charset="0"/>
              </a:rPr>
              <a:t>rumors</a:t>
            </a:r>
            <a:r>
              <a:rPr lang="en-NZ" sz="1600" b="1" dirty="0">
                <a:latin typeface="Times New Roman" panose="02020603050405020304" pitchFamily="18" charset="0"/>
                <a:cs typeface="Times New Roman" panose="02020603050405020304" pitchFamily="18" charset="0"/>
              </a:rPr>
              <a:t> in microblog posts using propagation structure via kernel learning</a:t>
            </a:r>
            <a:r>
              <a:rPr lang="en-NZ" sz="1600" dirty="0">
                <a:latin typeface="Times New Roman" panose="02020603050405020304" pitchFamily="18" charset="0"/>
                <a:cs typeface="Times New Roman" panose="02020603050405020304" pitchFamily="18" charset="0"/>
              </a:rPr>
              <a:t>. The 55th Annual Meeting of the Association for Computational Linguistics (ACL 2017).</a:t>
            </a:r>
          </a:p>
          <a:p>
            <a:endParaRPr lang="en-NZ" sz="1600" dirty="0">
              <a:latin typeface="Times New Roman" panose="02020603050405020304" pitchFamily="18" charset="0"/>
              <a:cs typeface="Times New Roman" panose="02020603050405020304" pitchFamily="18" charset="0"/>
            </a:endParaRPr>
          </a:p>
          <a:p>
            <a:r>
              <a:rPr lang="en-NZ" sz="1600" dirty="0">
                <a:latin typeface="Times New Roman" panose="02020603050405020304" pitchFamily="18" charset="0"/>
                <a:cs typeface="Times New Roman" panose="02020603050405020304" pitchFamily="18" charset="0"/>
              </a:rPr>
              <a:t>Bhavtosh Rath, </a:t>
            </a:r>
            <a:r>
              <a:rPr lang="en-NZ" sz="1600" b="1" dirty="0">
                <a:latin typeface="Times New Roman" panose="02020603050405020304" pitchFamily="18" charset="0"/>
                <a:cs typeface="Times New Roman" panose="02020603050405020304" pitchFamily="18" charset="0"/>
              </a:rPr>
              <a:t>Wei Gao</a:t>
            </a:r>
            <a:r>
              <a:rPr lang="en-NZ" sz="1600" dirty="0">
                <a:latin typeface="Times New Roman" panose="02020603050405020304" pitchFamily="18" charset="0"/>
                <a:cs typeface="Times New Roman" panose="02020603050405020304" pitchFamily="18" charset="0"/>
              </a:rPr>
              <a:t>, Jing Ma, and </a:t>
            </a:r>
            <a:r>
              <a:rPr lang="en-NZ" sz="1600" dirty="0" err="1">
                <a:latin typeface="Times New Roman" panose="02020603050405020304" pitchFamily="18" charset="0"/>
                <a:cs typeface="Times New Roman" panose="02020603050405020304" pitchFamily="18" charset="0"/>
              </a:rPr>
              <a:t>Jaideep</a:t>
            </a:r>
            <a:r>
              <a:rPr lang="en-NZ" sz="1600" dirty="0">
                <a:latin typeface="Times New Roman" panose="02020603050405020304" pitchFamily="18" charset="0"/>
                <a:cs typeface="Times New Roman" panose="02020603050405020304" pitchFamily="18" charset="0"/>
              </a:rPr>
              <a:t> Srivastava. </a:t>
            </a:r>
            <a:r>
              <a:rPr lang="en-NZ" sz="1600" b="1" dirty="0">
                <a:latin typeface="Times New Roman" panose="02020603050405020304" pitchFamily="18" charset="0"/>
                <a:cs typeface="Times New Roman" panose="02020603050405020304" pitchFamily="18" charset="0"/>
              </a:rPr>
              <a:t>From retweet to believability: utilizing trust to identify </a:t>
            </a:r>
            <a:r>
              <a:rPr lang="en-NZ" sz="1600" b="1" dirty="0" err="1">
                <a:latin typeface="Times New Roman" panose="02020603050405020304" pitchFamily="18" charset="0"/>
                <a:cs typeface="Times New Roman" panose="02020603050405020304" pitchFamily="18" charset="0"/>
              </a:rPr>
              <a:t>rumor</a:t>
            </a:r>
            <a:r>
              <a:rPr lang="en-NZ" sz="1600" b="1" dirty="0">
                <a:latin typeface="Times New Roman" panose="02020603050405020304" pitchFamily="18" charset="0"/>
                <a:cs typeface="Times New Roman" panose="02020603050405020304" pitchFamily="18" charset="0"/>
              </a:rPr>
              <a:t> spreaders on Twitter</a:t>
            </a:r>
            <a:r>
              <a:rPr lang="en-NZ" sz="1600" dirty="0">
                <a:latin typeface="Times New Roman" panose="02020603050405020304" pitchFamily="18" charset="0"/>
                <a:cs typeface="Times New Roman" panose="02020603050405020304" pitchFamily="18" charset="0"/>
              </a:rPr>
              <a:t>. The 2017 IEEE/ACM International Conference on Advances in Social Networks Analysis and Mining (ASONAM 2017).</a:t>
            </a:r>
          </a:p>
          <a:p>
            <a:endParaRPr lang="en-NZ" sz="1600" dirty="0">
              <a:latin typeface="Times New Roman" panose="02020603050405020304" pitchFamily="18" charset="0"/>
              <a:cs typeface="Times New Roman" panose="02020603050405020304" pitchFamily="18" charset="0"/>
            </a:endParaRPr>
          </a:p>
          <a:p>
            <a:r>
              <a:rPr lang="en-NZ" sz="1600" dirty="0">
                <a:latin typeface="Times New Roman" panose="02020603050405020304" pitchFamily="18" charset="0"/>
                <a:cs typeface="Times New Roman" panose="02020603050405020304" pitchFamily="18" charset="0"/>
              </a:rPr>
              <a:t>Jing Ma, </a:t>
            </a:r>
            <a:r>
              <a:rPr lang="en-NZ" sz="1600" b="1" dirty="0">
                <a:latin typeface="Times New Roman" panose="02020603050405020304" pitchFamily="18" charset="0"/>
                <a:cs typeface="Times New Roman" panose="02020603050405020304" pitchFamily="18" charset="0"/>
              </a:rPr>
              <a:t>Wei Gao</a:t>
            </a:r>
            <a:r>
              <a:rPr lang="en-NZ" sz="1600" dirty="0">
                <a:latin typeface="Times New Roman" panose="02020603050405020304" pitchFamily="18" charset="0"/>
                <a:cs typeface="Times New Roman" panose="02020603050405020304" pitchFamily="18" charset="0"/>
              </a:rPr>
              <a:t>, Prasenjit </a:t>
            </a:r>
            <a:r>
              <a:rPr lang="en-NZ" sz="1600" dirty="0" err="1">
                <a:latin typeface="Times New Roman" panose="02020603050405020304" pitchFamily="18" charset="0"/>
                <a:cs typeface="Times New Roman" panose="02020603050405020304" pitchFamily="18" charset="0"/>
              </a:rPr>
              <a:t>Mitra</a:t>
            </a:r>
            <a:r>
              <a:rPr lang="en-NZ" sz="1600" dirty="0">
                <a:latin typeface="Times New Roman" panose="02020603050405020304" pitchFamily="18" charset="0"/>
                <a:cs typeface="Times New Roman" panose="02020603050405020304" pitchFamily="18" charset="0"/>
              </a:rPr>
              <a:t>, </a:t>
            </a:r>
            <a:r>
              <a:rPr lang="en-NZ" sz="1600" dirty="0" err="1">
                <a:latin typeface="Times New Roman" panose="02020603050405020304" pitchFamily="18" charset="0"/>
                <a:cs typeface="Times New Roman" panose="02020603050405020304" pitchFamily="18" charset="0"/>
              </a:rPr>
              <a:t>Sejeong</a:t>
            </a:r>
            <a:r>
              <a:rPr lang="en-NZ" sz="1600" dirty="0">
                <a:latin typeface="Times New Roman" panose="02020603050405020304" pitchFamily="18" charset="0"/>
                <a:cs typeface="Times New Roman" panose="02020603050405020304" pitchFamily="18" charset="0"/>
              </a:rPr>
              <a:t> Kwon, Bernard J. Jansen, Kam-Fai Wong, and </a:t>
            </a:r>
            <a:r>
              <a:rPr lang="en-NZ" sz="1600" dirty="0" err="1">
                <a:latin typeface="Times New Roman" panose="02020603050405020304" pitchFamily="18" charset="0"/>
                <a:cs typeface="Times New Roman" panose="02020603050405020304" pitchFamily="18" charset="0"/>
              </a:rPr>
              <a:t>Meeyoung</a:t>
            </a:r>
            <a:r>
              <a:rPr lang="en-NZ" sz="1600" dirty="0">
                <a:latin typeface="Times New Roman" panose="02020603050405020304" pitchFamily="18" charset="0"/>
                <a:cs typeface="Times New Roman" panose="02020603050405020304" pitchFamily="18" charset="0"/>
              </a:rPr>
              <a:t> Cha. </a:t>
            </a:r>
            <a:r>
              <a:rPr lang="en-NZ" sz="1600" b="1" dirty="0">
                <a:latin typeface="Times New Roman" panose="02020603050405020304" pitchFamily="18" charset="0"/>
                <a:cs typeface="Times New Roman" panose="02020603050405020304" pitchFamily="18" charset="0"/>
              </a:rPr>
              <a:t>Detecting </a:t>
            </a:r>
            <a:r>
              <a:rPr lang="en-NZ" sz="1600" b="1" dirty="0" err="1">
                <a:latin typeface="Times New Roman" panose="02020603050405020304" pitchFamily="18" charset="0"/>
                <a:cs typeface="Times New Roman" panose="02020603050405020304" pitchFamily="18" charset="0"/>
              </a:rPr>
              <a:t>rumors</a:t>
            </a:r>
            <a:r>
              <a:rPr lang="en-NZ" sz="1600" b="1" dirty="0">
                <a:latin typeface="Times New Roman" panose="02020603050405020304" pitchFamily="18" charset="0"/>
                <a:cs typeface="Times New Roman" panose="02020603050405020304" pitchFamily="18" charset="0"/>
              </a:rPr>
              <a:t> from microblogs with recurrent neural networks</a:t>
            </a:r>
            <a:r>
              <a:rPr lang="en-NZ" sz="1600" dirty="0">
                <a:latin typeface="Times New Roman" panose="02020603050405020304" pitchFamily="18" charset="0"/>
                <a:cs typeface="Times New Roman" panose="02020603050405020304" pitchFamily="18" charset="0"/>
              </a:rPr>
              <a:t>. The 25th International Joint Conference on Artificial Intelligence (IJCAI 2016).</a:t>
            </a:r>
          </a:p>
          <a:p>
            <a:endParaRPr lang="en-NZ" sz="1600" dirty="0">
              <a:latin typeface="Times New Roman" panose="02020603050405020304" pitchFamily="18" charset="0"/>
              <a:cs typeface="Times New Roman" panose="02020603050405020304" pitchFamily="18" charset="0"/>
            </a:endParaRPr>
          </a:p>
          <a:p>
            <a:r>
              <a:rPr lang="en-NZ" sz="1600" dirty="0">
                <a:latin typeface="Times New Roman" panose="02020603050405020304" pitchFamily="18" charset="0"/>
                <a:cs typeface="Times New Roman" panose="02020603050405020304" pitchFamily="18" charset="0"/>
              </a:rPr>
              <a:t>Jing Ma, </a:t>
            </a:r>
            <a:r>
              <a:rPr lang="en-NZ" sz="1600" b="1" dirty="0">
                <a:latin typeface="Times New Roman" panose="02020603050405020304" pitchFamily="18" charset="0"/>
                <a:cs typeface="Times New Roman" panose="02020603050405020304" pitchFamily="18" charset="0"/>
              </a:rPr>
              <a:t>Wei Gao</a:t>
            </a:r>
            <a:r>
              <a:rPr lang="en-NZ" sz="1600" dirty="0">
                <a:latin typeface="Times New Roman" panose="02020603050405020304" pitchFamily="18" charset="0"/>
                <a:cs typeface="Times New Roman" panose="02020603050405020304" pitchFamily="18" charset="0"/>
              </a:rPr>
              <a:t>, </a:t>
            </a:r>
            <a:r>
              <a:rPr lang="en-NZ" sz="1600" dirty="0" err="1">
                <a:latin typeface="Times New Roman" panose="02020603050405020304" pitchFamily="18" charset="0"/>
                <a:cs typeface="Times New Roman" panose="02020603050405020304" pitchFamily="18" charset="0"/>
              </a:rPr>
              <a:t>Zhongyu</a:t>
            </a:r>
            <a:r>
              <a:rPr lang="en-NZ" sz="1600" dirty="0">
                <a:latin typeface="Times New Roman" panose="02020603050405020304" pitchFamily="18" charset="0"/>
                <a:cs typeface="Times New Roman" panose="02020603050405020304" pitchFamily="18" charset="0"/>
              </a:rPr>
              <a:t> Wei, </a:t>
            </a:r>
            <a:r>
              <a:rPr lang="en-NZ" sz="1600" dirty="0" err="1">
                <a:latin typeface="Times New Roman" panose="02020603050405020304" pitchFamily="18" charset="0"/>
                <a:cs typeface="Times New Roman" panose="02020603050405020304" pitchFamily="18" charset="0"/>
              </a:rPr>
              <a:t>Yueming</a:t>
            </a:r>
            <a:r>
              <a:rPr lang="en-NZ" sz="1600" dirty="0">
                <a:latin typeface="Times New Roman" panose="02020603050405020304" pitchFamily="18" charset="0"/>
                <a:cs typeface="Times New Roman" panose="02020603050405020304" pitchFamily="18" charset="0"/>
              </a:rPr>
              <a:t> Lu, and Kam-Fai Wong. </a:t>
            </a:r>
            <a:r>
              <a:rPr lang="en-NZ" sz="1600" b="1" dirty="0">
                <a:latin typeface="Times New Roman" panose="02020603050405020304" pitchFamily="18" charset="0"/>
                <a:cs typeface="Times New Roman" panose="02020603050405020304" pitchFamily="18" charset="0"/>
              </a:rPr>
              <a:t>Detect </a:t>
            </a:r>
            <a:r>
              <a:rPr lang="en-NZ" sz="1600" b="1" dirty="0" err="1">
                <a:latin typeface="Times New Roman" panose="02020603050405020304" pitchFamily="18" charset="0"/>
                <a:cs typeface="Times New Roman" panose="02020603050405020304" pitchFamily="18" charset="0"/>
              </a:rPr>
              <a:t>rumors</a:t>
            </a:r>
            <a:r>
              <a:rPr lang="en-NZ" sz="1600" b="1" dirty="0">
                <a:latin typeface="Times New Roman" panose="02020603050405020304" pitchFamily="18" charset="0"/>
                <a:cs typeface="Times New Roman" panose="02020603050405020304" pitchFamily="18" charset="0"/>
              </a:rPr>
              <a:t> using time series of social context information on microblogging websites</a:t>
            </a:r>
            <a:r>
              <a:rPr lang="en-NZ" sz="1600" dirty="0">
                <a:latin typeface="Times New Roman" panose="02020603050405020304" pitchFamily="18" charset="0"/>
                <a:cs typeface="Times New Roman" panose="02020603050405020304" pitchFamily="18" charset="0"/>
              </a:rPr>
              <a:t>. The 24th ACM International Conference on Information and Knowledge Management (CIKM 2015).</a:t>
            </a:r>
          </a:p>
          <a:p>
            <a:endParaRPr lang="en-N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9690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rumors?</a:t>
            </a:r>
          </a:p>
        </p:txBody>
      </p:sp>
      <p:sp>
        <p:nvSpPr>
          <p:cNvPr id="25" name="TextBox 24">
            <a:extLst>
              <a:ext uri="{FF2B5EF4-FFF2-40B4-BE49-F238E27FC236}">
                <a16:creationId xmlns:a16="http://schemas.microsoft.com/office/drawing/2014/main" xmlns="" id="{22E66CA3-2883-43B9-ACAE-11EBDA5299C6}"/>
              </a:ext>
            </a:extLst>
          </p:cNvPr>
          <p:cNvSpPr txBox="1"/>
          <p:nvPr/>
        </p:nvSpPr>
        <p:spPr>
          <a:xfrm>
            <a:off x="457200" y="5180450"/>
            <a:ext cx="4464496" cy="1015663"/>
          </a:xfrm>
          <a:prstGeom prst="rect">
            <a:avLst/>
          </a:prstGeom>
          <a:noFill/>
        </p:spPr>
        <p:txBody>
          <a:bodyPr wrap="square" rtlCol="0">
            <a:spAutoFit/>
          </a:bodyPr>
          <a:lstStyle/>
          <a:p>
            <a:r>
              <a:rPr lang="en-US" altLang="zh-HK" sz="2000" b="0" dirty="0">
                <a:latin typeface="Times New Roman" panose="02020603050405020304" pitchFamily="18" charset="0"/>
                <a:cs typeface="Times New Roman" panose="02020603050405020304" pitchFamily="18" charset="0"/>
              </a:rPr>
              <a:t>A story or statement whose truth value is </a:t>
            </a:r>
            <a:r>
              <a:rPr lang="en-US" altLang="zh-HK" sz="2000" dirty="0">
                <a:latin typeface="Times New Roman" panose="02020603050405020304" pitchFamily="18" charset="0"/>
                <a:cs typeface="Times New Roman" panose="02020603050405020304" pitchFamily="18" charset="0"/>
              </a:rPr>
              <a:t>unverified</a:t>
            </a:r>
            <a:r>
              <a:rPr lang="en-US" altLang="zh-HK" sz="2000" b="0" dirty="0">
                <a:latin typeface="Times New Roman" panose="02020603050405020304" pitchFamily="18" charset="0"/>
                <a:cs typeface="Times New Roman" panose="02020603050405020304" pitchFamily="18" charset="0"/>
              </a:rPr>
              <a:t> or deliberately </a:t>
            </a:r>
            <a:r>
              <a:rPr lang="en-US" altLang="zh-HK" sz="2000" dirty="0">
                <a:latin typeface="Times New Roman" panose="02020603050405020304" pitchFamily="18" charset="0"/>
                <a:cs typeface="Times New Roman" panose="02020603050405020304" pitchFamily="18" charset="0"/>
              </a:rPr>
              <a:t>false </a:t>
            </a:r>
            <a:r>
              <a:rPr lang="en-US" altLang="zh-HK" sz="2000" b="0" dirty="0">
                <a:latin typeface="Times New Roman" panose="02020603050405020304" pitchFamily="18" charset="0"/>
                <a:cs typeface="Times New Roman" panose="02020603050405020304" pitchFamily="18" charset="0"/>
              </a:rPr>
              <a:t>(</a:t>
            </a:r>
            <a:r>
              <a:rPr lang="en-US" altLang="zh-HK" sz="2000" b="0" dirty="0" err="1">
                <a:latin typeface="Times New Roman" panose="02020603050405020304" pitchFamily="18" charset="0"/>
                <a:cs typeface="Times New Roman" panose="02020603050405020304" pitchFamily="18" charset="0"/>
              </a:rPr>
              <a:t>Difonzo</a:t>
            </a:r>
            <a:r>
              <a:rPr lang="en-US" altLang="zh-HK" sz="2000" b="0" dirty="0">
                <a:latin typeface="Times New Roman" panose="02020603050405020304" pitchFamily="18" charset="0"/>
                <a:cs typeface="Times New Roman" panose="02020603050405020304" pitchFamily="18" charset="0"/>
              </a:rPr>
              <a:t> and Bordia, 2007)</a:t>
            </a:r>
            <a:endParaRPr lang="en-US" altLang="zh-HK" sz="2400" b="0" dirty="0">
              <a:latin typeface="Times New Roman" panose="02020603050405020304" pitchFamily="18" charset="0"/>
              <a:cs typeface="Times New Roman" panose="02020603050405020304" pitchFamily="18" charset="0"/>
            </a:endParaRPr>
          </a:p>
        </p:txBody>
      </p:sp>
      <p:pic>
        <p:nvPicPr>
          <p:cNvPr id="26" name="Picture 2">
            <a:extLst>
              <a:ext uri="{FF2B5EF4-FFF2-40B4-BE49-F238E27FC236}">
                <a16:creationId xmlns:a16="http://schemas.microsoft.com/office/drawing/2014/main" xmlns="" id="{A9583B1E-2F8E-4BB9-A5B2-AF2EBA962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025" y="1772816"/>
            <a:ext cx="4404682" cy="349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a:extLst>
              <a:ext uri="{FF2B5EF4-FFF2-40B4-BE49-F238E27FC236}">
                <a16:creationId xmlns:a16="http://schemas.microsoft.com/office/drawing/2014/main" xmlns="" id="{E3EC11F7-5291-489D-9726-D1C0FC0A2E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5004" y="977942"/>
            <a:ext cx="2895600" cy="3027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a:extLst>
              <a:ext uri="{FF2B5EF4-FFF2-40B4-BE49-F238E27FC236}">
                <a16:creationId xmlns:a16="http://schemas.microsoft.com/office/drawing/2014/main" xmlns="" id="{28CB2EC9-68C6-4C79-AC64-0635A13982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268" y="4088555"/>
            <a:ext cx="2819400" cy="1890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 name="Group 13">
            <a:extLst>
              <a:ext uri="{FF2B5EF4-FFF2-40B4-BE49-F238E27FC236}">
                <a16:creationId xmlns:a16="http://schemas.microsoft.com/office/drawing/2014/main" xmlns="" id="{0DACEB02-E094-46C9-A996-456F0F03C964}"/>
              </a:ext>
            </a:extLst>
          </p:cNvPr>
          <p:cNvGrpSpPr/>
          <p:nvPr/>
        </p:nvGrpSpPr>
        <p:grpSpPr>
          <a:xfrm>
            <a:off x="5514067" y="4960022"/>
            <a:ext cx="2699400" cy="345000"/>
            <a:chOff x="5514067" y="4960022"/>
            <a:chExt cx="2699400" cy="345000"/>
          </a:xfrm>
        </p:grpSpPr>
        <p:cxnSp>
          <p:nvCxnSpPr>
            <p:cNvPr id="29" name="Straight Connector 28">
              <a:extLst>
                <a:ext uri="{FF2B5EF4-FFF2-40B4-BE49-F238E27FC236}">
                  <a16:creationId xmlns:a16="http://schemas.microsoft.com/office/drawing/2014/main" xmlns="" id="{CD3A0942-DDFE-4A00-9116-5AAA03D4BF43}"/>
                </a:ext>
              </a:extLst>
            </p:cNvPr>
            <p:cNvCxnSpPr/>
            <p:nvPr/>
          </p:nvCxnSpPr>
          <p:spPr>
            <a:xfrm>
              <a:off x="6142267" y="4960022"/>
              <a:ext cx="1981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F615CDDF-5761-4675-85E8-B9E5B2D1DDFA}"/>
                </a:ext>
              </a:extLst>
            </p:cNvPr>
            <p:cNvCxnSpPr/>
            <p:nvPr/>
          </p:nvCxnSpPr>
          <p:spPr>
            <a:xfrm>
              <a:off x="5514067" y="5069222"/>
              <a:ext cx="2699400" cy="405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1BCFEF42-0BD5-4745-8EFA-1C9213E9F262}"/>
                </a:ext>
              </a:extLst>
            </p:cNvPr>
            <p:cNvCxnSpPr/>
            <p:nvPr/>
          </p:nvCxnSpPr>
          <p:spPr>
            <a:xfrm>
              <a:off x="5528467" y="5192822"/>
              <a:ext cx="24426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A2C062D-F780-49AD-9BFF-CBCE2F397220}"/>
                </a:ext>
              </a:extLst>
            </p:cNvPr>
            <p:cNvCxnSpPr/>
            <p:nvPr/>
          </p:nvCxnSpPr>
          <p:spPr>
            <a:xfrm>
              <a:off x="5514067" y="5305022"/>
              <a:ext cx="24720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xmlns="" id="{06C69533-F0A4-461A-9320-3F11C275F8B2}"/>
              </a:ext>
            </a:extLst>
          </p:cNvPr>
          <p:cNvSpPr txBox="1"/>
          <p:nvPr/>
        </p:nvSpPr>
        <p:spPr>
          <a:xfrm>
            <a:off x="5391022" y="589909"/>
            <a:ext cx="2822445" cy="369332"/>
          </a:xfrm>
          <a:prstGeom prst="rect">
            <a:avLst/>
          </a:prstGeom>
          <a:noFill/>
        </p:spPr>
        <p:txBody>
          <a:bodyPr wrap="square" rtlCol="0">
            <a:spAutoFit/>
          </a:bodyPr>
          <a:lstStyle/>
          <a:p>
            <a:r>
              <a:rPr lang="en-NZ" i="1" dirty="0"/>
              <a:t>Zuckerberg’s Facebook</a:t>
            </a:r>
          </a:p>
        </p:txBody>
      </p:sp>
      <p:sp>
        <p:nvSpPr>
          <p:cNvPr id="34" name="TextBox 33">
            <a:extLst>
              <a:ext uri="{FF2B5EF4-FFF2-40B4-BE49-F238E27FC236}">
                <a16:creationId xmlns:a16="http://schemas.microsoft.com/office/drawing/2014/main" xmlns="" id="{9B171D91-2974-48D7-B3C7-C8A0423FFA31}"/>
              </a:ext>
            </a:extLst>
          </p:cNvPr>
          <p:cNvSpPr txBox="1"/>
          <p:nvPr/>
        </p:nvSpPr>
        <p:spPr>
          <a:xfrm>
            <a:off x="7620000" y="4154957"/>
            <a:ext cx="1715517" cy="369332"/>
          </a:xfrm>
          <a:prstGeom prst="rect">
            <a:avLst/>
          </a:prstGeom>
          <a:noFill/>
        </p:spPr>
        <p:txBody>
          <a:bodyPr wrap="square" rtlCol="0">
            <a:spAutoFit/>
          </a:bodyPr>
          <a:lstStyle/>
          <a:p>
            <a:r>
              <a:rPr lang="en-NZ" i="1" dirty="0"/>
              <a:t>Another user</a:t>
            </a:r>
          </a:p>
        </p:txBody>
      </p:sp>
      <p:grpSp>
        <p:nvGrpSpPr>
          <p:cNvPr id="39" name="Group 38">
            <a:extLst>
              <a:ext uri="{FF2B5EF4-FFF2-40B4-BE49-F238E27FC236}">
                <a16:creationId xmlns:a16="http://schemas.microsoft.com/office/drawing/2014/main" xmlns="" id="{E66F26AE-5498-4822-A70A-D028AF6A1DFF}"/>
              </a:ext>
            </a:extLst>
          </p:cNvPr>
          <p:cNvGrpSpPr/>
          <p:nvPr/>
        </p:nvGrpSpPr>
        <p:grpSpPr>
          <a:xfrm>
            <a:off x="5528467" y="2242572"/>
            <a:ext cx="2618075" cy="106308"/>
            <a:chOff x="5528467" y="2242572"/>
            <a:chExt cx="2618075" cy="106308"/>
          </a:xfrm>
        </p:grpSpPr>
        <p:cxnSp>
          <p:nvCxnSpPr>
            <p:cNvPr id="35" name="Straight Connector 34">
              <a:extLst>
                <a:ext uri="{FF2B5EF4-FFF2-40B4-BE49-F238E27FC236}">
                  <a16:creationId xmlns:a16="http://schemas.microsoft.com/office/drawing/2014/main" xmlns="" id="{16205AE4-1480-4109-81D3-0DBC0EAFEB9D}"/>
                </a:ext>
              </a:extLst>
            </p:cNvPr>
            <p:cNvCxnSpPr>
              <a:cxnSpLocks/>
            </p:cNvCxnSpPr>
            <p:nvPr/>
          </p:nvCxnSpPr>
          <p:spPr>
            <a:xfrm>
              <a:off x="5528467" y="2348880"/>
              <a:ext cx="261807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F3CD3415-F5ED-4118-BBD1-D8679FD70514}"/>
                </a:ext>
              </a:extLst>
            </p:cNvPr>
            <p:cNvCxnSpPr>
              <a:cxnSpLocks/>
            </p:cNvCxnSpPr>
            <p:nvPr/>
          </p:nvCxnSpPr>
          <p:spPr>
            <a:xfrm>
              <a:off x="7064841" y="2242572"/>
              <a:ext cx="104919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3" name="Picture 42">
            <a:extLst>
              <a:ext uri="{FF2B5EF4-FFF2-40B4-BE49-F238E27FC236}">
                <a16:creationId xmlns:a16="http://schemas.microsoft.com/office/drawing/2014/main" xmlns="" id="{82358E76-6A74-44E3-9878-F1A7EE902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42" y="1011417"/>
            <a:ext cx="1840714" cy="617383"/>
          </a:xfrm>
          <a:prstGeom prst="rect">
            <a:avLst/>
          </a:prstGeom>
        </p:spPr>
      </p:pic>
    </p:spTree>
    <p:extLst>
      <p:ext uri="{BB962C8B-B14F-4D97-AF65-F5344CB8AC3E}">
        <p14:creationId xmlns:p14="http://schemas.microsoft.com/office/powerpoint/2010/main" val="777986767"/>
      </p:ext>
    </p:extLst>
  </p:cSld>
  <p:clrMapOvr>
    <a:masterClrMapping/>
  </p:clrMapOvr>
  <mc:AlternateContent xmlns:mc="http://schemas.openxmlformats.org/markup-compatibility/2006" xmlns:p14="http://schemas.microsoft.com/office/powerpoint/2010/main">
    <mc:Choice Requires="p14">
      <p:transition spd="slow" p14:dur="2000" advTm="80143"/>
    </mc:Choice>
    <mc:Fallback xmlns="">
      <p:transition spd="slow" advTm="801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goes viral, but it’s fake…!</a:t>
            </a:r>
          </a:p>
        </p:txBody>
      </p:sp>
      <p:pic>
        <p:nvPicPr>
          <p:cNvPr id="19" name="Picture 18">
            <a:extLst>
              <a:ext uri="{FF2B5EF4-FFF2-40B4-BE49-F238E27FC236}">
                <a16:creationId xmlns:a16="http://schemas.microsoft.com/office/drawing/2014/main" xmlns="" id="{14C409E0-B053-4BB4-BBED-7AAC9CBA6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511" y="1417638"/>
            <a:ext cx="3709277" cy="2781958"/>
          </a:xfrm>
          <a:prstGeom prst="rect">
            <a:avLst/>
          </a:prstGeom>
        </p:spPr>
      </p:pic>
      <p:pic>
        <p:nvPicPr>
          <p:cNvPr id="20" name="Picture 19">
            <a:extLst>
              <a:ext uri="{FF2B5EF4-FFF2-40B4-BE49-F238E27FC236}">
                <a16:creationId xmlns:a16="http://schemas.microsoft.com/office/drawing/2014/main" xmlns="" id="{24209B3D-2F70-4EC2-A3CC-1D1CEB117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394043"/>
            <a:ext cx="1828458" cy="1369579"/>
          </a:xfrm>
          <a:prstGeom prst="rect">
            <a:avLst/>
          </a:prstGeom>
        </p:spPr>
      </p:pic>
      <p:pic>
        <p:nvPicPr>
          <p:cNvPr id="21" name="Picture 20">
            <a:extLst>
              <a:ext uri="{FF2B5EF4-FFF2-40B4-BE49-F238E27FC236}">
                <a16:creationId xmlns:a16="http://schemas.microsoft.com/office/drawing/2014/main" xmlns="" id="{CDF22DDA-1CD8-4A8D-89D3-11504957C8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1717" y="4703996"/>
            <a:ext cx="2164539" cy="725995"/>
          </a:xfrm>
          <a:prstGeom prst="rect">
            <a:avLst/>
          </a:prstGeom>
        </p:spPr>
      </p:pic>
      <p:pic>
        <p:nvPicPr>
          <p:cNvPr id="22" name="Picture 21">
            <a:extLst>
              <a:ext uri="{FF2B5EF4-FFF2-40B4-BE49-F238E27FC236}">
                <a16:creationId xmlns:a16="http://schemas.microsoft.com/office/drawing/2014/main" xmlns="" id="{0E615B76-2BBC-40AA-8616-150EBF1D7D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5905" y="1268760"/>
            <a:ext cx="4334167" cy="2310644"/>
          </a:xfrm>
          <a:prstGeom prst="rect">
            <a:avLst/>
          </a:prstGeom>
        </p:spPr>
      </p:pic>
      <p:pic>
        <p:nvPicPr>
          <p:cNvPr id="23" name="Picture 22">
            <a:extLst>
              <a:ext uri="{FF2B5EF4-FFF2-40B4-BE49-F238E27FC236}">
                <a16:creationId xmlns:a16="http://schemas.microsoft.com/office/drawing/2014/main" xmlns="" id="{50B24635-4D14-4FED-BD12-E5634E4AA8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6470" y="3657336"/>
            <a:ext cx="4325907" cy="2141609"/>
          </a:xfrm>
          <a:prstGeom prst="rect">
            <a:avLst/>
          </a:prstGeom>
        </p:spPr>
      </p:pic>
    </p:spTree>
    <p:extLst>
      <p:ext uri="{BB962C8B-B14F-4D97-AF65-F5344CB8AC3E}">
        <p14:creationId xmlns:p14="http://schemas.microsoft.com/office/powerpoint/2010/main" val="2615619177"/>
      </p:ext>
    </p:extLst>
  </p:cSld>
  <p:clrMapOvr>
    <a:masterClrMapping/>
  </p:clrMapOvr>
  <mc:AlternateContent xmlns:mc="http://schemas.openxmlformats.org/markup-compatibility/2006" xmlns:p14="http://schemas.microsoft.com/office/powerpoint/2010/main">
    <mc:Choice Requires="p14">
      <p:transition spd="slow" p14:dur="2000" advTm="80143"/>
    </mc:Choice>
    <mc:Fallback xmlns="">
      <p:transition spd="slow" advTm="8014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17.3|13.7|22.5|23.9"/>
</p:tagLst>
</file>

<file path=ppt/tags/tag2.xml><?xml version="1.0" encoding="utf-8"?>
<p:tagLst xmlns:a="http://schemas.openxmlformats.org/drawingml/2006/main" xmlns:r="http://schemas.openxmlformats.org/officeDocument/2006/relationships" xmlns:p="http://schemas.openxmlformats.org/presentationml/2006/main">
  <p:tag name="TIMING" val="|2.6|17.3|13.7|22.5|23.9"/>
</p:tagLst>
</file>

<file path=ppt/tags/tag3.xml><?xml version="1.0" encoding="utf-8"?>
<p:tagLst xmlns:a="http://schemas.openxmlformats.org/drawingml/2006/main" xmlns:r="http://schemas.openxmlformats.org/officeDocument/2006/relationships" xmlns:p="http://schemas.openxmlformats.org/presentationml/2006/main">
  <p:tag name="TIMING" val="|2.6|17.3|13.7|22.5|23.9"/>
</p:tagLst>
</file>

<file path=ppt/tags/tag4.xml><?xml version="1.0" encoding="utf-8"?>
<p:tagLst xmlns:a="http://schemas.openxmlformats.org/drawingml/2006/main" xmlns:r="http://schemas.openxmlformats.org/officeDocument/2006/relationships" xmlns:p="http://schemas.openxmlformats.org/presentationml/2006/main">
  <p:tag name="TIMING" val="|8.2|16.5|4.3|6.9|16|15.7|22.9"/>
</p:tagLst>
</file>

<file path=ppt/tags/tag5.xml><?xml version="1.0" encoding="utf-8"?>
<p:tagLst xmlns:a="http://schemas.openxmlformats.org/drawingml/2006/main" xmlns:r="http://schemas.openxmlformats.org/officeDocument/2006/relationships" xmlns:p="http://schemas.openxmlformats.org/presentationml/2006/main">
  <p:tag name="TIMING" val="|8.2|16.5|4.3|6.9|16|15.7|22.9"/>
</p:tagLst>
</file>

<file path=ppt/tags/tag6.xml><?xml version="1.0" encoding="utf-8"?>
<p:tagLst xmlns:a="http://schemas.openxmlformats.org/drawingml/2006/main" xmlns:r="http://schemas.openxmlformats.org/officeDocument/2006/relationships" xmlns:p="http://schemas.openxmlformats.org/presentationml/2006/main">
  <p:tag name="TIMING" val="|8.2|16.5|4.3|6.9|16|15.7|22.9"/>
</p:tagLst>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86860</TotalTime>
  <Words>5144</Words>
  <Application>Microsoft Macintosh PowerPoint</Application>
  <PresentationFormat>On-screen Show (4:3)</PresentationFormat>
  <Paragraphs>851</Paragraphs>
  <Slides>59</Slides>
  <Notes>39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59</vt:i4>
      </vt:variant>
    </vt:vector>
  </HeadingPairs>
  <TitlesOfParts>
    <vt:vector size="73" baseType="lpstr">
      <vt:lpstr>Avenir Roman</vt:lpstr>
      <vt:lpstr>Calibri</vt:lpstr>
      <vt:lpstr>Cambria Math</vt:lpstr>
      <vt:lpstr>Courier New</vt:lpstr>
      <vt:lpstr>Garamond</vt:lpstr>
      <vt:lpstr>Helvetica</vt:lpstr>
      <vt:lpstr>Microsoft YaHei</vt:lpstr>
      <vt:lpstr>Times</vt:lpstr>
      <vt:lpstr>Times New Roman</vt:lpstr>
      <vt:lpstr>Times New Roman Bold</vt:lpstr>
      <vt:lpstr>Wingdings</vt:lpstr>
      <vt:lpstr>宋体</vt:lpstr>
      <vt:lpstr>Arial</vt:lpstr>
      <vt:lpstr>Edge</vt:lpstr>
      <vt:lpstr>Learning to Identify Rumors on Twitter</vt:lpstr>
      <vt:lpstr>Overall Research Focus – Text Mining</vt:lpstr>
      <vt:lpstr>My Research Areas</vt:lpstr>
      <vt:lpstr>About Myself</vt:lpstr>
      <vt:lpstr>Learning to Identify Rumors on Twitter</vt:lpstr>
      <vt:lpstr>Acknowledging collaborators</vt:lpstr>
      <vt:lpstr>Sources</vt:lpstr>
      <vt:lpstr>What are rumors?</vt:lpstr>
      <vt:lpstr>It goes viral, but it’s fake…!</vt:lpstr>
      <vt:lpstr>Rumor becomes a daily issue</vt:lpstr>
      <vt:lpstr>Outline</vt:lpstr>
      <vt:lpstr>PowerPoint Presentation</vt:lpstr>
      <vt:lpstr>PowerPoint Presentation</vt:lpstr>
      <vt:lpstr>PowerPoint Presentation</vt:lpstr>
      <vt:lpstr>Outline</vt:lpstr>
      <vt:lpstr>PowerPoint Presentation</vt:lpstr>
      <vt:lpstr>PowerPoint Presentation</vt:lpstr>
      <vt:lpstr>Outline</vt:lpstr>
      <vt:lpstr>PowerPoint Presentation</vt:lpstr>
      <vt:lpstr>PowerPoint Presentation</vt:lpstr>
      <vt:lpstr>Problem statement (1)</vt:lpstr>
      <vt:lpstr>Outline</vt:lpstr>
      <vt:lpstr>PowerPoint Presentation</vt:lpstr>
      <vt:lpstr>Our hypothesis</vt:lpstr>
      <vt:lpstr>Data collection</vt:lpstr>
      <vt:lpstr>Time series formation</vt:lpstr>
      <vt:lpstr>Time series formation algorithm</vt:lpstr>
      <vt:lpstr>Basic tanh-RNN model</vt:lpstr>
      <vt:lpstr>One-layer gated RNN models</vt:lpstr>
      <vt:lpstr>Two-layer gated RNN models</vt:lpstr>
      <vt:lpstr>Outline</vt:lpstr>
      <vt:lpstr>Statistics of data collection</vt:lpstr>
      <vt:lpstr>PowerPoint Presentation</vt:lpstr>
      <vt:lpstr>PowerPoint Presentation</vt:lpstr>
      <vt:lpstr>Results on Twitter</vt:lpstr>
      <vt:lpstr>Results on Weibo</vt:lpstr>
      <vt:lpstr>Results on early rumor detection</vt:lpstr>
      <vt:lpstr>Recap</vt:lpstr>
      <vt:lpstr>Outline</vt:lpstr>
      <vt:lpstr>Make use of propagation structure</vt:lpstr>
      <vt:lpstr>How does it go viral?</vt:lpstr>
      <vt:lpstr>Propagation structure</vt:lpstr>
      <vt:lpstr>Problem statement (2)</vt:lpstr>
      <vt:lpstr>Observation &amp; Hypothesis</vt:lpstr>
      <vt:lpstr>Traditional Tree Kernel (TK) in NLP</vt:lpstr>
      <vt:lpstr>Propagation tree kernel (PTK)</vt:lpstr>
      <vt:lpstr>Tree similarity computation</vt:lpstr>
      <vt:lpstr>Context-sensitive PTK</vt:lpstr>
      <vt:lpstr>Classify via Kernel Learning</vt:lpstr>
      <vt:lpstr>Outline</vt:lpstr>
      <vt:lpstr>Data collection</vt:lpstr>
      <vt:lpstr>Statistics of data collections</vt:lpstr>
      <vt:lpstr>PowerPoint Presentation</vt:lpstr>
      <vt:lpstr>PowerPoint Presentation</vt:lpstr>
      <vt:lpstr>PowerPoint Presentation</vt:lpstr>
      <vt:lpstr>Results on early rumor detection</vt:lpstr>
      <vt:lpstr>Early detection example</vt:lpstr>
      <vt:lpstr>Outline</vt:lpstr>
      <vt:lpstr>Conclusion and future work</vt:lpstr>
    </vt:vector>
  </TitlesOfParts>
  <Company>CUHK</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Rank Only Using Training Data from Related Domain</dc:title>
  <dc:creator>SEEM</dc:creator>
  <cp:lastModifiedBy>Wei Gao</cp:lastModifiedBy>
  <cp:revision>1477</cp:revision>
  <cp:lastPrinted>2011-04-06T06:38:22Z</cp:lastPrinted>
  <dcterms:created xsi:type="dcterms:W3CDTF">2009-01-29T11:31:07Z</dcterms:created>
  <dcterms:modified xsi:type="dcterms:W3CDTF">2017-09-22T02:43:13Z</dcterms:modified>
</cp:coreProperties>
</file>