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93455" r:id="rId4"/>
  </p:sldMasterIdLst>
  <p:notesMasterIdLst>
    <p:notesMasterId r:id="rId57"/>
  </p:notesMasterIdLst>
  <p:sldIdLst>
    <p:sldId id="256" r:id="rId5"/>
    <p:sldId id="268" r:id="rId6"/>
    <p:sldId id="848" r:id="rId7"/>
    <p:sldId id="972" r:id="rId8"/>
    <p:sldId id="973" r:id="rId9"/>
    <p:sldId id="975" r:id="rId10"/>
    <p:sldId id="976" r:id="rId11"/>
    <p:sldId id="979" r:id="rId12"/>
    <p:sldId id="980" r:id="rId13"/>
    <p:sldId id="981" r:id="rId14"/>
    <p:sldId id="978" r:id="rId15"/>
    <p:sldId id="977" r:id="rId16"/>
    <p:sldId id="998" r:id="rId17"/>
    <p:sldId id="1014" r:id="rId18"/>
    <p:sldId id="992" r:id="rId19"/>
    <p:sldId id="993" r:id="rId20"/>
    <p:sldId id="990" r:id="rId21"/>
    <p:sldId id="991" r:id="rId22"/>
    <p:sldId id="989" r:id="rId23"/>
    <p:sldId id="1007" r:id="rId24"/>
    <p:sldId id="986" r:id="rId25"/>
    <p:sldId id="987" r:id="rId26"/>
    <p:sldId id="995" r:id="rId27"/>
    <p:sldId id="984" r:id="rId28"/>
    <p:sldId id="1008" r:id="rId29"/>
    <p:sldId id="1009" r:id="rId30"/>
    <p:sldId id="982" r:id="rId31"/>
    <p:sldId id="1010" r:id="rId32"/>
    <p:sldId id="1011" r:id="rId33"/>
    <p:sldId id="1012" r:id="rId34"/>
    <p:sldId id="857" r:id="rId35"/>
    <p:sldId id="999" r:id="rId36"/>
    <p:sldId id="1000" r:id="rId37"/>
    <p:sldId id="856" r:id="rId38"/>
    <p:sldId id="1002" r:id="rId39"/>
    <p:sldId id="337" r:id="rId40"/>
    <p:sldId id="1003" r:id="rId41"/>
    <p:sldId id="862" r:id="rId42"/>
    <p:sldId id="868" r:id="rId43"/>
    <p:sldId id="338" r:id="rId44"/>
    <p:sldId id="863" r:id="rId45"/>
    <p:sldId id="1004" r:id="rId46"/>
    <p:sldId id="866" r:id="rId47"/>
    <p:sldId id="1005" r:id="rId48"/>
    <p:sldId id="970" r:id="rId49"/>
    <p:sldId id="339" r:id="rId50"/>
    <p:sldId id="864" r:id="rId51"/>
    <p:sldId id="1006" r:id="rId52"/>
    <p:sldId id="865" r:id="rId53"/>
    <p:sldId id="849" r:id="rId54"/>
    <p:sldId id="345" r:id="rId55"/>
    <p:sldId id="1013" r:id="rId5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304AF-40BE-223E-C6D2-8A365476EB97}" v="2328" dt="2024-05-30T11:26:00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0" d="100"/>
          <a:sy n="200" d="100"/>
        </p:scale>
        <p:origin x="654" y="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282C6-1E66-8A41-8EEF-3B6E53C60741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28DE4-071A-2B41-9107-0D3488A72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28DE4-071A-2B41-9107-0D3488A72DC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62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8744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240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4364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5146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4765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22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8518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0301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34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5268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35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580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5677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36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0508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39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7884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41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4050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Be familiar with the components of each stage of the process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05B0E-BA5F-4EBD-9B97-3A5CBF38C0B4}" type="slidenum">
              <a:rPr lang="en-NZ" smtClean="0"/>
              <a:pPr/>
              <a:t>44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1398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45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3590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48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5951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1522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two exams are more than enough to practice for the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50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362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494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343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865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173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43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FA1FB-0359-4589-92D8-427D075B88D8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714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3FA174-3CF0-4DEE-A3CD-FABFD4C7B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4075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86C74F9-5A27-3F43-9920-24BA18DA19C8}" type="datetime1">
              <a:rPr lang="en-NZ" smtClean="0"/>
              <a:t>31/05/2024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67513"/>
            <a:ext cx="8229600" cy="35772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26E7B2-8ECD-984C-BB0A-44E7C9FD1A5E}" type="datetime1">
              <a:rPr lang="en-NZ" smtClean="0"/>
              <a:t>31/05/2024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4A2AEC1-441D-49D7-8625-12E742EAF975}"/>
              </a:ext>
            </a:extLst>
          </p:cNvPr>
          <p:cNvSpPr txBox="1">
            <a:spLocks/>
          </p:cNvSpPr>
          <p:nvPr userDrawn="1"/>
        </p:nvSpPr>
        <p:spPr>
          <a:xfrm>
            <a:off x="192024" y="102393"/>
            <a:ext cx="8778240" cy="542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983F3C-819B-4D2C-AA60-866EAAF4464A}"/>
              </a:ext>
            </a:extLst>
          </p:cNvPr>
          <p:cNvCxnSpPr/>
          <p:nvPr userDrawn="1"/>
        </p:nvCxnSpPr>
        <p:spPr>
          <a:xfrm>
            <a:off x="192024" y="698765"/>
            <a:ext cx="877824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1D78192-1DD1-8448-88AD-47B983833AC8}" type="datetime1">
              <a:rPr lang="en-NZ" smtClean="0"/>
              <a:t>31/05/2024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7704" y="181283"/>
            <a:ext cx="776859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4F370-5212-D94D-B632-F5A437E0EFA5}" type="datetime1">
              <a:rPr lang="en-NZ" smtClean="0"/>
              <a:t>31/05/2024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402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235F4-A757-9342-A78C-C2FE95F09DF5}" type="datetime1">
              <a:rPr lang="en-NZ" smtClean="0"/>
              <a:t>31/05/2024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77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31175DE3-3925-4C4A-AB03-DD9CE4853002}" type="datetime1">
              <a:rPr lang="en-NZ" smtClean="0"/>
              <a:t>31/05/2024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2047" y="4767263"/>
            <a:ext cx="2895600" cy="273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B7F95E63-B2FC-6340-819F-09B1386E07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8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D5C41-F40A-0042-975F-F28D3710BA3E}" type="datetime1">
              <a:rPr lang="en-NZ" smtClean="0"/>
              <a:t>31/05/2024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5122-A112-0844-98BC-D2A9AE745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7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C5747-EF74-414F-AEC5-1416A46C3C28}"/>
              </a:ext>
            </a:extLst>
          </p:cNvPr>
          <p:cNvSpPr/>
          <p:nvPr userDrawn="1"/>
        </p:nvSpPr>
        <p:spPr>
          <a:xfrm>
            <a:off x="0" y="4744919"/>
            <a:ext cx="9144000" cy="39858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NZ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CYBR171: Cybersecurity Fundamentals |  </a:t>
            </a:r>
            <a:r>
              <a:rPr lang="en-NZ" sz="1200" kern="120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Ngā</a:t>
            </a:r>
            <a:r>
              <a:rPr lang="en-NZ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NZ" sz="1200" kern="120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whakapūtanga</a:t>
            </a:r>
            <a:r>
              <a:rPr lang="en-NZ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NZ" sz="1200" kern="120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Te</a:t>
            </a:r>
            <a:r>
              <a:rPr lang="en-NZ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NZ" sz="1200" kern="120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Haumaru</a:t>
            </a:r>
            <a:r>
              <a:rPr lang="en-NZ" sz="12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NZ" sz="1200" kern="120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rorohiko</a:t>
            </a:r>
            <a:endParaRPr lang="en-NZ" sz="1200" kern="120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02393"/>
            <a:ext cx="8778240" cy="54237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4" y="867512"/>
            <a:ext cx="8778240" cy="3763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 marL="742950" indent="-285750">
              <a:spcBef>
                <a:spcPts val="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228600">
              <a:spcBef>
                <a:spcPts val="0"/>
              </a:spcBef>
              <a:buFont typeface="Wingdings" panose="05000000000000000000" pitchFamily="2" charset="2"/>
              <a:buChar char="§"/>
              <a:defRPr sz="2000"/>
            </a:lvl3pPr>
            <a:lvl4pPr>
              <a:spcBef>
                <a:spcPts val="0"/>
              </a:spcBef>
              <a:defRPr sz="1800"/>
            </a:lvl4pPr>
            <a:lvl5pPr marL="2057400" indent="-228600">
              <a:spcBef>
                <a:spcPts val="0"/>
              </a:spcBef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CD07A75-0434-2C48-AFB9-B36F990931E8}" type="datetime1">
              <a:rPr lang="en-NZ" smtClean="0"/>
              <a:t>31/05/2024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65184E-EE02-4EE2-9829-26DF06BFCBE3}"/>
              </a:ext>
            </a:extLst>
          </p:cNvPr>
          <p:cNvCxnSpPr/>
          <p:nvPr userDrawn="1"/>
        </p:nvCxnSpPr>
        <p:spPr>
          <a:xfrm>
            <a:off x="192024" y="698765"/>
            <a:ext cx="877824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25B9854-B3CB-6949-BD7E-7C1837722DB8}" type="datetime1">
              <a:rPr lang="en-NZ" smtClean="0"/>
              <a:t>31/05/2024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" y="844063"/>
            <a:ext cx="4303776" cy="36006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4063"/>
            <a:ext cx="4322064" cy="36006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F84092E-2765-214E-B675-2FA455D0957A}" type="datetime1">
              <a:rPr lang="en-NZ" smtClean="0"/>
              <a:t>31/05/2024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CBF949-1802-4E63-943B-D52036964479}"/>
              </a:ext>
            </a:extLst>
          </p:cNvPr>
          <p:cNvSpPr txBox="1">
            <a:spLocks/>
          </p:cNvSpPr>
          <p:nvPr userDrawn="1"/>
        </p:nvSpPr>
        <p:spPr>
          <a:xfrm>
            <a:off x="192024" y="102393"/>
            <a:ext cx="8778240" cy="542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6C9175-1DC8-403D-8357-7A427B03F3D6}"/>
              </a:ext>
            </a:extLst>
          </p:cNvPr>
          <p:cNvCxnSpPr/>
          <p:nvPr userDrawn="1"/>
        </p:nvCxnSpPr>
        <p:spPr>
          <a:xfrm>
            <a:off x="192024" y="698765"/>
            <a:ext cx="877824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" y="841086"/>
            <a:ext cx="4305364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" y="1320907"/>
            <a:ext cx="4305364" cy="31238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41086"/>
            <a:ext cx="432523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20907"/>
            <a:ext cx="4325238" cy="31238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8534CC-5651-BC4B-9AFE-3DDFC580C189}" type="datetime1">
              <a:rPr lang="en-NZ" smtClean="0"/>
              <a:t>31/05/2024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A25318-FB74-4E9A-8280-F543A4E9CDC7}"/>
              </a:ext>
            </a:extLst>
          </p:cNvPr>
          <p:cNvSpPr txBox="1">
            <a:spLocks/>
          </p:cNvSpPr>
          <p:nvPr userDrawn="1"/>
        </p:nvSpPr>
        <p:spPr>
          <a:xfrm>
            <a:off x="192024" y="102393"/>
            <a:ext cx="8778240" cy="542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4CDCD8-37E0-44A1-BAE1-6D8AB79F190F}"/>
              </a:ext>
            </a:extLst>
          </p:cNvPr>
          <p:cNvCxnSpPr>
            <a:cxnSpLocks/>
          </p:cNvCxnSpPr>
          <p:nvPr userDrawn="1"/>
        </p:nvCxnSpPr>
        <p:spPr>
          <a:xfrm>
            <a:off x="192024" y="698765"/>
            <a:ext cx="877824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D1E7948-81D7-E241-81E0-CADAEABF09AA}" type="datetime1">
              <a:rPr lang="en-NZ" smtClean="0"/>
              <a:t>31/05/2024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DB1FB3-E1C0-4433-BB8D-D36F4B9E8EAD}"/>
              </a:ext>
            </a:extLst>
          </p:cNvPr>
          <p:cNvSpPr txBox="1">
            <a:spLocks/>
          </p:cNvSpPr>
          <p:nvPr userDrawn="1"/>
        </p:nvSpPr>
        <p:spPr>
          <a:xfrm>
            <a:off x="192024" y="102393"/>
            <a:ext cx="8778240" cy="542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237F62-1912-4782-ACB5-58DA50E3573E}"/>
              </a:ext>
            </a:extLst>
          </p:cNvPr>
          <p:cNvCxnSpPr/>
          <p:nvPr userDrawn="1"/>
        </p:nvCxnSpPr>
        <p:spPr>
          <a:xfrm>
            <a:off x="192024" y="698765"/>
            <a:ext cx="877824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6823D36-7EF0-DA45-8781-F2B3B18CB4E1}" type="datetime1">
              <a:rPr lang="en-NZ" smtClean="0"/>
              <a:t>31/05/2024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F18718-8706-CF49-BBC9-62070A2488BE}" type="datetime1">
              <a:rPr lang="en-NZ" smtClean="0"/>
              <a:t>31/05/2024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3BFC1CF-C695-004D-96D9-744E1C5A2BF4}" type="datetime1">
              <a:rPr lang="en-NZ" smtClean="0"/>
              <a:t>31/05/2024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720C-E951-0343-ABB2-7629E5752218}" type="datetime1">
              <a:rPr lang="en-NZ" smtClean="0"/>
              <a:t>31/05/2024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  <p:sldLayoutId id="2147493468" r:id="rId13"/>
    <p:sldLayoutId id="2147493469" r:id="rId14"/>
    <p:sldLayoutId id="2147493470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exams@vuw.ac.n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3C7DD5-360B-4921-B708-790C100BED34}"/>
              </a:ext>
            </a:extLst>
          </p:cNvPr>
          <p:cNvSpPr/>
          <p:nvPr/>
        </p:nvSpPr>
        <p:spPr>
          <a:xfrm>
            <a:off x="0" y="0"/>
            <a:ext cx="9144000" cy="158504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NZ" sz="40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NZ" sz="2000">
                <a:solidFill>
                  <a:schemeClr val="bg1"/>
                </a:solidFill>
              </a:rPr>
              <a:t>  School of </a:t>
            </a:r>
          </a:p>
          <a:p>
            <a:r>
              <a:rPr lang="en-NZ" sz="3200">
                <a:solidFill>
                  <a:schemeClr val="bg1"/>
                </a:solidFill>
              </a:rPr>
              <a:t> Engineering and Computer Science</a:t>
            </a:r>
            <a:endParaRPr lang="en-NZ" sz="3600">
              <a:solidFill>
                <a:schemeClr val="bg1"/>
              </a:solidFill>
            </a:endParaRPr>
          </a:p>
          <a:p>
            <a:r>
              <a:rPr lang="en-NZ" sz="1600">
                <a:solidFill>
                  <a:schemeClr val="bg1"/>
                </a:solidFill>
              </a:rPr>
              <a:t>   Te Kura </a:t>
            </a:r>
            <a:r>
              <a:rPr lang="en-NZ" sz="1600" err="1">
                <a:solidFill>
                  <a:schemeClr val="bg1"/>
                </a:solidFill>
              </a:rPr>
              <a:t>Mātai</a:t>
            </a:r>
            <a:r>
              <a:rPr lang="en-NZ" sz="1600">
                <a:solidFill>
                  <a:schemeClr val="bg1"/>
                </a:solidFill>
              </a:rPr>
              <a:t> </a:t>
            </a:r>
            <a:r>
              <a:rPr lang="en-NZ" sz="1600" err="1">
                <a:solidFill>
                  <a:schemeClr val="bg1"/>
                </a:solidFill>
              </a:rPr>
              <a:t>Pūkaha</a:t>
            </a:r>
            <a:r>
              <a:rPr lang="en-NZ" sz="1600">
                <a:solidFill>
                  <a:schemeClr val="bg1"/>
                </a:solidFill>
              </a:rPr>
              <a:t>, </a:t>
            </a:r>
            <a:r>
              <a:rPr lang="en-NZ" sz="1600" err="1">
                <a:solidFill>
                  <a:schemeClr val="bg1"/>
                </a:solidFill>
              </a:rPr>
              <a:t>Pūrorohiko</a:t>
            </a:r>
            <a:endParaRPr lang="en-NZ" sz="1600">
              <a:solidFill>
                <a:schemeClr val="bg1"/>
              </a:solidFill>
            </a:endParaRPr>
          </a:p>
          <a:p>
            <a:endParaRPr lang="en-N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346EBA-D898-4D6A-A7A1-0D17AC0663CE}"/>
              </a:ext>
            </a:extLst>
          </p:cNvPr>
          <p:cNvSpPr txBox="1"/>
          <p:nvPr/>
        </p:nvSpPr>
        <p:spPr>
          <a:xfrm>
            <a:off x="973130" y="1585049"/>
            <a:ext cx="7197803" cy="24468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NZ" sz="3600" b="1"/>
              <a:t>CYBR 171 T1 2024</a:t>
            </a:r>
            <a:br>
              <a:rPr lang="en-NZ" sz="3600" b="1"/>
            </a:br>
            <a:r>
              <a:rPr lang="en-NZ" sz="2400" b="1" err="1">
                <a:solidFill>
                  <a:srgbClr val="0070C0"/>
                </a:solidFill>
              </a:rPr>
              <a:t>Ngā</a:t>
            </a:r>
            <a:r>
              <a:rPr lang="en-NZ" sz="2400" b="1">
                <a:solidFill>
                  <a:srgbClr val="0070C0"/>
                </a:solidFill>
              </a:rPr>
              <a:t> </a:t>
            </a:r>
            <a:r>
              <a:rPr lang="en-NZ" sz="2400" b="1" err="1">
                <a:solidFill>
                  <a:srgbClr val="0070C0"/>
                </a:solidFill>
              </a:rPr>
              <a:t>whakapūtanga</a:t>
            </a:r>
            <a:r>
              <a:rPr lang="en-NZ" sz="2400" b="1">
                <a:solidFill>
                  <a:srgbClr val="0070C0"/>
                </a:solidFill>
              </a:rPr>
              <a:t> o </a:t>
            </a:r>
            <a:r>
              <a:rPr lang="en-NZ" sz="2400" b="1" err="1">
                <a:solidFill>
                  <a:srgbClr val="0070C0"/>
                </a:solidFill>
              </a:rPr>
              <a:t>Te</a:t>
            </a:r>
            <a:r>
              <a:rPr lang="en-NZ" sz="2400" b="1">
                <a:solidFill>
                  <a:srgbClr val="0070C0"/>
                </a:solidFill>
              </a:rPr>
              <a:t> </a:t>
            </a:r>
            <a:r>
              <a:rPr lang="en-NZ" sz="2400" b="1" err="1">
                <a:solidFill>
                  <a:srgbClr val="0070C0"/>
                </a:solidFill>
              </a:rPr>
              <a:t>Haumaru</a:t>
            </a:r>
            <a:r>
              <a:rPr lang="en-NZ" sz="2400" b="1">
                <a:solidFill>
                  <a:srgbClr val="0070C0"/>
                </a:solidFill>
              </a:rPr>
              <a:t> </a:t>
            </a:r>
            <a:r>
              <a:rPr lang="en-NZ" sz="2400" b="1" err="1">
                <a:solidFill>
                  <a:srgbClr val="0070C0"/>
                </a:solidFill>
              </a:rPr>
              <a:t>rorohiko</a:t>
            </a:r>
            <a:endParaRPr lang="en-NZ" sz="2400" b="1">
              <a:solidFill>
                <a:srgbClr val="0070C0"/>
              </a:solidFill>
            </a:endParaRPr>
          </a:p>
          <a:p>
            <a:pPr algn="ctr"/>
            <a:r>
              <a:rPr lang="en-NZ" sz="2400" b="1">
                <a:solidFill>
                  <a:srgbClr val="0070C0"/>
                </a:solidFill>
              </a:rPr>
              <a:t>Cybersecurity Fundamentals</a:t>
            </a:r>
          </a:p>
          <a:p>
            <a:pPr algn="ctr"/>
            <a:endParaRPr lang="en-NZ" sz="1000" b="1">
              <a:solidFill>
                <a:srgbClr val="0070C0"/>
              </a:solidFill>
            </a:endParaRPr>
          </a:p>
          <a:p>
            <a:pPr algn="ctr"/>
            <a:endParaRPr lang="en-NZ" sz="1100" b="1"/>
          </a:p>
          <a:p>
            <a:pPr algn="ctr"/>
            <a:endParaRPr lang="en-NZ" sz="1100" b="1"/>
          </a:p>
          <a:p>
            <a:pPr algn="ctr"/>
            <a:endParaRPr lang="en-NZ" sz="500" b="1"/>
          </a:p>
          <a:p>
            <a:pPr algn="ctr"/>
            <a:r>
              <a:rPr lang="en-NZ" sz="3200" b="1">
                <a:solidFill>
                  <a:srgbClr val="FF0000"/>
                </a:solidFill>
              </a:rPr>
              <a:t>Week 12 – Recap, Test revision, and Q/As</a:t>
            </a:r>
            <a:endParaRPr lang="en-NZ" sz="1600" b="1">
              <a:solidFill>
                <a:srgbClr val="FF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DF401D-C517-4730-A3F8-AE7BED0886FC}"/>
              </a:ext>
            </a:extLst>
          </p:cNvPr>
          <p:cNvCxnSpPr>
            <a:cxnSpLocks/>
          </p:cNvCxnSpPr>
          <p:nvPr/>
        </p:nvCxnSpPr>
        <p:spPr>
          <a:xfrm>
            <a:off x="677625" y="3410889"/>
            <a:ext cx="80490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1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F405-F422-42E1-A25C-E1FF8C08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Exam rules cont.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92955-6A19-43F7-97E8-94304ED07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i-NZ"/>
              <a:t>All other electronic devices including smart watches, fitbits etc must be switched off and left in your bag at the front of the room or given to the invigilator.</a:t>
            </a:r>
          </a:p>
          <a:p>
            <a:r>
              <a:rPr lang="mi-NZ"/>
              <a:t>You must turn off your phone and any other electronic devices completely, as alarms and notification override silent and do not disturb modes.</a:t>
            </a:r>
          </a:p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D93FC-C116-4B6B-9671-4F29BA266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7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4C986-BD07-4AF1-AF43-C71391EA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If you arrive late or miss the exam: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0C67A-A598-4F25-910C-7E077E316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i-NZ"/>
              <a:t>Email the examinations management team </a:t>
            </a:r>
            <a:r>
              <a:rPr lang="mi-NZ">
                <a:hlinkClick r:id="rId2"/>
              </a:rPr>
              <a:t>exams@vuw.ac.nz</a:t>
            </a:r>
            <a:r>
              <a:rPr lang="mi-NZ"/>
              <a:t> immediately, and/or</a:t>
            </a:r>
          </a:p>
          <a:p>
            <a:endParaRPr lang="mi-NZ"/>
          </a:p>
          <a:p>
            <a:r>
              <a:rPr lang="mi-NZ"/>
              <a:t>Go to the examinations control room Murphy building MY209</a:t>
            </a:r>
          </a:p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F9756-3CA7-4E92-AA82-F5681D11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1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98999-A954-4941-BEA5-671696703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85" t="4133" r="9078" b="4958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5" y="713756"/>
            <a:ext cx="3855706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AU" sz="3600"/>
              <a:t>Coverage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679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CF19-B89F-43CF-9592-4A6DB23B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Content 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832AD-5714-40AF-8C82-0177A45D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867512"/>
            <a:ext cx="9011809" cy="37631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/>
              <a:t>You will be examined on any of weeks 1-12 content, not only what is listed on today’s slides!</a:t>
            </a:r>
            <a:endParaRPr lang="en-AU">
              <a:ea typeface="Calibri"/>
              <a:cs typeface="Calibri"/>
            </a:endParaRPr>
          </a:p>
          <a:p>
            <a:r>
              <a:rPr lang="en-AU">
                <a:ea typeface="Calibri"/>
                <a:cs typeface="Calibri"/>
              </a:rPr>
              <a:t>Remember to check the modules especially:</a:t>
            </a:r>
          </a:p>
          <a:p>
            <a:pPr lvl="1"/>
            <a:r>
              <a:rPr lang="en-AU">
                <a:ea typeface="Calibri"/>
                <a:cs typeface="Calibri"/>
              </a:rPr>
              <a:t>Week 5 - malware/anti malware</a:t>
            </a:r>
          </a:p>
          <a:p>
            <a:pPr lvl="1"/>
            <a:r>
              <a:rPr lang="en-AU">
                <a:ea typeface="Calibri"/>
                <a:cs typeface="Calibri"/>
              </a:rPr>
              <a:t>Week 6 – how the internet and web work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AU">
                <a:ea typeface="Calibri"/>
                <a:cs typeface="Calibri"/>
              </a:rPr>
              <a:t>Guest lectures are not included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AU">
                <a:ea typeface="Calibri"/>
                <a:cs typeface="Calibri"/>
              </a:rPr>
              <a:t>Lab work aside from lab exercise 3 – web security, what you learnt there is reinforced in the lecture </a:t>
            </a:r>
          </a:p>
          <a:p>
            <a:pPr lvl="1"/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  <a:p>
            <a:endParaRPr lang="en-NZ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0C895-910C-4EB6-A9BA-A99D714A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CF19-B89F-43CF-9592-4A6DB23B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err="1"/>
              <a:t>Examination</a:t>
            </a:r>
            <a:r>
              <a:rPr lang="mi-NZ"/>
              <a:t> </a:t>
            </a:r>
            <a:r>
              <a:rPr lang="mi-NZ" err="1"/>
              <a:t>structure</a:t>
            </a:r>
            <a:endParaRPr lang="mi-NZ" err="1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832AD-5714-40AF-8C82-0177A45D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867512"/>
            <a:ext cx="9011809" cy="37631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>
                <a:ea typeface="Calibri"/>
                <a:cs typeface="Calibri"/>
              </a:rPr>
              <a:t>Organised by theme rather than by week</a:t>
            </a:r>
          </a:p>
          <a:p>
            <a:r>
              <a:rPr lang="en-AU" i="1">
                <a:ea typeface="Calibri"/>
                <a:cs typeface="Calibri"/>
              </a:rPr>
              <a:t>Foundational [20 marks]</a:t>
            </a:r>
            <a:r>
              <a:rPr lang="en-AU">
                <a:ea typeface="Calibri"/>
                <a:cs typeface="Calibri"/>
              </a:rPr>
              <a:t> </a:t>
            </a:r>
            <a:r>
              <a:rPr lang="en-AU" sz="1900">
                <a:ea typeface="Calibri"/>
                <a:cs typeface="Calibri"/>
              </a:rPr>
              <a:t>– concepts, cryptography and authentication</a:t>
            </a:r>
            <a:endParaRPr lang="en-AU"/>
          </a:p>
          <a:p>
            <a:r>
              <a:rPr lang="en-AU" i="1">
                <a:ea typeface="Calibri"/>
                <a:cs typeface="Calibri"/>
              </a:rPr>
              <a:t>People and physical security [10 marks]</a:t>
            </a:r>
            <a:r>
              <a:rPr lang="en-AU">
                <a:ea typeface="Calibri"/>
                <a:cs typeface="Calibri"/>
              </a:rPr>
              <a:t> </a:t>
            </a:r>
            <a:r>
              <a:rPr lang="en-AU" sz="1800">
                <a:ea typeface="Calibri"/>
                <a:cs typeface="Calibri"/>
              </a:rPr>
              <a:t>– social engineering and physical protection</a:t>
            </a:r>
          </a:p>
          <a:p>
            <a:r>
              <a:rPr lang="en-AU" i="1">
                <a:ea typeface="Calibri"/>
                <a:cs typeface="Calibri"/>
              </a:rPr>
              <a:t>System, network and web security [30 marks]</a:t>
            </a:r>
            <a:r>
              <a:rPr lang="en-AU">
                <a:ea typeface="Calibri"/>
                <a:cs typeface="Calibri"/>
              </a:rPr>
              <a:t> </a:t>
            </a:r>
            <a:r>
              <a:rPr lang="en-AU" sz="1800">
                <a:ea typeface="Calibri"/>
                <a:cs typeface="Calibri"/>
              </a:rPr>
              <a:t>– malware &amp; antimalware, internet &amp; web fundamentals, network security and defences</a:t>
            </a:r>
          </a:p>
          <a:p>
            <a:r>
              <a:rPr lang="en-AU" i="1">
                <a:ea typeface="Calibri"/>
                <a:cs typeface="Calibri"/>
              </a:rPr>
              <a:t>Incident response and consequences [20 marks] </a:t>
            </a:r>
            <a:r>
              <a:rPr lang="en-AU" sz="1800">
                <a:ea typeface="Calibri"/>
                <a:cs typeface="Calibri"/>
              </a:rPr>
              <a:t>– laws &amp; ethics, digital forensics and incident response</a:t>
            </a:r>
          </a:p>
          <a:p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  <a:p>
            <a:endParaRPr lang="en-NZ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0C895-910C-4EB6-A9BA-A99D714A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0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A671-8EE3-3148-9461-E159B161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is cybersecurity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EDDFE-082C-E849-A59F-D01EC16E7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Week 1</a:t>
            </a:r>
          </a:p>
        </p:txBody>
      </p:sp>
    </p:spTree>
    <p:extLst>
      <p:ext uri="{BB962C8B-B14F-4D97-AF65-F5344CB8AC3E}">
        <p14:creationId xmlns:p14="http://schemas.microsoft.com/office/powerpoint/2010/main" val="2990401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is cybersecurity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>
                <a:ea typeface="+mn-lt"/>
                <a:cs typeface="+mn-lt"/>
              </a:rPr>
              <a:t>Cybersecurity key concepts</a:t>
            </a:r>
            <a:endParaRPr lang="en-US">
              <a:ea typeface="Calibri"/>
              <a:cs typeface="Calibri"/>
            </a:endParaRPr>
          </a:p>
          <a:p>
            <a:r>
              <a:rPr lang="en-AU">
                <a:ea typeface="+mn-lt"/>
                <a:cs typeface="+mn-lt"/>
              </a:rPr>
              <a:t>What is cybersecurity?</a:t>
            </a:r>
            <a:endParaRPr lang="en-AU">
              <a:ea typeface="Calibri"/>
              <a:cs typeface="Calibri"/>
            </a:endParaRPr>
          </a:p>
          <a:p>
            <a:r>
              <a:rPr lang="en-AU">
                <a:ea typeface="+mn-lt"/>
                <a:cs typeface="+mn-lt"/>
              </a:rPr>
              <a:t>What are protecting against and how?</a:t>
            </a:r>
            <a:endParaRPr lang="en-AU">
              <a:ea typeface="Calibri"/>
              <a:cs typeface="Calibri"/>
            </a:endParaRPr>
          </a:p>
          <a:p>
            <a:r>
              <a:rPr lang="en-AU">
                <a:ea typeface="+mn-lt"/>
                <a:cs typeface="+mn-lt"/>
              </a:rPr>
              <a:t>Who are the attackers?</a:t>
            </a:r>
          </a:p>
          <a:p>
            <a:r>
              <a:rPr lang="en-AU">
                <a:ea typeface="Calibri"/>
                <a:cs typeface="Calibri"/>
              </a:rPr>
              <a:t>Examples of cybersecurity failures.</a:t>
            </a:r>
          </a:p>
          <a:p>
            <a:endParaRPr lang="en-AU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8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A671-8EE3-3148-9461-E159B161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cryptography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EDDFE-082C-E849-A59F-D01EC16E7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Weeks 2-3</a:t>
            </a:r>
          </a:p>
        </p:txBody>
      </p:sp>
    </p:spTree>
    <p:extLst>
      <p:ext uri="{BB962C8B-B14F-4D97-AF65-F5344CB8AC3E}">
        <p14:creationId xmlns:p14="http://schemas.microsoft.com/office/powerpoint/2010/main" val="318824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Classical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>
                <a:ea typeface="Calibri"/>
                <a:cs typeface="Calibri"/>
              </a:rPr>
              <a:t>Introduction to cryptography</a:t>
            </a:r>
          </a:p>
          <a:p>
            <a:pPr lvl="1"/>
            <a:r>
              <a:rPr lang="en-AU">
                <a:ea typeface="Calibri"/>
                <a:cs typeface="Calibri"/>
              </a:rPr>
              <a:t>Steganography versus ciphers</a:t>
            </a:r>
          </a:p>
          <a:p>
            <a:pPr lvl="1"/>
            <a:r>
              <a:rPr lang="en-AU">
                <a:ea typeface="Calibri"/>
                <a:cs typeface="Calibri"/>
              </a:rPr>
              <a:t>Types of cryptographic technologies</a:t>
            </a:r>
          </a:p>
          <a:p>
            <a:pPr lvl="1"/>
            <a:r>
              <a:rPr lang="en-AU">
                <a:ea typeface="Calibri"/>
                <a:cs typeface="Calibri"/>
              </a:rPr>
              <a:t>Computationally (perfectly) secure encryption</a:t>
            </a:r>
          </a:p>
          <a:p>
            <a:r>
              <a:rPr lang="en-AU">
                <a:ea typeface="Calibri"/>
                <a:cs typeface="Calibri"/>
              </a:rPr>
              <a:t>Transposition, substitution, polyalphabetic ciphers</a:t>
            </a:r>
          </a:p>
          <a:p>
            <a:r>
              <a:rPr lang="en-AU" err="1">
                <a:ea typeface="Calibri"/>
                <a:cs typeface="Calibri"/>
              </a:rPr>
              <a:t>Syctale</a:t>
            </a:r>
            <a:r>
              <a:rPr lang="en-AU">
                <a:ea typeface="Calibri"/>
                <a:cs typeface="Calibri"/>
              </a:rPr>
              <a:t>, columnar transposition, </a:t>
            </a:r>
            <a:r>
              <a:rPr lang="en-AU" err="1">
                <a:ea typeface="Calibri"/>
                <a:cs typeface="Calibri"/>
              </a:rPr>
              <a:t>caesar</a:t>
            </a:r>
            <a:r>
              <a:rPr lang="en-AU">
                <a:ea typeface="Calibri"/>
                <a:cs typeface="Calibri"/>
              </a:rPr>
              <a:t> cipher, code talkers, </a:t>
            </a:r>
            <a:r>
              <a:rPr lang="en-AU" err="1">
                <a:ea typeface="+mn-lt"/>
                <a:cs typeface="+mn-lt"/>
              </a:rPr>
              <a:t>vigenère</a:t>
            </a:r>
            <a:r>
              <a:rPr lang="en-AU">
                <a:ea typeface="+mn-lt"/>
                <a:cs typeface="+mn-lt"/>
              </a:rPr>
              <a:t>, electromechanical and one time pads</a:t>
            </a:r>
          </a:p>
          <a:p>
            <a:r>
              <a:rPr lang="en-AU">
                <a:ea typeface="Calibri"/>
                <a:cs typeface="Calibri"/>
              </a:rPr>
              <a:t>Understanding cryptanalysis</a:t>
            </a:r>
          </a:p>
          <a:p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30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Building blocks modern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/>
              <a:t>Secure communication in the presence of adversaries</a:t>
            </a:r>
            <a:endParaRPr lang="en-AU">
              <a:ea typeface="Calibri"/>
              <a:cs typeface="Calibri"/>
            </a:endParaRPr>
          </a:p>
          <a:p>
            <a:r>
              <a:rPr lang="en-AU">
                <a:ea typeface="Calibri"/>
                <a:cs typeface="Calibri"/>
              </a:rPr>
              <a:t>Based on mathematical rigor, open standards, and computational complexity</a:t>
            </a:r>
          </a:p>
          <a:p>
            <a:r>
              <a:rPr lang="en-AU">
                <a:ea typeface="Calibri"/>
                <a:cs typeface="Calibri"/>
              </a:rPr>
              <a:t>Goals are confidentiality, integrity, authenticity and non-repudiation</a:t>
            </a:r>
          </a:p>
          <a:p>
            <a:r>
              <a:rPr lang="en-AU">
                <a:ea typeface="Calibri"/>
                <a:cs typeface="Calibri"/>
              </a:rPr>
              <a:t>Symmetric encryption</a:t>
            </a:r>
          </a:p>
          <a:p>
            <a:pPr lvl="1"/>
            <a:r>
              <a:rPr lang="en-AU">
                <a:ea typeface="Calibri"/>
                <a:cs typeface="Calibri"/>
              </a:rPr>
              <a:t>DES, 3DES and AES</a:t>
            </a:r>
          </a:p>
          <a:p>
            <a:r>
              <a:rPr lang="en-AU">
                <a:ea typeface="Calibri"/>
                <a:cs typeface="Calibri"/>
              </a:rPr>
              <a:t>Asymmetric encryption</a:t>
            </a:r>
            <a:endParaRPr lang="en-AU"/>
          </a:p>
          <a:p>
            <a:pPr lvl="1"/>
            <a:r>
              <a:rPr lang="en-AU">
                <a:ea typeface="Calibri"/>
                <a:cs typeface="Calibri"/>
              </a:rPr>
              <a:t>RSA</a:t>
            </a: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0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43FF-6108-764B-AA5F-98CBE545B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are we going to cover?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937B22-4F7F-3244-A324-D814D1EBE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Coverage</a:t>
            </a:r>
          </a:p>
          <a:p>
            <a:endParaRPr lang="en-AU"/>
          </a:p>
          <a:p>
            <a:r>
              <a:rPr lang="en-AU"/>
              <a:t>Format &amp; information</a:t>
            </a:r>
          </a:p>
          <a:p>
            <a:endParaRPr lang="en-AU"/>
          </a:p>
          <a:p>
            <a:r>
              <a:rPr lang="en-AU"/>
              <a:t>Preparation tips</a:t>
            </a:r>
          </a:p>
          <a:p>
            <a:endParaRPr lang="en-AU"/>
          </a:p>
          <a:p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4AE0A7-A0AF-FE45-9838-CA37DD406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28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Cryptographic protocols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/>
              <a:t>Protocol</a:t>
            </a:r>
            <a:r>
              <a:rPr lang="en-AU">
                <a:ea typeface="Calibri"/>
                <a:cs typeface="Calibri"/>
              </a:rPr>
              <a:t> defines rules for communication</a:t>
            </a:r>
          </a:p>
          <a:p>
            <a:r>
              <a:rPr lang="en-AU">
                <a:ea typeface="Calibri"/>
                <a:cs typeface="Calibri"/>
              </a:rPr>
              <a:t>Cryptographic hashes</a:t>
            </a:r>
          </a:p>
          <a:p>
            <a:pPr lvl="1"/>
            <a:r>
              <a:rPr lang="en-AU">
                <a:ea typeface="Calibri"/>
                <a:cs typeface="Calibri"/>
              </a:rPr>
              <a:t>Integrity but not confidentiality or non-repudiation</a:t>
            </a:r>
          </a:p>
          <a:p>
            <a:pPr lvl="1"/>
            <a:r>
              <a:rPr lang="en-AU">
                <a:ea typeface="Calibri"/>
                <a:cs typeface="Calibri"/>
              </a:rPr>
              <a:t>Example – securing file transfers</a:t>
            </a:r>
          </a:p>
          <a:p>
            <a:pPr>
              <a:buFont typeface="Arial" panose="02070309020205020404" pitchFamily="49" charset="0"/>
            </a:pPr>
            <a:r>
              <a:rPr lang="en-AU">
                <a:ea typeface="Calibri"/>
                <a:cs typeface="Calibri"/>
              </a:rPr>
              <a:t>Digital signatures</a:t>
            </a:r>
          </a:p>
          <a:p>
            <a:pPr lvl="1"/>
            <a:r>
              <a:rPr lang="en-AU">
                <a:ea typeface="Calibri"/>
                <a:cs typeface="Calibri"/>
              </a:rPr>
              <a:t>Integrity and non-repudiation but not confidentiality</a:t>
            </a:r>
          </a:p>
          <a:p>
            <a:pPr lvl="1"/>
            <a:r>
              <a:rPr lang="en-AU">
                <a:ea typeface="Calibri"/>
                <a:cs typeface="Calibri"/>
              </a:rPr>
              <a:t>Validating a public key</a:t>
            </a:r>
          </a:p>
          <a:p>
            <a:pPr lvl="1"/>
            <a:r>
              <a:rPr lang="en-AU">
                <a:ea typeface="Calibri"/>
                <a:cs typeface="Calibri"/>
              </a:rPr>
              <a:t>Public key certificates distributed via trusted authorities (built into browsers and key servers vs. Web of trust)</a:t>
            </a: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5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A671-8EE3-3148-9461-E159B161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Authentication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EDDFE-082C-E849-A59F-D01EC16E7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Week 4 </a:t>
            </a:r>
          </a:p>
        </p:txBody>
      </p:sp>
    </p:spTree>
    <p:extLst>
      <p:ext uri="{BB962C8B-B14F-4D97-AF65-F5344CB8AC3E}">
        <p14:creationId xmlns:p14="http://schemas.microsoft.com/office/powerpoint/2010/main" val="2474144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Authentication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/>
              <a:t>Passwords</a:t>
            </a:r>
          </a:p>
          <a:p>
            <a:pPr lvl="1">
              <a:lnSpc>
                <a:spcPct val="110000"/>
              </a:lnSpc>
            </a:pPr>
            <a:r>
              <a:rPr lang="en-US"/>
              <a:t>How to meet conflicting requirements</a:t>
            </a:r>
          </a:p>
          <a:p>
            <a:pPr lvl="1">
              <a:lnSpc>
                <a:spcPct val="110000"/>
              </a:lnSpc>
            </a:pPr>
            <a:r>
              <a:rPr lang="en-US"/>
              <a:t>Hashing</a:t>
            </a:r>
          </a:p>
          <a:p>
            <a:pPr lvl="1">
              <a:lnSpc>
                <a:spcPct val="110000"/>
              </a:lnSpc>
            </a:pPr>
            <a:r>
              <a:rPr lang="en-US"/>
              <a:t>Salts</a:t>
            </a:r>
          </a:p>
          <a:p>
            <a:pPr>
              <a:lnSpc>
                <a:spcPct val="110000"/>
              </a:lnSpc>
            </a:pPr>
            <a:r>
              <a:rPr lang="en-US"/>
              <a:t>What’s wrong with passwords and some fixes</a:t>
            </a:r>
          </a:p>
          <a:p>
            <a:pPr>
              <a:lnSpc>
                <a:spcPct val="110000"/>
              </a:lnSpc>
            </a:pPr>
            <a:r>
              <a:rPr lang="en-AU"/>
              <a:t>How </a:t>
            </a:r>
            <a:r>
              <a:rPr lang="en-AU" b="1">
                <a:solidFill>
                  <a:srgbClr val="0070C0"/>
                </a:solidFill>
              </a:rPr>
              <a:t>hardware tokens</a:t>
            </a:r>
            <a:r>
              <a:rPr lang="en-AU"/>
              <a:t> can be classified in terms of types of passwords and connectivity.</a:t>
            </a:r>
          </a:p>
          <a:p>
            <a:pPr>
              <a:lnSpc>
                <a:spcPct val="110000"/>
              </a:lnSpc>
            </a:pPr>
            <a:r>
              <a:rPr lang="en-AU"/>
              <a:t>Outline how </a:t>
            </a:r>
            <a:r>
              <a:rPr lang="en-AU" b="1">
                <a:solidFill>
                  <a:srgbClr val="0070C0"/>
                </a:solidFill>
              </a:rPr>
              <a:t>TOTP</a:t>
            </a:r>
            <a:r>
              <a:rPr lang="en-AU"/>
              <a:t> and </a:t>
            </a:r>
            <a:r>
              <a:rPr lang="en-AU" b="1">
                <a:solidFill>
                  <a:srgbClr val="0070C0"/>
                </a:solidFill>
              </a:rPr>
              <a:t>Challenge-Response</a:t>
            </a:r>
            <a:r>
              <a:rPr lang="en-AU"/>
              <a:t> password types work.</a:t>
            </a:r>
          </a:p>
          <a:p>
            <a:pPr>
              <a:lnSpc>
                <a:spcPct val="110000"/>
              </a:lnSpc>
            </a:pPr>
            <a:r>
              <a:rPr lang="en-AU"/>
              <a:t>Identify hardware token vulnerabilities.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62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Authentication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>
            <a:normAutofit lnSpcReduction="10000"/>
          </a:bodyPr>
          <a:lstStyle/>
          <a:p>
            <a:r>
              <a:rPr lang="en-AU"/>
              <a:t>How </a:t>
            </a:r>
            <a:r>
              <a:rPr lang="en-AU" b="1">
                <a:solidFill>
                  <a:srgbClr val="0070C0"/>
                </a:solidFill>
              </a:rPr>
              <a:t>software tokens</a:t>
            </a:r>
            <a:r>
              <a:rPr lang="en-AU"/>
              <a:t> can be classified in terms of types of passwords and connectivity.</a:t>
            </a:r>
          </a:p>
          <a:p>
            <a:r>
              <a:rPr lang="en-AU"/>
              <a:t>Identify software token vulnerabilities.</a:t>
            </a:r>
          </a:p>
          <a:p>
            <a:r>
              <a:rPr lang="en-AU"/>
              <a:t>Explain why software tokens are more vulnerable than hardware tokens.</a:t>
            </a:r>
          </a:p>
          <a:p>
            <a:r>
              <a:rPr lang="en-AU"/>
              <a:t>Discuss why it is important to have 2FA and MFA.</a:t>
            </a:r>
          </a:p>
          <a:p>
            <a:r>
              <a:rPr lang="en-AU"/>
              <a:t>Explain biometric-based authentication techniques</a:t>
            </a:r>
          </a:p>
          <a:p>
            <a:r>
              <a:rPr lang="en-AU"/>
              <a:t>Identify biometrics vulnerabilities</a:t>
            </a:r>
          </a:p>
          <a:p>
            <a:r>
              <a:rPr lang="en-AU"/>
              <a:t>Discuss issues related to facial recognition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5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A671-8EE3-3148-9461-E159B161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Malware and anti-malware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EDDFE-082C-E849-A59F-D01EC16E7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Week 5 </a:t>
            </a:r>
          </a:p>
        </p:txBody>
      </p:sp>
    </p:spTree>
    <p:extLst>
      <p:ext uri="{BB962C8B-B14F-4D97-AF65-F5344CB8AC3E}">
        <p14:creationId xmlns:p14="http://schemas.microsoft.com/office/powerpoint/2010/main" val="3303459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Malware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AU"/>
              <a:t>Malware</a:t>
            </a:r>
            <a:r>
              <a:rPr lang="en-AU">
                <a:ea typeface="Calibri"/>
                <a:cs typeface="Calibri"/>
              </a:rPr>
              <a:t> – what is it and different types</a:t>
            </a:r>
            <a:endParaRPr lang="en-US"/>
          </a:p>
          <a:p>
            <a:pPr lvl="1"/>
            <a:r>
              <a:rPr lang="en-AU">
                <a:ea typeface="Calibri"/>
                <a:cs typeface="Calibri"/>
              </a:rPr>
              <a:t>Trojan horse, viruses, worms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AU">
                <a:ea typeface="Calibri"/>
                <a:cs typeface="Calibri"/>
              </a:rPr>
              <a:t>Delivery methods</a:t>
            </a:r>
          </a:p>
          <a:p>
            <a:pPr lvl="1"/>
            <a:r>
              <a:rPr lang="en-AU">
                <a:ea typeface="Calibri"/>
                <a:cs typeface="Calibri"/>
              </a:rPr>
              <a:t>Human and technical methods</a:t>
            </a:r>
          </a:p>
          <a:p>
            <a:pPr lvl="1"/>
            <a:r>
              <a:rPr lang="en-AU">
                <a:ea typeface="Calibri"/>
                <a:cs typeface="Calibri"/>
              </a:rPr>
              <a:t>Arrives in parts – droppers and multistage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AU">
                <a:ea typeface="Calibri"/>
                <a:cs typeface="Calibri"/>
              </a:rPr>
              <a:t>Infection targets</a:t>
            </a:r>
          </a:p>
          <a:p>
            <a:pPr lvl="1"/>
            <a:r>
              <a:rPr lang="en-AU">
                <a:ea typeface="Calibri"/>
                <a:cs typeface="Calibri"/>
              </a:rPr>
              <a:t>Media, executables, RAM, documents, all the things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AU">
                <a:ea typeface="Calibri"/>
                <a:cs typeface="Calibri"/>
              </a:rPr>
              <a:t>Payload types</a:t>
            </a:r>
          </a:p>
          <a:p>
            <a:pPr lvl="1"/>
            <a:r>
              <a:rPr lang="en-AU">
                <a:ea typeface="Calibri"/>
                <a:cs typeface="Calibri"/>
              </a:rPr>
              <a:t>Financial gain, destruction, defacement, information gathering, maintain access</a:t>
            </a: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39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Anti Malware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/>
              <a:t>Anti</a:t>
            </a:r>
            <a:r>
              <a:rPr lang="en-AU">
                <a:ea typeface="Calibri"/>
                <a:cs typeface="Calibri"/>
              </a:rPr>
              <a:t> malware/anti virus</a:t>
            </a:r>
          </a:p>
          <a:p>
            <a:r>
              <a:rPr lang="en-AU">
                <a:ea typeface="+mn-lt"/>
                <a:cs typeface="+mn-lt"/>
              </a:rPr>
              <a:t>Detection or scanning methods used by anti-virus/anti-</a:t>
            </a:r>
            <a:endParaRPr lang="en-AU">
              <a:ea typeface="Calibri"/>
              <a:cs typeface="Calibri"/>
            </a:endParaRPr>
          </a:p>
          <a:p>
            <a:r>
              <a:rPr lang="en-AU">
                <a:ea typeface="+mn-lt"/>
                <a:cs typeface="+mn-lt"/>
              </a:rPr>
              <a:t>malware systems</a:t>
            </a:r>
            <a:endParaRPr lang="en-AU"/>
          </a:p>
          <a:p>
            <a:r>
              <a:rPr lang="en-AU">
                <a:ea typeface="+mn-lt"/>
                <a:cs typeface="+mn-lt"/>
              </a:rPr>
              <a:t>Four scanning methods to detect viruses and malware</a:t>
            </a:r>
            <a:endParaRPr lang="en-AU">
              <a:ea typeface="Calibri"/>
              <a:cs typeface="Calibri"/>
            </a:endParaRPr>
          </a:p>
          <a:p>
            <a:pPr lvl="1"/>
            <a:r>
              <a:rPr lang="en-AU">
                <a:ea typeface="+mn-lt"/>
                <a:cs typeface="+mn-lt"/>
              </a:rPr>
              <a:t>Integrity checkers, signature-based detection, heuristic and behavioural Detection</a:t>
            </a:r>
            <a:endParaRPr lang="en-AU">
              <a:ea typeface="Calibri"/>
              <a:cs typeface="Calibri"/>
            </a:endParaRPr>
          </a:p>
          <a:p>
            <a:r>
              <a:rPr lang="en-AU">
                <a:ea typeface="+mn-lt"/>
                <a:cs typeface="+mn-lt"/>
              </a:rPr>
              <a:t>Strategies for evading detection </a:t>
            </a:r>
          </a:p>
          <a:p>
            <a:r>
              <a:rPr lang="en-AU">
                <a:ea typeface="+mn-lt"/>
                <a:cs typeface="+mn-lt"/>
              </a:rPr>
              <a:t>Challenges for malware systems</a:t>
            </a:r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78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1A671-8EE3-3148-9461-E159B161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165673"/>
          </a:xfrm>
        </p:spPr>
        <p:txBody>
          <a:bodyPr>
            <a:normAutofit fontScale="90000"/>
          </a:bodyPr>
          <a:lstStyle/>
          <a:p>
            <a:r>
              <a:rPr lang="en-AU"/>
              <a:t>web and network SECURITY vulnerabilities and attacks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EDDFE-082C-E849-A59F-D01EC16E7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Weeks 6-7 </a:t>
            </a:r>
          </a:p>
        </p:txBody>
      </p:sp>
    </p:spTree>
    <p:extLst>
      <p:ext uri="{BB962C8B-B14F-4D97-AF65-F5344CB8AC3E}">
        <p14:creationId xmlns:p14="http://schemas.microsoft.com/office/powerpoint/2010/main" val="1519024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Internet and web fundamentals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/>
              <a:t>The</a:t>
            </a:r>
            <a:r>
              <a:rPr lang="en-AU">
                <a:ea typeface="+mn-lt"/>
                <a:cs typeface="+mn-lt"/>
              </a:rPr>
              <a:t> internet</a:t>
            </a:r>
            <a:endParaRPr lang="en-US"/>
          </a:p>
          <a:p>
            <a:pPr lvl="1"/>
            <a:r>
              <a:rPr lang="en-AU">
                <a:ea typeface="Calibri"/>
                <a:cs typeface="Calibri"/>
              </a:rPr>
              <a:t>Network of networks, local area networks (bus, switched, star), role of routers in scaling up networks</a:t>
            </a:r>
          </a:p>
          <a:p>
            <a:pPr lvl="1"/>
            <a:r>
              <a:rPr lang="en-AU">
                <a:ea typeface="Calibri"/>
                <a:cs typeface="Calibri"/>
              </a:rPr>
              <a:t>ISPs and internet backbone, IP4, IP6, domain names and ports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AU">
                <a:ea typeface="Calibri"/>
                <a:cs typeface="Calibri"/>
              </a:rPr>
              <a:t>The web</a:t>
            </a:r>
          </a:p>
          <a:p>
            <a:pPr lvl="1"/>
            <a:r>
              <a:rPr lang="en-AU">
                <a:ea typeface="Calibri"/>
                <a:cs typeface="Calibri"/>
              </a:rPr>
              <a:t>Web history</a:t>
            </a:r>
          </a:p>
          <a:p>
            <a:pPr lvl="1"/>
            <a:r>
              <a:rPr lang="en-AU">
                <a:ea typeface="Calibri"/>
                <a:cs typeface="Calibri"/>
              </a:rPr>
              <a:t>Client, server, packet, hyperlinks, URLs, HTTP, HTML, web server</a:t>
            </a:r>
          </a:p>
          <a:p>
            <a:pPr lvl="1"/>
            <a:r>
              <a:rPr lang="en-AU">
                <a:ea typeface="Calibri"/>
                <a:cs typeface="Calibri"/>
              </a:rPr>
              <a:t>Web browser architecture</a:t>
            </a:r>
          </a:p>
          <a:p>
            <a:pPr lvl="1"/>
            <a:r>
              <a:rPr lang="en-AU">
                <a:ea typeface="Calibri"/>
                <a:cs typeface="Calibri"/>
              </a:rPr>
              <a:t>Example </a:t>
            </a:r>
            <a:r>
              <a:rPr lang="en-AU" err="1">
                <a:ea typeface="Calibri"/>
                <a:cs typeface="Calibri"/>
              </a:rPr>
              <a:t>php</a:t>
            </a:r>
            <a:r>
              <a:rPr lang="en-AU">
                <a:ea typeface="Calibri"/>
                <a:cs typeface="Calibri"/>
              </a:rPr>
              <a:t> web application</a:t>
            </a:r>
          </a:p>
          <a:p>
            <a:pPr>
              <a:buFont typeface="Arial" panose="02070309020205020404" pitchFamily="49" charset="0"/>
            </a:pPr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20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Web security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/>
              <a:t>Browser-side vulnerabilities and countermeasures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AU">
                <a:ea typeface="Calibri"/>
                <a:cs typeface="Calibri"/>
              </a:rPr>
              <a:t>HTTP, cookies, malware, bad extensions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AU">
                <a:ea typeface="Calibri"/>
                <a:cs typeface="Calibri"/>
              </a:rPr>
              <a:t>Web application vulnerabilities</a:t>
            </a:r>
          </a:p>
          <a:p>
            <a:pPr lvl="1"/>
            <a:r>
              <a:rPr lang="en-AU">
                <a:ea typeface="Calibri"/>
                <a:cs typeface="Calibri"/>
              </a:rPr>
              <a:t>OWASP top 10, web application architecture</a:t>
            </a:r>
          </a:p>
          <a:p>
            <a:pPr lvl="1"/>
            <a:r>
              <a:rPr lang="en-AU">
                <a:ea typeface="Calibri"/>
                <a:cs typeface="Calibri"/>
              </a:rPr>
              <a:t>Broken access control, cryptographic failures and injection</a:t>
            </a:r>
          </a:p>
          <a:p>
            <a:pPr lvl="1"/>
            <a:r>
              <a:rPr lang="en-AU">
                <a:ea typeface="Calibri"/>
                <a:cs typeface="Calibri"/>
              </a:rPr>
              <a:t>Examples from </a:t>
            </a:r>
            <a:r>
              <a:rPr lang="en-AU" err="1">
                <a:ea typeface="Calibri"/>
                <a:cs typeface="Calibri"/>
              </a:rPr>
              <a:t>Juiceshop</a:t>
            </a:r>
            <a:r>
              <a:rPr lang="en-AU">
                <a:ea typeface="Calibri"/>
                <a:cs typeface="Calibri"/>
              </a:rPr>
              <a:t> and countermeasures</a:t>
            </a:r>
          </a:p>
          <a:p>
            <a:pPr lvl="1"/>
            <a:endParaRPr lang="en-AU">
              <a:ea typeface="Calibri"/>
              <a:cs typeface="Calibri"/>
            </a:endParaRPr>
          </a:p>
          <a:p>
            <a:pPr>
              <a:buFont typeface="Arial" panose="02070309020205020404" pitchFamily="49" charset="0"/>
            </a:pPr>
            <a:endParaRPr lang="en-AU">
              <a:ea typeface="Calibri"/>
              <a:cs typeface="Calibri"/>
            </a:endParaRP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7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98999-A954-4941-BEA5-671696703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85" t="4133" r="9078" b="4958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5" y="713756"/>
            <a:ext cx="3855706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AU" sz="3600"/>
              <a:t>Format &amp; Information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56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Network security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AU"/>
              <a:t>Expanding attack surface</a:t>
            </a:r>
            <a:endParaRPr lang="en-AU">
              <a:ea typeface="Calibri"/>
              <a:cs typeface="Calibri"/>
            </a:endParaRPr>
          </a:p>
          <a:p>
            <a:r>
              <a:rPr lang="en-AU">
                <a:ea typeface="Calibri"/>
                <a:cs typeface="Calibri"/>
              </a:rPr>
              <a:t>Three common attacks – denial-of-services, eavesdropping, man-in-the-middle/meddler-in-the-middle (MitM)</a:t>
            </a:r>
          </a:p>
          <a:p>
            <a:r>
              <a:rPr lang="en-AU">
                <a:ea typeface="Calibri"/>
                <a:cs typeface="Calibri"/>
              </a:rPr>
              <a:t>Attack methodology and tools – attacker methodology, example tools for each phase</a:t>
            </a:r>
          </a:p>
          <a:p>
            <a:r>
              <a:rPr lang="en-AU">
                <a:ea typeface="Calibri"/>
                <a:cs typeface="Calibri"/>
              </a:rPr>
              <a:t>Real-world case studies – </a:t>
            </a:r>
            <a:r>
              <a:rPr lang="en-AU" err="1">
                <a:ea typeface="Calibri"/>
                <a:cs typeface="Calibri"/>
              </a:rPr>
              <a:t>stuxnet</a:t>
            </a:r>
            <a:r>
              <a:rPr lang="en-AU">
                <a:ea typeface="Calibri"/>
                <a:cs typeface="Calibri"/>
              </a:rPr>
              <a:t>, target data breach, notPetya</a:t>
            </a:r>
          </a:p>
          <a:p>
            <a:endParaRPr lang="en-AU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2866-3DF5-0A42-B845-EB5DE67D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Network Security Defences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283DC-3995-C74C-93AF-452E6E5F0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Week 8</a:t>
            </a:r>
          </a:p>
        </p:txBody>
      </p:sp>
    </p:spTree>
    <p:extLst>
      <p:ext uri="{BB962C8B-B14F-4D97-AF65-F5344CB8AC3E}">
        <p14:creationId xmlns:p14="http://schemas.microsoft.com/office/powerpoint/2010/main" val="342365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Firewalls and VPNs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PART 1</a:t>
            </a:r>
          </a:p>
          <a:p>
            <a:pPr lvl="1">
              <a:lnSpc>
                <a:spcPct val="120000"/>
              </a:lnSpc>
            </a:pPr>
            <a:r>
              <a:rPr lang="en-US"/>
              <a:t>What is a firewall?</a:t>
            </a:r>
          </a:p>
          <a:p>
            <a:pPr lvl="1">
              <a:lnSpc>
                <a:spcPct val="120000"/>
              </a:lnSpc>
            </a:pPr>
            <a:r>
              <a:rPr lang="en-US"/>
              <a:t>How do we describe firewall policies?</a:t>
            </a:r>
          </a:p>
          <a:p>
            <a:pPr lvl="1">
              <a:lnSpc>
                <a:spcPct val="120000"/>
              </a:lnSpc>
            </a:pPr>
            <a:r>
              <a:rPr lang="en-US"/>
              <a:t>What do advanced firewalls allow?</a:t>
            </a:r>
          </a:p>
          <a:p>
            <a:pPr lvl="1">
              <a:lnSpc>
                <a:spcPct val="120000"/>
              </a:lnSpc>
            </a:pPr>
            <a:r>
              <a:rPr lang="en-US"/>
              <a:t>How do we configure a personal firewall?</a:t>
            </a:r>
          </a:p>
          <a:p>
            <a:pPr>
              <a:lnSpc>
                <a:spcPct val="120000"/>
              </a:lnSpc>
            </a:pPr>
            <a:r>
              <a:rPr lang="en-US"/>
              <a:t>PART 2</a:t>
            </a:r>
          </a:p>
          <a:p>
            <a:pPr lvl="1">
              <a:lnSpc>
                <a:spcPct val="120000"/>
              </a:lnSpc>
            </a:pPr>
            <a:r>
              <a:rPr lang="en-US"/>
              <a:t>What is a VPN?</a:t>
            </a:r>
          </a:p>
          <a:p>
            <a:pPr lvl="1">
              <a:lnSpc>
                <a:spcPct val="120000"/>
              </a:lnSpc>
            </a:pPr>
            <a:r>
              <a:rPr lang="en-US"/>
              <a:t>How do VPNs work?</a:t>
            </a:r>
          </a:p>
          <a:p>
            <a:pPr>
              <a:lnSpc>
                <a:spcPct val="120000"/>
              </a:lnSpc>
            </a:pPr>
            <a:r>
              <a:rPr lang="en-US"/>
              <a:t>PART 3</a:t>
            </a:r>
          </a:p>
          <a:p>
            <a:pPr lvl="1">
              <a:lnSpc>
                <a:spcPct val="120000"/>
              </a:lnSpc>
            </a:pPr>
            <a:r>
              <a:rPr lang="en-US"/>
              <a:t>Understand the risks of using VPNs.</a:t>
            </a:r>
          </a:p>
          <a:p>
            <a:pPr lvl="1">
              <a:lnSpc>
                <a:spcPct val="120000"/>
              </a:lnSpc>
            </a:pPr>
            <a:r>
              <a:rPr lang="en-US"/>
              <a:t>Understand the difference between VPNs and TOR.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60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IDS and honeypots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>
            <a:normAutofit/>
          </a:bodyPr>
          <a:lstStyle/>
          <a:p>
            <a:r>
              <a:rPr lang="en-US"/>
              <a:t>PART 1:</a:t>
            </a:r>
          </a:p>
          <a:p>
            <a:pPr lvl="1"/>
            <a:r>
              <a:rPr lang="en-US"/>
              <a:t>What is an intrusion?</a:t>
            </a:r>
          </a:p>
          <a:p>
            <a:pPr lvl="1"/>
            <a:r>
              <a:rPr lang="en-US"/>
              <a:t>The main purpose of an intrusion detection system.</a:t>
            </a:r>
          </a:p>
          <a:p>
            <a:r>
              <a:rPr lang="en-US"/>
              <a:t>PART 2:</a:t>
            </a:r>
          </a:p>
          <a:p>
            <a:pPr lvl="1"/>
            <a:r>
              <a:rPr lang="en-US"/>
              <a:t>Network versus host-based IDS.</a:t>
            </a:r>
          </a:p>
          <a:p>
            <a:pPr lvl="1"/>
            <a:r>
              <a:rPr lang="en-US"/>
              <a:t>Anomaly versus misuse-based detection.</a:t>
            </a:r>
          </a:p>
          <a:p>
            <a:pPr lvl="1"/>
            <a:r>
              <a:rPr lang="en-US"/>
              <a:t>Classification accuracy and tradeoffs.</a:t>
            </a:r>
          </a:p>
          <a:p>
            <a:r>
              <a:rPr lang="en-US"/>
              <a:t>PART 3:</a:t>
            </a:r>
          </a:p>
          <a:p>
            <a:pPr lvl="1"/>
            <a:r>
              <a:rPr lang="en-US"/>
              <a:t>Honeypots for observing attackers.</a:t>
            </a:r>
          </a:p>
          <a:p>
            <a:pPr lvl="1"/>
            <a:endParaRPr lang="en-AU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12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0634-7E82-E04A-9F94-E77CBEB8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Social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3CF4B-12AB-7E45-88AB-DFF6F454E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Week 9</a:t>
            </a:r>
          </a:p>
        </p:txBody>
      </p:sp>
    </p:spTree>
    <p:extLst>
      <p:ext uri="{BB962C8B-B14F-4D97-AF65-F5344CB8AC3E}">
        <p14:creationId xmlns:p14="http://schemas.microsoft.com/office/powerpoint/2010/main" val="4231682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is social 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>
            <a:normAutofit/>
          </a:bodyPr>
          <a:lstStyle/>
          <a:p>
            <a:r>
              <a:rPr lang="en-AU"/>
              <a:t>PART 1:</a:t>
            </a:r>
          </a:p>
          <a:p>
            <a:pPr lvl="1"/>
            <a:r>
              <a:rPr lang="en-AU"/>
              <a:t>What is social engineering?</a:t>
            </a:r>
          </a:p>
          <a:p>
            <a:pPr lvl="1"/>
            <a:r>
              <a:rPr lang="en-AU"/>
              <a:t>Targets of social engineering</a:t>
            </a:r>
          </a:p>
          <a:p>
            <a:pPr lvl="1"/>
            <a:r>
              <a:rPr lang="en-AU"/>
              <a:t>The impact of the Internet on the scalability of social engineering</a:t>
            </a:r>
          </a:p>
          <a:p>
            <a:r>
              <a:rPr lang="en-AU"/>
              <a:t>PART 2: Top threats</a:t>
            </a:r>
          </a:p>
          <a:p>
            <a:r>
              <a:rPr lang="en-AU"/>
              <a:t>PART 3: Steps to perform social engineering attacks</a:t>
            </a:r>
          </a:p>
          <a:p>
            <a:r>
              <a:rPr lang="en-AU"/>
              <a:t>PART 4: Countermeasures</a:t>
            </a:r>
          </a:p>
          <a:p>
            <a:pPr lvl="1">
              <a:lnSpc>
                <a:spcPct val="120000"/>
              </a:lnSpc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18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BFE97-CE2E-8E43-A660-A2F9FA5E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is social 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372C8-76E2-0B43-AAF7-728DD5B64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AU"/>
              <a:t>Examples of social engineering attacks (non-exhaustive).</a:t>
            </a:r>
          </a:p>
          <a:p>
            <a:pPr lvl="2">
              <a:lnSpc>
                <a:spcPct val="120000"/>
              </a:lnSpc>
            </a:pPr>
            <a:endParaRPr lang="en-AU"/>
          </a:p>
          <a:p>
            <a:pPr lvl="1">
              <a:lnSpc>
                <a:spcPct val="120000"/>
              </a:lnSpc>
            </a:pPr>
            <a:r>
              <a:rPr lang="en-AU"/>
              <a:t>Phishing, whaling, tailgating, pretexting, spamming, quid pro quo, Spanish prisoner …</a:t>
            </a:r>
          </a:p>
          <a:p>
            <a:pPr lvl="2">
              <a:lnSpc>
                <a:spcPct val="120000"/>
              </a:lnSpc>
            </a:pPr>
            <a:endParaRPr lang="en-AU"/>
          </a:p>
          <a:p>
            <a:pPr>
              <a:lnSpc>
                <a:spcPct val="120000"/>
              </a:lnSpc>
            </a:pPr>
            <a:r>
              <a:rPr lang="en-AU"/>
              <a:t>Why do they work? </a:t>
            </a:r>
          </a:p>
          <a:p>
            <a:pPr lvl="2">
              <a:lnSpc>
                <a:spcPct val="120000"/>
              </a:lnSpc>
            </a:pPr>
            <a:endParaRPr lang="en-AU"/>
          </a:p>
          <a:p>
            <a:pPr>
              <a:lnSpc>
                <a:spcPct val="120000"/>
              </a:lnSpc>
            </a:pPr>
            <a:r>
              <a:rPr lang="en-AU"/>
              <a:t>What we know from experimental evidence</a:t>
            </a:r>
          </a:p>
          <a:p>
            <a:pPr lvl="1">
              <a:lnSpc>
                <a:spcPct val="120000"/>
              </a:lnSpc>
            </a:pPr>
            <a:r>
              <a:rPr lang="en-AU"/>
              <a:t>Solomon Asch</a:t>
            </a:r>
          </a:p>
          <a:p>
            <a:pPr lvl="1">
              <a:lnSpc>
                <a:spcPct val="120000"/>
              </a:lnSpc>
            </a:pPr>
            <a:r>
              <a:rPr lang="en-AU"/>
              <a:t>Stanley Milgram</a:t>
            </a:r>
          </a:p>
          <a:p>
            <a:pPr lvl="1">
              <a:lnSpc>
                <a:spcPct val="120000"/>
              </a:lnSpc>
            </a:pPr>
            <a:r>
              <a:rPr lang="en-AU"/>
              <a:t>Philip Zimbardo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E4C48-F9C0-8D45-99E3-E23B91FC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7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15E0-F0DC-D74B-BAAB-5A18108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Why does social engineering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EDDD-EF38-3144-8BC4-333A2F21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45068"/>
            <a:ext cx="8778240" cy="3885548"/>
          </a:xfrm>
        </p:spPr>
        <p:txBody>
          <a:bodyPr>
            <a:norm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GB"/>
              <a:t>Why do people fall for social engineering?</a:t>
            </a:r>
          </a:p>
          <a:p>
            <a:pPr eaLnBrk="0" hangingPunct="0">
              <a:lnSpc>
                <a:spcPct val="120000"/>
              </a:lnSpc>
            </a:pPr>
            <a:r>
              <a:rPr lang="en-GB"/>
              <a:t>Cognitive psychology</a:t>
            </a:r>
          </a:p>
          <a:p>
            <a:pPr eaLnBrk="0" hangingPunct="0">
              <a:lnSpc>
                <a:spcPct val="120000"/>
              </a:lnSpc>
            </a:pPr>
            <a:r>
              <a:rPr lang="en-GB"/>
              <a:t>Decision science</a:t>
            </a:r>
          </a:p>
          <a:p>
            <a:pPr eaLnBrk="0" hangingPunct="0">
              <a:lnSpc>
                <a:spcPct val="120000"/>
              </a:lnSpc>
            </a:pPr>
            <a:r>
              <a:rPr lang="en-GB"/>
              <a:t>Social psychology</a:t>
            </a:r>
          </a:p>
          <a:p>
            <a:pPr lvl="1"/>
            <a:endParaRPr lang="en-AU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5A31-14BB-544A-B2B8-EDD2548F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53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A730-6113-1B4E-A9DC-61068E1E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Protection Model &amp; Physical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7FB2E-5E84-E046-8842-4D96C132C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Week 10</a:t>
            </a:r>
          </a:p>
        </p:txBody>
      </p:sp>
    </p:spTree>
    <p:extLst>
      <p:ext uri="{BB962C8B-B14F-4D97-AF65-F5344CB8AC3E}">
        <p14:creationId xmlns:p14="http://schemas.microsoft.com/office/powerpoint/2010/main" val="24111389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77888-6FD5-146B-C91C-B0C6D7CA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Protection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22B13-9FB1-13C7-F5DE-6192DB546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/>
              <a:t>Protection model and the </a:t>
            </a:r>
            <a:r>
              <a:rPr lang="en-AU" u="sng"/>
              <a:t>principle of defence in depth</a:t>
            </a:r>
          </a:p>
          <a:p>
            <a:pPr lvl="1"/>
            <a:r>
              <a:rPr lang="en-AU"/>
              <a:t>Deter</a:t>
            </a:r>
          </a:p>
          <a:p>
            <a:pPr lvl="1"/>
            <a:r>
              <a:rPr lang="en-AU"/>
              <a:t>Detect</a:t>
            </a:r>
          </a:p>
          <a:p>
            <a:pPr lvl="1"/>
            <a:r>
              <a:rPr lang="en-AU"/>
              <a:t>Alarm</a:t>
            </a:r>
          </a:p>
          <a:p>
            <a:pPr lvl="1"/>
            <a:r>
              <a:rPr lang="en-AU"/>
              <a:t>Delay</a:t>
            </a:r>
          </a:p>
          <a:p>
            <a:pPr lvl="1"/>
            <a:r>
              <a:rPr lang="en-AU"/>
              <a:t>Respond</a:t>
            </a:r>
          </a:p>
          <a:p>
            <a:pPr lvl="1"/>
            <a:endParaRPr lang="en-AU"/>
          </a:p>
          <a:p>
            <a:pPr marL="609600" indent="-457200">
              <a:lnSpc>
                <a:spcPct val="90000"/>
              </a:lnSpc>
            </a:pPr>
            <a:r>
              <a:rPr lang="en-US">
                <a:ea typeface="ＭＳ Ｐゴシック" pitchFamily="-65" charset="-128"/>
              </a:rPr>
              <a:t>Model of understanding protection – threats, walls and barriers.</a:t>
            </a:r>
          </a:p>
          <a:p>
            <a:pPr marL="609600" indent="-457200">
              <a:lnSpc>
                <a:spcPct val="90000"/>
              </a:lnSpc>
            </a:pPr>
            <a:endParaRPr lang="en-US">
              <a:ea typeface="ＭＳ Ｐゴシック" pitchFamily="-65" charset="-128"/>
            </a:endParaRPr>
          </a:p>
          <a:p>
            <a:pPr marL="609600" indent="-457200">
              <a:lnSpc>
                <a:spcPct val="90000"/>
              </a:lnSpc>
            </a:pPr>
            <a:r>
              <a:rPr lang="en-US">
                <a:ea typeface="ＭＳ Ｐゴシック" pitchFamily="-65" charset="-128"/>
              </a:rPr>
              <a:t>Discussed each element with real-world example from case study.</a:t>
            </a:r>
          </a:p>
          <a:p>
            <a:pPr lvl="1"/>
            <a:endParaRPr lang="en-AU"/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1B199-0317-386B-A0F2-8C960D8A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0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4B241-C6F5-6641-A71E-D61DB44F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1DC83-E158-394A-B9D9-D028A8ADF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AU"/>
              <a:t>TWO hour</a:t>
            </a:r>
          </a:p>
          <a:p>
            <a:pPr>
              <a:lnSpc>
                <a:spcPct val="120000"/>
              </a:lnSpc>
            </a:pPr>
            <a:endParaRPr lang="en-AU"/>
          </a:p>
          <a:p>
            <a:pPr>
              <a:lnSpc>
                <a:spcPct val="120000"/>
              </a:lnSpc>
            </a:pPr>
            <a:r>
              <a:rPr lang="en-AU"/>
              <a:t>Multichoice Questions</a:t>
            </a:r>
          </a:p>
          <a:p>
            <a:pPr>
              <a:lnSpc>
                <a:spcPct val="120000"/>
              </a:lnSpc>
            </a:pPr>
            <a:endParaRPr lang="en-AU"/>
          </a:p>
          <a:p>
            <a:pPr>
              <a:lnSpc>
                <a:spcPct val="120000"/>
              </a:lnSpc>
            </a:pPr>
            <a:r>
              <a:rPr lang="en-AU"/>
              <a:t>80 Questions, 1 Mark each, choose the </a:t>
            </a:r>
            <a:r>
              <a:rPr lang="en-AU" u="sng"/>
              <a:t>best</a:t>
            </a:r>
            <a:r>
              <a:rPr lang="en-AU"/>
              <a:t> answer</a:t>
            </a:r>
          </a:p>
          <a:p>
            <a:pPr>
              <a:lnSpc>
                <a:spcPct val="120000"/>
              </a:lnSpc>
            </a:pPr>
            <a:endParaRPr lang="en-AU"/>
          </a:p>
          <a:p>
            <a:pPr>
              <a:lnSpc>
                <a:spcPct val="120000"/>
              </a:lnSpc>
            </a:pPr>
            <a:r>
              <a:rPr lang="en-AU"/>
              <a:t>Marks from first test and this exam</a:t>
            </a:r>
          </a:p>
          <a:p>
            <a:pPr>
              <a:lnSpc>
                <a:spcPct val="120000"/>
              </a:lnSpc>
            </a:pPr>
            <a:endParaRPr lang="en-AU"/>
          </a:p>
          <a:p>
            <a:pPr>
              <a:lnSpc>
                <a:spcPct val="120000"/>
              </a:lnSpc>
            </a:pPr>
            <a:endParaRPr lang="en-AU"/>
          </a:p>
          <a:p>
            <a:pPr lvl="1">
              <a:lnSpc>
                <a:spcPct val="120000"/>
              </a:lnSpc>
            </a:pPr>
            <a:endParaRPr lang="en-AU"/>
          </a:p>
          <a:p>
            <a:pPr lvl="1">
              <a:lnSpc>
                <a:spcPct val="120000"/>
              </a:lnSpc>
            </a:pPr>
            <a:endParaRPr lang="en-AU"/>
          </a:p>
          <a:p>
            <a:pPr lvl="1">
              <a:lnSpc>
                <a:spcPct val="120000"/>
              </a:lnSpc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DF97C-FAFA-F241-971A-27894B06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03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96DC-AB53-4444-A0A4-60E9F070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Physical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4649D-E8AE-DC4B-9B92-2CF9D654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/>
              <a:t>S</a:t>
            </a:r>
            <a:r>
              <a:rPr lang="en-NZ" err="1"/>
              <a:t>afety</a:t>
            </a:r>
            <a:r>
              <a:rPr lang="en-NZ"/>
              <a:t> vs security </a:t>
            </a:r>
          </a:p>
          <a:p>
            <a:endParaRPr lang="en-NZ"/>
          </a:p>
          <a:p>
            <a:r>
              <a:rPr lang="en-NZ"/>
              <a:t>Physical Protection System Integration Objectives </a:t>
            </a:r>
          </a:p>
          <a:p>
            <a:endParaRPr lang="en-NZ"/>
          </a:p>
          <a:p>
            <a:r>
              <a:rPr lang="en-NZ"/>
              <a:t>Physical Security Vulnerabilities </a:t>
            </a:r>
          </a:p>
          <a:p>
            <a:pPr lvl="1"/>
            <a:r>
              <a:rPr lang="en-AU"/>
              <a:t>Methods of breaking into a building and countermeasures</a:t>
            </a:r>
          </a:p>
          <a:p>
            <a:pPr lvl="2"/>
            <a:endParaRPr lang="en-AU"/>
          </a:p>
          <a:p>
            <a:r>
              <a:rPr lang="en-NZ"/>
              <a:t>Remarks</a:t>
            </a:r>
          </a:p>
          <a:p>
            <a:endParaRPr lang="mi-NZ"/>
          </a:p>
          <a:p>
            <a:r>
              <a:rPr lang="en-NZ"/>
              <a:t>Understanding the importance of physical security</a:t>
            </a:r>
          </a:p>
          <a:p>
            <a:r>
              <a:rPr lang="en-NZ"/>
              <a:t>Looking for physical security vulnerabilities</a:t>
            </a:r>
          </a:p>
          <a:p>
            <a:r>
              <a:rPr lang="en-NZ"/>
              <a:t>Implementing countermeasures for physical security attacks</a:t>
            </a: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948C3-836D-994A-A42D-910164EB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06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A730-6113-1B4E-A9DC-61068E1E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Incident response</a:t>
            </a:r>
            <a:br>
              <a:rPr lang="en-AU"/>
            </a:br>
            <a:r>
              <a:rPr lang="en-AU"/>
              <a:t>ETHICAL AND LEGAL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7FB2E-5E84-E046-8842-4D96C132C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Week 11</a:t>
            </a:r>
          </a:p>
        </p:txBody>
      </p:sp>
    </p:spTree>
    <p:extLst>
      <p:ext uri="{BB962C8B-B14F-4D97-AF65-F5344CB8AC3E}">
        <p14:creationId xmlns:p14="http://schemas.microsoft.com/office/powerpoint/2010/main" val="1596724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96DC-AB53-4444-A0A4-60E9F070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Ethics and legal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4649D-E8AE-DC4B-9B92-2CF9D654A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NZ"/>
              <a:t>Discuss different types of computer crimes</a:t>
            </a:r>
          </a:p>
          <a:p>
            <a:pPr lvl="1"/>
            <a:endParaRPr lang="en-NZ"/>
          </a:p>
          <a:p>
            <a:pPr lvl="1"/>
            <a:r>
              <a:rPr lang="en-NZ"/>
              <a:t>Understand the types of intellectual property</a:t>
            </a:r>
          </a:p>
          <a:p>
            <a:pPr lvl="1"/>
            <a:endParaRPr lang="en-NZ"/>
          </a:p>
          <a:p>
            <a:pPr lvl="1"/>
            <a:r>
              <a:rPr lang="en-NZ"/>
              <a:t>Understand the key issues in the area of privacy</a:t>
            </a:r>
          </a:p>
          <a:p>
            <a:pPr lvl="1"/>
            <a:endParaRPr lang="en-NZ"/>
          </a:p>
          <a:p>
            <a:pPr lvl="1"/>
            <a:r>
              <a:rPr lang="en-NZ"/>
              <a:t>Compare various approaches to codifying computer ethics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948C3-836D-994A-A42D-910164EB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05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9E90-EA2B-F04E-9CD4-A1DF22AC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Ethical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835CB-B43D-1047-8A70-9DB799A2D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/>
              <a:t>The differences between Ethics and law</a:t>
            </a:r>
          </a:p>
          <a:p>
            <a:pPr lvl="2"/>
            <a:endParaRPr lang="en-AU"/>
          </a:p>
          <a:p>
            <a:r>
              <a:rPr lang="en-AU"/>
              <a:t>Types of computer crimes</a:t>
            </a:r>
          </a:p>
          <a:p>
            <a:pPr lvl="2"/>
            <a:endParaRPr lang="en-AU"/>
          </a:p>
          <a:p>
            <a:r>
              <a:rPr lang="en-AU"/>
              <a:t>Types of property and intellectual property</a:t>
            </a:r>
          </a:p>
          <a:p>
            <a:pPr lvl="2"/>
            <a:endParaRPr lang="en-AU"/>
          </a:p>
          <a:p>
            <a:r>
              <a:rPr lang="en-AU"/>
              <a:t>Privacy</a:t>
            </a:r>
          </a:p>
          <a:p>
            <a:pPr lvl="2"/>
            <a:endParaRPr lang="en-AU"/>
          </a:p>
          <a:p>
            <a:r>
              <a:rPr lang="en-AU"/>
              <a:t>Ethical Issues</a:t>
            </a:r>
          </a:p>
          <a:p>
            <a:pPr lvl="2"/>
            <a:endParaRPr lang="en-AU"/>
          </a:p>
          <a:p>
            <a:r>
              <a:rPr lang="en-AU"/>
              <a:t>Codes of ethics vs The Rules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9A06E-A2F0-ED46-A076-33DDACCC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8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A492-B038-421E-AE5A-AF7A6AC1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Incident Response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5D940-7D89-4D20-AF83-DFF5BCE3A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867512"/>
            <a:ext cx="8778240" cy="3763103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</a:rPr>
              <a:t>Forming a team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What goes into the plan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Playbooks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Maintaining capability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600">
              <a:latin typeface="Calibri" charset="0"/>
            </a:endParaRPr>
          </a:p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CBBFE-B432-4D1B-A90E-BC8EC35C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87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8841D-146A-3D49-AB7D-0E45EB5D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Incident response process</a:t>
            </a:r>
            <a:endParaRPr lang="en-AU"/>
          </a:p>
        </p:txBody>
      </p:sp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DC61C202-32CF-CD47-BE80-CC4271847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9875" y="881856"/>
            <a:ext cx="3543300" cy="37338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5DF550-74A3-E745-B759-FB0739345CDE}"/>
              </a:ext>
            </a:extLst>
          </p:cNvPr>
          <p:cNvSpPr/>
          <p:nvPr/>
        </p:nvSpPr>
        <p:spPr>
          <a:xfrm>
            <a:off x="1312003" y="4891854"/>
            <a:ext cx="404309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600"/>
              <a:t>Image from Chapter 1, Incident Response, Digital Forensics and Incident </a:t>
            </a:r>
            <a:r>
              <a:rPr lang="en-NZ" sz="600" err="1"/>
              <a:t>Repsonse</a:t>
            </a:r>
            <a:r>
              <a:rPr lang="en-NZ" sz="600"/>
              <a:t>, Gerard Johansen, </a:t>
            </a:r>
            <a:r>
              <a:rPr lang="en-NZ" sz="600" err="1"/>
              <a:t>Pakt</a:t>
            </a:r>
            <a:r>
              <a:rPr lang="en-NZ" sz="600"/>
              <a:t> Publishing (2017)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7AA66-74AC-F74A-BABD-4617B697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1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71A2-56B3-274A-B128-DA9ACFD3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Incident response and forensics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925A-D6E3-014A-AE8A-66C427DAA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/>
              <a:t>Incident response </a:t>
            </a:r>
            <a:r>
              <a:rPr lang="en-AU" b="1" u="sng"/>
              <a:t>process</a:t>
            </a:r>
          </a:p>
          <a:p>
            <a:pPr lvl="1"/>
            <a:r>
              <a:rPr lang="en-AU"/>
              <a:t>Preparation</a:t>
            </a:r>
          </a:p>
          <a:p>
            <a:pPr lvl="1"/>
            <a:r>
              <a:rPr lang="en-AU"/>
              <a:t>Detection</a:t>
            </a:r>
          </a:p>
          <a:p>
            <a:pPr lvl="1"/>
            <a:r>
              <a:rPr lang="en-AU"/>
              <a:t>Analysis</a:t>
            </a:r>
          </a:p>
          <a:p>
            <a:pPr lvl="1"/>
            <a:r>
              <a:rPr lang="en-AU"/>
              <a:t>Containment</a:t>
            </a:r>
          </a:p>
          <a:p>
            <a:pPr lvl="1"/>
            <a:r>
              <a:rPr lang="en-AU"/>
              <a:t>Eradication and Recovery</a:t>
            </a:r>
          </a:p>
          <a:p>
            <a:pPr lvl="1"/>
            <a:r>
              <a:rPr lang="en-AU"/>
              <a:t>Post incident activity</a:t>
            </a:r>
          </a:p>
          <a:p>
            <a:pPr lvl="3"/>
            <a:endParaRPr lang="en-AU"/>
          </a:p>
          <a:p>
            <a:r>
              <a:rPr lang="en-AU"/>
              <a:t>Incident response Team</a:t>
            </a:r>
          </a:p>
          <a:p>
            <a:pPr lvl="1"/>
            <a:r>
              <a:rPr lang="en-AU"/>
              <a:t>Who does what in incident response scenarios</a:t>
            </a:r>
          </a:p>
          <a:p>
            <a:pPr lvl="3"/>
            <a:endParaRPr lang="en-AU"/>
          </a:p>
          <a:p>
            <a:r>
              <a:rPr lang="en-AU"/>
              <a:t>Plans and processes (</a:t>
            </a:r>
            <a:r>
              <a:rPr lang="en-AU" b="1" u="sng"/>
              <a:t>Playbooks</a:t>
            </a:r>
            <a:r>
              <a:rPr lang="en-AU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0595E-7CAE-F848-96BD-319FA531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264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A730-6113-1B4E-A9DC-61068E1E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/>
              <a:t>Digital Forensics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7FB2E-5E84-E046-8842-4D96C132C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Week 12</a:t>
            </a:r>
          </a:p>
        </p:txBody>
      </p:sp>
    </p:spTree>
    <p:extLst>
      <p:ext uri="{BB962C8B-B14F-4D97-AF65-F5344CB8AC3E}">
        <p14:creationId xmlns:p14="http://schemas.microsoft.com/office/powerpoint/2010/main" val="28531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6A18-380F-4C76-A6D9-68D6377B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Digital forensics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A5340-B9C9-4390-9B1E-843DDA682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i-NZ">
                <a:latin typeface="Calibri" charset="0"/>
              </a:rPr>
              <a:t>Brief overview of digital forensics</a:t>
            </a:r>
          </a:p>
          <a:p>
            <a:endParaRPr lang="mi-NZ">
              <a:latin typeface="Calibri" charset="0"/>
            </a:endParaRPr>
          </a:p>
          <a:p>
            <a:r>
              <a:rPr lang="mi-NZ">
                <a:latin typeface="Calibri" charset="0"/>
              </a:rPr>
              <a:t>What’s it for</a:t>
            </a:r>
          </a:p>
          <a:p>
            <a:endParaRPr lang="mi-NZ">
              <a:latin typeface="Calibri" charset="0"/>
            </a:endParaRPr>
          </a:p>
          <a:p>
            <a:r>
              <a:rPr lang="mi-NZ">
                <a:latin typeface="Calibri" charset="0"/>
              </a:rPr>
              <a:t>Legal aspects</a:t>
            </a:r>
          </a:p>
          <a:p>
            <a:endParaRPr lang="mi-NZ">
              <a:latin typeface="Calibri" charset="0"/>
            </a:endParaRPr>
          </a:p>
          <a:p>
            <a:r>
              <a:rPr lang="mi-NZ">
                <a:latin typeface="Calibri" charset="0"/>
              </a:rPr>
              <a:t>Phases</a:t>
            </a:r>
          </a:p>
          <a:p>
            <a:endParaRPr lang="mi-NZ">
              <a:latin typeface="Calibri" charset="0"/>
            </a:endParaRPr>
          </a:p>
          <a:p>
            <a:r>
              <a:rPr lang="mi-NZ">
                <a:latin typeface="Calibri" charset="0"/>
              </a:rPr>
              <a:t>What you need to do it</a:t>
            </a:r>
          </a:p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2C755-CB7F-46BC-9E51-8CE470AE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423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71A2-56B3-274A-B128-DA9ACFD30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Digital forensics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925A-D6E3-014A-AE8A-66C427DAA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/>
              <a:t>Types of </a:t>
            </a:r>
            <a:r>
              <a:rPr lang="en-AU" b="1" u="sng"/>
              <a:t>evidence</a:t>
            </a:r>
            <a:r>
              <a:rPr lang="en-AU"/>
              <a:t> and admissibility</a:t>
            </a:r>
          </a:p>
          <a:p>
            <a:pPr lvl="3"/>
            <a:endParaRPr lang="en-AU"/>
          </a:p>
          <a:p>
            <a:r>
              <a:rPr lang="en-AU"/>
              <a:t>Digital forensics </a:t>
            </a:r>
            <a:r>
              <a:rPr lang="en-AU" b="1" u="sng"/>
              <a:t>process</a:t>
            </a:r>
          </a:p>
          <a:p>
            <a:pPr lvl="1"/>
            <a:r>
              <a:rPr lang="en-AU"/>
              <a:t>Identification</a:t>
            </a:r>
          </a:p>
          <a:p>
            <a:pPr lvl="1"/>
            <a:r>
              <a:rPr lang="en-AU"/>
              <a:t>Preservation</a:t>
            </a:r>
          </a:p>
          <a:p>
            <a:pPr lvl="1"/>
            <a:r>
              <a:rPr lang="en-AU"/>
              <a:t>Collection</a:t>
            </a:r>
          </a:p>
          <a:p>
            <a:pPr lvl="1"/>
            <a:r>
              <a:rPr lang="en-AU"/>
              <a:t>Examination</a:t>
            </a:r>
          </a:p>
          <a:p>
            <a:pPr lvl="1"/>
            <a:r>
              <a:rPr lang="en-AU"/>
              <a:t>Presentation</a:t>
            </a:r>
          </a:p>
          <a:p>
            <a:pPr lvl="3"/>
            <a:endParaRPr lang="en-AU"/>
          </a:p>
          <a:p>
            <a:r>
              <a:rPr lang="en-AU"/>
              <a:t>Chain of custody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89B0EA-A6FB-E34C-8630-B0281E1F931A}"/>
              </a:ext>
            </a:extLst>
          </p:cNvPr>
          <p:cNvSpPr/>
          <p:nvPr/>
        </p:nvSpPr>
        <p:spPr>
          <a:xfrm>
            <a:off x="5236143" y="2571750"/>
            <a:ext cx="35798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Digital Forensics</a:t>
            </a:r>
          </a:p>
          <a:p>
            <a:pPr algn="ctr"/>
            <a:r>
              <a:rPr lang="en-GB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 and Tools</a:t>
            </a:r>
            <a:endParaRPr lang="en-GB" sz="4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&quot;No&quot; Symbol 4">
            <a:extLst>
              <a:ext uri="{FF2B5EF4-FFF2-40B4-BE49-F238E27FC236}">
                <a16:creationId xmlns:a16="http://schemas.microsoft.com/office/drawing/2014/main" id="{ABB9FDFC-04B2-5640-A508-0FC672C22D57}"/>
              </a:ext>
            </a:extLst>
          </p:cNvPr>
          <p:cNvSpPr/>
          <p:nvPr/>
        </p:nvSpPr>
        <p:spPr>
          <a:xfrm>
            <a:off x="6025053" y="2232441"/>
            <a:ext cx="2002055" cy="2002055"/>
          </a:xfrm>
          <a:prstGeom prst="noSmoking">
            <a:avLst>
              <a:gd name="adj" fmla="val 5767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33E28-C759-A345-8B66-9B9BE75B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7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CF455-27BB-2446-B7DB-EEEF686F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A8745-BA81-504F-A78E-86411E703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" y="767644"/>
            <a:ext cx="8778240" cy="399961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AU" b="1"/>
              <a:t>When is the test?</a:t>
            </a:r>
          </a:p>
          <a:p>
            <a:pPr lvl="1">
              <a:lnSpc>
                <a:spcPct val="120000"/>
              </a:lnSpc>
            </a:pPr>
            <a:r>
              <a:rPr lang="en-AU"/>
              <a:t>Monday 10th June 2024, all students</a:t>
            </a:r>
          </a:p>
          <a:p>
            <a:pPr lvl="1">
              <a:lnSpc>
                <a:spcPct val="120000"/>
              </a:lnSpc>
            </a:pPr>
            <a:r>
              <a:rPr lang="en-AU"/>
              <a:t>2.30pm New Zealand Time</a:t>
            </a:r>
          </a:p>
          <a:p>
            <a:pPr lvl="2">
              <a:lnSpc>
                <a:spcPct val="120000"/>
              </a:lnSpc>
            </a:pPr>
            <a:endParaRPr lang="en-AU" b="1"/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b="1"/>
              <a:t>Where?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i="0">
                <a:effectLst/>
              </a:rPr>
              <a:t>The test will be in different rooms based on the surname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0" i="0">
              <a:effectLst/>
            </a:endParaRP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i="0">
                <a:effectLst/>
              </a:rPr>
              <a:t>KKLT301: A – Co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i="0">
                <a:effectLst/>
              </a:rPr>
              <a:t>HULT323: Cr-J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i="0">
                <a:effectLst/>
              </a:rPr>
              <a:t>KKLT303: K-Pi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b="0" i="0">
                <a:effectLst/>
              </a:rPr>
              <a:t>HMLT205: </a:t>
            </a:r>
            <a:r>
              <a:rPr lang="en-US" sz="2600" b="0" i="0" err="1">
                <a:effectLst/>
              </a:rPr>
              <a:t>Pr</a:t>
            </a:r>
            <a:r>
              <a:rPr lang="en-US" sz="2600" b="0" i="0">
                <a:effectLst/>
              </a:rPr>
              <a:t>-Z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u="sng"/>
              <a:t>PLEASE ENSURE YOU GO TO THE CORRECT ROOM!!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AU" u="sng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/>
              <a:t>This information is also available in your individual </a:t>
            </a:r>
            <a:r>
              <a:rPr lang="en-NZ" err="1"/>
              <a:t>Pūaha</a:t>
            </a:r>
            <a:r>
              <a:rPr lang="en-NZ"/>
              <a:t> page</a:t>
            </a:r>
            <a:endParaRPr lang="en-AU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AU" u="sng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B8AA9-C685-9C4D-A5A1-D3D9DA07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83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98999-A954-4941-BEA5-6716967032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85" t="4133" r="9078" b="4958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5" y="713756"/>
            <a:ext cx="3855706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AU" sz="3600"/>
              <a:t>Preparation Tips</a:t>
            </a:r>
            <a:endParaRPr lang="en-US" sz="3300" b="1">
              <a:solidFill>
                <a:srgbClr val="FF0000"/>
              </a:solidFill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87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73E2-1DA9-4346-BD70-C949516E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General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8301C-8A1C-E440-9314-FB59E5C42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/>
              <a:t>Review 2024T1, 2023T1, and 2022T1 tests/exams</a:t>
            </a:r>
          </a:p>
          <a:p>
            <a:pPr marL="0" indent="0">
              <a:buNone/>
            </a:pPr>
            <a:endParaRPr lang="en-AU"/>
          </a:p>
          <a:p>
            <a:r>
              <a:rPr lang="en-AU"/>
              <a:t>Office hours next week</a:t>
            </a:r>
          </a:p>
          <a:p>
            <a:pPr lvl="1"/>
            <a:r>
              <a:rPr lang="en-AU" b="1">
                <a:solidFill>
                  <a:srgbClr val="0070C0"/>
                </a:solidFill>
              </a:rPr>
              <a:t>Ian</a:t>
            </a:r>
            <a:r>
              <a:rPr lang="en-AU"/>
              <a:t>: </a:t>
            </a:r>
            <a:r>
              <a:rPr lang="en-AU" sz="2200"/>
              <a:t>Wednesday 5 June 2-3pm and Friday 7 June 2-3pm CO128</a:t>
            </a:r>
          </a:p>
          <a:p>
            <a:pPr lvl="1"/>
            <a:endParaRPr lang="en-AU" sz="2200"/>
          </a:p>
          <a:p>
            <a:pPr lvl="1"/>
            <a:r>
              <a:rPr lang="en-AU" b="1">
                <a:solidFill>
                  <a:srgbClr val="0070C0"/>
                </a:solidFill>
              </a:rPr>
              <a:t>Lisa</a:t>
            </a:r>
            <a:r>
              <a:rPr lang="en-AU"/>
              <a:t>: </a:t>
            </a:r>
            <a:r>
              <a:rPr lang="en-AU" sz="2200"/>
              <a:t>unavailable (working away)</a:t>
            </a:r>
            <a:endParaRPr lang="en-AU" b="1"/>
          </a:p>
          <a:p>
            <a:pPr marL="0" indent="0">
              <a:buNone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ADD03-56AD-604E-86BE-651CAC16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5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6A18-380F-4C76-A6D9-68D6377B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err="1"/>
              <a:t>Gosoapbox</a:t>
            </a:r>
            <a:endParaRPr lang="en-US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2C755-CB7F-46BC-9E51-8CE470AE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Content Placeholder 6" descr="A close-up of a number&#10;&#10;Description automatically generated">
            <a:extLst>
              <a:ext uri="{FF2B5EF4-FFF2-40B4-BE49-F238E27FC236}">
                <a16:creationId xmlns:a16="http://schemas.microsoft.com/office/drawing/2014/main" id="{0606F542-3894-569D-E867-AE78EB1EF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85" y="996597"/>
            <a:ext cx="8778240" cy="2719740"/>
          </a:xfrm>
        </p:spPr>
      </p:pic>
    </p:spTree>
    <p:extLst>
      <p:ext uri="{BB962C8B-B14F-4D97-AF65-F5344CB8AC3E}">
        <p14:creationId xmlns:p14="http://schemas.microsoft.com/office/powerpoint/2010/main" val="417258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876E-642F-2142-B994-C67B4108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All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6A94E-B646-2A43-9E99-928CFBD6A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AU" sz="2700" b="1" i="1"/>
          </a:p>
          <a:p>
            <a:pPr marL="0" indent="0" algn="ctr">
              <a:buNone/>
            </a:pPr>
            <a:r>
              <a:rPr lang="en-AU" sz="2700" b="1" i="1"/>
              <a:t>BRING YOUR </a:t>
            </a:r>
            <a:r>
              <a:rPr lang="en-AU" sz="2700" b="1" i="1" u="sng">
                <a:solidFill>
                  <a:srgbClr val="FF0000"/>
                </a:solidFill>
              </a:rPr>
              <a:t>STUDENT ID</a:t>
            </a:r>
            <a:r>
              <a:rPr lang="en-AU" sz="2700" b="1" i="1"/>
              <a:t> (or an </a:t>
            </a:r>
            <a:r>
              <a:rPr lang="en-AU" sz="2700" b="1" i="1" u="sng">
                <a:solidFill>
                  <a:srgbClr val="FF0000"/>
                </a:solidFill>
              </a:rPr>
              <a:t>alternative photo ID</a:t>
            </a:r>
            <a:r>
              <a:rPr lang="en-AU" sz="2700" b="1" i="1"/>
              <a:t>, e.g., passport or driver licence, if the student ID is not available)</a:t>
            </a:r>
          </a:p>
          <a:p>
            <a:pPr marL="0" indent="0" algn="ctr">
              <a:buNone/>
            </a:pPr>
            <a:endParaRPr lang="en-AU" sz="2700" b="1" i="1"/>
          </a:p>
          <a:p>
            <a:pPr marL="0" indent="0">
              <a:buNone/>
            </a:pPr>
            <a:r>
              <a:rPr lang="en-AU" sz="2700" b="1" i="1"/>
              <a:t>Please ensure this is in the name under which you are enrolled!</a:t>
            </a:r>
          </a:p>
          <a:p>
            <a:endParaRPr lang="en-AU" b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B0071-423D-D84C-B035-E9B32412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1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D87B-F465-084A-A8B0-A584C185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Student name and ID – don’t forget!!!!</a:t>
            </a:r>
          </a:p>
        </p:txBody>
      </p:sp>
      <p:pic>
        <p:nvPicPr>
          <p:cNvPr id="6" name="Content Placeholder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E63AF74E-157C-A04A-8BF3-B782FC7B0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267" y="866775"/>
            <a:ext cx="3868517" cy="3763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35AEC-7807-4643-94B1-8845A53F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2B9EC8-D933-A148-AB81-7FB1F3AFD6FE}"/>
              </a:ext>
            </a:extLst>
          </p:cNvPr>
          <p:cNvSpPr txBox="1"/>
          <p:nvPr/>
        </p:nvSpPr>
        <p:spPr>
          <a:xfrm>
            <a:off x="2789582" y="927652"/>
            <a:ext cx="356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Joe Bloggs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4E7C7-BAA5-4040-956C-5744C20D1180}"/>
              </a:ext>
            </a:extLst>
          </p:cNvPr>
          <p:cNvSpPr txBox="1"/>
          <p:nvPr/>
        </p:nvSpPr>
        <p:spPr>
          <a:xfrm>
            <a:off x="2862470" y="1449920"/>
            <a:ext cx="3653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/>
              <a:t>3   0  0   1  3   9  6   4  2</a:t>
            </a:r>
            <a:endParaRPr lang="en-AU" sz="20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8996F4-0660-DB42-AE4C-477FF447E7D3}"/>
              </a:ext>
            </a:extLst>
          </p:cNvPr>
          <p:cNvSpPr/>
          <p:nvPr/>
        </p:nvSpPr>
        <p:spPr>
          <a:xfrm>
            <a:off x="2970509" y="1962047"/>
            <a:ext cx="192024" cy="19202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66D8EC-48A2-714A-934B-2A6E73B8A574}"/>
              </a:ext>
            </a:extLst>
          </p:cNvPr>
          <p:cNvSpPr/>
          <p:nvPr/>
        </p:nvSpPr>
        <p:spPr>
          <a:xfrm>
            <a:off x="3354801" y="1962047"/>
            <a:ext cx="192024" cy="19202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30B07B-31E7-7241-B37B-756E296E067D}"/>
              </a:ext>
            </a:extLst>
          </p:cNvPr>
          <p:cNvSpPr/>
          <p:nvPr/>
        </p:nvSpPr>
        <p:spPr>
          <a:xfrm>
            <a:off x="3739093" y="1962047"/>
            <a:ext cx="192024" cy="19202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9CBD79-022E-8D43-90F2-D998A9965F66}"/>
              </a:ext>
            </a:extLst>
          </p:cNvPr>
          <p:cNvSpPr/>
          <p:nvPr/>
        </p:nvSpPr>
        <p:spPr>
          <a:xfrm>
            <a:off x="4123385" y="1962047"/>
            <a:ext cx="192024" cy="19202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023602-2346-5245-820F-3A8E91CAC706}"/>
              </a:ext>
            </a:extLst>
          </p:cNvPr>
          <p:cNvSpPr/>
          <p:nvPr/>
        </p:nvSpPr>
        <p:spPr>
          <a:xfrm>
            <a:off x="4507677" y="1962047"/>
            <a:ext cx="192024" cy="19202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F40072-2394-FE4C-8C62-BED93307811B}"/>
              </a:ext>
            </a:extLst>
          </p:cNvPr>
          <p:cNvSpPr/>
          <p:nvPr/>
        </p:nvSpPr>
        <p:spPr>
          <a:xfrm>
            <a:off x="4891969" y="1962047"/>
            <a:ext cx="192024" cy="19202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0284BC-E30F-A24B-A95A-03DF74E6A622}"/>
              </a:ext>
            </a:extLst>
          </p:cNvPr>
          <p:cNvSpPr/>
          <p:nvPr/>
        </p:nvSpPr>
        <p:spPr>
          <a:xfrm>
            <a:off x="5276261" y="1962047"/>
            <a:ext cx="192024" cy="19202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0E6D263-2EEE-DC4D-BF9C-13B3D78A526E}"/>
              </a:ext>
            </a:extLst>
          </p:cNvPr>
          <p:cNvSpPr/>
          <p:nvPr/>
        </p:nvSpPr>
        <p:spPr>
          <a:xfrm>
            <a:off x="5660553" y="1962047"/>
            <a:ext cx="192024" cy="19202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F68168-524D-814A-B7EE-86B8F749326D}"/>
              </a:ext>
            </a:extLst>
          </p:cNvPr>
          <p:cNvSpPr/>
          <p:nvPr/>
        </p:nvSpPr>
        <p:spPr>
          <a:xfrm>
            <a:off x="6044846" y="1962047"/>
            <a:ext cx="192024" cy="192024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8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112E-17 L 0.00122 0.142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0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55112E-17 L 0.00121 0.472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6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55112E-17 L 0.00122 0.474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37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0.00122 0.049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4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112E-17 L 0.00121 0.141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70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0.00104 0.419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09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00104 0.28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55112E-17 L 0.00105 0.190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95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55112E-17 L -0.00018 0.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952D3-4A4A-4AA3-A8D3-088DFE51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Exam rules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008DF-1739-418A-81BF-E44D00A61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mi-NZ"/>
              <a:t>You can’t enter the exam room later than the midpoint of the exam (3.30pm for our exam).</a:t>
            </a:r>
          </a:p>
          <a:p>
            <a:r>
              <a:rPr lang="mi-NZ"/>
              <a:t>You can’t leave the exam room earlier than the midpoint of the exam (also 3.30pm).</a:t>
            </a:r>
          </a:p>
          <a:p>
            <a:r>
              <a:rPr lang="mi-NZ"/>
              <a:t>After the midpoint of the exam (3.30pm), you can only leave with permission of the invigilator, and only once you have given them your exam papers and any materials.</a:t>
            </a:r>
          </a:p>
          <a:p>
            <a:r>
              <a:rPr lang="mi-NZ"/>
              <a:t>Once you have handed in your exam papers and materials and left the exam room, you cannot  re enter the room.</a:t>
            </a:r>
          </a:p>
          <a:p>
            <a:pPr marL="0" indent="0">
              <a:buNone/>
            </a:pPr>
            <a:endParaRPr lang="mi-NZ"/>
          </a:p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840BA-138B-4AA4-865C-05282898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94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F011-1CFF-4AD9-B18C-D34D32EE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Materials used during exams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BA04E-EAE6-412E-B244-2E5DEFB70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i-NZ"/>
              <a:t>Fill out the answer sheet provided.</a:t>
            </a:r>
          </a:p>
          <a:p>
            <a:r>
              <a:rPr lang="mi-NZ"/>
              <a:t>Use black or blue pen only.</a:t>
            </a:r>
          </a:p>
          <a:p>
            <a:r>
              <a:rPr lang="mi-NZ"/>
              <a:t>No calculators required or allowed.</a:t>
            </a:r>
          </a:p>
          <a:p>
            <a:r>
              <a:rPr lang="mi-NZ"/>
              <a:t>English to foreign language paper dictionary is allowed.</a:t>
            </a:r>
          </a:p>
          <a:p>
            <a:r>
              <a:rPr lang="mi-NZ"/>
              <a:t>Pencil cases are not permitted unless clear and shown to the invigilator at the start.</a:t>
            </a:r>
          </a:p>
          <a:p>
            <a:r>
              <a:rPr lang="mi-NZ"/>
              <a:t>Mobile phone must be switched off, kept in a clear ziplock bag under your seat. This ziplock bag can contain your keys, wallet, and any life saving medication.</a:t>
            </a:r>
          </a:p>
          <a:p>
            <a:endParaRPr lang="mi-NZ"/>
          </a:p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378CC-F47D-4F96-BA9C-5ADE9F87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2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42812F51C9694AAE346D72DDAE430D" ma:contentTypeVersion="18" ma:contentTypeDescription="Create a new document." ma:contentTypeScope="" ma:versionID="9cd7a6f220580ae9aada9f89ee67b258">
  <xsd:schema xmlns:xsd="http://www.w3.org/2001/XMLSchema" xmlns:xs="http://www.w3.org/2001/XMLSchema" xmlns:p="http://schemas.microsoft.com/office/2006/metadata/properties" xmlns:ns3="93fbd537-66cf-4869-86ff-0ca6bb5630cc" xmlns:ns4="8751c797-a371-4b24-a407-0467c7a2d6b5" targetNamespace="http://schemas.microsoft.com/office/2006/metadata/properties" ma:root="true" ma:fieldsID="47a367dd3a043ff293be3eebaab5cecf" ns3:_="" ns4:_="">
    <xsd:import namespace="93fbd537-66cf-4869-86ff-0ca6bb5630cc"/>
    <xsd:import namespace="8751c797-a371-4b24-a407-0467c7a2d6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bd537-66cf-4869-86ff-0ca6bb563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1c797-a371-4b24-a407-0467c7a2d6b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3fbd537-66cf-4869-86ff-0ca6bb5630cc" xsi:nil="true"/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B2BF45-790A-498A-BEDA-EFD3742A52C3}">
  <ds:schemaRefs>
    <ds:schemaRef ds:uri="8751c797-a371-4b24-a407-0467c7a2d6b5"/>
    <ds:schemaRef ds:uri="93fbd537-66cf-4869-86ff-0ca6bb5630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8751c797-a371-4b24-a407-0467c7a2d6b5"/>
    <ds:schemaRef ds:uri="http://purl.org/dc/elements/1.1/"/>
    <ds:schemaRef ds:uri="93fbd537-66cf-4869-86ff-0ca6bb5630cc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1821</Words>
  <Application>Microsoft Office PowerPoint</Application>
  <PresentationFormat>On-screen Show (16:9)</PresentationFormat>
  <Paragraphs>405</Paragraphs>
  <Slides>52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ＭＳ Ｐゴシック</vt:lpstr>
      <vt:lpstr>Arial</vt:lpstr>
      <vt:lpstr>Calibri</vt:lpstr>
      <vt:lpstr>Courier New</vt:lpstr>
      <vt:lpstr>Trebuchet MS</vt:lpstr>
      <vt:lpstr>Wingdings</vt:lpstr>
      <vt:lpstr>Office Theme</vt:lpstr>
      <vt:lpstr>PowerPoint Presentation</vt:lpstr>
      <vt:lpstr>What are we going to cover?</vt:lpstr>
      <vt:lpstr>Format &amp; Information</vt:lpstr>
      <vt:lpstr>Format</vt:lpstr>
      <vt:lpstr>Information</vt:lpstr>
      <vt:lpstr>All students</vt:lpstr>
      <vt:lpstr>Student name and ID – don’t forget!!!!</vt:lpstr>
      <vt:lpstr>Exam rules</vt:lpstr>
      <vt:lpstr>Materials used during exams</vt:lpstr>
      <vt:lpstr>Exam rules cont.</vt:lpstr>
      <vt:lpstr>If you arrive late or miss the exam:</vt:lpstr>
      <vt:lpstr>Coverage</vt:lpstr>
      <vt:lpstr>Content </vt:lpstr>
      <vt:lpstr>Examination structure</vt:lpstr>
      <vt:lpstr>What is cybersecurity</vt:lpstr>
      <vt:lpstr>What is cybersecurity</vt:lpstr>
      <vt:lpstr>cryptography</vt:lpstr>
      <vt:lpstr>Classical cryptography</vt:lpstr>
      <vt:lpstr>Building blocks modern cryptography</vt:lpstr>
      <vt:lpstr>Cryptographic protocols</vt:lpstr>
      <vt:lpstr>Authentication</vt:lpstr>
      <vt:lpstr>Authentication Part 1</vt:lpstr>
      <vt:lpstr>Authentication Part 2</vt:lpstr>
      <vt:lpstr>Malware and anti-malware</vt:lpstr>
      <vt:lpstr>Malware</vt:lpstr>
      <vt:lpstr>Anti Malware</vt:lpstr>
      <vt:lpstr>web and network SECURITY vulnerabilities and attacks</vt:lpstr>
      <vt:lpstr>Internet and web fundamentals</vt:lpstr>
      <vt:lpstr>Web security</vt:lpstr>
      <vt:lpstr>Network security</vt:lpstr>
      <vt:lpstr>Network Security Defences</vt:lpstr>
      <vt:lpstr>Firewalls and VPNs</vt:lpstr>
      <vt:lpstr>IDS and honeypots</vt:lpstr>
      <vt:lpstr>Social engineering</vt:lpstr>
      <vt:lpstr>What is social engineering?</vt:lpstr>
      <vt:lpstr>What is social engineering?</vt:lpstr>
      <vt:lpstr>Why does social engineering work?</vt:lpstr>
      <vt:lpstr>Protection Model &amp; Physical Security</vt:lpstr>
      <vt:lpstr>Protection Model</vt:lpstr>
      <vt:lpstr>Physical protection</vt:lpstr>
      <vt:lpstr>Incident response ETHICAL AND LEGAL</vt:lpstr>
      <vt:lpstr>Ethics and legal</vt:lpstr>
      <vt:lpstr>Ethical aspects</vt:lpstr>
      <vt:lpstr>Incident Response</vt:lpstr>
      <vt:lpstr>Incident response process</vt:lpstr>
      <vt:lpstr>Incident response and forensics</vt:lpstr>
      <vt:lpstr>Digital Forensics</vt:lpstr>
      <vt:lpstr>Digital forensics</vt:lpstr>
      <vt:lpstr>Digital forensics</vt:lpstr>
      <vt:lpstr>Preparation Tips</vt:lpstr>
      <vt:lpstr>General tips</vt:lpstr>
      <vt:lpstr>Gosoapbox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Ian Welch</cp:lastModifiedBy>
  <cp:revision>1</cp:revision>
  <dcterms:created xsi:type="dcterms:W3CDTF">2010-04-12T23:12:02Z</dcterms:created>
  <dcterms:modified xsi:type="dcterms:W3CDTF">2024-05-31T00:53:56Z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0x0101003742812F51C9694AAE346D72DDAE430D</vt:lpwstr>
  </property>
</Properties>
</file>