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93455" r:id="rId4"/>
  </p:sldMasterIdLst>
  <p:notesMasterIdLst>
    <p:notesMasterId r:id="rId13"/>
  </p:notesMasterIdLst>
  <p:sldIdLst>
    <p:sldId id="940" r:id="rId5"/>
    <p:sldId id="1000" r:id="rId6"/>
    <p:sldId id="1001" r:id="rId7"/>
    <p:sldId id="1209" r:id="rId8"/>
    <p:sldId id="1210" r:id="rId9"/>
    <p:sldId id="1211" r:id="rId10"/>
    <p:sldId id="1212" r:id="rId11"/>
    <p:sldId id="1203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6"/>
    <p:restoredTop sz="62224" autoAdjust="0"/>
  </p:normalViewPr>
  <p:slideViewPr>
    <p:cSldViewPr snapToGrid="0">
      <p:cViewPr varScale="1">
        <p:scale>
          <a:sx n="57" d="100"/>
          <a:sy n="57" d="100"/>
        </p:scale>
        <p:origin x="1548" y="32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282C6-1E66-8A41-8EEF-3B6E53C60741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28DE4-071A-2B41-9107-0D3488A72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28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828DE4-071A-2B41-9107-0D3488A72DC8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590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,Sans-Serif"/>
              <a:buChar char="•"/>
            </a:pPr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828DE4-071A-2B41-9107-0D3488A72D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668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828DE4-071A-2B41-9107-0D3488A72D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35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Physical destruction: In this type, digital storage media (like hard drives, memory sticks, magnetic tapes, CDs, DVDs and Blu-ray discs, credit cards) are destroyed physically to avoid recovery. The equipment used in this case is called “hard drive shredders” or “destroyers.”</a:t>
            </a:r>
          </a:p>
          <a:p>
            <a:r>
              <a:rPr lang="en-NZ" dirty="0"/>
              <a:t>Degaussing technique: This technique works by exposing the magnetic storage devices such as HDD or the magnetic tape to the powerful magnetic field of a degausser to eliminate magnetically stored data. This method is valid only to destroy data stored on magnetic devices, and cannot destroy data stored on SSD and USB thumb drives.</a:t>
            </a:r>
          </a:p>
          <a:p>
            <a:endParaRPr lang="en-US" dirty="0"/>
          </a:p>
          <a:p>
            <a:r>
              <a:rPr lang="en-US" dirty="0"/>
              <a:t>=</a:t>
            </a:r>
            <a:r>
              <a:rPr lang="en-NZ" dirty="0"/>
              <a:t>===</a:t>
            </a:r>
          </a:p>
          <a:p>
            <a:r>
              <a:rPr lang="en-NZ" dirty="0"/>
              <a:t>File created: This is the time when the file was “created” on the hard drive.</a:t>
            </a:r>
          </a:p>
          <a:p>
            <a:r>
              <a:rPr lang="en-NZ" dirty="0"/>
              <a:t>File accessed: This is the date/time when the file was last accessed. When a user opens or moves the file from one location to another, the access time will get changed. When scanning files, antivirus programs can change their access times.</a:t>
            </a:r>
          </a:p>
          <a:p>
            <a:r>
              <a:rPr lang="en-NZ" dirty="0"/>
              <a:t>File modified: This is when the data within a file was modified.</a:t>
            </a:r>
          </a:p>
          <a:p>
            <a:r>
              <a:rPr lang="en-NZ" dirty="0"/>
              <a:t>MTF last written: This attribute does not appear in Windows Explorer (when right-clicking the file and selecting Properties); it can be seen by some computer forensic tools like EnCase and </a:t>
            </a:r>
            <a:r>
              <a:rPr lang="en-NZ" dirty="0" err="1"/>
              <a:t>AccessData</a:t>
            </a:r>
            <a:r>
              <a:rPr lang="en-NZ" dirty="0"/>
              <a:t> FTK.</a:t>
            </a:r>
          </a:p>
          <a:p>
            <a:endParaRPr lang="en-NZ" dirty="0"/>
          </a:p>
          <a:p>
            <a:r>
              <a:rPr lang="en-NZ" dirty="0"/>
              <a:t>Logical destruction (sanitizing): This is the most commonly used technique to destroy data. It uses a wiping tool to destroy data without affecting the hardware that holds this data. Please note that although this technique offers a high level of secure erasure, it still cannot guarantee 100% removal of data from some type of storage media (especially the magnetic storage media like HDD and tapes), as some hardware-based techniques can recover data even after it is wiped with disk sanitization tools.</a:t>
            </a:r>
          </a:p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828DE4-071A-2B41-9107-0D3488A72D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6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828DE4-071A-2B41-9107-0D3488A72DC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91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828DE4-071A-2B41-9107-0D3488A72DC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491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828DE4-071A-2B41-9107-0D3488A72DC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409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NZ" sz="12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05B0E-BA5F-4EBD-9B97-3A5CBF38C0B4}" type="slidenum">
              <a:rPr lang="en-NZ" smtClean="0"/>
              <a:pPr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6405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63FA174-3CF0-4DEE-A3CD-FABFD4C7BF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-4075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C47819E-D4DE-0B43-8664-CB47597114ED}" type="datetime1">
              <a:rPr lang="en-NZ" smtClean="0"/>
              <a:t>21/05/2024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67513"/>
            <a:ext cx="8229600" cy="35772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F2C781-1C42-9049-BC1B-840121B0FCB9}" type="datetime1">
              <a:rPr lang="en-NZ" smtClean="0"/>
              <a:t>21/05/2024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4A2AEC1-441D-49D7-8625-12E742EAF975}"/>
              </a:ext>
            </a:extLst>
          </p:cNvPr>
          <p:cNvSpPr txBox="1">
            <a:spLocks/>
          </p:cNvSpPr>
          <p:nvPr userDrawn="1"/>
        </p:nvSpPr>
        <p:spPr>
          <a:xfrm>
            <a:off x="192024" y="102393"/>
            <a:ext cx="8778240" cy="5423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D983F3C-819B-4D2C-AA60-866EAAF4464A}"/>
              </a:ext>
            </a:extLst>
          </p:cNvPr>
          <p:cNvCxnSpPr/>
          <p:nvPr userDrawn="1"/>
        </p:nvCxnSpPr>
        <p:spPr>
          <a:xfrm>
            <a:off x="192024" y="698765"/>
            <a:ext cx="877824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CBC9486-1DE4-AF48-828D-65911E4A0927}" type="datetime1">
              <a:rPr lang="en-NZ" smtClean="0"/>
              <a:t>21/05/2024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7704" y="181283"/>
            <a:ext cx="776859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7EC79-F2EF-0041-85B2-6538787A0D11}" type="datetime1">
              <a:rPr lang="en-NZ" smtClean="0"/>
              <a:t>21/05/2024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4402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9DCEF-9953-CA4D-96CC-ED425CA0B2C5}" type="datetime1">
              <a:rPr lang="en-NZ" smtClean="0"/>
              <a:t>21/05/2024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95779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efault - Title and Vertical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1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defRPr/>
            </a:lvl1pPr>
            <a:lvl2pPr lvl="1" algn="ctr" rtl="0">
              <a:spcBef>
                <a:spcPts val="0"/>
              </a:spcBef>
              <a:defRPr/>
            </a:lvl2pPr>
            <a:lvl3pPr lvl="2" algn="ctr" rtl="0">
              <a:spcBef>
                <a:spcPts val="0"/>
              </a:spcBef>
              <a:defRPr/>
            </a:lvl3pPr>
            <a:lvl4pPr lvl="3" algn="ctr" rtl="0">
              <a:spcBef>
                <a:spcPts val="0"/>
              </a:spcBef>
              <a:defRPr/>
            </a:lvl4pPr>
            <a:lvl5pPr lvl="4" algn="ctr" rtl="0">
              <a:spcBef>
                <a:spcPts val="0"/>
              </a:spcBef>
              <a:defRPr/>
            </a:lvl5pPr>
            <a:lvl6pPr lvl="5" indent="342900" algn="ctr" rtl="0">
              <a:spcBef>
                <a:spcPts val="0"/>
              </a:spcBef>
              <a:defRPr/>
            </a:lvl6pPr>
            <a:lvl7pPr lvl="6" indent="685800" algn="ctr" rtl="0">
              <a:spcBef>
                <a:spcPts val="0"/>
              </a:spcBef>
              <a:defRPr/>
            </a:lvl7pPr>
            <a:lvl8pPr lvl="7" indent="1028700" algn="ctr" rtl="0">
              <a:spcBef>
                <a:spcPts val="0"/>
              </a:spcBef>
              <a:defRPr/>
            </a:lvl8pPr>
            <a:lvl9pPr lvl="8" indent="1371600" algn="ctr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1200149"/>
            <a:ext cx="8229600" cy="39433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7175" lvl="0" indent="-104775" rtl="0">
              <a:spcBef>
                <a:spcPts val="525"/>
              </a:spcBef>
              <a:buFont typeface="Arial"/>
              <a:buChar char="•"/>
              <a:defRPr/>
            </a:lvl1pPr>
            <a:lvl2pPr marL="587828" lvl="1" indent="-92528" rtl="0">
              <a:spcBef>
                <a:spcPts val="525"/>
              </a:spcBef>
              <a:buFont typeface="Arial"/>
              <a:buChar char="–"/>
              <a:defRPr/>
            </a:lvl2pPr>
            <a:lvl3pPr marL="914400" lvl="2" indent="-76200" rtl="0">
              <a:spcBef>
                <a:spcPts val="525"/>
              </a:spcBef>
              <a:buFont typeface="Arial"/>
              <a:buChar char="•"/>
              <a:defRPr/>
            </a:lvl3pPr>
            <a:lvl4pPr marL="1303020" lvl="3" indent="-121920" rtl="0">
              <a:spcBef>
                <a:spcPts val="525"/>
              </a:spcBef>
              <a:buFont typeface="Arial"/>
              <a:buChar char="–"/>
              <a:defRPr/>
            </a:lvl4pPr>
            <a:lvl5pPr marL="1645920" lvl="4" indent="-121920" rtl="0">
              <a:spcBef>
                <a:spcPts val="525"/>
              </a:spcBef>
              <a:buFont typeface="Arial"/>
              <a:buChar char="»"/>
              <a:defRPr/>
            </a:lvl5pPr>
            <a:lvl6pPr marL="1988820" lvl="5" indent="-121920" rtl="0">
              <a:spcBef>
                <a:spcPts val="525"/>
              </a:spcBef>
              <a:buFont typeface="Arial"/>
              <a:buChar char="»"/>
              <a:defRPr/>
            </a:lvl6pPr>
            <a:lvl7pPr marL="2331720" lvl="6" indent="-121920" rtl="0">
              <a:spcBef>
                <a:spcPts val="525"/>
              </a:spcBef>
              <a:buFont typeface="Arial"/>
              <a:buChar char="»"/>
              <a:defRPr/>
            </a:lvl7pPr>
            <a:lvl8pPr marL="2674619" lvl="7" indent="-121919" rtl="0">
              <a:spcBef>
                <a:spcPts val="525"/>
              </a:spcBef>
              <a:buFont typeface="Arial"/>
              <a:buChar char="»"/>
              <a:defRPr/>
            </a:lvl8pPr>
            <a:lvl9pPr marL="3017519" lvl="8" indent="-121919" rtl="0">
              <a:spcBef>
                <a:spcPts val="525"/>
              </a:spcBef>
              <a:buFont typeface="Arial"/>
              <a:buChar char="»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18077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22C5747-EF74-414F-AEC5-1416A46C3C28}"/>
              </a:ext>
            </a:extLst>
          </p:cNvPr>
          <p:cNvSpPr/>
          <p:nvPr userDrawn="1"/>
        </p:nvSpPr>
        <p:spPr>
          <a:xfrm>
            <a:off x="0" y="4744919"/>
            <a:ext cx="9144000" cy="398581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NZ" sz="12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CYBR171: Cybersecurity Fundamentals</a:t>
            </a:r>
            <a:endParaRPr lang="en-NZ" sz="12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02393"/>
            <a:ext cx="8778240" cy="542376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24" y="867512"/>
            <a:ext cx="8778240" cy="376310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0"/>
              </a:spcBef>
              <a:defRPr sz="2800"/>
            </a:lvl1pPr>
            <a:lvl2pPr marL="742950" indent="-285750">
              <a:spcBef>
                <a:spcPts val="0"/>
              </a:spcBef>
              <a:buFont typeface="Courier New" panose="02070309020205020404" pitchFamily="49" charset="0"/>
              <a:buChar char="o"/>
              <a:defRPr sz="2400"/>
            </a:lvl2pPr>
            <a:lvl3pPr marL="1143000" indent="-228600">
              <a:spcBef>
                <a:spcPts val="0"/>
              </a:spcBef>
              <a:buFont typeface="Wingdings" panose="05000000000000000000" pitchFamily="2" charset="2"/>
              <a:buChar char="§"/>
              <a:defRPr sz="2000"/>
            </a:lvl3pPr>
            <a:lvl4pPr>
              <a:spcBef>
                <a:spcPts val="0"/>
              </a:spcBef>
              <a:defRPr sz="1800"/>
            </a:lvl4pPr>
            <a:lvl5pPr marL="2057400" indent="-228600">
              <a:spcBef>
                <a:spcPts val="0"/>
              </a:spcBef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0CE5588-FD65-5B40-BFD2-09100F34EB1F}" type="datetime1">
              <a:rPr lang="en-NZ" smtClean="0"/>
              <a:t>21/05/2024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565184E-EE02-4EE2-9829-26DF06BFCBE3}"/>
              </a:ext>
            </a:extLst>
          </p:cNvPr>
          <p:cNvCxnSpPr/>
          <p:nvPr userDrawn="1"/>
        </p:nvCxnSpPr>
        <p:spPr>
          <a:xfrm>
            <a:off x="192024" y="698765"/>
            <a:ext cx="877824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25A7C33-5220-C549-B704-B3AB9F01D312}" type="datetime1">
              <a:rPr lang="en-NZ" smtClean="0"/>
              <a:t>21/05/2024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" y="844063"/>
            <a:ext cx="4303776" cy="36006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44063"/>
            <a:ext cx="4322064" cy="36006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8E75AD1-D0FF-A040-B6EE-FF8E6C0EFB63}" type="datetime1">
              <a:rPr lang="en-NZ" smtClean="0"/>
              <a:t>21/05/2024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8CBF949-1802-4E63-943B-D52036964479}"/>
              </a:ext>
            </a:extLst>
          </p:cNvPr>
          <p:cNvSpPr txBox="1">
            <a:spLocks/>
          </p:cNvSpPr>
          <p:nvPr userDrawn="1"/>
        </p:nvSpPr>
        <p:spPr>
          <a:xfrm>
            <a:off x="192024" y="102393"/>
            <a:ext cx="8778240" cy="5423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76C9175-1DC8-403D-8357-7A427B03F3D6}"/>
              </a:ext>
            </a:extLst>
          </p:cNvPr>
          <p:cNvCxnSpPr/>
          <p:nvPr userDrawn="1"/>
        </p:nvCxnSpPr>
        <p:spPr>
          <a:xfrm>
            <a:off x="192024" y="698765"/>
            <a:ext cx="877824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" y="841086"/>
            <a:ext cx="4305364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" y="1320907"/>
            <a:ext cx="4305364" cy="312382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841086"/>
            <a:ext cx="432523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320907"/>
            <a:ext cx="4325238" cy="312382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A23BFB5-B9C8-F949-9767-5CA3C6590F9F}" type="datetime1">
              <a:rPr lang="en-NZ" smtClean="0"/>
              <a:t>21/05/2024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9A25318-FB74-4E9A-8280-F543A4E9CDC7}"/>
              </a:ext>
            </a:extLst>
          </p:cNvPr>
          <p:cNvSpPr txBox="1">
            <a:spLocks/>
          </p:cNvSpPr>
          <p:nvPr userDrawn="1"/>
        </p:nvSpPr>
        <p:spPr>
          <a:xfrm>
            <a:off x="192024" y="102393"/>
            <a:ext cx="8778240" cy="5423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B4CDCD8-37E0-44A1-BAE1-6D8AB79F190F}"/>
              </a:ext>
            </a:extLst>
          </p:cNvPr>
          <p:cNvCxnSpPr>
            <a:cxnSpLocks/>
          </p:cNvCxnSpPr>
          <p:nvPr userDrawn="1"/>
        </p:nvCxnSpPr>
        <p:spPr>
          <a:xfrm>
            <a:off x="192024" y="698765"/>
            <a:ext cx="877824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72DB537-A7BE-3245-B0E6-7AEFD7087001}" type="datetime1">
              <a:rPr lang="en-NZ" smtClean="0"/>
              <a:t>21/05/2024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2DB1FB3-E1C0-4433-BB8D-D36F4B9E8EAD}"/>
              </a:ext>
            </a:extLst>
          </p:cNvPr>
          <p:cNvSpPr txBox="1">
            <a:spLocks/>
          </p:cNvSpPr>
          <p:nvPr userDrawn="1"/>
        </p:nvSpPr>
        <p:spPr>
          <a:xfrm>
            <a:off x="192024" y="102393"/>
            <a:ext cx="8778240" cy="5423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1237F62-1912-4782-ACB5-58DA50E3573E}"/>
              </a:ext>
            </a:extLst>
          </p:cNvPr>
          <p:cNvCxnSpPr/>
          <p:nvPr userDrawn="1"/>
        </p:nvCxnSpPr>
        <p:spPr>
          <a:xfrm>
            <a:off x="192024" y="698765"/>
            <a:ext cx="877824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4BD4B5D-1626-9A4A-BB36-7B8CC4A55D23}" type="datetime1">
              <a:rPr lang="en-NZ" smtClean="0"/>
              <a:t>21/05/2024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319083E-6DF7-7A47-BA1F-A948C27205FB}" type="datetime1">
              <a:rPr lang="en-NZ" smtClean="0"/>
              <a:t>21/05/2024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BD5B09F-51EA-0E46-809F-27ABC9E9CB5C}" type="datetime1">
              <a:rPr lang="en-NZ" smtClean="0"/>
              <a:t>21/05/2024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E2F62-17C0-C44F-B4BD-BDBC9320BA9C}" type="datetime1">
              <a:rPr lang="en-NZ" smtClean="0"/>
              <a:t>21/05/2024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  <p:sldLayoutId id="2147493467" r:id="rId12"/>
    <p:sldLayoutId id="2147493468" r:id="rId13"/>
    <p:sldLayoutId id="2147493469" r:id="rId14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3C7DD5-360B-4921-B708-790C100BED34}"/>
              </a:ext>
            </a:extLst>
          </p:cNvPr>
          <p:cNvSpPr/>
          <p:nvPr/>
        </p:nvSpPr>
        <p:spPr>
          <a:xfrm>
            <a:off x="0" y="0"/>
            <a:ext cx="9144000" cy="158504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endParaRPr lang="en-NZ" sz="40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</a:pPr>
            <a:r>
              <a:rPr lang="en-NZ" sz="2000">
                <a:solidFill>
                  <a:schemeClr val="bg1"/>
                </a:solidFill>
              </a:rPr>
              <a:t>  School of </a:t>
            </a:r>
          </a:p>
          <a:p>
            <a:r>
              <a:rPr lang="en-NZ" sz="3200">
                <a:solidFill>
                  <a:schemeClr val="bg1"/>
                </a:solidFill>
              </a:rPr>
              <a:t> Engineering and Computer Science</a:t>
            </a:r>
            <a:endParaRPr lang="en-NZ" sz="3600">
              <a:solidFill>
                <a:schemeClr val="bg1"/>
              </a:solidFill>
            </a:endParaRPr>
          </a:p>
          <a:p>
            <a:r>
              <a:rPr lang="en-NZ" sz="1600">
                <a:solidFill>
                  <a:schemeClr val="bg1"/>
                </a:solidFill>
              </a:rPr>
              <a:t>   Te Kura </a:t>
            </a:r>
            <a:r>
              <a:rPr lang="en-NZ" sz="1600" err="1">
                <a:solidFill>
                  <a:schemeClr val="bg1"/>
                </a:solidFill>
              </a:rPr>
              <a:t>Mātai</a:t>
            </a:r>
            <a:r>
              <a:rPr lang="en-NZ" sz="1600">
                <a:solidFill>
                  <a:schemeClr val="bg1"/>
                </a:solidFill>
              </a:rPr>
              <a:t> </a:t>
            </a:r>
            <a:r>
              <a:rPr lang="en-NZ" sz="1600" err="1">
                <a:solidFill>
                  <a:schemeClr val="bg1"/>
                </a:solidFill>
              </a:rPr>
              <a:t>Pūkaha</a:t>
            </a:r>
            <a:r>
              <a:rPr lang="en-NZ" sz="1600">
                <a:solidFill>
                  <a:schemeClr val="bg1"/>
                </a:solidFill>
              </a:rPr>
              <a:t>, </a:t>
            </a:r>
            <a:r>
              <a:rPr lang="en-NZ" sz="1600" err="1">
                <a:solidFill>
                  <a:schemeClr val="bg1"/>
                </a:solidFill>
              </a:rPr>
              <a:t>Pūrorohiko</a:t>
            </a:r>
            <a:endParaRPr lang="en-NZ" sz="1600">
              <a:solidFill>
                <a:schemeClr val="bg1"/>
              </a:solidFill>
            </a:endParaRPr>
          </a:p>
          <a:p>
            <a:endParaRPr lang="en-NZ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346EBA-D898-4D6A-A7A1-0D17AC0663CE}"/>
              </a:ext>
            </a:extLst>
          </p:cNvPr>
          <p:cNvSpPr txBox="1"/>
          <p:nvPr/>
        </p:nvSpPr>
        <p:spPr>
          <a:xfrm>
            <a:off x="2719600" y="1585049"/>
            <a:ext cx="3704860" cy="213904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NZ" sz="3600" b="1" dirty="0"/>
              <a:t>CYBR 472 T1 2024 </a:t>
            </a:r>
            <a:br>
              <a:rPr lang="en-NZ" sz="3600" b="1" dirty="0"/>
            </a:br>
            <a:r>
              <a:rPr lang="en-NZ" sz="2400" b="1" dirty="0">
                <a:solidFill>
                  <a:srgbClr val="0070C0"/>
                </a:solidFill>
              </a:rPr>
              <a:t>Cybercrime Investigation</a:t>
            </a:r>
          </a:p>
          <a:p>
            <a:pPr algn="ctr"/>
            <a:r>
              <a:rPr lang="en-US" sz="4000" b="1" dirty="0" err="1">
                <a:solidFill>
                  <a:srgbClr val="FF0000"/>
                </a:solidFill>
              </a:rPr>
              <a:t>Antiforensics</a:t>
            </a:r>
            <a:endParaRPr lang="en-NZ" sz="2400" b="1" dirty="0">
              <a:solidFill>
                <a:srgbClr val="FF0000"/>
              </a:solidFill>
            </a:endParaRPr>
          </a:p>
          <a:p>
            <a:pPr algn="ctr"/>
            <a:endParaRPr lang="en-NZ" sz="1400" b="1" dirty="0"/>
          </a:p>
          <a:p>
            <a:pPr algn="ctr"/>
            <a:endParaRPr lang="en-NZ" sz="1400" b="1" dirty="0"/>
          </a:p>
          <a:p>
            <a:pPr algn="ctr"/>
            <a:endParaRPr lang="en-NZ" sz="500" b="1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5DF401D-C517-4730-A3F8-AE7BED0886FC}"/>
              </a:ext>
            </a:extLst>
          </p:cNvPr>
          <p:cNvCxnSpPr>
            <a:cxnSpLocks/>
          </p:cNvCxnSpPr>
          <p:nvPr/>
        </p:nvCxnSpPr>
        <p:spPr>
          <a:xfrm>
            <a:off x="677625" y="3410889"/>
            <a:ext cx="80490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458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6A119-F720-8202-ECB6-50CC4B74B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Antiforensics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6B246-16D5-1E83-E570-3E418BDD6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" y="749148"/>
            <a:ext cx="8778240" cy="401811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NZ" i="1" dirty="0"/>
              <a:t>Attempts to negatively affect the existence, amount and/or quality of evidence from a crime scene, or make the analysis and examination of evidence difficult or impossible to conduct</a:t>
            </a:r>
            <a:r>
              <a:rPr lang="en-AU" i="1" dirty="0"/>
              <a:t>.</a:t>
            </a:r>
            <a:br>
              <a:rPr lang="en-AU" i="1" dirty="0"/>
            </a:br>
            <a:r>
              <a:rPr lang="en-AU" i="1" dirty="0"/>
              <a:t>		Marc Rogers (Purdue University)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1539DA-6C65-91BE-1D93-6687600D0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02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6A119-F720-8202-ECB6-50CC4B74B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Data hiding techniques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6B246-16D5-1E83-E570-3E418BDD6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" y="749148"/>
            <a:ext cx="8778240" cy="401811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AU" dirty="0">
                <a:ea typeface="+mn-lt"/>
                <a:cs typeface="+mn-lt"/>
              </a:rPr>
              <a:t>Steganography</a:t>
            </a:r>
          </a:p>
          <a:p>
            <a:r>
              <a:rPr lang="en-AU" dirty="0">
                <a:ea typeface="+mn-lt"/>
                <a:cs typeface="+mn-lt"/>
              </a:rPr>
              <a:t>Digital steganography</a:t>
            </a:r>
          </a:p>
          <a:p>
            <a:pPr lvl="1"/>
            <a:r>
              <a:rPr lang="en-AU" dirty="0">
                <a:ea typeface="+mn-lt"/>
                <a:cs typeface="+mn-lt"/>
              </a:rPr>
              <a:t>Carriers</a:t>
            </a:r>
          </a:p>
          <a:p>
            <a:pPr lvl="1"/>
            <a:r>
              <a:rPr lang="en-AU" dirty="0">
                <a:ea typeface="+mn-lt"/>
                <a:cs typeface="+mn-lt"/>
              </a:rPr>
              <a:t>Change spelling</a:t>
            </a:r>
          </a:p>
          <a:p>
            <a:pPr lvl="1"/>
            <a:r>
              <a:rPr lang="en-AU" dirty="0">
                <a:ea typeface="+mn-lt"/>
                <a:cs typeface="+mn-lt"/>
              </a:rPr>
              <a:t>Use metadata</a:t>
            </a:r>
          </a:p>
          <a:p>
            <a:pPr lvl="1"/>
            <a:r>
              <a:rPr lang="en-AU" dirty="0">
                <a:ea typeface="+mn-lt"/>
                <a:cs typeface="+mn-lt"/>
              </a:rPr>
              <a:t>Add to end of file</a:t>
            </a:r>
          </a:p>
          <a:p>
            <a:pPr lvl="1"/>
            <a:r>
              <a:rPr lang="en-AU" dirty="0">
                <a:ea typeface="+mn-lt"/>
                <a:cs typeface="+mn-lt"/>
              </a:rPr>
              <a:t>Modify byte structure</a:t>
            </a:r>
          </a:p>
          <a:p>
            <a:r>
              <a:rPr lang="en-AU" dirty="0">
                <a:ea typeface="+mn-lt"/>
                <a:cs typeface="+mn-lt"/>
              </a:rPr>
              <a:t>Network steganography</a:t>
            </a:r>
          </a:p>
          <a:p>
            <a:pPr lvl="1"/>
            <a:r>
              <a:rPr lang="en-AU" dirty="0">
                <a:ea typeface="+mn-lt"/>
                <a:cs typeface="+mn-lt"/>
              </a:rPr>
              <a:t>Abusing protocols</a:t>
            </a:r>
          </a:p>
          <a:p>
            <a:r>
              <a:rPr lang="en-AU" dirty="0">
                <a:ea typeface="+mn-lt"/>
                <a:cs typeface="+mn-lt"/>
              </a:rPr>
              <a:t>Detection based on finding anomalies</a:t>
            </a:r>
          </a:p>
          <a:p>
            <a:endParaRPr lang="en-AU" dirty="0">
              <a:ea typeface="+mn-lt"/>
              <a:cs typeface="+mn-lt"/>
            </a:endParaRPr>
          </a:p>
          <a:p>
            <a:endParaRPr lang="en-AU" dirty="0">
              <a:ea typeface="+mn-lt"/>
              <a:cs typeface="+mn-lt"/>
            </a:endParaRPr>
          </a:p>
          <a:p>
            <a:pPr lvl="1"/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1539DA-6C65-91BE-1D93-6687600D0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024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6A119-F720-8202-ECB6-50CC4B74B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Data destruction and </a:t>
            </a:r>
            <a:r>
              <a:rPr lang="en-AU" dirty="0" err="1"/>
              <a:t>antiforensics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6B246-16D5-1E83-E570-3E418BDD6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" y="749148"/>
            <a:ext cx="8778240" cy="401811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AU" dirty="0">
                <a:ea typeface="+mn-lt"/>
                <a:cs typeface="+mn-lt"/>
              </a:rPr>
              <a:t>Data destruction</a:t>
            </a:r>
          </a:p>
          <a:p>
            <a:pPr lvl="1"/>
            <a:r>
              <a:rPr lang="en-AU" dirty="0">
                <a:ea typeface="+mn-lt"/>
                <a:cs typeface="+mn-lt"/>
              </a:rPr>
              <a:t>Physical destruction</a:t>
            </a:r>
          </a:p>
          <a:p>
            <a:pPr lvl="1"/>
            <a:r>
              <a:rPr lang="en-AU" dirty="0">
                <a:ea typeface="+mn-lt"/>
                <a:cs typeface="+mn-lt"/>
              </a:rPr>
              <a:t>Degaussing technique</a:t>
            </a:r>
          </a:p>
          <a:p>
            <a:pPr lvl="1"/>
            <a:r>
              <a:rPr lang="en-AU" dirty="0">
                <a:ea typeface="+mn-lt"/>
                <a:cs typeface="+mn-lt"/>
              </a:rPr>
              <a:t>Logical destruction</a:t>
            </a:r>
          </a:p>
          <a:p>
            <a:r>
              <a:rPr lang="en-AU" dirty="0" err="1">
                <a:ea typeface="+mn-lt"/>
                <a:cs typeface="+mn-lt"/>
              </a:rPr>
              <a:t>Antiforensics</a:t>
            </a:r>
            <a:endParaRPr lang="en-AU" dirty="0">
              <a:ea typeface="+mn-lt"/>
              <a:cs typeface="+mn-lt"/>
            </a:endParaRPr>
          </a:p>
          <a:p>
            <a:pPr lvl="1"/>
            <a:r>
              <a:rPr lang="en-AU" dirty="0">
                <a:ea typeface="+mn-lt"/>
                <a:cs typeface="+mn-lt"/>
              </a:rPr>
              <a:t>Files metadata manipulation</a:t>
            </a:r>
          </a:p>
          <a:p>
            <a:pPr lvl="1"/>
            <a:endParaRPr lang="en-AU" dirty="0">
              <a:ea typeface="+mn-lt"/>
              <a:cs typeface="+mn-lt"/>
            </a:endParaRPr>
          </a:p>
          <a:p>
            <a:endParaRPr lang="en-AU" dirty="0">
              <a:ea typeface="+mn-lt"/>
              <a:cs typeface="+mn-lt"/>
            </a:endParaRPr>
          </a:p>
          <a:p>
            <a:pPr marL="0" indent="0">
              <a:buNone/>
            </a:pPr>
            <a:endParaRPr lang="en-AU" dirty="0">
              <a:ea typeface="+mn-lt"/>
              <a:cs typeface="+mn-lt"/>
            </a:endParaRPr>
          </a:p>
          <a:p>
            <a:endParaRPr lang="en-AU" dirty="0">
              <a:ea typeface="+mn-lt"/>
              <a:cs typeface="+mn-lt"/>
            </a:endParaRPr>
          </a:p>
          <a:p>
            <a:pPr lvl="1"/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1539DA-6C65-91BE-1D93-6687600D0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43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6A119-F720-8202-ECB6-50CC4B74B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Encryption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6B246-16D5-1E83-E570-3E418BDD6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" y="749148"/>
            <a:ext cx="8778240" cy="401811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AU" dirty="0">
                <a:ea typeface="+mn-lt"/>
                <a:cs typeface="+mn-lt"/>
              </a:rPr>
              <a:t>Full Description Encryption (FDE)</a:t>
            </a:r>
          </a:p>
          <a:p>
            <a:pPr lvl="1"/>
            <a:r>
              <a:rPr lang="en-AU" dirty="0" err="1">
                <a:ea typeface="+mn-lt"/>
                <a:cs typeface="+mn-lt"/>
              </a:rPr>
              <a:t>Bitlocker</a:t>
            </a:r>
            <a:endParaRPr lang="en-AU" dirty="0">
              <a:ea typeface="+mn-lt"/>
              <a:cs typeface="+mn-lt"/>
            </a:endParaRPr>
          </a:p>
          <a:p>
            <a:pPr lvl="1"/>
            <a:r>
              <a:rPr lang="en-AU" dirty="0" err="1">
                <a:ea typeface="+mn-lt"/>
                <a:cs typeface="+mn-lt"/>
              </a:rPr>
              <a:t>FileVault</a:t>
            </a:r>
            <a:endParaRPr lang="en-AU" dirty="0">
              <a:ea typeface="+mn-lt"/>
              <a:cs typeface="+mn-lt"/>
            </a:endParaRPr>
          </a:p>
          <a:p>
            <a:r>
              <a:rPr lang="en-AU" dirty="0">
                <a:ea typeface="+mn-lt"/>
                <a:cs typeface="+mn-lt"/>
              </a:rPr>
              <a:t>Third-party tools</a:t>
            </a:r>
          </a:p>
          <a:p>
            <a:pPr lvl="1"/>
            <a:r>
              <a:rPr lang="en-AU" dirty="0">
                <a:ea typeface="+mn-lt"/>
                <a:cs typeface="+mn-lt"/>
              </a:rPr>
              <a:t>The OG </a:t>
            </a:r>
            <a:r>
              <a:rPr lang="en-AU" dirty="0" err="1">
                <a:ea typeface="+mn-lt"/>
                <a:cs typeface="+mn-lt"/>
              </a:rPr>
              <a:t>Truecrypt</a:t>
            </a:r>
            <a:r>
              <a:rPr lang="en-AU" dirty="0">
                <a:ea typeface="+mn-lt"/>
                <a:cs typeface="+mn-lt"/>
              </a:rPr>
              <a:t> (ended development 2014)</a:t>
            </a:r>
          </a:p>
          <a:p>
            <a:pPr lvl="1"/>
            <a:r>
              <a:rPr lang="en-AU" dirty="0">
                <a:ea typeface="+mn-lt"/>
                <a:cs typeface="+mn-lt"/>
              </a:rPr>
              <a:t>Followed by VeraCrypt and </a:t>
            </a:r>
            <a:r>
              <a:rPr lang="en-AU" dirty="0" err="1">
                <a:ea typeface="+mn-lt"/>
                <a:cs typeface="+mn-lt"/>
              </a:rPr>
              <a:t>CipherShed</a:t>
            </a:r>
            <a:endParaRPr lang="en-AU" dirty="0">
              <a:ea typeface="+mn-lt"/>
              <a:cs typeface="+mn-lt"/>
            </a:endParaRPr>
          </a:p>
          <a:p>
            <a:pPr lvl="1"/>
            <a:r>
              <a:rPr lang="en-AU" dirty="0">
                <a:ea typeface="+mn-lt"/>
                <a:cs typeface="+mn-lt"/>
              </a:rPr>
              <a:t>Features beyond FDE – hidden volumes</a:t>
            </a:r>
          </a:p>
          <a:p>
            <a:r>
              <a:rPr lang="en-AU" dirty="0">
                <a:ea typeface="+mn-lt"/>
                <a:cs typeface="+mn-lt"/>
              </a:rPr>
              <a:t>Password cracking tools</a:t>
            </a:r>
          </a:p>
          <a:p>
            <a:pPr lvl="1"/>
            <a:r>
              <a:rPr lang="en-AU" dirty="0">
                <a:ea typeface="+mn-lt"/>
                <a:cs typeface="+mn-lt"/>
              </a:rPr>
              <a:t>Cain and Abel, </a:t>
            </a:r>
            <a:r>
              <a:rPr lang="en-AU" dirty="0" err="1">
                <a:ea typeface="+mn-lt"/>
                <a:cs typeface="+mn-lt"/>
              </a:rPr>
              <a:t>Orphcrack</a:t>
            </a:r>
            <a:r>
              <a:rPr lang="en-AU" dirty="0">
                <a:ea typeface="+mn-lt"/>
                <a:cs typeface="+mn-lt"/>
              </a:rPr>
              <a:t> …</a:t>
            </a:r>
          </a:p>
          <a:p>
            <a:pPr lvl="1"/>
            <a:endParaRPr lang="en-AU" dirty="0">
              <a:ea typeface="+mn-lt"/>
              <a:cs typeface="+mn-lt"/>
            </a:endParaRPr>
          </a:p>
          <a:p>
            <a:pPr lvl="1"/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1539DA-6C65-91BE-1D93-6687600D0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16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6A119-F720-8202-ECB6-50CC4B74B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Cryptographic anonymity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6B246-16D5-1E83-E570-3E418BDD6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" y="749148"/>
            <a:ext cx="8778240" cy="401811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AU" dirty="0">
                <a:ea typeface="+mn-lt"/>
                <a:cs typeface="+mn-lt"/>
              </a:rPr>
              <a:t>TOR</a:t>
            </a:r>
          </a:p>
          <a:p>
            <a:r>
              <a:rPr lang="en-AU" dirty="0">
                <a:ea typeface="+mn-lt"/>
                <a:cs typeface="+mn-lt"/>
              </a:rPr>
              <a:t>Browser features</a:t>
            </a:r>
          </a:p>
          <a:p>
            <a:pPr lvl="1"/>
            <a:r>
              <a:rPr lang="en-AU" dirty="0">
                <a:ea typeface="+mn-lt"/>
                <a:cs typeface="+mn-lt"/>
              </a:rPr>
              <a:t>HTTPS</a:t>
            </a:r>
          </a:p>
          <a:p>
            <a:pPr lvl="1"/>
            <a:r>
              <a:rPr lang="en-AU" dirty="0">
                <a:ea typeface="+mn-lt"/>
                <a:cs typeface="+mn-lt"/>
              </a:rPr>
              <a:t>Incognito mode</a:t>
            </a:r>
          </a:p>
          <a:p>
            <a:pPr lvl="1"/>
            <a:r>
              <a:rPr lang="en-AU" dirty="0">
                <a:ea typeface="+mn-lt"/>
                <a:cs typeface="+mn-lt"/>
              </a:rPr>
              <a:t>Delete history, cookies etc.</a:t>
            </a:r>
          </a:p>
          <a:p>
            <a:pPr marL="0" indent="0">
              <a:buNone/>
            </a:pPr>
            <a:endParaRPr lang="en-AU" dirty="0">
              <a:ea typeface="+mn-lt"/>
              <a:cs typeface="+mn-lt"/>
            </a:endParaRPr>
          </a:p>
          <a:p>
            <a:endParaRPr lang="en-AU" dirty="0">
              <a:ea typeface="+mn-lt"/>
              <a:cs typeface="+mn-lt"/>
            </a:endParaRPr>
          </a:p>
          <a:p>
            <a:pPr lvl="1"/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1539DA-6C65-91BE-1D93-6687600D0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253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6A119-F720-8202-ECB6-50CC4B74B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Direct attacks against forensics tools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6B246-16D5-1E83-E570-3E418BDD6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" y="749148"/>
            <a:ext cx="8778240" cy="401811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AU" dirty="0">
                <a:ea typeface="+mn-lt"/>
                <a:cs typeface="+mn-lt"/>
              </a:rPr>
              <a:t>Attack forensic tools themselves.</a:t>
            </a:r>
          </a:p>
          <a:p>
            <a:endParaRPr lang="en-AU" dirty="0">
              <a:ea typeface="+mn-lt"/>
              <a:cs typeface="+mn-lt"/>
            </a:endParaRPr>
          </a:p>
          <a:p>
            <a:pPr lvl="1"/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1539DA-6C65-91BE-1D93-6687600D0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11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0EFAD-C800-3146-BC3B-C11D7E7C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Takeaways</a:t>
            </a:r>
          </a:p>
        </p:txBody>
      </p:sp>
      <p:sp>
        <p:nvSpPr>
          <p:cNvPr id="5121" name="Rectangle 2"/>
          <p:cNvSpPr>
            <a:spLocks noGrp="1" noChangeArrowheads="1"/>
          </p:cNvSpPr>
          <p:nvPr>
            <p:ph idx="1"/>
          </p:nvPr>
        </p:nvSpPr>
        <p:spPr>
          <a:xfrm>
            <a:off x="192024" y="808077"/>
            <a:ext cx="8778240" cy="388088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AU" dirty="0"/>
              <a:t>Many ways to make it hard.</a:t>
            </a:r>
          </a:p>
          <a:p>
            <a:r>
              <a:rPr lang="en-AU" dirty="0"/>
              <a:t>Can be defeated though.</a:t>
            </a:r>
            <a:endParaRPr lang="en-N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2C7C1-3386-4841-5B3B-D1382973E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2066355A-084C-D24E-9AD2-7E4FC41EA62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487903724B6F418080FC200A05F3C2" ma:contentTypeVersion="13" ma:contentTypeDescription="Create a new document." ma:contentTypeScope="" ma:versionID="aa247286ef96c0253c0837a214ad9722">
  <xsd:schema xmlns:xsd="http://www.w3.org/2001/XMLSchema" xmlns:xs="http://www.w3.org/2001/XMLSchema" xmlns:p="http://schemas.microsoft.com/office/2006/metadata/properties" xmlns:ns3="c3d1fc5a-cdc9-43c4-9703-580a2eb43589" xmlns:ns4="1da98596-3287-4f0a-9897-048296feaeaa" targetNamespace="http://schemas.microsoft.com/office/2006/metadata/properties" ma:root="true" ma:fieldsID="98f4a78c8e3fc7ae1a2e3877562e4161" ns3:_="" ns4:_="">
    <xsd:import namespace="c3d1fc5a-cdc9-43c4-9703-580a2eb43589"/>
    <xsd:import namespace="1da98596-3287-4f0a-9897-048296feaea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d1fc5a-cdc9-43c4-9703-580a2eb4358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a98596-3287-4f0a-9897-048296feae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0CD968-34BA-4698-B2E6-D3150EADE621}">
  <ds:schemaRefs>
    <ds:schemaRef ds:uri="1da98596-3287-4f0a-9897-048296feaeaa"/>
    <ds:schemaRef ds:uri="c3d1fc5a-cdc9-43c4-9703-580a2eb4358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1da98596-3287-4f0a-9897-048296feaeaa"/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c3d1fc5a-cdc9-43c4-9703-580a2eb43589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3812</TotalTime>
  <Words>525</Words>
  <Application>Microsoft Office PowerPoint</Application>
  <PresentationFormat>On-screen Show (16:9)</PresentationFormat>
  <Paragraphs>78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Arial,Sans-Serif</vt:lpstr>
      <vt:lpstr>Calibri</vt:lpstr>
      <vt:lpstr>Courier New</vt:lpstr>
      <vt:lpstr>Trebuchet MS</vt:lpstr>
      <vt:lpstr>Wingdings</vt:lpstr>
      <vt:lpstr>Office Theme</vt:lpstr>
      <vt:lpstr>PowerPoint Presentation</vt:lpstr>
      <vt:lpstr>Antiforensics</vt:lpstr>
      <vt:lpstr>Data hiding techniques</vt:lpstr>
      <vt:lpstr>Data destruction and antiforensics</vt:lpstr>
      <vt:lpstr>Encryption</vt:lpstr>
      <vt:lpstr>Cryptographic anonymity</vt:lpstr>
      <vt:lpstr>Direct attacks against forensics tools</vt:lpstr>
      <vt:lpstr>Takeaways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Ian Welch</cp:lastModifiedBy>
  <cp:revision>1561</cp:revision>
  <dcterms:created xsi:type="dcterms:W3CDTF">2010-04-12T23:12:02Z</dcterms:created>
  <dcterms:modified xsi:type="dcterms:W3CDTF">2024-05-20T23:10:20Z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0x01010061487903724B6F418080FC200A05F3C2</vt:lpwstr>
  </property>
</Properties>
</file>