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7" r:id="rId5"/>
    <p:sldId id="525" r:id="rId6"/>
    <p:sldId id="995" r:id="rId7"/>
    <p:sldId id="997" r:id="rId8"/>
    <p:sldId id="545" r:id="rId9"/>
    <p:sldId id="998" r:id="rId10"/>
    <p:sldId id="999" r:id="rId11"/>
    <p:sldId id="1006" r:id="rId12"/>
    <p:sldId id="546" r:id="rId13"/>
    <p:sldId id="1005" r:id="rId14"/>
    <p:sldId id="1004" r:id="rId15"/>
    <p:sldId id="1008" r:id="rId16"/>
    <p:sldId id="1009" r:id="rId17"/>
    <p:sldId id="1010" r:id="rId18"/>
    <p:sldId id="274" r:id="rId19"/>
    <p:sldId id="548" r:id="rId20"/>
    <p:sldId id="544" r:id="rId21"/>
    <p:sldId id="1007" r:id="rId22"/>
    <p:sldId id="1011" r:id="rId23"/>
    <p:sldId id="1012" r:id="rId24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Welch" initials="IW" lastIdx="0" clrIdx="0">
    <p:extLst>
      <p:ext uri="{19B8F6BF-5375-455C-9EA6-DF929625EA0E}">
        <p15:presenceInfo xmlns:p15="http://schemas.microsoft.com/office/powerpoint/2012/main" userId="S-1-5-21-2006794120-1690220639-2666707112-1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69814" autoAdjust="0"/>
  </p:normalViewPr>
  <p:slideViewPr>
    <p:cSldViewPr snapToGrid="0" snapToObjects="1">
      <p:cViewPr varScale="1">
        <p:scale>
          <a:sx n="82" d="100"/>
          <a:sy n="82" d="100"/>
        </p:scale>
        <p:origin x="60" y="7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F4605-D142-4B55-B612-0E3EB9E4A6A5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7D7F-339B-458F-8A7D-90F2F8D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9605-6C09-40D7-A368-5A401C49DDAE}" type="datetimeFigureOut">
              <a:rPr lang="en-NZ" smtClean="0"/>
              <a:t>25/07/2024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A1FB-0359-4589-92D8-427D075B8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329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508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07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2140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699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5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02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3870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551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349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163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467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384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964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886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57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93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1EDBB-67F6-4158-BB30-1613BB8587C3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087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0306" y="6356351"/>
            <a:ext cx="3024095" cy="365125"/>
          </a:xfrm>
        </p:spPr>
        <p:txBody>
          <a:bodyPr/>
          <a:lstStyle/>
          <a:p>
            <a:r>
              <a:rPr lang="en-US" dirty="0"/>
              <a:t>CYBR171: </a:t>
            </a:r>
            <a:r>
              <a:rPr lang="en-US" dirty="0" err="1"/>
              <a:t>Haumaru</a:t>
            </a:r>
            <a:r>
              <a:rPr lang="en-US" dirty="0"/>
              <a:t>-a-</a:t>
            </a:r>
            <a:r>
              <a:rPr lang="en-US" dirty="0" err="1"/>
              <a:t>Rorohiko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E4FA-4A01-844E-B9D0-934A967CBC1A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ictoria.ac.n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ules-for-data-flow-diagra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9B9F0B-FF9A-F84D-A77A-DB854C08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5615" y="2041832"/>
            <a:ext cx="8581132" cy="29238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mi-NZ" sz="5400" b="1" dirty="0"/>
              <a:t>Threat Modeling with STRIDE</a:t>
            </a:r>
          </a:p>
          <a:p>
            <a:pPr algn="ctr"/>
            <a:r>
              <a:rPr lang="mi-NZ" sz="5400" b="1" dirty="0"/>
              <a:t>Example</a:t>
            </a:r>
          </a:p>
          <a:p>
            <a:pPr algn="ctr"/>
            <a:r>
              <a:rPr lang="en-NZ" sz="3600" b="1" dirty="0">
                <a:solidFill>
                  <a:schemeClr val="bg1">
                    <a:lumMod val="65000"/>
                  </a:schemeClr>
                </a:solidFill>
              </a:rPr>
              <a:t>CYBR 271 T2 2024</a:t>
            </a:r>
          </a:p>
          <a:p>
            <a:pPr algn="ctr"/>
            <a:r>
              <a:rPr lang="en-NZ" sz="4000" b="1"/>
              <a:t>Ian Welch</a:t>
            </a:r>
            <a:endParaRPr lang="en-NZ" b="1" dirty="0"/>
          </a:p>
        </p:txBody>
      </p:sp>
      <p:sp>
        <p:nvSpPr>
          <p:cNvPr id="6" name="AutoShape 2" descr="Victoria University of Wellington - Te Whare Wānanga o te Ūpoko o te Ika a Māui">
            <a:hlinkClick r:id="rId4" tooltip="Victoria University of Wellington homepage"/>
          </p:cNvPr>
          <p:cNvSpPr>
            <a:spLocks noChangeAspect="1" noChangeArrowheads="1"/>
          </p:cNvSpPr>
          <p:nvPr/>
        </p:nvSpPr>
        <p:spPr bwMode="auto">
          <a:xfrm>
            <a:off x="5921375" y="-601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8928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NZ" sz="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NZ" sz="2800" dirty="0">
                <a:solidFill>
                  <a:schemeClr val="bg1"/>
                </a:solidFill>
              </a:rPr>
              <a:t>  School of </a:t>
            </a:r>
          </a:p>
          <a:p>
            <a:r>
              <a:rPr lang="en-NZ" sz="4000" dirty="0">
                <a:solidFill>
                  <a:schemeClr val="bg1"/>
                </a:solidFill>
              </a:rPr>
              <a:t> Engineering and Computer Science</a:t>
            </a:r>
          </a:p>
          <a:p>
            <a:r>
              <a:rPr lang="en-NZ" dirty="0">
                <a:solidFill>
                  <a:schemeClr val="bg1"/>
                </a:solidFill>
              </a:rPr>
              <a:t>   Te Kura </a:t>
            </a:r>
            <a:r>
              <a:rPr lang="en-NZ" dirty="0" err="1">
                <a:solidFill>
                  <a:schemeClr val="bg1"/>
                </a:solidFill>
              </a:rPr>
              <a:t>Mātai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Pūkaha</a:t>
            </a:r>
            <a:r>
              <a:rPr lang="en-NZ" dirty="0">
                <a:solidFill>
                  <a:schemeClr val="bg1"/>
                </a:solidFill>
              </a:rPr>
              <a:t>, </a:t>
            </a:r>
            <a:r>
              <a:rPr lang="en-NZ" dirty="0" err="1">
                <a:solidFill>
                  <a:schemeClr val="bg1"/>
                </a:solidFill>
              </a:rPr>
              <a:t>Pūrorohiko</a:t>
            </a:r>
            <a:endParaRPr lang="en-NZ" dirty="0">
              <a:solidFill>
                <a:schemeClr val="bg1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699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0" y="1338519"/>
            <a:ext cx="5154430" cy="46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6. </a:t>
            </a:r>
            <a:r>
              <a:rPr lang="en-NZ" b="1" dirty="0"/>
              <a:t>Two data flows can not cross each other and all processes must be linked to minimum one data store or any other process/interactor.</a:t>
            </a:r>
          </a:p>
          <a:p>
            <a:pPr marL="0" indent="0">
              <a:buNone/>
            </a:pPr>
            <a:r>
              <a:rPr lang="en-NZ" dirty="0">
                <a:hlinkClick r:id="rId3"/>
              </a:rPr>
              <a:t>https://www.geeksforgeeks.org/rules-for-data-flow-diagram/</a:t>
            </a:r>
            <a:r>
              <a:rPr lang="en-NZ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Rules for DFDs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10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513677D-EA68-1A04-E803-25927CF4F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29" y="88959"/>
            <a:ext cx="4271720" cy="56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2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F1F2-07BB-FC36-634B-60B1DF2F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0"/>
            <a:ext cx="10972800" cy="1143000"/>
          </a:xfrm>
        </p:spPr>
        <p:txBody>
          <a:bodyPr/>
          <a:lstStyle/>
          <a:p>
            <a:r>
              <a:rPr lang="en-AU" sz="4667" dirty="0"/>
              <a:t>Use case – register voters</a:t>
            </a:r>
            <a:endParaRPr lang="en-AU" sz="4667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B5D2-89AB-F0F4-23A2-4931F419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042931"/>
            <a:ext cx="11704320" cy="5313420"/>
          </a:xfrm>
        </p:spPr>
        <p:txBody>
          <a:bodyPr>
            <a:normAutofit fontScale="92500" lnSpcReduction="10000"/>
          </a:bodyPr>
          <a:lstStyle/>
          <a:p>
            <a:pPr marL="685783" indent="-685783">
              <a:buFont typeface="+mj-lt"/>
              <a:buAutoNum type="arabicPeriod"/>
            </a:pPr>
            <a:r>
              <a:rPr lang="en-AU" dirty="0"/>
              <a:t>Person </a:t>
            </a:r>
            <a:r>
              <a:rPr lang="en-AU" b="1" dirty="0">
                <a:solidFill>
                  <a:srgbClr val="0070C0"/>
                </a:solidFill>
              </a:rPr>
              <a:t>visits</a:t>
            </a:r>
            <a:r>
              <a:rPr lang="en-AU" dirty="0"/>
              <a:t> voting website.</a:t>
            </a:r>
          </a:p>
          <a:p>
            <a:pPr marL="685783" indent="-685783">
              <a:buFont typeface="+mj-lt"/>
              <a:buAutoNum type="arabicPeriod"/>
            </a:pPr>
            <a:r>
              <a:rPr lang="en-AU" dirty="0"/>
              <a:t>Person provides </a:t>
            </a:r>
            <a:r>
              <a:rPr lang="en-AU" b="1" dirty="0">
                <a:solidFill>
                  <a:srgbClr val="0070C0"/>
                </a:solidFill>
              </a:rPr>
              <a:t>name</a:t>
            </a:r>
            <a:r>
              <a:rPr lang="en-AU" dirty="0"/>
              <a:t> and </a:t>
            </a:r>
            <a:r>
              <a:rPr lang="en-AU" b="1" dirty="0">
                <a:solidFill>
                  <a:srgbClr val="0070C0"/>
                </a:solidFill>
              </a:rPr>
              <a:t>registered address AND MOBILE PHONE NUMBER AND EMAIL</a:t>
            </a:r>
            <a:endParaRPr lang="en-AU" dirty="0"/>
          </a:p>
          <a:p>
            <a:pPr marL="685783" indent="-685783">
              <a:buFont typeface="+mj-lt"/>
              <a:buAutoNum type="arabicPeriod"/>
            </a:pPr>
            <a:r>
              <a:rPr lang="en-AU" dirty="0"/>
              <a:t>System </a:t>
            </a:r>
            <a:r>
              <a:rPr lang="en-AU" b="1" dirty="0">
                <a:solidFill>
                  <a:srgbClr val="0070C0"/>
                </a:solidFill>
              </a:rPr>
              <a:t>compares</a:t>
            </a:r>
            <a:r>
              <a:rPr lang="en-AU" dirty="0"/>
              <a:t> with the details of file, and if they match the person </a:t>
            </a:r>
            <a:r>
              <a:rPr lang="en-AU" b="1" i="1" dirty="0">
                <a:solidFill>
                  <a:srgbClr val="FF0000"/>
                </a:solidFill>
              </a:rPr>
              <a:t>must now verify themselves</a:t>
            </a:r>
            <a:r>
              <a:rPr lang="en-AU" dirty="0"/>
              <a:t>.</a:t>
            </a:r>
          </a:p>
          <a:p>
            <a:pPr marL="685783" indent="-685783">
              <a:buFont typeface="+mj-lt"/>
              <a:buAutoNum type="arabicPeriod"/>
            </a:pPr>
            <a:r>
              <a:rPr lang="en-AU" dirty="0"/>
              <a:t>Person can verify either by:</a:t>
            </a:r>
          </a:p>
          <a:p>
            <a:pPr marL="1219170" lvl="1" indent="-685783">
              <a:buFont typeface="+mj-lt"/>
              <a:buAutoNum type="arabicPeriod"/>
            </a:pPr>
            <a:r>
              <a:rPr lang="en-AU" dirty="0"/>
              <a:t>providing their </a:t>
            </a:r>
            <a:r>
              <a:rPr lang="en-AU" b="1" dirty="0">
                <a:solidFill>
                  <a:srgbClr val="0070C0"/>
                </a:solidFill>
              </a:rPr>
              <a:t>driver licence</a:t>
            </a:r>
            <a:r>
              <a:rPr lang="en-AU" dirty="0"/>
              <a:t> details</a:t>
            </a:r>
          </a:p>
          <a:p>
            <a:pPr marL="1219170" lvl="1" indent="-685783">
              <a:buFont typeface="+mj-lt"/>
              <a:buAutoNum type="arabicPeriod"/>
            </a:pPr>
            <a:r>
              <a:rPr lang="en-AU" dirty="0"/>
              <a:t>providing their </a:t>
            </a:r>
            <a:r>
              <a:rPr lang="en-AU" b="1" dirty="0">
                <a:solidFill>
                  <a:srgbClr val="0070C0"/>
                </a:solidFill>
              </a:rPr>
              <a:t>passport number</a:t>
            </a:r>
          </a:p>
          <a:p>
            <a:pPr marL="1219170" lvl="1" indent="-685783">
              <a:buFont typeface="+mj-lt"/>
              <a:buAutoNum type="arabicPeriod"/>
            </a:pPr>
            <a:r>
              <a:rPr lang="en-AU" dirty="0"/>
              <a:t>Using </a:t>
            </a:r>
            <a:r>
              <a:rPr lang="en-AU" b="1" dirty="0" err="1">
                <a:solidFill>
                  <a:srgbClr val="0070C0"/>
                </a:solidFill>
              </a:rPr>
              <a:t>RealMe</a:t>
            </a:r>
            <a:endParaRPr lang="en-AU" b="1" dirty="0">
              <a:solidFill>
                <a:srgbClr val="0070C0"/>
              </a:solidFill>
            </a:endParaRPr>
          </a:p>
          <a:p>
            <a:pPr marL="685783" indent="-685783">
              <a:buFont typeface="+mj-lt"/>
              <a:buAutoNum type="arabicPeriod"/>
            </a:pPr>
            <a:r>
              <a:rPr lang="en-AU" dirty="0"/>
              <a:t>Once verified person registered as elector for election and </a:t>
            </a:r>
            <a:r>
              <a:rPr lang="en-AU" b="1" dirty="0">
                <a:solidFill>
                  <a:srgbClr val="FF0000"/>
                </a:solidFill>
              </a:rPr>
              <a:t>access code</a:t>
            </a:r>
            <a:r>
              <a:rPr lang="en-AU" dirty="0"/>
              <a:t> sent via </a:t>
            </a:r>
            <a:r>
              <a:rPr lang="en-AU" b="1" dirty="0">
                <a:solidFill>
                  <a:srgbClr val="0070C0"/>
                </a:solidFill>
              </a:rPr>
              <a:t>mobile phone number</a:t>
            </a:r>
            <a:r>
              <a:rPr lang="en-AU" dirty="0"/>
              <a:t> or </a:t>
            </a:r>
            <a:r>
              <a:rPr lang="en-AU" b="1" dirty="0">
                <a:solidFill>
                  <a:srgbClr val="0070C0"/>
                </a:solidFill>
              </a:rPr>
              <a:t>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0EF50-3A3F-998C-A3B8-A075AE08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94E96-8D36-DE2A-047E-E4BEC11B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35" y="0"/>
            <a:ext cx="5171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voting system&#10;&#10;Description automatically generated">
            <a:extLst>
              <a:ext uri="{FF2B5EF4-FFF2-40B4-BE49-F238E27FC236}">
                <a16:creationId xmlns:a16="http://schemas.microsoft.com/office/drawing/2014/main" id="{D3B85373-C941-1593-CB63-032B205F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system&#10;&#10;Description automatically generated with medium confidence">
            <a:extLst>
              <a:ext uri="{FF2B5EF4-FFF2-40B4-BE49-F238E27FC236}">
                <a16:creationId xmlns:a16="http://schemas.microsoft.com/office/drawing/2014/main" id="{B44A585F-3DCD-9110-E49A-822DC667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5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0884" y="498157"/>
            <a:ext cx="161607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STRIDE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09BDBB-7883-4B1B-B5C9-B81E9C5F603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371601"/>
          <a:ext cx="8458200" cy="48200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74487536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95327366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85080481"/>
                    </a:ext>
                  </a:extLst>
                </a:gridCol>
              </a:tblGrid>
              <a:tr h="167935">
                <a:tc>
                  <a:txBody>
                    <a:bodyPr/>
                    <a:lstStyle/>
                    <a:p>
                      <a:r>
                        <a:rPr lang="en-NZ" sz="1600"/>
                        <a:t>Type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Description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Security Control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40992"/>
                  </a:ext>
                </a:extLst>
              </a:tr>
              <a:tr h="671739">
                <a:tc>
                  <a:txBody>
                    <a:bodyPr/>
                    <a:lstStyle/>
                    <a:p>
                      <a:r>
                        <a:rPr lang="en-NZ" sz="1600"/>
                        <a:t>Spoofing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Threat action aimed at accessing and use of another user’s credentials, such as username and password.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Authentication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54777"/>
                  </a:ext>
                </a:extLst>
              </a:tr>
              <a:tr h="1175544">
                <a:tc>
                  <a:txBody>
                    <a:bodyPr/>
                    <a:lstStyle/>
                    <a:p>
                      <a:r>
                        <a:rPr lang="en-NZ" sz="1600"/>
                        <a:t>Tampering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Threat action intending to maliciously change or modify persistent data, such as records in a database, and the alteration of data in transit between two computers over an open network, such as the Internet.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Integrity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54720"/>
                  </a:ext>
                </a:extLst>
              </a:tr>
              <a:tr h="671739">
                <a:tc>
                  <a:txBody>
                    <a:bodyPr/>
                    <a:lstStyle/>
                    <a:p>
                      <a:r>
                        <a:rPr lang="en-NZ" sz="1600"/>
                        <a:t>Repudiation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Threat action aimed at performing prohibited operations in a system that lacks the ability to trace the operations.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Non-Repudiation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8489"/>
                  </a:ext>
                </a:extLst>
              </a:tr>
              <a:tr h="545788">
                <a:tc>
                  <a:txBody>
                    <a:bodyPr/>
                    <a:lstStyle/>
                    <a:p>
                      <a:r>
                        <a:rPr lang="en-NZ" sz="1600"/>
                        <a:t>Information disclosure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Threat action intending to read a file that one was not granted access to, or to read data in transit.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Confidentiality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77669"/>
                  </a:ext>
                </a:extLst>
              </a:tr>
              <a:tr h="671739">
                <a:tc>
                  <a:txBody>
                    <a:bodyPr/>
                    <a:lstStyle/>
                    <a:p>
                      <a:r>
                        <a:rPr lang="en-NZ" sz="1600"/>
                        <a:t>Denial of service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Threat action attempting to deny access to valid users, such as by making a web server temporarily unavailable or unusable.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Availability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92486"/>
                  </a:ext>
                </a:extLst>
              </a:tr>
              <a:tr h="797690">
                <a:tc>
                  <a:txBody>
                    <a:bodyPr/>
                    <a:lstStyle/>
                    <a:p>
                      <a:r>
                        <a:rPr lang="en-NZ" sz="1600"/>
                        <a:t>Elevation of privilege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Threat action intending to gain privileged access to resources in order to gain unauthorized access to information or to compromise a system.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Authorization</a:t>
                      </a:r>
                    </a:p>
                  </a:txBody>
                  <a:tcPr marL="41984" marR="41984" marT="20992" marB="20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2063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The threats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16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9AD6EF-D175-C2D2-DE5E-DD1E491B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791"/>
            <a:ext cx="12192000" cy="50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17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DAFE6C-F38F-7665-7D90-13EB2E88F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057400"/>
            <a:ext cx="12020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65405A7E-15F7-3DCB-4EA9-A536D3691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290" y="277707"/>
            <a:ext cx="4828542" cy="64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5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ote&#10;&#10;Description automatically generated">
            <a:extLst>
              <a:ext uri="{FF2B5EF4-FFF2-40B4-BE49-F238E27FC236}">
                <a16:creationId xmlns:a16="http://schemas.microsoft.com/office/drawing/2014/main" id="{798933B0-5A65-BBC3-93D3-DB1BC409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0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67"/>
            <a:ext cx="10515600" cy="4259766"/>
          </a:xfrm>
        </p:spPr>
        <p:txBody>
          <a:bodyPr>
            <a:normAutofit/>
          </a:bodyPr>
          <a:lstStyle/>
          <a:p>
            <a:r>
              <a:rPr lang="en-US" dirty="0"/>
              <a:t>Modelling threat modelling using STRIDE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/>
              <a:t>This lecture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2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3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heet&#10;&#10;Description automatically generated">
            <a:extLst>
              <a:ext uri="{FF2B5EF4-FFF2-40B4-BE49-F238E27FC236}">
                <a16:creationId xmlns:a16="http://schemas.microsoft.com/office/drawing/2014/main" id="{0DE29BCA-AF67-B563-19F9-11345751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C358-DB01-DC9E-48D7-C72A2C39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Helpdesks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968B-11D4-BE26-D87A-100BACCF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984174"/>
            <a:ext cx="11704320" cy="5372177"/>
          </a:xfrm>
        </p:spPr>
        <p:txBody>
          <a:bodyPr>
            <a:normAutofit/>
          </a:bodyPr>
          <a:lstStyle/>
          <a:p>
            <a:pPr lvl="1"/>
            <a:endParaRPr lang="en-AU" dirty="0"/>
          </a:p>
          <a:p>
            <a:pPr marL="1828754" lvl="3" indent="0">
              <a:buNone/>
            </a:pPr>
            <a:endParaRPr lang="en-AU" sz="18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EB3D4-03D4-EB9C-3456-1EC6E490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3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968B-11D4-BE26-D87A-100BACCF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984174"/>
            <a:ext cx="11704320" cy="5372177"/>
          </a:xfrm>
        </p:spPr>
        <p:txBody>
          <a:bodyPr>
            <a:normAutofit/>
          </a:bodyPr>
          <a:lstStyle/>
          <a:p>
            <a:pPr lvl="1"/>
            <a:endParaRPr lang="en-AU" dirty="0"/>
          </a:p>
          <a:p>
            <a:pPr marL="1828754" lvl="3" indent="0">
              <a:buNone/>
            </a:pPr>
            <a:endParaRPr lang="en-AU" sz="18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EB3D4-03D4-EB9C-3456-1EC6E490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D4B66-05D1-2546-C0BA-034CAB05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57187"/>
            <a:ext cx="121729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0" y="1338519"/>
            <a:ext cx="5154430" cy="462555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Data cannot flow between two interactors </a:t>
            </a:r>
            <a:r>
              <a:rPr lang="en-NZ" b="1" dirty="0"/>
              <a:t> –</a:t>
            </a:r>
            <a:r>
              <a:rPr lang="en-US" dirty="0"/>
              <a:t> </a:t>
            </a:r>
            <a:r>
              <a:rPr lang="en-NZ" dirty="0"/>
              <a:t>Data flow must be from interactor to a process or a process to an entity. There can be multiple data flows between one interactor and a process.</a:t>
            </a:r>
            <a:endParaRPr lang="en-US" dirty="0"/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Rules for DFDs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5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A diagram of a person's process&#10;&#10;Description automatically generated">
            <a:extLst>
              <a:ext uri="{FF2B5EF4-FFF2-40B4-BE49-F238E27FC236}">
                <a16:creationId xmlns:a16="http://schemas.microsoft.com/office/drawing/2014/main" id="{5B2C0AB8-8669-6976-3FB9-965A404A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62" y="464948"/>
            <a:ext cx="4294969" cy="57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0" y="1338519"/>
            <a:ext cx="5730450" cy="46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Data cannot flow between two datastores </a:t>
            </a:r>
            <a:r>
              <a:rPr lang="en-NZ" b="1" dirty="0"/>
              <a:t> –</a:t>
            </a:r>
            <a:r>
              <a:rPr lang="en-US" dirty="0"/>
              <a:t> </a:t>
            </a:r>
            <a:r>
              <a:rPr lang="en-NZ" dirty="0"/>
              <a:t>Data flow must be from datastore to a process or a process to a datastore. Data flow can occur from one data store to many processes.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Rules for DFDs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6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8F62BC16-3C64-8677-E768-9C970891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43" y="401036"/>
            <a:ext cx="4240087" cy="56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0" y="1338519"/>
            <a:ext cx="5154430" cy="46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3. Data cannot flow directly from an interactor to data store –</a:t>
            </a:r>
            <a:br>
              <a:rPr lang="en-NZ" dirty="0"/>
            </a:br>
            <a:r>
              <a:rPr lang="en-NZ" dirty="0"/>
              <a:t>Data Flow from entity must be processed by a process before going to data store and vice versa.</a:t>
            </a:r>
            <a:endParaRPr lang="en-US" dirty="0"/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Rules for DFDs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7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1C12A7F3-8EBB-4D8E-465B-76CAEEC1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61" y="203390"/>
            <a:ext cx="4527443" cy="60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0" y="1338519"/>
            <a:ext cx="5296498" cy="46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NZ" b="1" dirty="0"/>
              <a:t>A process must have at least one input data flow and one output data flow – </a:t>
            </a:r>
            <a:r>
              <a:rPr lang="en-NZ" dirty="0"/>
              <a:t>Every process must have input data flow to process the data and an output data flow for the processed data.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Rules for DFDs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8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diagram of a work flow&#10;&#10;Description automatically generated">
            <a:extLst>
              <a:ext uri="{FF2B5EF4-FFF2-40B4-BE49-F238E27FC236}">
                <a16:creationId xmlns:a16="http://schemas.microsoft.com/office/drawing/2014/main" id="{39FD918E-7A56-A3A9-3EE9-6863A8ED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847" y="88959"/>
            <a:ext cx="4539066" cy="60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4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BA5-D30E-4AA9-A73E-7F008C95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70" y="1338519"/>
            <a:ext cx="5947427" cy="462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5.</a:t>
            </a:r>
            <a:r>
              <a:rPr lang="en-NZ" dirty="0"/>
              <a:t> </a:t>
            </a:r>
            <a:r>
              <a:rPr lang="en-NZ" b="1" dirty="0"/>
              <a:t>A data store must have at least one input data flow and one output data flow – </a:t>
            </a:r>
            <a:r>
              <a:rPr lang="en-NZ" dirty="0"/>
              <a:t>Every data store must have input data flow to store the data and an output data flow for the retrieved data.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56" y="401036"/>
            <a:ext cx="1117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/>
              <a:t>Rules for DFDs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6293223"/>
            <a:ext cx="12192001" cy="564777"/>
            <a:chOff x="-17967" y="6494445"/>
            <a:chExt cx="9279644" cy="369332"/>
          </a:xfrm>
        </p:grpSpPr>
        <p:sp>
          <p:nvSpPr>
            <p:cNvPr id="12" name="Rectangle 11"/>
            <p:cNvSpPr/>
            <p:nvPr/>
          </p:nvSpPr>
          <p:spPr>
            <a:xfrm>
              <a:off x="-17967" y="6494445"/>
              <a:ext cx="9279644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73" y="6564081"/>
              <a:ext cx="3401372" cy="2390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CYBR 271: Secure Programming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3626" y="6564081"/>
              <a:ext cx="757506" cy="2415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Slide </a:t>
              </a:r>
              <a:fld id="{720F2209-83AF-48BA-9319-FE7BCF01CC0A}" type="slidenum">
                <a:rPr lang="en-US">
                  <a:solidFill>
                    <a:schemeClr val="bg1"/>
                  </a:solidFill>
                </a:rPr>
                <a:pPr/>
                <a:t>9</a:t>
              </a:fld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78C89F1-27D4-94C8-F76D-1CA87662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60" y="519193"/>
            <a:ext cx="3859078" cy="51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.pptx" id="{7064D57E-A04E-49A3-A8EA-B4671B9640B3}" vid="{559B883E-175F-46D7-B0FC-DC69DBA69A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487903724B6F418080FC200A05F3C2" ma:contentTypeVersion="8" ma:contentTypeDescription="Create a new document." ma:contentTypeScope="" ma:versionID="bb3c2981562d604b5c66b6965cfd1607">
  <xsd:schema xmlns:xsd="http://www.w3.org/2001/XMLSchema" xmlns:xs="http://www.w3.org/2001/XMLSchema" xmlns:p="http://schemas.microsoft.com/office/2006/metadata/properties" xmlns:ns3="c3d1fc5a-cdc9-43c4-9703-580a2eb43589" xmlns:ns4="1da98596-3287-4f0a-9897-048296feaeaa" targetNamespace="http://schemas.microsoft.com/office/2006/metadata/properties" ma:root="true" ma:fieldsID="3be0612bb16fa1ce7f376467c81f8383" ns3:_="" ns4:_="">
    <xsd:import namespace="c3d1fc5a-cdc9-43c4-9703-580a2eb43589"/>
    <xsd:import namespace="1da98596-3287-4f0a-9897-048296feae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1fc5a-cdc9-43c4-9703-580a2eb435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98596-3287-4f0a-9897-048296fea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32D3E-3C1B-4C86-A234-25790BD7DD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da98596-3287-4f0a-9897-048296feaeaa"/>
    <ds:schemaRef ds:uri="c3d1fc5a-cdc9-43c4-9703-580a2eb4358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908135B-D06B-46D3-AD8A-FB5B6A9559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1A6AA-9B56-445A-A4B7-668981415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1fc5a-cdc9-43c4-9703-580a2eb43589"/>
    <ds:schemaRef ds:uri="1da98596-3287-4f0a-9897-048296fea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17086</TotalTime>
  <Words>601</Words>
  <Application>Microsoft Office PowerPoint</Application>
  <PresentationFormat>Widescreen</PresentationFormat>
  <Paragraphs>96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Helpdesks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case – register voters</vt:lpstr>
      <vt:lpstr>PowerPoint Presentation</vt:lpstr>
      <vt:lpstr>PowerPoint Presentation</vt:lpstr>
      <vt:lpstr>PowerPoint Presentation</vt:lpstr>
      <vt:lpstr>STRIDE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University of Wellington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Watterson</dc:creator>
  <cp:lastModifiedBy>Ian Welch</cp:lastModifiedBy>
  <cp:revision>635</cp:revision>
  <cp:lastPrinted>2018-03-06T03:20:54Z</cp:lastPrinted>
  <dcterms:created xsi:type="dcterms:W3CDTF">2018-02-19T20:47:45Z</dcterms:created>
  <dcterms:modified xsi:type="dcterms:W3CDTF">2024-07-25T01:03:26Z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0x01010061487903724B6F418080FC200A05F3C2</vt:lpwstr>
  </property>
</Properties>
</file>