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01AE7-F434-49AC-AE2B-369988848343}" type="datetimeFigureOut">
              <a:rPr lang="en-NZ" smtClean="0"/>
              <a:t>27/02/2020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80868-E373-4599-A4E9-5C1E37651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4948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 Lensen, Victoria University of Wellington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577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 Lensen, Victoria University of Wellington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920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 Lensen, Victoria University of Wellington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398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 Lensen, Victoria University of Wellington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317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 Lensen, Victoria University of Wellington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551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 Lensen, Victoria University of Wellington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391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 Lensen, Victoria University of Wellington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364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 Lensen, Victoria University of Wellington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201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 Lensen, Victoria University of Wellington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616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 Lensen, Victoria University of Wellington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227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Andrew Lensen, Victoria University of Wellington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020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Andrew Lensen, Victoria University of Wellington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A9749-BD17-4522-91BF-9B8CA4D84A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313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ndrew.Lensen@ecs.vuw.ac.n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alanjeffares.wordpress.com/tutorials/decision-tree/" TargetMode="Externa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875155"/>
            <a:ext cx="9144000" cy="1726883"/>
          </a:xfrm>
        </p:spPr>
        <p:txBody>
          <a:bodyPr>
            <a:noAutofit/>
          </a:bodyPr>
          <a:lstStyle/>
          <a:p>
            <a:r>
              <a:rPr lang="en-NZ" dirty="0" smtClean="0"/>
              <a:t>Decision Tree </a:t>
            </a:r>
            <a:br>
              <a:rPr lang="en-NZ" dirty="0" smtClean="0"/>
            </a:br>
            <a:r>
              <a:rPr lang="en-NZ" dirty="0" smtClean="0"/>
              <a:t>Learning Methods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n-NZ" dirty="0" smtClean="0"/>
              <a:t>Dr Andrew Lensen</a:t>
            </a:r>
          </a:p>
          <a:p>
            <a:r>
              <a:rPr lang="en-NZ" dirty="0" smtClean="0">
                <a:hlinkClick r:id="rId2"/>
              </a:rPr>
              <a:t>Andrew.Lensen@ecs.vuw.ac.nz</a:t>
            </a:r>
            <a:r>
              <a:rPr lang="en-NZ" dirty="0" smtClean="0"/>
              <a:t> </a:t>
            </a:r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207" y="185926"/>
            <a:ext cx="4227585" cy="1438659"/>
          </a:xfrm>
          <a:prstGeom prst="rect">
            <a:avLst/>
          </a:prstGeom>
        </p:spPr>
      </p:pic>
      <p:pic>
        <p:nvPicPr>
          <p:cNvPr id="4" name="Picture 3" descr="Clipart - Oak Tre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288" y="4249336"/>
            <a:ext cx="2271712" cy="260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1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better algorithm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 smtClean="0"/>
              <a:t>Input: a </a:t>
            </a:r>
            <a:r>
              <a:rPr lang="en-NZ" dirty="0" smtClean="0">
                <a:solidFill>
                  <a:schemeClr val="accent2"/>
                </a:solidFill>
              </a:rPr>
              <a:t>set of instances </a:t>
            </a:r>
            <a:r>
              <a:rPr lang="en-NZ" dirty="0" smtClean="0"/>
              <a:t>defined by their feature values</a:t>
            </a:r>
          </a:p>
          <a:p>
            <a:pPr marL="0" indent="0">
              <a:buNone/>
            </a:pPr>
            <a:r>
              <a:rPr lang="en-NZ" dirty="0" smtClean="0"/>
              <a:t>Output: a </a:t>
            </a:r>
            <a:r>
              <a:rPr lang="en-NZ" dirty="0" smtClean="0">
                <a:solidFill>
                  <a:schemeClr val="accent2"/>
                </a:solidFill>
              </a:rPr>
              <a:t>decision tree classifier </a:t>
            </a:r>
            <a:r>
              <a:rPr lang="en-NZ" dirty="0" smtClean="0"/>
              <a:t>which performs classification</a:t>
            </a:r>
          </a:p>
          <a:p>
            <a:pPr marL="0" indent="0">
              <a:buNone/>
            </a:pPr>
            <a:endParaRPr lang="en-NZ" dirty="0" smtClean="0"/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Compute if the set of instances is </a:t>
            </a:r>
            <a:r>
              <a:rPr lang="en-NZ" i="1" dirty="0" smtClean="0">
                <a:solidFill>
                  <a:schemeClr val="accent2"/>
                </a:solidFill>
              </a:rPr>
              <a:t>pure</a:t>
            </a:r>
            <a:r>
              <a:rPr lang="en-NZ" dirty="0" smtClean="0">
                <a:solidFill>
                  <a:schemeClr val="accent2"/>
                </a:solidFill>
              </a:rPr>
              <a:t> enough </a:t>
            </a:r>
            <a:r>
              <a:rPr lang="en-NZ" dirty="0" smtClean="0"/>
              <a:t>– if so, then stop!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Select the </a:t>
            </a:r>
            <a:r>
              <a:rPr lang="en-NZ" dirty="0" smtClean="0">
                <a:solidFill>
                  <a:schemeClr val="accent2"/>
                </a:solidFill>
              </a:rPr>
              <a:t>best</a:t>
            </a:r>
            <a:r>
              <a:rPr lang="en-NZ" dirty="0" smtClean="0"/>
              <a:t> (unused) </a:t>
            </a:r>
            <a:r>
              <a:rPr lang="en-NZ" dirty="0" smtClean="0">
                <a:solidFill>
                  <a:schemeClr val="accent2"/>
                </a:solidFill>
              </a:rPr>
              <a:t>feature</a:t>
            </a:r>
            <a:r>
              <a:rPr lang="en-NZ" dirty="0" smtClean="0"/>
              <a:t> to use as the </a:t>
            </a:r>
            <a:r>
              <a:rPr lang="en-NZ" dirty="0" smtClean="0">
                <a:solidFill>
                  <a:schemeClr val="accent2"/>
                </a:solidFill>
              </a:rPr>
              <a:t>next node </a:t>
            </a:r>
            <a:r>
              <a:rPr lang="en-NZ" dirty="0" smtClean="0"/>
              <a:t>– the one which would give the highest </a:t>
            </a:r>
            <a:r>
              <a:rPr lang="en-NZ" i="1" dirty="0" smtClean="0"/>
              <a:t>purity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>
                <a:solidFill>
                  <a:schemeClr val="accent2"/>
                </a:solidFill>
              </a:rPr>
              <a:t>Split the dataset </a:t>
            </a:r>
            <a:r>
              <a:rPr lang="en-NZ" dirty="0" smtClean="0"/>
              <a:t>into two sub-sets according to the chosen node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err="1" smtClean="0">
                <a:solidFill>
                  <a:schemeClr val="accent2"/>
                </a:solidFill>
              </a:rPr>
              <a:t>Recurse</a:t>
            </a:r>
            <a:r>
              <a:rPr lang="en-NZ" dirty="0" smtClean="0"/>
              <a:t> on each of the two sub-sets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051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Arrow Connector 87"/>
          <p:cNvCxnSpPr/>
          <p:nvPr/>
        </p:nvCxnSpPr>
        <p:spPr>
          <a:xfrm>
            <a:off x="9005287" y="5052586"/>
            <a:ext cx="254452" cy="50460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84" idx="0"/>
          </p:cNvCxnSpPr>
          <p:nvPr/>
        </p:nvCxnSpPr>
        <p:spPr>
          <a:xfrm flipH="1">
            <a:off x="7832879" y="5139769"/>
            <a:ext cx="220497" cy="3459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8" idx="0"/>
          </p:cNvCxnSpPr>
          <p:nvPr/>
        </p:nvCxnSpPr>
        <p:spPr>
          <a:xfrm>
            <a:off x="2928658" y="5052586"/>
            <a:ext cx="108603" cy="42623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3" idx="0"/>
          </p:cNvCxnSpPr>
          <p:nvPr/>
        </p:nvCxnSpPr>
        <p:spPr>
          <a:xfrm flipH="1">
            <a:off x="6436359" y="3831848"/>
            <a:ext cx="271241" cy="4552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153588" y="3845852"/>
            <a:ext cx="271092" cy="43594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9" idx="0"/>
          </p:cNvCxnSpPr>
          <p:nvPr/>
        </p:nvCxnSpPr>
        <p:spPr>
          <a:xfrm flipH="1">
            <a:off x="2413000" y="3780431"/>
            <a:ext cx="534127" cy="51341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Building a DT: is the animal a mammal?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11</a:t>
            </a:fld>
            <a:endParaRPr lang="en-NZ"/>
          </a:p>
        </p:txBody>
      </p:sp>
      <p:sp>
        <p:nvSpPr>
          <p:cNvPr id="6" name="Oval 5"/>
          <p:cNvSpPr/>
          <p:nvPr/>
        </p:nvSpPr>
        <p:spPr>
          <a:xfrm>
            <a:off x="4470400" y="2053141"/>
            <a:ext cx="192024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Lays eggs?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9550400" y="1690688"/>
            <a:ext cx="22690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Available features:</a:t>
            </a:r>
          </a:p>
          <a:p>
            <a:pPr marL="285750" indent="-285750">
              <a:buFontTx/>
              <a:buChar char="-"/>
            </a:pPr>
            <a:r>
              <a:rPr lang="en-NZ" dirty="0" smtClean="0"/>
              <a:t>Eggs</a:t>
            </a:r>
          </a:p>
          <a:p>
            <a:pPr marL="285750" indent="-285750">
              <a:buFontTx/>
              <a:buChar char="-"/>
            </a:pPr>
            <a:r>
              <a:rPr lang="en-NZ" dirty="0" smtClean="0"/>
              <a:t>Scales</a:t>
            </a:r>
          </a:p>
          <a:p>
            <a:pPr marL="285750" indent="-285750">
              <a:buFontTx/>
              <a:buChar char="-"/>
            </a:pPr>
            <a:r>
              <a:rPr lang="en-NZ" dirty="0" smtClean="0"/>
              <a:t>Aquatic</a:t>
            </a:r>
          </a:p>
          <a:p>
            <a:pPr marL="285750" indent="-285750">
              <a:buFontTx/>
              <a:buChar char="-"/>
            </a:pPr>
            <a:r>
              <a:rPr lang="en-NZ" dirty="0" smtClean="0"/>
              <a:t>Tail</a:t>
            </a:r>
          </a:p>
          <a:p>
            <a:pPr marL="285750" indent="-285750">
              <a:buFontTx/>
              <a:buChar char="-"/>
            </a:pPr>
            <a:r>
              <a:rPr lang="en-NZ" dirty="0" smtClean="0"/>
              <a:t>Legs</a:t>
            </a:r>
          </a:p>
          <a:p>
            <a:pPr marL="285750" indent="-285750">
              <a:buFontTx/>
              <a:buChar char="-"/>
            </a:pPr>
            <a:r>
              <a:rPr lang="en-NZ" dirty="0" smtClean="0"/>
              <a:t>Feathers</a:t>
            </a:r>
          </a:p>
          <a:p>
            <a:pPr marL="285750" indent="-285750">
              <a:buFontTx/>
              <a:buChar char="-"/>
            </a:pPr>
            <a:r>
              <a:rPr lang="en-NZ" dirty="0" smtClean="0"/>
              <a:t>Milk</a:t>
            </a:r>
          </a:p>
          <a:p>
            <a:pPr marL="285750" indent="-285750">
              <a:buFontTx/>
              <a:buChar char="-"/>
            </a:pPr>
            <a:r>
              <a:rPr lang="en-NZ" dirty="0" smtClean="0"/>
              <a:t>Wings</a:t>
            </a:r>
            <a:endParaRPr lang="en-NZ" dirty="0" smtClean="0"/>
          </a:p>
          <a:p>
            <a:pPr marL="285750" indent="-285750">
              <a:buFontTx/>
              <a:buChar char="-"/>
            </a:pPr>
            <a:endParaRPr lang="en-NZ" dirty="0" smtClean="0"/>
          </a:p>
        </p:txBody>
      </p:sp>
      <p:sp>
        <p:nvSpPr>
          <p:cNvPr id="8" name="Rectangle 7"/>
          <p:cNvSpPr/>
          <p:nvPr/>
        </p:nvSpPr>
        <p:spPr>
          <a:xfrm>
            <a:off x="6816821" y="6352143"/>
            <a:ext cx="4247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dirty="0" smtClean="0"/>
              <a:t>https://archive.ics.uci.edu/ml/datasets/zoo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2650066" y="1502583"/>
            <a:ext cx="526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Instances: {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}</a:t>
            </a:r>
            <a:endParaRPr lang="en-NZ" dirty="0"/>
          </a:p>
        </p:txBody>
      </p:sp>
      <p:sp>
        <p:nvSpPr>
          <p:cNvPr id="10" name="Oval 9"/>
          <p:cNvSpPr/>
          <p:nvPr/>
        </p:nvSpPr>
        <p:spPr>
          <a:xfrm>
            <a:off x="6096000" y="2967541"/>
            <a:ext cx="192024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Has wings?</a:t>
            </a:r>
            <a:endParaRPr lang="en-NZ" dirty="0"/>
          </a:p>
        </p:txBody>
      </p:sp>
      <p:cxnSp>
        <p:nvCxnSpPr>
          <p:cNvPr id="13" name="Straight Arrow Connector 12"/>
          <p:cNvCxnSpPr>
            <a:stCxn id="6" idx="3"/>
            <a:endCxn id="11" idx="7"/>
          </p:cNvCxnSpPr>
          <p:nvPr/>
        </p:nvCxnSpPr>
        <p:spPr>
          <a:xfrm flipH="1">
            <a:off x="4189187" y="2833630"/>
            <a:ext cx="562426" cy="35097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5"/>
            <a:endCxn id="10" idx="1"/>
          </p:cNvCxnSpPr>
          <p:nvPr/>
        </p:nvCxnSpPr>
        <p:spPr>
          <a:xfrm>
            <a:off x="6109427" y="2833630"/>
            <a:ext cx="267786" cy="2678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41514" y="2866031"/>
            <a:ext cx="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Yes</a:t>
            </a:r>
            <a:endParaRPr lang="en-NZ" dirty="0"/>
          </a:p>
        </p:txBody>
      </p:sp>
      <p:sp>
        <p:nvSpPr>
          <p:cNvPr id="19" name="TextBox 18"/>
          <p:cNvSpPr txBox="1"/>
          <p:nvPr/>
        </p:nvSpPr>
        <p:spPr>
          <a:xfrm>
            <a:off x="5641788" y="2866031"/>
            <a:ext cx="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No</a:t>
            </a:r>
            <a:endParaRPr lang="en-NZ" dirty="0"/>
          </a:p>
        </p:txBody>
      </p:sp>
      <p:sp>
        <p:nvSpPr>
          <p:cNvPr id="11" name="Oval 10"/>
          <p:cNvSpPr/>
          <p:nvPr/>
        </p:nvSpPr>
        <p:spPr>
          <a:xfrm>
            <a:off x="2550160" y="3050697"/>
            <a:ext cx="192024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Aquatic?</a:t>
            </a:r>
            <a:endParaRPr lang="en-NZ" dirty="0"/>
          </a:p>
        </p:txBody>
      </p:sp>
      <p:sp>
        <p:nvSpPr>
          <p:cNvPr id="20" name="TextBox 19"/>
          <p:cNvSpPr txBox="1"/>
          <p:nvPr/>
        </p:nvSpPr>
        <p:spPr>
          <a:xfrm>
            <a:off x="2817707" y="3579539"/>
            <a:ext cx="1744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{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}</a:t>
            </a:r>
            <a:endParaRPr lang="en-NZ" dirty="0"/>
          </a:p>
        </p:txBody>
      </p:sp>
      <p:sp>
        <p:nvSpPr>
          <p:cNvPr id="25" name="TextBox 24"/>
          <p:cNvSpPr txBox="1"/>
          <p:nvPr/>
        </p:nvSpPr>
        <p:spPr>
          <a:xfrm>
            <a:off x="6104467" y="3467417"/>
            <a:ext cx="2049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{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✓, ✓,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}</a:t>
            </a:r>
            <a:endParaRPr lang="en-NZ" dirty="0"/>
          </a:p>
        </p:txBody>
      </p:sp>
      <p:sp>
        <p:nvSpPr>
          <p:cNvPr id="29" name="Oval 28"/>
          <p:cNvSpPr/>
          <p:nvPr/>
        </p:nvSpPr>
        <p:spPr>
          <a:xfrm>
            <a:off x="1452880" y="4293844"/>
            <a:ext cx="192024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Makes milk?</a:t>
            </a:r>
            <a:endParaRPr lang="en-NZ" dirty="0"/>
          </a:p>
        </p:txBody>
      </p:sp>
      <p:sp>
        <p:nvSpPr>
          <p:cNvPr id="30" name="TextBox 29"/>
          <p:cNvSpPr txBox="1"/>
          <p:nvPr/>
        </p:nvSpPr>
        <p:spPr>
          <a:xfrm>
            <a:off x="1976229" y="4826864"/>
            <a:ext cx="91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{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✓,</a:t>
            </a:r>
            <a:r>
              <a:rPr lang="en-NZ" dirty="0" smtClean="0">
                <a:solidFill>
                  <a:srgbClr val="C00000"/>
                </a:solidFill>
              </a:rPr>
              <a:t> ✗</a:t>
            </a:r>
            <a:r>
              <a:rPr lang="en-NZ" dirty="0" smtClean="0"/>
              <a:t>}</a:t>
            </a:r>
            <a:endParaRPr lang="en-NZ" dirty="0"/>
          </a:p>
        </p:txBody>
      </p:sp>
      <p:sp>
        <p:nvSpPr>
          <p:cNvPr id="33" name="TextBox 32"/>
          <p:cNvSpPr txBox="1"/>
          <p:nvPr/>
        </p:nvSpPr>
        <p:spPr>
          <a:xfrm>
            <a:off x="3944542" y="4314755"/>
            <a:ext cx="133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{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}</a:t>
            </a:r>
            <a:endParaRPr lang="en-NZ" dirty="0"/>
          </a:p>
        </p:txBody>
      </p:sp>
      <p:sp>
        <p:nvSpPr>
          <p:cNvPr id="50" name="TextBox 49"/>
          <p:cNvSpPr txBox="1"/>
          <p:nvPr/>
        </p:nvSpPr>
        <p:spPr>
          <a:xfrm>
            <a:off x="2693537" y="3906679"/>
            <a:ext cx="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Yes</a:t>
            </a:r>
            <a:endParaRPr lang="en-NZ" dirty="0"/>
          </a:p>
        </p:txBody>
      </p:sp>
      <p:sp>
        <p:nvSpPr>
          <p:cNvPr id="51" name="TextBox 50"/>
          <p:cNvSpPr txBox="1"/>
          <p:nvPr/>
        </p:nvSpPr>
        <p:spPr>
          <a:xfrm>
            <a:off x="4289134" y="3831848"/>
            <a:ext cx="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No</a:t>
            </a:r>
            <a:endParaRPr lang="en-NZ" dirty="0"/>
          </a:p>
        </p:txBody>
      </p:sp>
      <p:sp>
        <p:nvSpPr>
          <p:cNvPr id="53" name="Oval 52"/>
          <p:cNvSpPr/>
          <p:nvPr/>
        </p:nvSpPr>
        <p:spPr>
          <a:xfrm>
            <a:off x="5476239" y="4287070"/>
            <a:ext cx="192024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600" dirty="0" smtClean="0"/>
              <a:t>Has feathers?</a:t>
            </a:r>
            <a:endParaRPr lang="en-NZ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5812749" y="4812158"/>
            <a:ext cx="1336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{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✓,</a:t>
            </a:r>
            <a:r>
              <a:rPr lang="en-NZ" dirty="0" smtClean="0">
                <a:solidFill>
                  <a:srgbClr val="C00000"/>
                </a:solidFill>
              </a:rPr>
              <a:t> ✗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}</a:t>
            </a:r>
            <a:endParaRPr lang="en-NZ" dirty="0"/>
          </a:p>
        </p:txBody>
      </p:sp>
      <p:sp>
        <p:nvSpPr>
          <p:cNvPr id="56" name="Oval 55"/>
          <p:cNvSpPr/>
          <p:nvPr/>
        </p:nvSpPr>
        <p:spPr>
          <a:xfrm>
            <a:off x="7487919" y="4275022"/>
            <a:ext cx="192024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Has scales?</a:t>
            </a:r>
            <a:endParaRPr lang="en-NZ" dirty="0"/>
          </a:p>
        </p:txBody>
      </p:sp>
      <p:sp>
        <p:nvSpPr>
          <p:cNvPr id="57" name="TextBox 56"/>
          <p:cNvSpPr txBox="1"/>
          <p:nvPr/>
        </p:nvSpPr>
        <p:spPr>
          <a:xfrm>
            <a:off x="7778710" y="4791391"/>
            <a:ext cx="133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{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}</a:t>
            </a:r>
            <a:endParaRPr lang="en-NZ" dirty="0"/>
          </a:p>
        </p:txBody>
      </p:sp>
      <p:cxnSp>
        <p:nvCxnSpPr>
          <p:cNvPr id="61" name="Straight Arrow Connector 60"/>
          <p:cNvCxnSpPr>
            <a:endCxn id="56" idx="0"/>
          </p:cNvCxnSpPr>
          <p:nvPr/>
        </p:nvCxnSpPr>
        <p:spPr>
          <a:xfrm>
            <a:off x="7722362" y="3765479"/>
            <a:ext cx="725677" cy="50954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074717" y="3778059"/>
            <a:ext cx="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No</a:t>
            </a:r>
            <a:endParaRPr lang="en-NZ" dirty="0"/>
          </a:p>
        </p:txBody>
      </p:sp>
      <p:sp>
        <p:nvSpPr>
          <p:cNvPr id="64" name="TextBox 63"/>
          <p:cNvSpPr txBox="1"/>
          <p:nvPr/>
        </p:nvSpPr>
        <p:spPr>
          <a:xfrm>
            <a:off x="6070483" y="3845852"/>
            <a:ext cx="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Yes</a:t>
            </a:r>
            <a:endParaRPr lang="en-NZ" dirty="0"/>
          </a:p>
        </p:txBody>
      </p:sp>
      <p:sp>
        <p:nvSpPr>
          <p:cNvPr id="67" name="TextBox 66"/>
          <p:cNvSpPr txBox="1"/>
          <p:nvPr/>
        </p:nvSpPr>
        <p:spPr>
          <a:xfrm>
            <a:off x="5131570" y="5454850"/>
            <a:ext cx="91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{</a:t>
            </a:r>
            <a:r>
              <a:rPr lang="en-NZ" dirty="0" smtClean="0">
                <a:solidFill>
                  <a:srgbClr val="C00000"/>
                </a:solidFill>
              </a:rPr>
              <a:t>✗, ✗</a:t>
            </a:r>
            <a:r>
              <a:rPr lang="en-NZ" dirty="0" smtClean="0"/>
              <a:t>}</a:t>
            </a:r>
            <a:endParaRPr lang="en-NZ" dirty="0"/>
          </a:p>
        </p:txBody>
      </p:sp>
      <p:sp>
        <p:nvSpPr>
          <p:cNvPr id="70" name="TextBox 69"/>
          <p:cNvSpPr txBox="1"/>
          <p:nvPr/>
        </p:nvSpPr>
        <p:spPr>
          <a:xfrm>
            <a:off x="6762030" y="5454850"/>
            <a:ext cx="51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{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}</a:t>
            </a:r>
            <a:endParaRPr lang="en-NZ" dirty="0"/>
          </a:p>
        </p:txBody>
      </p:sp>
      <p:cxnSp>
        <p:nvCxnSpPr>
          <p:cNvPr id="71" name="Straight Arrow Connector 70"/>
          <p:cNvCxnSpPr>
            <a:endCxn id="67" idx="0"/>
          </p:cNvCxnSpPr>
          <p:nvPr/>
        </p:nvCxnSpPr>
        <p:spPr>
          <a:xfrm flipH="1">
            <a:off x="5587000" y="5115802"/>
            <a:ext cx="267063" cy="3390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163570" y="5088690"/>
            <a:ext cx="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Yes</a:t>
            </a:r>
            <a:endParaRPr lang="en-NZ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6817550" y="5171009"/>
            <a:ext cx="196310" cy="3553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953096" y="5157005"/>
            <a:ext cx="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No</a:t>
            </a:r>
            <a:endParaRPr lang="en-NZ" dirty="0"/>
          </a:p>
        </p:txBody>
      </p:sp>
      <p:sp>
        <p:nvSpPr>
          <p:cNvPr id="77" name="TextBox 76"/>
          <p:cNvSpPr txBox="1"/>
          <p:nvPr/>
        </p:nvSpPr>
        <p:spPr>
          <a:xfrm>
            <a:off x="1148688" y="5478817"/>
            <a:ext cx="91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{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}</a:t>
            </a:r>
            <a:endParaRPr lang="en-NZ" dirty="0"/>
          </a:p>
        </p:txBody>
      </p:sp>
      <p:sp>
        <p:nvSpPr>
          <p:cNvPr id="78" name="TextBox 77"/>
          <p:cNvSpPr txBox="1"/>
          <p:nvPr/>
        </p:nvSpPr>
        <p:spPr>
          <a:xfrm>
            <a:off x="2779148" y="5478817"/>
            <a:ext cx="51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{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}</a:t>
            </a:r>
            <a:endParaRPr lang="en-NZ" dirty="0"/>
          </a:p>
        </p:txBody>
      </p:sp>
      <p:cxnSp>
        <p:nvCxnSpPr>
          <p:cNvPr id="79" name="Straight Arrow Connector 78"/>
          <p:cNvCxnSpPr>
            <a:endCxn id="77" idx="0"/>
          </p:cNvCxnSpPr>
          <p:nvPr/>
        </p:nvCxnSpPr>
        <p:spPr>
          <a:xfrm flipH="1">
            <a:off x="1604118" y="5139769"/>
            <a:ext cx="267063" cy="3390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180688" y="5112657"/>
            <a:ext cx="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Yes</a:t>
            </a:r>
            <a:endParaRPr lang="en-NZ" dirty="0"/>
          </a:p>
        </p:txBody>
      </p:sp>
      <p:sp>
        <p:nvSpPr>
          <p:cNvPr id="81" name="TextBox 80"/>
          <p:cNvSpPr txBox="1"/>
          <p:nvPr/>
        </p:nvSpPr>
        <p:spPr>
          <a:xfrm>
            <a:off x="3032260" y="5156911"/>
            <a:ext cx="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No</a:t>
            </a:r>
            <a:endParaRPr lang="en-NZ" dirty="0"/>
          </a:p>
        </p:txBody>
      </p:sp>
      <p:sp>
        <p:nvSpPr>
          <p:cNvPr id="84" name="TextBox 83"/>
          <p:cNvSpPr txBox="1"/>
          <p:nvPr/>
        </p:nvSpPr>
        <p:spPr>
          <a:xfrm>
            <a:off x="7377449" y="5485701"/>
            <a:ext cx="91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{</a:t>
            </a:r>
            <a:r>
              <a:rPr lang="en-NZ" dirty="0" smtClean="0">
                <a:solidFill>
                  <a:srgbClr val="C00000"/>
                </a:solidFill>
              </a:rPr>
              <a:t>✗, ✗</a:t>
            </a:r>
            <a:r>
              <a:rPr lang="en-NZ" dirty="0" smtClean="0"/>
              <a:t>}</a:t>
            </a:r>
            <a:endParaRPr lang="en-NZ" dirty="0"/>
          </a:p>
        </p:txBody>
      </p:sp>
      <p:sp>
        <p:nvSpPr>
          <p:cNvPr id="85" name="TextBox 84"/>
          <p:cNvSpPr txBox="1"/>
          <p:nvPr/>
        </p:nvSpPr>
        <p:spPr>
          <a:xfrm>
            <a:off x="9007909" y="5485701"/>
            <a:ext cx="838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{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✓, ✓</a:t>
            </a:r>
            <a:r>
              <a:rPr lang="en-NZ" dirty="0" smtClean="0"/>
              <a:t>}</a:t>
            </a:r>
            <a:endParaRPr lang="en-NZ" dirty="0"/>
          </a:p>
        </p:txBody>
      </p:sp>
      <p:sp>
        <p:nvSpPr>
          <p:cNvPr id="87" name="TextBox 86"/>
          <p:cNvSpPr txBox="1"/>
          <p:nvPr/>
        </p:nvSpPr>
        <p:spPr>
          <a:xfrm>
            <a:off x="7409449" y="5119541"/>
            <a:ext cx="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Yes</a:t>
            </a:r>
            <a:endParaRPr lang="en-NZ" dirty="0"/>
          </a:p>
        </p:txBody>
      </p:sp>
      <p:sp>
        <p:nvSpPr>
          <p:cNvPr id="89" name="TextBox 88"/>
          <p:cNvSpPr txBox="1"/>
          <p:nvPr/>
        </p:nvSpPr>
        <p:spPr>
          <a:xfrm>
            <a:off x="9198975" y="5187856"/>
            <a:ext cx="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No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0151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8" grpId="0"/>
      <p:bldP spid="19" grpId="0"/>
      <p:bldP spid="11" grpId="0" animBg="1"/>
      <p:bldP spid="20" grpId="0"/>
      <p:bldP spid="25" grpId="0"/>
      <p:bldP spid="29" grpId="0" animBg="1"/>
      <p:bldP spid="33" grpId="0"/>
      <p:bldP spid="50" grpId="0"/>
      <p:bldP spid="51" grpId="0"/>
      <p:bldP spid="53" grpId="0" animBg="1"/>
      <p:bldP spid="54" grpId="0"/>
      <p:bldP spid="56" grpId="0" animBg="1"/>
      <p:bldP spid="57" grpId="0"/>
      <p:bldP spid="63" grpId="0"/>
      <p:bldP spid="64" grpId="0"/>
      <p:bldP spid="67" grpId="0"/>
      <p:bldP spid="70" grpId="0"/>
      <p:bldP spid="73" grpId="0"/>
      <p:bldP spid="75" grpId="0"/>
      <p:bldP spid="77" grpId="0"/>
      <p:bldP spid="78" grpId="0"/>
      <p:bldP spid="80" grpId="0"/>
      <p:bldP spid="81" grpId="0"/>
      <p:bldP spid="84" grpId="0"/>
      <p:bldP spid="85" grpId="0"/>
      <p:bldP spid="87" grpId="0"/>
      <p:bldP spid="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Measuring purity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How do we measure the purity of a node?</a:t>
            </a:r>
          </a:p>
          <a:p>
            <a:pPr lvl="1"/>
            <a:r>
              <a:rPr lang="en-NZ" dirty="0" smtClean="0"/>
              <a:t>Many different ways! Probability-based, information theory-based, …</a:t>
            </a:r>
          </a:p>
          <a:p>
            <a:pPr lvl="1"/>
            <a:r>
              <a:rPr lang="en-NZ" dirty="0" smtClean="0"/>
              <a:t>More pure = can predict the class more confidently</a:t>
            </a:r>
          </a:p>
          <a:p>
            <a:pPr lvl="1"/>
            <a:r>
              <a:rPr lang="en-NZ" dirty="0" smtClean="0"/>
              <a:t>Often easier to talk about </a:t>
            </a:r>
            <a:r>
              <a:rPr lang="en-NZ" dirty="0" smtClean="0">
                <a:solidFill>
                  <a:schemeClr val="accent2"/>
                </a:solidFill>
              </a:rPr>
              <a:t>impurity</a:t>
            </a:r>
            <a:r>
              <a:rPr lang="en-NZ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27/02/2020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12</a:t>
            </a:fld>
            <a:endParaRPr lang="en-NZ"/>
          </a:p>
        </p:txBody>
      </p:sp>
      <p:sp>
        <p:nvSpPr>
          <p:cNvPr id="6" name="Oval 5"/>
          <p:cNvSpPr/>
          <p:nvPr/>
        </p:nvSpPr>
        <p:spPr>
          <a:xfrm>
            <a:off x="1316736" y="3941064"/>
            <a:ext cx="2286000" cy="2286000"/>
          </a:xfrm>
          <a:prstGeom prst="ellipse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 ✓</a:t>
            </a:r>
            <a:r>
              <a:rPr lang="en-NZ" dirty="0" smtClean="0"/>
              <a:t>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>
                <a:solidFill>
                  <a:srgbClr val="C00000"/>
                </a:solidFill>
              </a:rPr>
              <a:t> ✗</a:t>
            </a:r>
            <a:r>
              <a:rPr lang="en-NZ" dirty="0" smtClean="0"/>
              <a:t>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 </a:t>
            </a:r>
          </a:p>
          <a:p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 ✓</a:t>
            </a:r>
            <a:r>
              <a:rPr lang="en-NZ" dirty="0" smtClean="0"/>
              <a:t>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endParaRPr lang="en-NZ" dirty="0"/>
          </a:p>
        </p:txBody>
      </p:sp>
      <p:sp>
        <p:nvSpPr>
          <p:cNvPr id="7" name="Oval 6"/>
          <p:cNvSpPr/>
          <p:nvPr/>
        </p:nvSpPr>
        <p:spPr>
          <a:xfrm>
            <a:off x="9067800" y="3941064"/>
            <a:ext cx="2286000" cy="2286000"/>
          </a:xfrm>
          <a:prstGeom prst="ellipse">
            <a:avLst/>
          </a:prstGeom>
          <a:noFill/>
          <a:ln w="762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 ✓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>
                <a:solidFill>
                  <a:srgbClr val="C00000"/>
                </a:solidFill>
              </a:rPr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/>
              <a:t> </a:t>
            </a:r>
          </a:p>
          <a:p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 ✓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endParaRPr lang="en-NZ" dirty="0"/>
          </a:p>
        </p:txBody>
      </p:sp>
      <p:sp>
        <p:nvSpPr>
          <p:cNvPr id="8" name="Oval 7"/>
          <p:cNvSpPr/>
          <p:nvPr/>
        </p:nvSpPr>
        <p:spPr>
          <a:xfrm>
            <a:off x="5192268" y="3941064"/>
            <a:ext cx="2286000" cy="2286000"/>
          </a:xfrm>
          <a:prstGeom prst="ellipse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 </a:t>
            </a:r>
            <a:r>
              <a:rPr lang="en-NZ" dirty="0">
                <a:solidFill>
                  <a:srgbClr val="C00000"/>
                </a:solidFill>
              </a:rPr>
              <a:t>✗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 ✓</a:t>
            </a:r>
            <a:r>
              <a:rPr lang="en-NZ" dirty="0"/>
              <a:t> </a:t>
            </a:r>
            <a:r>
              <a:rPr lang="en-NZ" dirty="0">
                <a:solidFill>
                  <a:srgbClr val="C00000"/>
                </a:solidFill>
              </a:rPr>
              <a:t>✗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>
                <a:solidFill>
                  <a:srgbClr val="C00000"/>
                </a:solidFill>
              </a:rPr>
              <a:t> ✗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 </a:t>
            </a:r>
            <a:endParaRPr lang="en-NZ" dirty="0"/>
          </a:p>
          <a:p>
            <a:r>
              <a:rPr lang="en-NZ" dirty="0">
                <a:solidFill>
                  <a:srgbClr val="C00000"/>
                </a:solidFill>
              </a:rPr>
              <a:t>✗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/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/>
              <a:t> </a:t>
            </a:r>
            <a:r>
              <a:rPr lang="en-NZ" dirty="0">
                <a:solidFill>
                  <a:srgbClr val="C00000"/>
                </a:solidFill>
              </a:rPr>
              <a:t>✗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1190625" y="3533775"/>
            <a:ext cx="10582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Most impure (least pure)		     Less impure (more pure)	                          Least impure (most pure)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3385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probability-based impurity measure</a:t>
            </a:r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NZ" dirty="0" smtClean="0"/>
                  <a:t>If we have class </a:t>
                </a:r>
                <a:r>
                  <a:rPr lang="en-NZ" b="1" dirty="0" smtClean="0"/>
                  <a:t>A </a:t>
                </a:r>
                <a:r>
                  <a:rPr lang="en-NZ" dirty="0" smtClean="0"/>
                  <a:t>and </a:t>
                </a:r>
                <a:r>
                  <a:rPr lang="en-NZ" b="1" dirty="0" smtClean="0"/>
                  <a:t>B</a:t>
                </a:r>
                <a:r>
                  <a:rPr lang="en-NZ" dirty="0" smtClean="0"/>
                  <a:t>, then </a:t>
                </a:r>
                <a:r>
                  <a:rPr lang="en-NZ" dirty="0" smtClean="0"/>
                  <a:t>we measure a </a:t>
                </a:r>
                <a:r>
                  <a:rPr lang="en-NZ" dirty="0" smtClean="0">
                    <a:solidFill>
                      <a:schemeClr val="accent2"/>
                    </a:solidFill>
                  </a:rPr>
                  <a:t>node’s impurity </a:t>
                </a:r>
                <a:r>
                  <a:rPr lang="en-NZ" dirty="0" smtClean="0"/>
                  <a:t>using P(</a:t>
                </a:r>
                <a:r>
                  <a:rPr lang="en-NZ" b="1" dirty="0" smtClean="0"/>
                  <a:t>A</a:t>
                </a:r>
                <a:r>
                  <a:rPr lang="en-NZ" dirty="0" smtClean="0"/>
                  <a:t>)P(</a:t>
                </a:r>
                <a:r>
                  <a:rPr lang="en-NZ" b="1" dirty="0" smtClean="0"/>
                  <a:t>B</a:t>
                </a:r>
                <a:r>
                  <a:rPr lang="en-NZ" dirty="0" smtClean="0"/>
                  <a:t>), where there are </a:t>
                </a:r>
                <a:r>
                  <a:rPr lang="en-NZ" i="1" dirty="0" smtClean="0">
                    <a:solidFill>
                      <a:schemeClr val="accent2"/>
                    </a:solidFill>
                  </a:rPr>
                  <a:t>m</a:t>
                </a:r>
                <a:r>
                  <a:rPr lang="en-NZ" i="1" dirty="0" smtClean="0"/>
                  <a:t> </a:t>
                </a:r>
                <a:r>
                  <a:rPr lang="en-NZ" dirty="0" smtClean="0"/>
                  <a:t>instances of class </a:t>
                </a:r>
                <a:r>
                  <a:rPr lang="en-NZ" b="1" dirty="0" smtClean="0"/>
                  <a:t>A </a:t>
                </a:r>
                <a:r>
                  <a:rPr lang="en-NZ" dirty="0" smtClean="0"/>
                  <a:t>and </a:t>
                </a:r>
                <a:r>
                  <a:rPr lang="en-NZ" i="1" dirty="0" smtClean="0">
                    <a:solidFill>
                      <a:schemeClr val="accent2"/>
                    </a:solidFill>
                  </a:rPr>
                  <a:t>n</a:t>
                </a:r>
                <a:r>
                  <a:rPr lang="en-NZ" dirty="0" smtClean="0"/>
                  <a:t> of class </a:t>
                </a:r>
                <a:r>
                  <a:rPr lang="en-NZ" b="1" dirty="0" smtClean="0"/>
                  <a:t>B</a:t>
                </a:r>
                <a:r>
                  <a:rPr lang="en-NZ" dirty="0" smtClean="0"/>
                  <a:t>:</a:t>
                </a:r>
                <a:endParaRPr lang="en-NZ" dirty="0" smtClean="0"/>
              </a:p>
              <a:p>
                <a:pPr marL="457200" lvl="1" indent="0">
                  <a:buNone/>
                </a:pPr>
                <a:endParaRPr lang="en-US" b="0" dirty="0" smtClean="0"/>
              </a:p>
              <a:p>
                <a:pPr marL="457200" lvl="1" indent="0">
                  <a:buNone/>
                </a:pPr>
                <a:r>
                  <a:rPr lang="en-US" b="0" dirty="0" smtClean="0"/>
                  <a:t>Impurity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NZ" dirty="0" smtClean="0"/>
              </a:p>
              <a:p>
                <a:pPr marL="457200" lvl="1" indent="0">
                  <a:buNone/>
                </a:pPr>
                <a:endParaRPr lang="en-NZ" dirty="0"/>
              </a:p>
              <a:p>
                <a:r>
                  <a:rPr lang="en-NZ" dirty="0" smtClean="0"/>
                  <a:t>For example, if we have 20 instances:</a:t>
                </a:r>
              </a:p>
              <a:p>
                <a:endParaRPr lang="en-NZ" dirty="0"/>
              </a:p>
              <a:p>
                <a:r>
                  <a:rPr lang="en-NZ" dirty="0" smtClean="0"/>
                  <a:t>This measure is </a:t>
                </a:r>
                <a:r>
                  <a:rPr lang="en-NZ" dirty="0" smtClean="0">
                    <a:solidFill>
                      <a:schemeClr val="accent2"/>
                    </a:solidFill>
                  </a:rPr>
                  <a:t>smooth</a:t>
                </a:r>
              </a:p>
              <a:p>
                <a:endParaRPr lang="en-NZ" dirty="0"/>
              </a:p>
              <a:p>
                <a:endParaRPr lang="en-NZ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13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645" y="3672139"/>
            <a:ext cx="4481031" cy="276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51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Choosing the next feature split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When we choose a feature to be the next node, we create </a:t>
            </a:r>
            <a:r>
              <a:rPr lang="en-NZ" dirty="0" smtClean="0">
                <a:solidFill>
                  <a:schemeClr val="accent2"/>
                </a:solidFill>
              </a:rPr>
              <a:t>two</a:t>
            </a:r>
            <a:r>
              <a:rPr lang="en-NZ" dirty="0" smtClean="0"/>
              <a:t> children nodes, which </a:t>
            </a:r>
            <a:r>
              <a:rPr lang="en-NZ" dirty="0" smtClean="0">
                <a:solidFill>
                  <a:schemeClr val="accent2"/>
                </a:solidFill>
              </a:rPr>
              <a:t>each</a:t>
            </a:r>
            <a:r>
              <a:rPr lang="en-NZ" dirty="0" smtClean="0"/>
              <a:t> have their </a:t>
            </a:r>
            <a:r>
              <a:rPr lang="en-NZ" dirty="0" smtClean="0">
                <a:solidFill>
                  <a:schemeClr val="accent2"/>
                </a:solidFill>
              </a:rPr>
              <a:t>own impurity</a:t>
            </a:r>
            <a:endParaRPr lang="en-NZ" dirty="0" smtClean="0"/>
          </a:p>
          <a:p>
            <a:r>
              <a:rPr lang="en-NZ" dirty="0" smtClean="0"/>
              <a:t>How do we </a:t>
            </a:r>
            <a:r>
              <a:rPr lang="en-NZ" dirty="0" smtClean="0">
                <a:solidFill>
                  <a:schemeClr val="accent2"/>
                </a:solidFill>
              </a:rPr>
              <a:t>combine</a:t>
            </a:r>
            <a:r>
              <a:rPr lang="en-NZ" dirty="0" smtClean="0"/>
              <a:t> these two impurity values?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14</a:t>
            </a:fld>
            <a:endParaRPr lang="en-NZ"/>
          </a:p>
        </p:txBody>
      </p:sp>
      <p:sp>
        <p:nvSpPr>
          <p:cNvPr id="13" name="Oval 12"/>
          <p:cNvSpPr/>
          <p:nvPr/>
        </p:nvSpPr>
        <p:spPr>
          <a:xfrm>
            <a:off x="3354832" y="3315013"/>
            <a:ext cx="192024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Makes milk?</a:t>
            </a:r>
            <a:endParaRPr lang="en-NZ" dirty="0"/>
          </a:p>
        </p:txBody>
      </p:sp>
      <p:sp>
        <p:nvSpPr>
          <p:cNvPr id="14" name="Oval 13"/>
          <p:cNvSpPr/>
          <p:nvPr/>
        </p:nvSpPr>
        <p:spPr>
          <a:xfrm>
            <a:off x="4980432" y="4229413"/>
            <a:ext cx="192024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cxnSp>
        <p:nvCxnSpPr>
          <p:cNvPr id="15" name="Straight Arrow Connector 14"/>
          <p:cNvCxnSpPr>
            <a:stCxn id="13" idx="3"/>
            <a:endCxn id="19" idx="7"/>
          </p:cNvCxnSpPr>
          <p:nvPr/>
        </p:nvCxnSpPr>
        <p:spPr>
          <a:xfrm flipH="1">
            <a:off x="3073619" y="4095502"/>
            <a:ext cx="562426" cy="35097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5"/>
            <a:endCxn id="14" idx="1"/>
          </p:cNvCxnSpPr>
          <p:nvPr/>
        </p:nvCxnSpPr>
        <p:spPr>
          <a:xfrm>
            <a:off x="4993859" y="4095502"/>
            <a:ext cx="267786" cy="2678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25946" y="4127903"/>
            <a:ext cx="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Yes</a:t>
            </a:r>
            <a:endParaRPr lang="en-NZ" dirty="0"/>
          </a:p>
        </p:txBody>
      </p:sp>
      <p:sp>
        <p:nvSpPr>
          <p:cNvPr id="18" name="TextBox 17"/>
          <p:cNvSpPr txBox="1"/>
          <p:nvPr/>
        </p:nvSpPr>
        <p:spPr>
          <a:xfrm>
            <a:off x="4526220" y="4127903"/>
            <a:ext cx="53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No</a:t>
            </a:r>
            <a:endParaRPr lang="en-NZ" dirty="0"/>
          </a:p>
        </p:txBody>
      </p:sp>
      <p:sp>
        <p:nvSpPr>
          <p:cNvPr id="19" name="Oval 18"/>
          <p:cNvSpPr/>
          <p:nvPr/>
        </p:nvSpPr>
        <p:spPr>
          <a:xfrm>
            <a:off x="1434592" y="4312569"/>
            <a:ext cx="192024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0" name="TextBox 19"/>
          <p:cNvSpPr txBox="1"/>
          <p:nvPr/>
        </p:nvSpPr>
        <p:spPr>
          <a:xfrm>
            <a:off x="1610699" y="4825236"/>
            <a:ext cx="1744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{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 ✓</a:t>
            </a:r>
            <a:r>
              <a:rPr lang="en-NZ" dirty="0" smtClean="0"/>
              <a:t>,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 ✓</a:t>
            </a:r>
            <a:r>
              <a:rPr lang="en-NZ" dirty="0" smtClean="0"/>
              <a:t>,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 ✓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}</a:t>
            </a:r>
            <a:endParaRPr lang="en-NZ" dirty="0"/>
          </a:p>
        </p:txBody>
      </p:sp>
      <p:sp>
        <p:nvSpPr>
          <p:cNvPr id="21" name="TextBox 20"/>
          <p:cNvSpPr txBox="1"/>
          <p:nvPr/>
        </p:nvSpPr>
        <p:spPr>
          <a:xfrm>
            <a:off x="5300941" y="4782613"/>
            <a:ext cx="127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{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}</a:t>
            </a:r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749808" y="5358384"/>
                <a:ext cx="3310128" cy="826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Impurity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NZ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1+4</m:t>
                          </m:r>
                        </m:den>
                      </m:f>
                      <m:r>
                        <a:rPr lang="en-N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N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1+4</m:t>
                          </m:r>
                        </m:den>
                      </m:f>
                    </m:oMath>
                  </m:oMathPara>
                </a14:m>
                <a:r>
                  <a:rPr lang="en-US" sz="1600" dirty="0" smtClean="0">
                    <a:ea typeface="Cambria Math" panose="02040503050406030204" pitchFamily="18" charset="0"/>
                  </a:rPr>
                  <a:t/>
                </a:r>
                <a:br>
                  <a:rPr lang="en-US" sz="1600" dirty="0" smtClean="0">
                    <a:ea typeface="Cambria Math" panose="02040503050406030204" pitchFamily="18" charset="0"/>
                  </a:rPr>
                </a:br>
                <a:endParaRPr lang="en-US" sz="1600" dirty="0" smtClean="0">
                  <a:ea typeface="Cambria Math" panose="02040503050406030204" pitchFamily="18" charset="0"/>
                </a:endParaRPr>
              </a:p>
              <a:p>
                <a:r>
                  <a:rPr lang="en-US" sz="1600" dirty="0" smtClean="0">
                    <a:ea typeface="Cambria Math" panose="02040503050406030204" pitchFamily="18" charset="0"/>
                  </a:rPr>
                  <a:t>	</a:t>
                </a:r>
                <a:r>
                  <a:rPr lang="en-US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= 0.16</a:t>
                </a: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08" y="5358384"/>
                <a:ext cx="3310128" cy="826508"/>
              </a:xfrm>
              <a:prstGeom prst="rect">
                <a:avLst/>
              </a:prstGeom>
              <a:blipFill>
                <a:blip r:embed="rId2"/>
                <a:stretch>
                  <a:fillRect b="-4412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285488" y="5404079"/>
                <a:ext cx="3310128" cy="826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Impurity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NZ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1+3</m:t>
                          </m:r>
                        </m:den>
                      </m:f>
                      <m:r>
                        <a:rPr lang="en-N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N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1+3</m:t>
                          </m:r>
                        </m:den>
                      </m:f>
                    </m:oMath>
                  </m:oMathPara>
                </a14:m>
                <a:r>
                  <a:rPr lang="en-US" sz="1600" dirty="0" smtClean="0">
                    <a:ea typeface="Cambria Math" panose="02040503050406030204" pitchFamily="18" charset="0"/>
                  </a:rPr>
                  <a:t/>
                </a:r>
                <a:br>
                  <a:rPr lang="en-US" sz="1600" dirty="0" smtClean="0">
                    <a:ea typeface="Cambria Math" panose="02040503050406030204" pitchFamily="18" charset="0"/>
                  </a:rPr>
                </a:br>
                <a:endParaRPr lang="en-US" sz="1600" dirty="0" smtClean="0">
                  <a:ea typeface="Cambria Math" panose="02040503050406030204" pitchFamily="18" charset="0"/>
                </a:endParaRPr>
              </a:p>
              <a:p>
                <a:r>
                  <a:rPr lang="en-US" sz="1600" dirty="0" smtClean="0">
                    <a:ea typeface="Cambria Math" panose="02040503050406030204" pitchFamily="18" charset="0"/>
                  </a:rPr>
                  <a:t>	</a:t>
                </a:r>
                <a:r>
                  <a:rPr lang="en-US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= 0.1875</a:t>
                </a: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488" y="5404079"/>
                <a:ext cx="3310128" cy="826508"/>
              </a:xfrm>
              <a:prstGeom prst="rect">
                <a:avLst/>
              </a:prstGeom>
              <a:blipFill>
                <a:blip r:embed="rId3"/>
                <a:stretch>
                  <a:fillRect b="-4412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8156448" y="3611880"/>
                <a:ext cx="3197352" cy="1595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The simplest way: take the </a:t>
                </a:r>
                <a:r>
                  <a:rPr lang="en-NZ" dirty="0" smtClean="0">
                    <a:solidFill>
                      <a:schemeClr val="accent2"/>
                    </a:solidFill>
                  </a:rPr>
                  <a:t>average</a:t>
                </a:r>
                <a:r>
                  <a:rPr lang="en-NZ" dirty="0" smtClean="0"/>
                  <a:t> of the two!</a:t>
                </a:r>
              </a:p>
              <a:p>
                <a:endParaRPr lang="en-NZ" dirty="0"/>
              </a:p>
              <a:p>
                <a:r>
                  <a:rPr lang="en-US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Average Impurity</a:t>
                </a:r>
                <a:r>
                  <a:rPr lang="en-US" b="0" dirty="0" smtClean="0"/>
                  <a:t> </a:t>
                </a:r>
                <a:r>
                  <a:rPr lang="en-US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0.16+0.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1875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NZ" dirty="0" smtClean="0"/>
              </a:p>
              <a:p>
                <a:r>
                  <a:rPr lang="en-NZ" dirty="0"/>
                  <a:t>	</a:t>
                </a:r>
                <a:r>
                  <a:rPr lang="en-NZ" dirty="0" smtClean="0"/>
                  <a:t>               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NZ" dirty="0" smtClean="0"/>
                  <a:t>0.17375</a:t>
                </a:r>
                <a:endParaRPr lang="en-N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6448" y="3611880"/>
                <a:ext cx="3197352" cy="1595950"/>
              </a:xfrm>
              <a:prstGeom prst="rect">
                <a:avLst/>
              </a:prstGeom>
              <a:blipFill>
                <a:blip r:embed="rId4"/>
                <a:stretch>
                  <a:fillRect l="-1524" t="-2299" b="-536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929775" y="3834704"/>
            <a:ext cx="2770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{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}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9960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wrong with this?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21" y="1623413"/>
            <a:ext cx="10515600" cy="4351338"/>
          </a:xfrm>
        </p:spPr>
        <p:txBody>
          <a:bodyPr numCol="2"/>
          <a:lstStyle/>
          <a:p>
            <a:pPr marL="0" indent="0">
              <a:buNone/>
            </a:pPr>
            <a:r>
              <a:rPr lang="en-NZ" dirty="0" smtClean="0"/>
              <a:t>Consider this example: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But wasn’t this a better split?: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15</a:t>
            </a:fld>
            <a:endParaRPr lang="en-N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-586779" y="4228189"/>
                <a:ext cx="3310128" cy="826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Impurity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NZ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N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N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r>
                  <a:rPr lang="en-US" sz="1600" dirty="0" smtClean="0">
                    <a:ea typeface="Cambria Math" panose="02040503050406030204" pitchFamily="18" charset="0"/>
                  </a:rPr>
                  <a:t/>
                </a:r>
                <a:br>
                  <a:rPr lang="en-US" sz="1600" dirty="0" smtClean="0">
                    <a:ea typeface="Cambria Math" panose="02040503050406030204" pitchFamily="18" charset="0"/>
                  </a:rPr>
                </a:br>
                <a:endParaRPr lang="en-US" sz="1600" dirty="0" smtClean="0">
                  <a:ea typeface="Cambria Math" panose="02040503050406030204" pitchFamily="18" charset="0"/>
                </a:endParaRPr>
              </a:p>
              <a:p>
                <a:r>
                  <a:rPr lang="en-US" sz="1600" dirty="0" smtClean="0">
                    <a:ea typeface="Cambria Math" panose="02040503050406030204" pitchFamily="18" charset="0"/>
                  </a:rPr>
                  <a:t>	</a:t>
                </a:r>
                <a:r>
                  <a:rPr lang="en-US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= 0</a:t>
                </a: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86779" y="4228189"/>
                <a:ext cx="3310128" cy="826508"/>
              </a:xfrm>
              <a:prstGeom prst="rect">
                <a:avLst/>
              </a:prstGeom>
              <a:blipFill>
                <a:blip r:embed="rId2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/>
          <p:cNvGrpSpPr/>
          <p:nvPr/>
        </p:nvGrpSpPr>
        <p:grpSpPr>
          <a:xfrm>
            <a:off x="91440" y="2286000"/>
            <a:ext cx="5715979" cy="1911956"/>
            <a:chOff x="1434592" y="3315013"/>
            <a:chExt cx="5715979" cy="1911956"/>
          </a:xfrm>
        </p:grpSpPr>
        <p:sp>
          <p:nvSpPr>
            <p:cNvPr id="21" name="Oval 20"/>
            <p:cNvSpPr/>
            <p:nvPr/>
          </p:nvSpPr>
          <p:spPr>
            <a:xfrm>
              <a:off x="3354832" y="3315013"/>
              <a:ext cx="1920240" cy="9144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Z" dirty="0" smtClean="0"/>
                <a:t>Aquatic?</a:t>
              </a:r>
              <a:endParaRPr lang="en-NZ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980432" y="4229413"/>
              <a:ext cx="1920240" cy="9144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cxnSp>
          <p:nvCxnSpPr>
            <p:cNvPr id="23" name="Straight Arrow Connector 22"/>
            <p:cNvCxnSpPr>
              <a:stCxn id="21" idx="3"/>
              <a:endCxn id="27" idx="7"/>
            </p:cNvCxnSpPr>
            <p:nvPr/>
          </p:nvCxnSpPr>
          <p:spPr>
            <a:xfrm flipH="1">
              <a:off x="3073619" y="4095502"/>
              <a:ext cx="562426" cy="35097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1" idx="5"/>
              <a:endCxn id="22" idx="1"/>
            </p:cNvCxnSpPr>
            <p:nvPr/>
          </p:nvCxnSpPr>
          <p:spPr>
            <a:xfrm>
              <a:off x="4993859" y="4095502"/>
              <a:ext cx="267786" cy="26782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325946" y="4127903"/>
              <a:ext cx="533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Yes</a:t>
              </a:r>
              <a:endParaRPr lang="en-NZ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26220" y="4127903"/>
              <a:ext cx="533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No</a:t>
              </a:r>
              <a:endParaRPr lang="en-NZ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1434592" y="4312569"/>
              <a:ext cx="1920240" cy="9144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17748" y="4762665"/>
              <a:ext cx="5539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{</a:t>
              </a:r>
              <a:r>
                <a:rPr lang="en-NZ" dirty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 smtClean="0"/>
                <a:t>}</a:t>
              </a:r>
              <a:endParaRPr lang="en-NZ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30533" y="4645587"/>
              <a:ext cx="2420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{</a:t>
              </a:r>
              <a:r>
                <a:rPr lang="en-NZ" dirty="0" smtClean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 smtClean="0"/>
                <a:t>,</a:t>
              </a:r>
              <a:r>
                <a:rPr lang="en-NZ" dirty="0">
                  <a:solidFill>
                    <a:schemeClr val="accent6">
                      <a:lumMod val="75000"/>
                    </a:schemeClr>
                  </a:solidFill>
                </a:rPr>
                <a:t> ✓</a:t>
              </a:r>
              <a:r>
                <a:rPr lang="en-NZ" dirty="0"/>
                <a:t>, </a:t>
              </a:r>
              <a:r>
                <a:rPr lang="en-NZ" dirty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/>
                <a:t>, </a:t>
              </a:r>
              <a:r>
                <a:rPr lang="en-NZ" dirty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/>
                <a:t>, </a:t>
              </a:r>
              <a:r>
                <a:rPr lang="en-NZ" dirty="0" smtClean="0">
                  <a:solidFill>
                    <a:srgbClr val="C00000"/>
                  </a:solidFill>
                </a:rPr>
                <a:t>✗</a:t>
              </a:r>
              <a:r>
                <a:rPr lang="en-NZ" dirty="0" smtClean="0"/>
                <a:t>,</a:t>
              </a:r>
              <a:r>
                <a:rPr lang="en-NZ" dirty="0" smtClean="0">
                  <a:solidFill>
                    <a:srgbClr val="C00000"/>
                  </a:solidFill>
                </a:rPr>
                <a:t>✗</a:t>
              </a:r>
              <a:r>
                <a:rPr lang="en-NZ" dirty="0" smtClean="0"/>
                <a:t>,</a:t>
              </a:r>
              <a:r>
                <a:rPr lang="en-NZ" dirty="0">
                  <a:solidFill>
                    <a:srgbClr val="C00000"/>
                  </a:solidFill>
                </a:rPr>
                <a:t>✗</a:t>
              </a:r>
              <a:r>
                <a:rPr lang="en-NZ" dirty="0" smtClean="0">
                  <a:solidFill>
                    <a:srgbClr val="C00000"/>
                  </a:solidFill>
                </a:rPr>
                <a:t>,✗</a:t>
              </a:r>
              <a:r>
                <a:rPr lang="en-NZ" dirty="0" smtClean="0"/>
                <a:t>}</a:t>
              </a:r>
              <a:endParaRPr lang="en-NZ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603348" y="2811786"/>
            <a:ext cx="2770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{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</a:t>
            </a: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✓</a:t>
            </a:r>
            <a:r>
              <a:rPr lang="en-NZ" dirty="0" smtClean="0"/>
              <a:t>,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, </a:t>
            </a:r>
            <a:r>
              <a:rPr lang="en-NZ" dirty="0" smtClean="0">
                <a:solidFill>
                  <a:srgbClr val="C00000"/>
                </a:solidFill>
              </a:rPr>
              <a:t>✗</a:t>
            </a:r>
            <a:r>
              <a:rPr lang="en-NZ" dirty="0" smtClean="0"/>
              <a:t>}</a:t>
            </a:r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2785872" y="4228189"/>
                <a:ext cx="3310128" cy="826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Impurity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NZ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N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N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r>
                  <a:rPr lang="en-US" sz="1600" dirty="0" smtClean="0">
                    <a:ea typeface="Cambria Math" panose="02040503050406030204" pitchFamily="18" charset="0"/>
                  </a:rPr>
                  <a:t/>
                </a:r>
                <a:br>
                  <a:rPr lang="en-US" sz="1600" dirty="0" smtClean="0">
                    <a:ea typeface="Cambria Math" panose="02040503050406030204" pitchFamily="18" charset="0"/>
                  </a:rPr>
                </a:br>
                <a:endParaRPr lang="en-US" sz="1600" dirty="0" smtClean="0">
                  <a:ea typeface="Cambria Math" panose="02040503050406030204" pitchFamily="18" charset="0"/>
                </a:endParaRPr>
              </a:p>
              <a:p>
                <a:r>
                  <a:rPr lang="en-US" sz="1600" dirty="0" smtClean="0">
                    <a:ea typeface="Cambria Math" panose="02040503050406030204" pitchFamily="18" charset="0"/>
                  </a:rPr>
                  <a:t>	</a:t>
                </a:r>
                <a:r>
                  <a:rPr lang="en-US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    = 0.25</a:t>
                </a: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872" y="4228189"/>
                <a:ext cx="3310128" cy="826508"/>
              </a:xfrm>
              <a:prstGeom prst="rect">
                <a:avLst/>
              </a:prstGeom>
              <a:blipFill>
                <a:blip r:embed="rId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1517904" y="5013227"/>
                <a:ext cx="3197352" cy="7733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Average Impurity</a:t>
                </a:r>
                <a:r>
                  <a:rPr lang="en-US" b="0" dirty="0" smtClean="0"/>
                  <a:t> </a:t>
                </a:r>
                <a:r>
                  <a:rPr lang="en-US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0+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.25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NZ" dirty="0" smtClean="0"/>
              </a:p>
              <a:p>
                <a:r>
                  <a:rPr lang="en-NZ" dirty="0"/>
                  <a:t>	</a:t>
                </a:r>
                <a:r>
                  <a:rPr lang="en-NZ" dirty="0" smtClean="0"/>
                  <a:t>               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NZ" dirty="0" smtClean="0"/>
                  <a:t>0.125</a:t>
                </a:r>
                <a:endParaRPr lang="en-N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4" y="5013227"/>
                <a:ext cx="3197352" cy="773353"/>
              </a:xfrm>
              <a:prstGeom prst="rect">
                <a:avLst/>
              </a:prstGeom>
              <a:blipFill>
                <a:blip r:embed="rId4"/>
                <a:stretch>
                  <a:fillRect l="-1524" b="-11024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/>
          <p:cNvGrpSpPr/>
          <p:nvPr/>
        </p:nvGrpSpPr>
        <p:grpSpPr>
          <a:xfrm>
            <a:off x="5486400" y="2286000"/>
            <a:ext cx="6721983" cy="3371776"/>
            <a:chOff x="5394960" y="2264452"/>
            <a:chExt cx="6721983" cy="3371776"/>
          </a:xfrm>
        </p:grpSpPr>
        <p:sp>
          <p:nvSpPr>
            <p:cNvPr id="35" name="Oval 34"/>
            <p:cNvSpPr/>
            <p:nvPr/>
          </p:nvSpPr>
          <p:spPr>
            <a:xfrm>
              <a:off x="7854839" y="2264452"/>
              <a:ext cx="1920240" cy="9144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Z" dirty="0" smtClean="0"/>
                <a:t>Makes milk?</a:t>
              </a:r>
              <a:endParaRPr lang="en-NZ" dirty="0"/>
            </a:p>
          </p:txBody>
        </p:sp>
        <p:sp>
          <p:nvSpPr>
            <p:cNvPr id="36" name="Oval 35"/>
            <p:cNvSpPr/>
            <p:nvPr/>
          </p:nvSpPr>
          <p:spPr>
            <a:xfrm>
              <a:off x="9480439" y="3178852"/>
              <a:ext cx="1920240" cy="9144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cxnSp>
          <p:nvCxnSpPr>
            <p:cNvPr id="37" name="Straight Arrow Connector 36"/>
            <p:cNvCxnSpPr>
              <a:stCxn id="35" idx="3"/>
              <a:endCxn id="41" idx="7"/>
            </p:cNvCxnSpPr>
            <p:nvPr/>
          </p:nvCxnSpPr>
          <p:spPr>
            <a:xfrm flipH="1">
              <a:off x="7573626" y="3044941"/>
              <a:ext cx="562426" cy="35097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5" idx="5"/>
              <a:endCxn id="36" idx="1"/>
            </p:cNvCxnSpPr>
            <p:nvPr/>
          </p:nvCxnSpPr>
          <p:spPr>
            <a:xfrm>
              <a:off x="9493866" y="3044941"/>
              <a:ext cx="267786" cy="26782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7825953" y="3077342"/>
              <a:ext cx="533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Yes</a:t>
              </a:r>
              <a:endParaRPr lang="en-NZ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026227" y="3077342"/>
              <a:ext cx="533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No</a:t>
              </a:r>
              <a:endParaRPr lang="en-NZ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5934599" y="3262008"/>
              <a:ext cx="1920240" cy="9144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110706" y="3774675"/>
              <a:ext cx="17441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{</a:t>
              </a:r>
              <a:r>
                <a:rPr lang="en-NZ" dirty="0" smtClean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 smtClean="0"/>
                <a:t>,</a:t>
              </a:r>
              <a:r>
                <a:rPr lang="en-NZ" dirty="0">
                  <a:solidFill>
                    <a:schemeClr val="accent6">
                      <a:lumMod val="75000"/>
                    </a:schemeClr>
                  </a:solidFill>
                </a:rPr>
                <a:t> ✓</a:t>
              </a:r>
              <a:r>
                <a:rPr lang="en-NZ" dirty="0" smtClean="0"/>
                <a:t>,</a:t>
              </a:r>
              <a:r>
                <a:rPr lang="en-NZ" dirty="0">
                  <a:solidFill>
                    <a:schemeClr val="accent6">
                      <a:lumMod val="75000"/>
                    </a:schemeClr>
                  </a:solidFill>
                </a:rPr>
                <a:t> ✓</a:t>
              </a:r>
              <a:r>
                <a:rPr lang="en-NZ" dirty="0" smtClean="0"/>
                <a:t>,</a:t>
              </a:r>
              <a:r>
                <a:rPr lang="en-NZ" dirty="0">
                  <a:solidFill>
                    <a:schemeClr val="accent6">
                      <a:lumMod val="75000"/>
                    </a:schemeClr>
                  </a:solidFill>
                </a:rPr>
                <a:t> ✓</a:t>
              </a:r>
              <a:r>
                <a:rPr lang="en-NZ" dirty="0" smtClean="0"/>
                <a:t>,</a:t>
              </a:r>
              <a:r>
                <a:rPr lang="en-NZ" dirty="0" smtClean="0">
                  <a:solidFill>
                    <a:srgbClr val="C00000"/>
                  </a:solidFill>
                </a:rPr>
                <a:t>✗</a:t>
              </a:r>
              <a:r>
                <a:rPr lang="en-NZ" dirty="0" smtClean="0"/>
                <a:t>}</a:t>
              </a:r>
              <a:endParaRPr lang="en-NZ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800948" y="3732052"/>
              <a:ext cx="1279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{</a:t>
              </a:r>
              <a:r>
                <a:rPr lang="en-NZ" dirty="0" smtClean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 smtClean="0"/>
                <a:t>,</a:t>
              </a:r>
              <a:r>
                <a:rPr lang="en-NZ" dirty="0" smtClean="0">
                  <a:solidFill>
                    <a:srgbClr val="C00000"/>
                  </a:solidFill>
                </a:rPr>
                <a:t>✗</a:t>
              </a:r>
              <a:r>
                <a:rPr lang="en-NZ" dirty="0" smtClean="0"/>
                <a:t>,</a:t>
              </a:r>
              <a:r>
                <a:rPr lang="en-NZ" dirty="0" smtClean="0">
                  <a:solidFill>
                    <a:srgbClr val="C00000"/>
                  </a:solidFill>
                </a:rPr>
                <a:t>✗</a:t>
              </a:r>
              <a:r>
                <a:rPr lang="en-NZ" dirty="0" smtClean="0"/>
                <a:t>,</a:t>
              </a:r>
              <a:r>
                <a:rPr lang="en-NZ" dirty="0" smtClean="0">
                  <a:solidFill>
                    <a:srgbClr val="C00000"/>
                  </a:solidFill>
                </a:rPr>
                <a:t>✗</a:t>
              </a:r>
              <a:r>
                <a:rPr lang="en-NZ" dirty="0" smtClean="0"/>
                <a:t>}</a:t>
              </a:r>
              <a:endParaRPr lang="en-NZ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429782" y="2784143"/>
              <a:ext cx="2770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{</a:t>
              </a:r>
              <a:r>
                <a:rPr lang="en-NZ" dirty="0" smtClean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 smtClean="0"/>
                <a:t>, </a:t>
              </a:r>
              <a:r>
                <a:rPr lang="en-NZ" dirty="0" smtClean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 smtClean="0"/>
                <a:t>, </a:t>
              </a:r>
              <a:r>
                <a:rPr lang="en-NZ" dirty="0" smtClean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 smtClean="0"/>
                <a:t>, </a:t>
              </a:r>
              <a:r>
                <a:rPr lang="en-NZ" dirty="0" smtClean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 smtClean="0"/>
                <a:t>,</a:t>
              </a:r>
              <a:r>
                <a:rPr lang="en-NZ" dirty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en-NZ" dirty="0" smtClean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 smtClean="0"/>
                <a:t>,</a:t>
              </a:r>
              <a:r>
                <a:rPr lang="en-NZ" dirty="0" smtClean="0">
                  <a:solidFill>
                    <a:srgbClr val="C00000"/>
                  </a:solidFill>
                </a:rPr>
                <a:t>✗</a:t>
              </a:r>
              <a:r>
                <a:rPr lang="en-NZ" dirty="0" smtClean="0"/>
                <a:t>, </a:t>
              </a:r>
              <a:r>
                <a:rPr lang="en-NZ" dirty="0" smtClean="0">
                  <a:solidFill>
                    <a:srgbClr val="C00000"/>
                  </a:solidFill>
                </a:rPr>
                <a:t>✗</a:t>
              </a:r>
              <a:r>
                <a:rPr lang="en-NZ" dirty="0" smtClean="0"/>
                <a:t>, </a:t>
              </a:r>
              <a:r>
                <a:rPr lang="en-NZ" dirty="0" smtClean="0">
                  <a:solidFill>
                    <a:srgbClr val="C00000"/>
                  </a:solidFill>
                </a:rPr>
                <a:t>✗</a:t>
              </a:r>
              <a:r>
                <a:rPr lang="en-NZ" dirty="0" smtClean="0"/>
                <a:t>, </a:t>
              </a:r>
              <a:r>
                <a:rPr lang="en-NZ" dirty="0" smtClean="0">
                  <a:solidFill>
                    <a:srgbClr val="C00000"/>
                  </a:solidFill>
                </a:rPr>
                <a:t>✗</a:t>
              </a:r>
              <a:r>
                <a:rPr lang="en-NZ" dirty="0" smtClean="0"/>
                <a:t>}</a:t>
              </a:r>
              <a:endParaRPr lang="en-NZ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5394960" y="4261001"/>
                  <a:ext cx="3310128" cy="826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</a:rPr>
                          <m:t>Impurity</m:t>
                        </m:r>
                        <m:r>
                          <a:rPr lang="en-US" sz="1600" b="0" i="0" smtClean="0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NZ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1+4</m:t>
                            </m:r>
                          </m:den>
                        </m:f>
                        <m:r>
                          <a:rPr lang="en-N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NZ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1+4</m:t>
                            </m:r>
                          </m:den>
                        </m:f>
                      </m:oMath>
                    </m:oMathPara>
                  </a14:m>
                  <a:r>
                    <a:rPr lang="en-US" sz="1600" dirty="0" smtClean="0">
                      <a:ea typeface="Cambria Math" panose="02040503050406030204" pitchFamily="18" charset="0"/>
                    </a:rPr>
                    <a:t/>
                  </a:r>
                  <a:br>
                    <a:rPr lang="en-US" sz="1600" dirty="0" smtClean="0">
                      <a:ea typeface="Cambria Math" panose="02040503050406030204" pitchFamily="18" charset="0"/>
                    </a:rPr>
                  </a:br>
                  <a:endParaRPr lang="en-US" sz="1600" dirty="0" smtClean="0">
                    <a:ea typeface="Cambria Math" panose="02040503050406030204" pitchFamily="18" charset="0"/>
                  </a:endParaRPr>
                </a:p>
                <a:p>
                  <a:r>
                    <a:rPr lang="en-US" sz="1600" dirty="0" smtClean="0">
                      <a:ea typeface="Cambria Math" panose="02040503050406030204" pitchFamily="18" charset="0"/>
                    </a:rPr>
                    <a:t>	</a:t>
                  </a:r>
                  <a:r>
                    <a:rPr lang="en-US" sz="1600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       = 0.16</a:t>
                  </a:r>
                </a:p>
              </p:txBody>
            </p:sp>
          </mc:Choice>
          <mc:Fallback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94960" y="4261001"/>
                  <a:ext cx="3310128" cy="826508"/>
                </a:xfrm>
                <a:prstGeom prst="rect">
                  <a:avLst/>
                </a:prstGeom>
                <a:blipFill>
                  <a:blip r:embed="rId5"/>
                  <a:stretch>
                    <a:fillRect b="-5185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8806815" y="4306696"/>
                  <a:ext cx="3310128" cy="826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1600" b="0" i="0" smtClean="0">
                            <a:latin typeface="Cambria Math" panose="02040503050406030204" pitchFamily="18" charset="0"/>
                          </a:rPr>
                          <m:t>Impurity</m:t>
                        </m:r>
                        <m:r>
                          <a:rPr lang="en-US" sz="1600" b="0" i="0" smtClean="0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NZ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1+3</m:t>
                            </m:r>
                          </m:den>
                        </m:f>
                        <m:r>
                          <a:rPr lang="en-N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NZ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1+3</m:t>
                            </m:r>
                          </m:den>
                        </m:f>
                      </m:oMath>
                    </m:oMathPara>
                  </a14:m>
                  <a:r>
                    <a:rPr lang="en-US" sz="1600" dirty="0" smtClean="0">
                      <a:ea typeface="Cambria Math" panose="02040503050406030204" pitchFamily="18" charset="0"/>
                    </a:rPr>
                    <a:t/>
                  </a:r>
                  <a:br>
                    <a:rPr lang="en-US" sz="1600" dirty="0" smtClean="0">
                      <a:ea typeface="Cambria Math" panose="02040503050406030204" pitchFamily="18" charset="0"/>
                    </a:rPr>
                  </a:br>
                  <a:endParaRPr lang="en-US" sz="1600" dirty="0" smtClean="0">
                    <a:ea typeface="Cambria Math" panose="02040503050406030204" pitchFamily="18" charset="0"/>
                  </a:endParaRPr>
                </a:p>
                <a:p>
                  <a:r>
                    <a:rPr lang="en-US" sz="1600" dirty="0" smtClean="0">
                      <a:ea typeface="Cambria Math" panose="02040503050406030204" pitchFamily="18" charset="0"/>
                    </a:rPr>
                    <a:t>	</a:t>
                  </a:r>
                  <a:r>
                    <a:rPr lang="en-US" sz="1600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       = 0.1875</a:t>
                  </a:r>
                </a:p>
              </p:txBody>
            </p:sp>
          </mc:Choice>
          <mc:Fallback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06815" y="4306696"/>
                  <a:ext cx="3310128" cy="826508"/>
                </a:xfrm>
                <a:prstGeom prst="rect">
                  <a:avLst/>
                </a:prstGeom>
                <a:blipFill>
                  <a:blip r:embed="rId6"/>
                  <a:stretch>
                    <a:fillRect b="-4412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Box 46"/>
            <p:cNvSpPr txBox="1"/>
            <p:nvPr/>
          </p:nvSpPr>
          <p:spPr>
            <a:xfrm>
              <a:off x="7216283" y="5266896"/>
              <a:ext cx="3197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Average Impurity </a:t>
              </a:r>
              <a:r>
                <a:rPr lang="en-US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= </a:t>
              </a:r>
              <a:r>
                <a:rPr lang="en-NZ" dirty="0" smtClean="0">
                  <a:solidFill>
                    <a:schemeClr val="accent2"/>
                  </a:solidFill>
                </a:rPr>
                <a:t>0.17375!</a:t>
              </a:r>
              <a:endParaRPr lang="en-NZ" dirty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218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solution: </a:t>
            </a:r>
            <a:r>
              <a:rPr lang="en-NZ" b="1" dirty="0" smtClean="0"/>
              <a:t>weighted</a:t>
            </a:r>
            <a:r>
              <a:rPr lang="en-NZ" dirty="0" smtClean="0"/>
              <a:t> average impurity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If we </a:t>
            </a:r>
            <a:r>
              <a:rPr lang="en-NZ" dirty="0" smtClean="0">
                <a:solidFill>
                  <a:schemeClr val="accent2"/>
                </a:solidFill>
              </a:rPr>
              <a:t>weight</a:t>
            </a:r>
            <a:r>
              <a:rPr lang="en-NZ" dirty="0" smtClean="0"/>
              <a:t> a child’s </a:t>
            </a:r>
            <a:r>
              <a:rPr lang="en-NZ" dirty="0" smtClean="0">
                <a:solidFill>
                  <a:schemeClr val="accent2"/>
                </a:solidFill>
              </a:rPr>
              <a:t>impurity</a:t>
            </a:r>
            <a:r>
              <a:rPr lang="en-NZ" dirty="0" smtClean="0"/>
              <a:t> by </a:t>
            </a:r>
            <a:r>
              <a:rPr lang="en-NZ" dirty="0" smtClean="0">
                <a:solidFill>
                  <a:schemeClr val="accent2"/>
                </a:solidFill>
              </a:rPr>
              <a:t>how many instances </a:t>
            </a:r>
            <a:r>
              <a:rPr lang="en-NZ" dirty="0" smtClean="0"/>
              <a:t>it has, then the measure is not biased to uneven splits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27/02/2020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16</a:t>
            </a:fld>
            <a:endParaRPr lang="en-NZ" dirty="0"/>
          </a:p>
        </p:txBody>
      </p:sp>
      <p:grpSp>
        <p:nvGrpSpPr>
          <p:cNvPr id="6" name="Group 5"/>
          <p:cNvGrpSpPr/>
          <p:nvPr/>
        </p:nvGrpSpPr>
        <p:grpSpPr>
          <a:xfrm>
            <a:off x="91440" y="2743200"/>
            <a:ext cx="5715979" cy="1911956"/>
            <a:chOff x="1434592" y="3315013"/>
            <a:chExt cx="5715979" cy="1911956"/>
          </a:xfrm>
        </p:grpSpPr>
        <p:sp>
          <p:nvSpPr>
            <p:cNvPr id="7" name="Oval 6"/>
            <p:cNvSpPr/>
            <p:nvPr/>
          </p:nvSpPr>
          <p:spPr>
            <a:xfrm>
              <a:off x="3354832" y="3315013"/>
              <a:ext cx="1920240" cy="9144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Z" dirty="0" smtClean="0"/>
                <a:t>Aquatic?</a:t>
              </a:r>
              <a:endParaRPr lang="en-NZ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980432" y="4229413"/>
              <a:ext cx="1920240" cy="9144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cxnSp>
          <p:nvCxnSpPr>
            <p:cNvPr id="9" name="Straight Arrow Connector 8"/>
            <p:cNvCxnSpPr>
              <a:stCxn id="7" idx="3"/>
              <a:endCxn id="13" idx="7"/>
            </p:cNvCxnSpPr>
            <p:nvPr/>
          </p:nvCxnSpPr>
          <p:spPr>
            <a:xfrm flipH="1">
              <a:off x="3073619" y="4095502"/>
              <a:ext cx="562426" cy="35097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7" idx="5"/>
              <a:endCxn id="8" idx="1"/>
            </p:cNvCxnSpPr>
            <p:nvPr/>
          </p:nvCxnSpPr>
          <p:spPr>
            <a:xfrm>
              <a:off x="4993859" y="4095502"/>
              <a:ext cx="267786" cy="26782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325946" y="4127903"/>
              <a:ext cx="533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Yes</a:t>
              </a:r>
              <a:endParaRPr lang="en-NZ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26220" y="4127903"/>
              <a:ext cx="533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No</a:t>
              </a:r>
              <a:endParaRPr lang="en-NZ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1434592" y="4312569"/>
              <a:ext cx="1920240" cy="9144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17748" y="4762665"/>
              <a:ext cx="5539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{</a:t>
              </a:r>
              <a:r>
                <a:rPr lang="en-NZ" dirty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 smtClean="0"/>
                <a:t>}</a:t>
              </a:r>
              <a:endParaRPr lang="en-NZ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30533" y="4645587"/>
              <a:ext cx="2420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{</a:t>
              </a:r>
              <a:r>
                <a:rPr lang="en-NZ" dirty="0" smtClean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 smtClean="0"/>
                <a:t>,</a:t>
              </a:r>
              <a:r>
                <a:rPr lang="en-NZ" dirty="0">
                  <a:solidFill>
                    <a:schemeClr val="accent6">
                      <a:lumMod val="75000"/>
                    </a:schemeClr>
                  </a:solidFill>
                </a:rPr>
                <a:t> ✓</a:t>
              </a:r>
              <a:r>
                <a:rPr lang="en-NZ" dirty="0"/>
                <a:t>, </a:t>
              </a:r>
              <a:r>
                <a:rPr lang="en-NZ" dirty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/>
                <a:t>, </a:t>
              </a:r>
              <a:r>
                <a:rPr lang="en-NZ" dirty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/>
                <a:t>, </a:t>
              </a:r>
              <a:r>
                <a:rPr lang="en-NZ" dirty="0" smtClean="0">
                  <a:solidFill>
                    <a:srgbClr val="C00000"/>
                  </a:solidFill>
                </a:rPr>
                <a:t>✗</a:t>
              </a:r>
              <a:r>
                <a:rPr lang="en-NZ" dirty="0" smtClean="0"/>
                <a:t>,</a:t>
              </a:r>
              <a:r>
                <a:rPr lang="en-NZ" dirty="0" smtClean="0">
                  <a:solidFill>
                    <a:srgbClr val="C00000"/>
                  </a:solidFill>
                </a:rPr>
                <a:t>✗</a:t>
              </a:r>
              <a:r>
                <a:rPr lang="en-NZ" dirty="0" smtClean="0"/>
                <a:t>,</a:t>
              </a:r>
              <a:r>
                <a:rPr lang="en-NZ" dirty="0">
                  <a:solidFill>
                    <a:srgbClr val="C00000"/>
                  </a:solidFill>
                </a:rPr>
                <a:t>✗</a:t>
              </a:r>
              <a:r>
                <a:rPr lang="en-NZ" dirty="0" smtClean="0">
                  <a:solidFill>
                    <a:srgbClr val="C00000"/>
                  </a:solidFill>
                </a:rPr>
                <a:t>,✗</a:t>
              </a:r>
              <a:r>
                <a:rPr lang="en-NZ" dirty="0" smtClean="0"/>
                <a:t>}</a:t>
              </a:r>
              <a:endParaRPr lang="en-NZ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104527" y="2696108"/>
            <a:ext cx="5466080" cy="1911956"/>
            <a:chOff x="5934599" y="2264452"/>
            <a:chExt cx="5466080" cy="1911956"/>
          </a:xfrm>
        </p:grpSpPr>
        <p:sp>
          <p:nvSpPr>
            <p:cNvPr id="17" name="Oval 16"/>
            <p:cNvSpPr/>
            <p:nvPr/>
          </p:nvSpPr>
          <p:spPr>
            <a:xfrm>
              <a:off x="7854839" y="2264452"/>
              <a:ext cx="1920240" cy="9144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Z" dirty="0" smtClean="0"/>
                <a:t>Makes milk?</a:t>
              </a:r>
              <a:endParaRPr lang="en-NZ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9480439" y="3178852"/>
              <a:ext cx="1920240" cy="9144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cxnSp>
          <p:nvCxnSpPr>
            <p:cNvPr id="19" name="Straight Arrow Connector 18"/>
            <p:cNvCxnSpPr>
              <a:stCxn id="17" idx="3"/>
              <a:endCxn id="23" idx="7"/>
            </p:cNvCxnSpPr>
            <p:nvPr/>
          </p:nvCxnSpPr>
          <p:spPr>
            <a:xfrm flipH="1">
              <a:off x="7573626" y="3044941"/>
              <a:ext cx="562426" cy="35097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7" idx="5"/>
              <a:endCxn id="18" idx="1"/>
            </p:cNvCxnSpPr>
            <p:nvPr/>
          </p:nvCxnSpPr>
          <p:spPr>
            <a:xfrm>
              <a:off x="9493866" y="3044941"/>
              <a:ext cx="267786" cy="26782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825953" y="3077342"/>
              <a:ext cx="533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Yes</a:t>
              </a:r>
              <a:endParaRPr lang="en-NZ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026227" y="3077342"/>
              <a:ext cx="533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No</a:t>
              </a:r>
              <a:endParaRPr lang="en-NZ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5934599" y="3262008"/>
              <a:ext cx="1920240" cy="9144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10706" y="3774675"/>
              <a:ext cx="17441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{</a:t>
              </a:r>
              <a:r>
                <a:rPr lang="en-NZ" dirty="0" smtClean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 smtClean="0"/>
                <a:t>,</a:t>
              </a:r>
              <a:r>
                <a:rPr lang="en-NZ" dirty="0">
                  <a:solidFill>
                    <a:schemeClr val="accent6">
                      <a:lumMod val="75000"/>
                    </a:schemeClr>
                  </a:solidFill>
                </a:rPr>
                <a:t> ✓</a:t>
              </a:r>
              <a:r>
                <a:rPr lang="en-NZ" dirty="0" smtClean="0"/>
                <a:t>,</a:t>
              </a:r>
              <a:r>
                <a:rPr lang="en-NZ" dirty="0">
                  <a:solidFill>
                    <a:schemeClr val="accent6">
                      <a:lumMod val="75000"/>
                    </a:schemeClr>
                  </a:solidFill>
                </a:rPr>
                <a:t> ✓</a:t>
              </a:r>
              <a:r>
                <a:rPr lang="en-NZ" dirty="0" smtClean="0"/>
                <a:t>,</a:t>
              </a:r>
              <a:r>
                <a:rPr lang="en-NZ" dirty="0">
                  <a:solidFill>
                    <a:schemeClr val="accent6">
                      <a:lumMod val="75000"/>
                    </a:schemeClr>
                  </a:solidFill>
                </a:rPr>
                <a:t> ✓</a:t>
              </a:r>
              <a:r>
                <a:rPr lang="en-NZ" dirty="0" smtClean="0"/>
                <a:t>,</a:t>
              </a:r>
              <a:r>
                <a:rPr lang="en-NZ" dirty="0" smtClean="0">
                  <a:solidFill>
                    <a:srgbClr val="C00000"/>
                  </a:solidFill>
                </a:rPr>
                <a:t>✗</a:t>
              </a:r>
              <a:r>
                <a:rPr lang="en-NZ" dirty="0" smtClean="0"/>
                <a:t>}</a:t>
              </a:r>
              <a:endParaRPr lang="en-NZ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800948" y="3732052"/>
              <a:ext cx="1279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/>
                <a:t>{</a:t>
              </a:r>
              <a:r>
                <a:rPr lang="en-NZ" dirty="0" smtClean="0">
                  <a:solidFill>
                    <a:schemeClr val="accent6">
                      <a:lumMod val="75000"/>
                    </a:schemeClr>
                  </a:solidFill>
                </a:rPr>
                <a:t>✓</a:t>
              </a:r>
              <a:r>
                <a:rPr lang="en-NZ" dirty="0" smtClean="0"/>
                <a:t>,</a:t>
              </a:r>
              <a:r>
                <a:rPr lang="en-NZ" dirty="0" smtClean="0">
                  <a:solidFill>
                    <a:srgbClr val="C00000"/>
                  </a:solidFill>
                </a:rPr>
                <a:t>✗</a:t>
              </a:r>
              <a:r>
                <a:rPr lang="en-NZ" dirty="0" smtClean="0"/>
                <a:t>,</a:t>
              </a:r>
              <a:r>
                <a:rPr lang="en-NZ" dirty="0" smtClean="0">
                  <a:solidFill>
                    <a:srgbClr val="C00000"/>
                  </a:solidFill>
                </a:rPr>
                <a:t>✗</a:t>
              </a:r>
              <a:r>
                <a:rPr lang="en-NZ" dirty="0" smtClean="0"/>
                <a:t>,</a:t>
              </a:r>
              <a:r>
                <a:rPr lang="en-NZ" dirty="0" smtClean="0">
                  <a:solidFill>
                    <a:srgbClr val="C00000"/>
                  </a:solidFill>
                </a:rPr>
                <a:t>✗</a:t>
              </a:r>
              <a:r>
                <a:rPr lang="en-NZ" dirty="0" smtClean="0"/>
                <a:t>}</a:t>
              </a:r>
              <a:endParaRPr lang="en-NZ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-314924" y="4738352"/>
            <a:ext cx="12324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Impurity = 0			Impurity = 0.25              Impurity = 0.16			Impurity = 0.1875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447461" y="3275900"/>
                <a:ext cx="1348088" cy="484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>
                    <a:solidFill>
                      <a:schemeClr val="accent2"/>
                    </a:solidFill>
                  </a:rPr>
                  <a:t>P(node)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NZ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61" y="3275900"/>
                <a:ext cx="1348088" cy="484941"/>
              </a:xfrm>
              <a:prstGeom prst="rect">
                <a:avLst/>
              </a:prstGeom>
              <a:blipFill>
                <a:blip r:embed="rId2"/>
                <a:stretch>
                  <a:fillRect l="-3604" b="-750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4080801" y="3243289"/>
                <a:ext cx="1348088" cy="485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>
                    <a:solidFill>
                      <a:schemeClr val="accent2"/>
                    </a:solidFill>
                  </a:rPr>
                  <a:t>P(node)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NZ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801" y="3243289"/>
                <a:ext cx="1348088" cy="485518"/>
              </a:xfrm>
              <a:prstGeom prst="rect">
                <a:avLst/>
              </a:prstGeom>
              <a:blipFill>
                <a:blip r:embed="rId3"/>
                <a:stretch>
                  <a:fillRect l="-3604" b="-750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6306070" y="3258314"/>
                <a:ext cx="1348088" cy="489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>
                    <a:solidFill>
                      <a:schemeClr val="accent2"/>
                    </a:solidFill>
                  </a:rPr>
                  <a:t>P(node)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NZ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070" y="3258314"/>
                <a:ext cx="1348088" cy="489429"/>
              </a:xfrm>
              <a:prstGeom prst="rect">
                <a:avLst/>
              </a:prstGeom>
              <a:blipFill>
                <a:blip r:embed="rId4"/>
                <a:stretch>
                  <a:fillRect l="-3604" b="-625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10235946" y="3214580"/>
                <a:ext cx="1348088" cy="484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>
                    <a:solidFill>
                      <a:schemeClr val="accent2"/>
                    </a:solidFill>
                  </a:rPr>
                  <a:t>P(node)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NZ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946" y="3214580"/>
                <a:ext cx="1348088" cy="484363"/>
              </a:xfrm>
              <a:prstGeom prst="rect">
                <a:avLst/>
              </a:prstGeom>
              <a:blipFill>
                <a:blip r:embed="rId5"/>
                <a:stretch>
                  <a:fillRect l="-3620" b="-7500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619125" y="5400675"/>
                <a:ext cx="10951482" cy="766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/>
                  <a:t>Weighted average impurity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×0+</m:t>
                    </m:r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×0.25</m:t>
                    </m:r>
                  </m:oMath>
                </a14:m>
                <a:r>
                  <a:rPr lang="en-NZ" dirty="0" smtClean="0"/>
                  <a:t>		</a:t>
                </a:r>
                <a:r>
                  <a:rPr lang="en-NZ" dirty="0"/>
                  <a:t>Weighted average impurity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.16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N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×0.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1875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NZ" dirty="0" smtClean="0"/>
                  <a:t>		              ≈ 0.222				                                ≈ </a:t>
                </a:r>
                <a:r>
                  <a:rPr lang="en-NZ" dirty="0" smtClean="0">
                    <a:solidFill>
                      <a:schemeClr val="accent6"/>
                    </a:solidFill>
                  </a:rPr>
                  <a:t>0.172</a:t>
                </a:r>
                <a:endParaRPr lang="en-NZ" dirty="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25" y="5400675"/>
                <a:ext cx="10951482" cy="766428"/>
              </a:xfrm>
              <a:prstGeom prst="rect">
                <a:avLst/>
              </a:prstGeom>
              <a:blipFill>
                <a:blip r:embed="rId6"/>
                <a:stretch>
                  <a:fillRect l="-501" b="-11905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3016952" y="6116315"/>
                <a:ext cx="6158096" cy="672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NZ" dirty="0" smtClean="0"/>
                        <m:t>Weighted</m:t>
                      </m:r>
                      <m:r>
                        <m:rPr>
                          <m:nor/>
                        </m:rPr>
                        <a:rPr lang="en-NZ" dirty="0" smtClean="0"/>
                        <m:t> </m:t>
                      </m:r>
                      <m:r>
                        <m:rPr>
                          <m:nor/>
                        </m:rPr>
                        <a:rPr lang="en-NZ" dirty="0" smtClean="0"/>
                        <m:t>average</m:t>
                      </m:r>
                      <m:r>
                        <m:rPr>
                          <m:nor/>
                        </m:rPr>
                        <a:rPr lang="en-NZ" dirty="0" smtClean="0"/>
                        <m:t> </m:t>
                      </m:r>
                      <m:r>
                        <m:rPr>
                          <m:nor/>
                        </m:rPr>
                        <a:rPr lang="en-NZ" dirty="0" smtClean="0"/>
                        <m:t>impurity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NZ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N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𝑛𝑜𝑑𝑒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𝐼𝑚𝑝𝑢𝑟𝑖𝑡𝑦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𝑛𝑜𝑑𝑒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NZ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952" y="6116315"/>
                <a:ext cx="6158096" cy="6722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11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Advanced topics: More than two classes?</a:t>
            </a:r>
            <a:endParaRPr lang="en-N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Impurity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</m:oMath>
                </a14:m>
                <a:r>
                  <a:rPr lang="en-NZ" dirty="0" smtClean="0"/>
                  <a:t> works well for </a:t>
                </a:r>
                <a:r>
                  <a:rPr lang="en-NZ" dirty="0" smtClean="0">
                    <a:solidFill>
                      <a:schemeClr val="accent2"/>
                    </a:solidFill>
                  </a:rPr>
                  <a:t>two</a:t>
                </a:r>
                <a:r>
                  <a:rPr lang="en-NZ" dirty="0" smtClean="0"/>
                  <a:t> classes</a:t>
                </a:r>
              </a:p>
              <a:p>
                <a:pPr lvl="1"/>
                <a:r>
                  <a:rPr lang="en-NZ" dirty="0" smtClean="0"/>
                  <a:t>What about three? </a:t>
                </a:r>
                <a:r>
                  <a:rPr lang="en-US" dirty="0"/>
                  <a:t>Impurity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NZ" b="1" dirty="0" smtClean="0"/>
              </a:p>
              <a:p>
                <a:pPr lvl="1"/>
                <a:r>
                  <a:rPr lang="en-NZ" dirty="0" smtClean="0"/>
                  <a:t>10? </a:t>
                </a:r>
                <a:r>
                  <a:rPr lang="en-US" dirty="0"/>
                  <a:t>Impurity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NZ" dirty="0" smtClean="0"/>
              </a:p>
              <a:p>
                <a:pPr lvl="1"/>
                <a:r>
                  <a:rPr lang="en-NZ" dirty="0" smtClean="0">
                    <a:solidFill>
                      <a:schemeClr val="accent2"/>
                    </a:solidFill>
                  </a:rPr>
                  <a:t>Any</a:t>
                </a:r>
                <a:r>
                  <a:rPr lang="en-NZ" dirty="0" smtClean="0"/>
                  <a:t> </a:t>
                </a:r>
                <a:r>
                  <a:rPr lang="en-NZ" dirty="0" smtClean="0">
                    <a:solidFill>
                      <a:schemeClr val="accent2"/>
                    </a:solidFill>
                  </a:rPr>
                  <a:t>problem</a:t>
                </a:r>
                <a:r>
                  <a:rPr lang="en-NZ" dirty="0" smtClean="0"/>
                  <a:t>? </a:t>
                </a:r>
              </a:p>
              <a:p>
                <a:pPr lvl="1"/>
                <a:endParaRPr lang="en-NZ" dirty="0" smtClean="0"/>
              </a:p>
              <a:p>
                <a:pPr marL="0" indent="0">
                  <a:buNone/>
                </a:pPr>
                <a:r>
                  <a:rPr lang="en-NZ" dirty="0" smtClean="0"/>
                  <a:t>Alternatives: </a:t>
                </a:r>
              </a:p>
              <a:p>
                <a:pPr lvl="1"/>
                <a:r>
                  <a:rPr lang="en-NZ" dirty="0" smtClean="0"/>
                  <a:t>Gini impurity: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Gini</m:t>
                    </m:r>
                    <m:d>
                      <m:d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limLoc m:val="subSu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=1−</m:t>
                    </m:r>
                    <m:nary>
                      <m:naryPr>
                        <m:chr m:val="∑"/>
                        <m:limLoc m:val="subSu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NZ" dirty="0" smtClean="0"/>
              </a:p>
              <a:p>
                <a:pPr lvl="1"/>
                <a:r>
                  <a:rPr lang="en-NZ" dirty="0" smtClean="0"/>
                  <a:t>Entropy: 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limLoc m:val="subSu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nary>
                  </m:oMath>
                </a14:m>
                <a:endParaRPr lang="en-NZ" dirty="0" smtClean="0"/>
              </a:p>
              <a:p>
                <a:pPr lvl="1"/>
                <a:r>
                  <a:rPr lang="en-NZ" dirty="0" smtClean="0"/>
                  <a:t>These often give very </a:t>
                </a:r>
                <a:r>
                  <a:rPr lang="en-NZ" dirty="0" smtClean="0">
                    <a:solidFill>
                      <a:schemeClr val="accent2"/>
                    </a:solidFill>
                  </a:rPr>
                  <a:t>similar</a:t>
                </a:r>
                <a:r>
                  <a:rPr lang="en-NZ" dirty="0" smtClean="0"/>
                  <a:t> results!</a:t>
                </a:r>
                <a:endParaRPr lang="en-NZ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65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Advanced topics: Numerical features (1)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Many features are </a:t>
            </a:r>
            <a:r>
              <a:rPr lang="en-NZ" dirty="0" smtClean="0">
                <a:solidFill>
                  <a:schemeClr val="accent2"/>
                </a:solidFill>
              </a:rPr>
              <a:t>numerical</a:t>
            </a:r>
            <a:r>
              <a:rPr lang="en-NZ" dirty="0" smtClean="0"/>
              <a:t>, e.g. height, tail length, …</a:t>
            </a:r>
          </a:p>
          <a:p>
            <a:r>
              <a:rPr lang="en-NZ" dirty="0" smtClean="0"/>
              <a:t>How can our DT algorithm cope with this?</a:t>
            </a:r>
          </a:p>
          <a:p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18</a:t>
            </a:fld>
            <a:endParaRPr lang="en-NZ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962199"/>
              </p:ext>
            </p:extLst>
          </p:nvPr>
        </p:nvGraphicFramePr>
        <p:xfrm>
          <a:off x="914400" y="3657600"/>
          <a:ext cx="746182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118">
                  <a:extLst>
                    <a:ext uri="{9D8B030D-6E8A-4147-A177-3AD203B41FA5}">
                      <a16:colId xmlns:a16="http://schemas.microsoft.com/office/drawing/2014/main" val="1179938179"/>
                    </a:ext>
                  </a:extLst>
                </a:gridCol>
                <a:gridCol w="1333310">
                  <a:extLst>
                    <a:ext uri="{9D8B030D-6E8A-4147-A177-3AD203B41FA5}">
                      <a16:colId xmlns:a16="http://schemas.microsoft.com/office/drawing/2014/main" val="1899763424"/>
                    </a:ext>
                  </a:extLst>
                </a:gridCol>
                <a:gridCol w="1683195">
                  <a:extLst>
                    <a:ext uri="{9D8B030D-6E8A-4147-A177-3AD203B41FA5}">
                      <a16:colId xmlns:a16="http://schemas.microsoft.com/office/drawing/2014/main" val="7366373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788581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55475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Instance</a:t>
                      </a:r>
                      <a:r>
                        <a:rPr lang="en-NZ" baseline="0" dirty="0" smtClean="0"/>
                        <a:t> #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Height (cm)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Tail length (cm)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Can</a:t>
                      </a:r>
                      <a:r>
                        <a:rPr lang="en-NZ" baseline="0" dirty="0" smtClean="0"/>
                        <a:t> fly?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Class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23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1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170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No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Mammal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830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2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19.5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1.1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Yes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Bird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443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3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90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4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No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Bird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589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4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15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30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Yes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Fish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819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4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70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No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Reptile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21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5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Advanced topics: Numerical features (2)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accent2"/>
                </a:solidFill>
              </a:rPr>
              <a:t>Sort </a:t>
            </a:r>
            <a:r>
              <a:rPr lang="en-NZ" dirty="0" smtClean="0"/>
              <a:t>the feature we’re considering</a:t>
            </a:r>
          </a:p>
          <a:p>
            <a:r>
              <a:rPr lang="en-NZ" dirty="0" smtClean="0"/>
              <a:t>Choose split points based on class </a:t>
            </a:r>
            <a:r>
              <a:rPr lang="en-NZ" dirty="0" smtClean="0">
                <a:solidFill>
                  <a:schemeClr val="accent2"/>
                </a:solidFill>
              </a:rPr>
              <a:t>boundaries</a:t>
            </a:r>
          </a:p>
          <a:p>
            <a:r>
              <a:rPr lang="en-NZ" dirty="0" smtClean="0">
                <a:solidFill>
                  <a:schemeClr val="accent2"/>
                </a:solidFill>
              </a:rPr>
              <a:t>Compute impurity for each split, choose best one</a:t>
            </a:r>
            <a:endParaRPr lang="en-NZ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19</a:t>
            </a:fld>
            <a:endParaRPr lang="en-NZ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846867"/>
              </p:ext>
            </p:extLst>
          </p:nvPr>
        </p:nvGraphicFramePr>
        <p:xfrm>
          <a:off x="914400" y="3657600"/>
          <a:ext cx="746182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118">
                  <a:extLst>
                    <a:ext uri="{9D8B030D-6E8A-4147-A177-3AD203B41FA5}">
                      <a16:colId xmlns:a16="http://schemas.microsoft.com/office/drawing/2014/main" val="1179938179"/>
                    </a:ext>
                  </a:extLst>
                </a:gridCol>
                <a:gridCol w="1333310">
                  <a:extLst>
                    <a:ext uri="{9D8B030D-6E8A-4147-A177-3AD203B41FA5}">
                      <a16:colId xmlns:a16="http://schemas.microsoft.com/office/drawing/2014/main" val="1899763424"/>
                    </a:ext>
                  </a:extLst>
                </a:gridCol>
                <a:gridCol w="1683195">
                  <a:extLst>
                    <a:ext uri="{9D8B030D-6E8A-4147-A177-3AD203B41FA5}">
                      <a16:colId xmlns:a16="http://schemas.microsoft.com/office/drawing/2014/main" val="7366373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7885814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55475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Instance</a:t>
                      </a:r>
                      <a:r>
                        <a:rPr lang="en-NZ" baseline="0" dirty="0" smtClean="0"/>
                        <a:t> #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</a:rPr>
                        <a:t>Height (cm)</a:t>
                      </a:r>
                      <a:endParaRPr lang="en-NZ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Tail length (cm)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Can</a:t>
                      </a:r>
                      <a:r>
                        <a:rPr lang="en-NZ" baseline="0" dirty="0" smtClean="0"/>
                        <a:t> fly?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Class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23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en-NZ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70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No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Reptile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432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4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/>
                          </a:solidFill>
                        </a:rPr>
                        <a:t>15</a:t>
                      </a:r>
                      <a:endParaRPr lang="en-NZ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30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Yes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Fish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185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2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/>
                          </a:solidFill>
                        </a:rPr>
                        <a:t>19.5</a:t>
                      </a:r>
                      <a:endParaRPr lang="en-NZ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1.1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Yes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Bird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0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3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/>
                          </a:solidFill>
                        </a:rPr>
                        <a:t>90</a:t>
                      </a:r>
                      <a:endParaRPr lang="en-NZ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4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No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Bird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8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1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accent2"/>
                          </a:solidFill>
                        </a:rPr>
                        <a:t>170</a:t>
                      </a:r>
                      <a:endParaRPr lang="en-NZ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No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Mammal</a:t>
                      </a:r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83049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372599" y="4224528"/>
            <a:ext cx="10241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dirty="0" smtClean="0"/>
              <a:t>&lt;15cm</a:t>
            </a:r>
            <a:endParaRPr lang="en-NZ" dirty="0"/>
          </a:p>
        </p:txBody>
      </p:sp>
      <p:cxnSp>
        <p:nvCxnSpPr>
          <p:cNvPr id="12" name="Straight Arrow Connector 11"/>
          <p:cNvCxnSpPr>
            <a:stCxn id="7" idx="1"/>
          </p:cNvCxnSpPr>
          <p:nvPr/>
        </p:nvCxnSpPr>
        <p:spPr>
          <a:xfrm flipH="1" flipV="1">
            <a:off x="8524561" y="4407408"/>
            <a:ext cx="848038" cy="17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372599" y="4629076"/>
            <a:ext cx="10241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dirty="0" smtClean="0"/>
              <a:t>&lt;19.5cm</a:t>
            </a:r>
            <a:endParaRPr lang="en-NZ" dirty="0"/>
          </a:p>
        </p:txBody>
      </p:sp>
      <p:cxnSp>
        <p:nvCxnSpPr>
          <p:cNvPr id="16" name="Straight Arrow Connector 15"/>
          <p:cNvCxnSpPr>
            <a:stCxn id="15" idx="1"/>
          </p:cNvCxnSpPr>
          <p:nvPr/>
        </p:nvCxnSpPr>
        <p:spPr>
          <a:xfrm flipH="1" flipV="1">
            <a:off x="8524561" y="4811956"/>
            <a:ext cx="848038" cy="17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372597" y="5380116"/>
            <a:ext cx="10241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dirty="0" smtClean="0"/>
              <a:t>&lt;170cm</a:t>
            </a:r>
            <a:endParaRPr lang="en-NZ" dirty="0"/>
          </a:p>
        </p:txBody>
      </p:sp>
      <p:cxnSp>
        <p:nvCxnSpPr>
          <p:cNvPr id="21" name="Straight Arrow Connector 20"/>
          <p:cNvCxnSpPr>
            <a:stCxn id="20" idx="1"/>
          </p:cNvCxnSpPr>
          <p:nvPr/>
        </p:nvCxnSpPr>
        <p:spPr>
          <a:xfrm flipH="1" flipV="1">
            <a:off x="8524559" y="5562996"/>
            <a:ext cx="848038" cy="17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10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come a Decision Maker | Euspe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300" y="3062288"/>
            <a:ext cx="4000500" cy="3114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do </a:t>
            </a:r>
            <a:r>
              <a:rPr lang="en-NZ" b="1" dirty="0" smtClean="0"/>
              <a:t>humans </a:t>
            </a:r>
            <a:r>
              <a:rPr lang="en-NZ" dirty="0" smtClean="0"/>
              <a:t>make decisions?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Have a think about the last decision you made…</a:t>
            </a:r>
            <a:br>
              <a:rPr lang="en-NZ" dirty="0" smtClean="0"/>
            </a:br>
            <a:endParaRPr lang="en-NZ" dirty="0" smtClean="0"/>
          </a:p>
          <a:p>
            <a:r>
              <a:rPr lang="en-NZ" dirty="0" smtClean="0"/>
              <a:t>What factors did you take into account?</a:t>
            </a:r>
            <a:br>
              <a:rPr lang="en-NZ" dirty="0" smtClean="0"/>
            </a:br>
            <a:endParaRPr lang="en-NZ" dirty="0" smtClean="0"/>
          </a:p>
          <a:p>
            <a:r>
              <a:rPr lang="en-NZ" dirty="0" smtClean="0"/>
              <a:t>Can you make these into a set of </a:t>
            </a:r>
            <a:r>
              <a:rPr lang="en-NZ" dirty="0" smtClean="0">
                <a:solidFill>
                  <a:schemeClr val="accent2"/>
                </a:solidFill>
              </a:rPr>
              <a:t>rules</a:t>
            </a:r>
            <a:r>
              <a:rPr lang="en-NZ" dirty="0" smtClean="0"/>
              <a:t>?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54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3974185"/>
            <a:ext cx="4943475" cy="27472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Advanced topics: Overfitting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The larger our tree, the more it will </a:t>
            </a:r>
            <a:r>
              <a:rPr lang="en-NZ" dirty="0" err="1" smtClean="0">
                <a:solidFill>
                  <a:schemeClr val="accent2"/>
                </a:solidFill>
              </a:rPr>
              <a:t>overfit</a:t>
            </a:r>
            <a:r>
              <a:rPr lang="en-NZ" dirty="0" smtClean="0"/>
              <a:t>, as it becomes too specific to the training set</a:t>
            </a:r>
          </a:p>
          <a:p>
            <a:pPr marL="0" indent="0">
              <a:buNone/>
            </a:pPr>
            <a:r>
              <a:rPr lang="en-NZ" dirty="0" smtClean="0"/>
              <a:t>How can we avoid this? </a:t>
            </a:r>
            <a:r>
              <a:rPr lang="en-NZ" dirty="0" smtClean="0">
                <a:solidFill>
                  <a:schemeClr val="accent2"/>
                </a:solidFill>
              </a:rPr>
              <a:t>Stop splitting earlier</a:t>
            </a:r>
            <a:r>
              <a:rPr lang="en-NZ" dirty="0" smtClean="0"/>
              <a:t> </a:t>
            </a:r>
          </a:p>
          <a:p>
            <a:pPr lvl="1"/>
            <a:r>
              <a:rPr lang="en-NZ" dirty="0" smtClean="0"/>
              <a:t>Need to be careful we don’t stop too soon – otherwise nodes will </a:t>
            </a:r>
            <a:r>
              <a:rPr lang="en-NZ" dirty="0" smtClean="0">
                <a:solidFill>
                  <a:schemeClr val="accent2"/>
                </a:solidFill>
              </a:rPr>
              <a:t>not</a:t>
            </a:r>
            <a:r>
              <a:rPr lang="en-NZ" dirty="0" smtClean="0"/>
              <a:t> be </a:t>
            </a:r>
            <a:r>
              <a:rPr lang="en-NZ" dirty="0" smtClean="0">
                <a:solidFill>
                  <a:schemeClr val="accent2"/>
                </a:solidFill>
              </a:rPr>
              <a:t>pure</a:t>
            </a:r>
            <a:r>
              <a:rPr lang="en-NZ" dirty="0" smtClean="0"/>
              <a:t> enough </a:t>
            </a:r>
            <a:r>
              <a:rPr lang="en-NZ" dirty="0" smtClean="0">
                <a:sym typeface="Wingdings" panose="05000000000000000000" pitchFamily="2" charset="2"/>
              </a:rPr>
              <a:t></a:t>
            </a:r>
            <a:r>
              <a:rPr lang="en-NZ" dirty="0" smtClean="0"/>
              <a:t> </a:t>
            </a:r>
            <a:r>
              <a:rPr lang="en-NZ" dirty="0" smtClean="0">
                <a:solidFill>
                  <a:schemeClr val="accent2"/>
                </a:solidFill>
              </a:rPr>
              <a:t>worse</a:t>
            </a:r>
            <a:r>
              <a:rPr lang="en-NZ" dirty="0" smtClean="0"/>
              <a:t> performance!</a:t>
            </a:r>
            <a:endParaRPr lang="en-NZ" dirty="0"/>
          </a:p>
          <a:p>
            <a:pPr lvl="1"/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Some approaches:</a:t>
            </a:r>
          </a:p>
          <a:p>
            <a:pPr lvl="1"/>
            <a:r>
              <a:rPr lang="en-NZ" dirty="0" smtClean="0"/>
              <a:t>Stop at a given impurity threshold</a:t>
            </a:r>
          </a:p>
          <a:p>
            <a:pPr lvl="1"/>
            <a:r>
              <a:rPr lang="en-NZ" dirty="0" smtClean="0"/>
              <a:t>Stop at a pre-defined max depth</a:t>
            </a:r>
          </a:p>
          <a:p>
            <a:pPr lvl="1"/>
            <a:r>
              <a:rPr lang="en-NZ" dirty="0" smtClean="0"/>
              <a:t>Use </a:t>
            </a:r>
            <a:r>
              <a:rPr lang="en-NZ" dirty="0" smtClean="0">
                <a:solidFill>
                  <a:schemeClr val="accent2"/>
                </a:solidFill>
              </a:rPr>
              <a:t>pruning</a:t>
            </a:r>
            <a:r>
              <a:rPr lang="en-NZ" dirty="0" smtClean="0"/>
              <a:t> to simplify a completed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27/02/2020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20</a:t>
            </a:fld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3500576" y="6488668"/>
            <a:ext cx="5762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https://alanjeffares.wordpress.com/tutorials/decision-tree/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604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can we make this into an algorithm?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It would be really useful to teach computers to “</a:t>
            </a:r>
            <a:r>
              <a:rPr lang="en-NZ" dirty="0" smtClean="0">
                <a:solidFill>
                  <a:schemeClr val="accent2"/>
                </a:solidFill>
              </a:rPr>
              <a:t>think</a:t>
            </a:r>
            <a:r>
              <a:rPr lang="en-NZ" dirty="0" smtClean="0"/>
              <a:t>” in this way</a:t>
            </a:r>
          </a:p>
          <a:p>
            <a:endParaRPr lang="en-NZ" dirty="0" smtClean="0"/>
          </a:p>
          <a:p>
            <a:r>
              <a:rPr lang="en-NZ" dirty="0" smtClean="0"/>
              <a:t>Allows computers to </a:t>
            </a:r>
            <a:r>
              <a:rPr lang="en-NZ" dirty="0" smtClean="0">
                <a:solidFill>
                  <a:schemeClr val="accent2"/>
                </a:solidFill>
              </a:rPr>
              <a:t>automatically make decisions </a:t>
            </a:r>
            <a:r>
              <a:rPr lang="en-NZ" dirty="0" smtClean="0"/>
              <a:t>for us</a:t>
            </a:r>
          </a:p>
          <a:p>
            <a:endParaRPr lang="en-NZ" dirty="0" smtClean="0"/>
          </a:p>
          <a:p>
            <a:r>
              <a:rPr lang="en-NZ" dirty="0" smtClean="0"/>
              <a:t>For example, “Should this credit card purchase be approved?”</a:t>
            </a:r>
          </a:p>
          <a:p>
            <a:endParaRPr lang="en-NZ" dirty="0"/>
          </a:p>
          <a:p>
            <a:r>
              <a:rPr lang="en-NZ" dirty="0" smtClean="0"/>
              <a:t>Today we will discuss </a:t>
            </a:r>
            <a:r>
              <a:rPr lang="en-NZ" dirty="0" smtClean="0">
                <a:solidFill>
                  <a:schemeClr val="accent2"/>
                </a:solidFill>
              </a:rPr>
              <a:t>decision trees</a:t>
            </a:r>
            <a:r>
              <a:rPr lang="en-NZ" dirty="0" smtClean="0"/>
              <a:t>, which do just this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54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real-world example: 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0" y="365125"/>
            <a:ext cx="5516880" cy="5320184"/>
          </a:xfrm>
        </p:spPr>
      </p:pic>
      <p:pic>
        <p:nvPicPr>
          <p:cNvPr id="7" name="Picture 6" descr="Quickies: Science of gender, the origin of &quot;snowflake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" y="2750371"/>
            <a:ext cx="4434840" cy="3687005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6518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Which habitat is best for </a:t>
            </a:r>
            <a:br>
              <a:rPr lang="en-NZ" dirty="0" smtClean="0"/>
            </a:br>
            <a:r>
              <a:rPr lang="en-NZ" dirty="0" smtClean="0"/>
              <a:t>raising </a:t>
            </a:r>
            <a:r>
              <a:rPr lang="en-NZ" dirty="0" smtClean="0">
                <a:solidFill>
                  <a:schemeClr val="accent2"/>
                </a:solidFill>
              </a:rPr>
              <a:t>capybara offspring</a:t>
            </a:r>
            <a:r>
              <a:rPr lang="en-NZ" dirty="0" smtClean="0"/>
              <a:t>? </a:t>
            </a:r>
            <a:endParaRPr lang="en-NZ" dirty="0"/>
          </a:p>
        </p:txBody>
      </p:sp>
      <p:sp>
        <p:nvSpPr>
          <p:cNvPr id="9" name="Rectangle 8"/>
          <p:cNvSpPr/>
          <p:nvPr/>
        </p:nvSpPr>
        <p:spPr>
          <a:xfrm>
            <a:off x="6803136" y="5711735"/>
            <a:ext cx="5388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 smtClean="0"/>
              <a:t> </a:t>
            </a:r>
            <a:r>
              <a:rPr lang="en-NZ" dirty="0" err="1" smtClean="0"/>
              <a:t>Schivo</a:t>
            </a:r>
            <a:r>
              <a:rPr lang="en-NZ" dirty="0" smtClean="0"/>
              <a:t>, </a:t>
            </a:r>
            <a:r>
              <a:rPr lang="en-NZ" dirty="0" err="1" smtClean="0"/>
              <a:t>Facundo</a:t>
            </a:r>
            <a:r>
              <a:rPr lang="en-NZ" dirty="0" smtClean="0"/>
              <a:t>, et al. “A Habitat Suitability Model for Capybara (</a:t>
            </a:r>
            <a:r>
              <a:rPr lang="en-NZ" dirty="0" err="1" smtClean="0"/>
              <a:t>Hydrochoerus</a:t>
            </a:r>
            <a:r>
              <a:rPr lang="en-NZ" dirty="0" smtClean="0"/>
              <a:t> </a:t>
            </a:r>
            <a:r>
              <a:rPr lang="en-NZ" dirty="0" err="1" smtClean="0"/>
              <a:t>Hydrochaeris</a:t>
            </a:r>
            <a:r>
              <a:rPr lang="en-NZ" dirty="0" smtClean="0"/>
              <a:t>) at Its Core Area in Argentina.” Tropical Conservation Science, Mar. 2015, pp. 150–168, doi:10.1177/194008291500800113.</a:t>
            </a:r>
            <a:endParaRPr lang="en-NZ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417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Outline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accent2"/>
                </a:solidFill>
              </a:rPr>
              <a:t>What</a:t>
            </a:r>
            <a:r>
              <a:rPr lang="en-NZ" dirty="0" smtClean="0"/>
              <a:t> is a decision tree?</a:t>
            </a:r>
          </a:p>
          <a:p>
            <a:endParaRPr lang="en-NZ" dirty="0" smtClean="0"/>
          </a:p>
          <a:p>
            <a:r>
              <a:rPr lang="en-NZ" dirty="0" smtClean="0"/>
              <a:t>How do we </a:t>
            </a:r>
            <a:r>
              <a:rPr lang="en-NZ" dirty="0" smtClean="0">
                <a:solidFill>
                  <a:schemeClr val="accent2"/>
                </a:solidFill>
              </a:rPr>
              <a:t>create</a:t>
            </a:r>
            <a:r>
              <a:rPr lang="en-NZ" dirty="0" smtClean="0"/>
              <a:t> a decision tree given a set of instances (inputs)?</a:t>
            </a:r>
          </a:p>
          <a:p>
            <a:endParaRPr lang="en-NZ" dirty="0" smtClean="0"/>
          </a:p>
          <a:p>
            <a:r>
              <a:rPr lang="en-NZ" dirty="0" smtClean="0"/>
              <a:t>How can we use </a:t>
            </a:r>
            <a:r>
              <a:rPr lang="en-NZ" dirty="0" smtClean="0">
                <a:solidFill>
                  <a:schemeClr val="accent2"/>
                </a:solidFill>
              </a:rPr>
              <a:t>impurity</a:t>
            </a:r>
            <a:r>
              <a:rPr lang="en-NZ" dirty="0" smtClean="0"/>
              <a:t> to measure a decision tree node’s quality?</a:t>
            </a:r>
          </a:p>
          <a:p>
            <a:endParaRPr lang="en-NZ" dirty="0" smtClean="0"/>
          </a:p>
          <a:p>
            <a:r>
              <a:rPr lang="en-NZ" dirty="0" smtClean="0"/>
              <a:t>Using DTs for multi-class classification or with other purity measures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585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a Decision Tree?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 </a:t>
            </a:r>
            <a:r>
              <a:rPr lang="en-NZ" dirty="0" smtClean="0">
                <a:solidFill>
                  <a:schemeClr val="accent2"/>
                </a:solidFill>
              </a:rPr>
              <a:t>symbolic classifier </a:t>
            </a:r>
            <a:r>
              <a:rPr lang="en-NZ" dirty="0" smtClean="0"/>
              <a:t>which uses a series of </a:t>
            </a:r>
            <a:r>
              <a:rPr lang="en-NZ" dirty="0" smtClean="0">
                <a:solidFill>
                  <a:schemeClr val="accent2"/>
                </a:solidFill>
              </a:rPr>
              <a:t>decisions</a:t>
            </a:r>
            <a:r>
              <a:rPr lang="en-NZ" dirty="0" smtClean="0"/>
              <a:t>/rules to make a </a:t>
            </a:r>
            <a:r>
              <a:rPr lang="en-NZ" dirty="0" smtClean="0">
                <a:solidFill>
                  <a:schemeClr val="accent2"/>
                </a:solidFill>
              </a:rPr>
              <a:t>classification</a:t>
            </a:r>
            <a:endParaRPr lang="en-NZ" dirty="0" smtClean="0"/>
          </a:p>
          <a:p>
            <a:pPr lvl="1"/>
            <a:r>
              <a:rPr lang="en-NZ" dirty="0" smtClean="0"/>
              <a:t>One “big” rule to make an overall decision</a:t>
            </a:r>
          </a:p>
          <a:p>
            <a:pPr lvl="1"/>
            <a:r>
              <a:rPr lang="en-NZ" dirty="0" smtClean="0"/>
              <a:t>Easy to </a:t>
            </a:r>
            <a:r>
              <a:rPr lang="en-NZ" dirty="0" smtClean="0">
                <a:solidFill>
                  <a:schemeClr val="accent2"/>
                </a:solidFill>
              </a:rPr>
              <a:t>interpret?</a:t>
            </a:r>
          </a:p>
          <a:p>
            <a:pPr lvl="1"/>
            <a:endParaRPr lang="en-NZ" dirty="0">
              <a:solidFill>
                <a:schemeClr val="accent2"/>
              </a:solidFill>
            </a:endParaRPr>
          </a:p>
          <a:p>
            <a:r>
              <a:rPr lang="en-NZ" i="1" dirty="0" smtClean="0">
                <a:solidFill>
                  <a:schemeClr val="accent5"/>
                </a:solidFill>
              </a:rPr>
              <a:t>Decision tree learning </a:t>
            </a:r>
            <a:r>
              <a:rPr lang="en-NZ" dirty="0" smtClean="0"/>
              <a:t>is a </a:t>
            </a:r>
            <a:r>
              <a:rPr lang="en-NZ" dirty="0" smtClean="0">
                <a:solidFill>
                  <a:schemeClr val="accent2"/>
                </a:solidFill>
              </a:rPr>
              <a:t>method</a:t>
            </a:r>
            <a:r>
              <a:rPr lang="en-NZ" dirty="0" smtClean="0"/>
              <a:t> for </a:t>
            </a:r>
            <a:r>
              <a:rPr lang="en-NZ" dirty="0" smtClean="0">
                <a:solidFill>
                  <a:schemeClr val="accent2"/>
                </a:solidFill>
              </a:rPr>
              <a:t>creating </a:t>
            </a:r>
            <a:r>
              <a:rPr lang="en-NZ" dirty="0" smtClean="0"/>
              <a:t>decision trees</a:t>
            </a:r>
          </a:p>
          <a:p>
            <a:pPr lvl="1"/>
            <a:r>
              <a:rPr lang="en-NZ" dirty="0" smtClean="0"/>
              <a:t>One of the first classification learning methods in AI!</a:t>
            </a:r>
          </a:p>
          <a:p>
            <a:pPr lvl="1"/>
            <a:endParaRPr lang="en-NZ" dirty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57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example decision tree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663" y="1962785"/>
            <a:ext cx="7946385" cy="4351338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Decide whether or not a habitat </a:t>
            </a:r>
            <a:br>
              <a:rPr lang="en-NZ" dirty="0" smtClean="0"/>
            </a:br>
            <a:r>
              <a:rPr lang="en-NZ" dirty="0" smtClean="0"/>
              <a:t>is good for capybara breeding</a:t>
            </a:r>
            <a:endParaRPr lang="en-NZ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10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Constructing Decision Trees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NZ" dirty="0" smtClean="0"/>
              <a:t>Easy to build a naïve (</a:t>
            </a:r>
            <a:r>
              <a:rPr lang="en-NZ" b="1" dirty="0" smtClean="0"/>
              <a:t>full</a:t>
            </a:r>
            <a:r>
              <a:rPr lang="en-NZ" dirty="0" smtClean="0"/>
              <a:t>) decision tree: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Z" dirty="0" smtClean="0"/>
              <a:t>Pick one feature at a time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Z" dirty="0" smtClean="0"/>
              <a:t>Use this feature as the next split in the tree</a:t>
            </a:r>
          </a:p>
          <a:p>
            <a:pPr marL="914400" lvl="1" indent="-457200">
              <a:buFont typeface="+mj-lt"/>
              <a:buAutoNum type="arabicPeriod"/>
            </a:pPr>
            <a:endParaRPr lang="en-NZ" dirty="0" smtClean="0"/>
          </a:p>
          <a:p>
            <a:pPr marL="914400" lvl="1" indent="-457200">
              <a:buFont typeface="+mj-lt"/>
              <a:buAutoNum type="arabicPeriod"/>
            </a:pPr>
            <a:endParaRPr lang="en-NZ" dirty="0"/>
          </a:p>
          <a:p>
            <a:pPr marL="914400" lvl="1" indent="-457200">
              <a:buFont typeface="+mj-lt"/>
              <a:buAutoNum type="arabicPeriod"/>
            </a:pPr>
            <a:endParaRPr lang="en-NZ" dirty="0" smtClean="0"/>
          </a:p>
          <a:p>
            <a:pPr marL="914400" lvl="1" indent="-457200">
              <a:buFont typeface="+mj-lt"/>
              <a:buAutoNum type="arabicPeriod"/>
            </a:pPr>
            <a:endParaRPr lang="en-NZ" dirty="0"/>
          </a:p>
          <a:p>
            <a:pPr marL="914400" lvl="1" indent="-457200">
              <a:buFont typeface="+mj-lt"/>
              <a:buAutoNum type="arabicPeriod"/>
            </a:pPr>
            <a:endParaRPr lang="en-NZ" dirty="0" smtClean="0"/>
          </a:p>
          <a:p>
            <a:pPr marL="914400" lvl="1" indent="-457200">
              <a:buFont typeface="+mj-lt"/>
              <a:buAutoNum type="arabicPeriod"/>
            </a:pPr>
            <a:endParaRPr lang="en-NZ" dirty="0"/>
          </a:p>
          <a:p>
            <a:pPr marL="914400" lvl="1" indent="-457200">
              <a:buFont typeface="+mj-lt"/>
              <a:buAutoNum type="arabicPeriod"/>
            </a:pPr>
            <a:r>
              <a:rPr lang="en-NZ" dirty="0" smtClean="0"/>
              <a:t>Repeat until all features used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NZ" dirty="0" smtClean="0"/>
              <a:t>Label each leaf with the corresponding class.</a:t>
            </a:r>
          </a:p>
          <a:p>
            <a:pPr lvl="1"/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8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168" y="3241831"/>
            <a:ext cx="9609664" cy="311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are the problems with this?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No </a:t>
            </a:r>
            <a:r>
              <a:rPr lang="en-NZ" b="1" dirty="0" smtClean="0">
                <a:solidFill>
                  <a:schemeClr val="accent2"/>
                </a:solidFill>
              </a:rPr>
              <a:t>learning </a:t>
            </a:r>
            <a:r>
              <a:rPr lang="en-NZ" dirty="0" smtClean="0"/>
              <a:t>is taking place! Just </a:t>
            </a:r>
            <a:r>
              <a:rPr lang="en-NZ" i="1" dirty="0" smtClean="0"/>
              <a:t>remembering </a:t>
            </a:r>
            <a:r>
              <a:rPr lang="en-NZ" dirty="0" smtClean="0"/>
              <a:t>the inputs</a:t>
            </a:r>
          </a:p>
          <a:p>
            <a:pPr lvl="1"/>
            <a:r>
              <a:rPr lang="en-NZ" dirty="0" smtClean="0"/>
              <a:t>Too specific…not likely to work well on future (unlabelled) inputs</a:t>
            </a:r>
          </a:p>
          <a:p>
            <a:pPr lvl="1"/>
            <a:endParaRPr lang="en-NZ" dirty="0"/>
          </a:p>
          <a:p>
            <a:pPr marL="0" indent="0">
              <a:buNone/>
            </a:pPr>
            <a:r>
              <a:rPr lang="en-NZ" sz="3600" dirty="0" smtClean="0"/>
              <a:t>How can we do better?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A </a:t>
            </a:r>
            <a:r>
              <a:rPr lang="en-NZ" dirty="0" smtClean="0">
                <a:solidFill>
                  <a:schemeClr val="accent2"/>
                </a:solidFill>
              </a:rPr>
              <a:t>smaller </a:t>
            </a:r>
            <a:r>
              <a:rPr lang="en-NZ" dirty="0" smtClean="0"/>
              <a:t>decision tree:</a:t>
            </a:r>
          </a:p>
          <a:p>
            <a:pPr lvl="1"/>
            <a:r>
              <a:rPr lang="en-NZ" dirty="0" smtClean="0"/>
              <a:t>Capture</a:t>
            </a:r>
            <a:r>
              <a:rPr lang="en-NZ" dirty="0" smtClean="0">
                <a:solidFill>
                  <a:schemeClr val="accent2"/>
                </a:solidFill>
              </a:rPr>
              <a:t> </a:t>
            </a:r>
            <a:r>
              <a:rPr lang="en-NZ" dirty="0" smtClean="0"/>
              <a:t>the </a:t>
            </a:r>
            <a:r>
              <a:rPr lang="en-NZ" dirty="0" smtClean="0">
                <a:solidFill>
                  <a:schemeClr val="accent2"/>
                </a:solidFill>
              </a:rPr>
              <a:t>common patterns </a:t>
            </a:r>
            <a:r>
              <a:rPr lang="en-NZ" dirty="0" smtClean="0"/>
              <a:t>across the inputs</a:t>
            </a:r>
          </a:p>
          <a:p>
            <a:pPr lvl="1"/>
            <a:r>
              <a:rPr lang="en-NZ" dirty="0" smtClean="0"/>
              <a:t>Discover some underlying rules which are </a:t>
            </a:r>
            <a:r>
              <a:rPr lang="en-NZ" dirty="0">
                <a:solidFill>
                  <a:schemeClr val="accent2"/>
                </a:solidFill>
              </a:rPr>
              <a:t>more </a:t>
            </a:r>
            <a:r>
              <a:rPr lang="en-NZ" dirty="0" smtClean="0">
                <a:solidFill>
                  <a:schemeClr val="accent2"/>
                </a:solidFill>
              </a:rPr>
              <a:t>generic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27/02/2020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A9749-BD17-4522-91BF-9B8CA4D84AC7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5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601A52A100314CA70B5DB2670320FB" ma:contentTypeVersion="7" ma:contentTypeDescription="Create a new document." ma:contentTypeScope="" ma:versionID="2558b4d55d151228f65dfc561a74626f">
  <xsd:schema xmlns:xsd="http://www.w3.org/2001/XMLSchema" xmlns:xs="http://www.w3.org/2001/XMLSchema" xmlns:p="http://schemas.microsoft.com/office/2006/metadata/properties" xmlns:ns3="9fb02258-2310-4edb-b962-a54ddd93736a" xmlns:ns4="faffaccc-2d7d-477e-8012-a312bf0011dc" targetNamespace="http://schemas.microsoft.com/office/2006/metadata/properties" ma:root="true" ma:fieldsID="bfdd724f3ca302f4b0470290116c2024" ns3:_="" ns4:_="">
    <xsd:import namespace="9fb02258-2310-4edb-b962-a54ddd93736a"/>
    <xsd:import namespace="faffaccc-2d7d-477e-8012-a312bf0011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b02258-2310-4edb-b962-a54ddd9373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ffaccc-2d7d-477e-8012-a312bf0011d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35E2F2-9848-44D7-9C87-90100E0A74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b02258-2310-4edb-b962-a54ddd93736a"/>
    <ds:schemaRef ds:uri="faffaccc-2d7d-477e-8012-a312bf0011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8AFA1D-BA58-4734-9CB1-37C0A8AA58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235353-BBD3-43B9-8C75-B916C2B1B5A1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9fb02258-2310-4edb-b962-a54ddd93736a"/>
    <ds:schemaRef ds:uri="http://purl.org/dc/elements/1.1/"/>
    <ds:schemaRef ds:uri="faffaccc-2d7d-477e-8012-a312bf0011d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1776</Words>
  <Application>Microsoft Office PowerPoint</Application>
  <PresentationFormat>Widescreen</PresentationFormat>
  <Paragraphs>324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Wingdings</vt:lpstr>
      <vt:lpstr>Office Theme</vt:lpstr>
      <vt:lpstr>Decision Tree  Learning Methods</vt:lpstr>
      <vt:lpstr>How do humans make decisions?</vt:lpstr>
      <vt:lpstr>How can we make this into an algorithm?</vt:lpstr>
      <vt:lpstr>A real-world example: </vt:lpstr>
      <vt:lpstr>Outline</vt:lpstr>
      <vt:lpstr>What is a Decision Tree?</vt:lpstr>
      <vt:lpstr>An example decision tree</vt:lpstr>
      <vt:lpstr>Constructing Decision Trees</vt:lpstr>
      <vt:lpstr>What are the problems with this?</vt:lpstr>
      <vt:lpstr>A better algorithm</vt:lpstr>
      <vt:lpstr>Building a DT: is the animal a mammal?</vt:lpstr>
      <vt:lpstr>Measuring purity</vt:lpstr>
      <vt:lpstr>A probability-based impurity measure</vt:lpstr>
      <vt:lpstr>Choosing the next feature split</vt:lpstr>
      <vt:lpstr>What is wrong with this?</vt:lpstr>
      <vt:lpstr>The solution: weighted average impurity</vt:lpstr>
      <vt:lpstr>Advanced topics: More than two classes?</vt:lpstr>
      <vt:lpstr>Advanced topics: Numerical features (1)</vt:lpstr>
      <vt:lpstr>Advanced topics: Numerical features (2)</vt:lpstr>
      <vt:lpstr>Advanced topics: Overfitting</vt:lpstr>
    </vt:vector>
  </TitlesOfParts>
  <Company>Victoria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  Learning Methods</dc:title>
  <dc:creator>Andrew Lensen</dc:creator>
  <cp:lastModifiedBy>Andrew Lensen</cp:lastModifiedBy>
  <cp:revision>40</cp:revision>
  <dcterms:created xsi:type="dcterms:W3CDTF">2020-02-25T19:21:27Z</dcterms:created>
  <dcterms:modified xsi:type="dcterms:W3CDTF">2020-02-27T01:12:23Z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0x010100C1601A52A100314CA70B5DB2670320FB</vt:lpwstr>
  </property>
</Properties>
</file>