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3"/>
    <p:restoredTop sz="94647"/>
  </p:normalViewPr>
  <p:slideViewPr>
    <p:cSldViewPr snapToGrid="0" snapToObjects="1">
      <p:cViewPr varScale="1">
        <p:scale>
          <a:sx n="149" d="100"/>
          <a:sy n="149" d="100"/>
        </p:scale>
        <p:origin x="184" y="17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136F07-8F2B-514F-B564-E61A49376560}" type="datetimeFigureOut">
              <a:rPr lang="en-US" smtClean="0"/>
              <a:t>11/21/18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F136F07-8F2B-514F-B564-E61A49376560}" type="datetimeFigureOut">
              <a:rPr lang="en-US" smtClean="0"/>
              <a:t>11/21/18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F136F07-8F2B-514F-B564-E61A49376560}" type="datetimeFigureOut">
              <a:rPr lang="en-US" smtClean="0"/>
              <a:t>11/21/18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136F07-8F2B-514F-B564-E61A49376560}" type="datetimeFigureOut">
              <a:rPr lang="en-US" smtClean="0"/>
              <a:t>11/21/18</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F136F07-8F2B-514F-B564-E61A49376560}" type="datetimeFigureOut">
              <a:rPr lang="en-US" smtClean="0"/>
              <a:t>11/21/18</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08729907-51EB-AD47-B465-D9C402D089C9}" type="slidenum">
              <a:rPr lang="en-US" smtClean="0"/>
              <a:t>‹#›</a:t>
            </a:fld>
            <a:endParaRPr lang="en-US"/>
          </a:p>
        </p:txBody>
      </p:sp>
    </p:spTree>
    <p:extLst>
      <p:ext uri="{BB962C8B-B14F-4D97-AF65-F5344CB8AC3E}">
        <p14:creationId xmlns:p14="http://schemas.microsoft.com/office/powerpoint/2010/main" val="295969328"/>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384628"/>
          </a:xfrm>
        </p:spPr>
        <p:txBody>
          <a:bodyPr>
            <a:normAutofit fontScale="90000"/>
          </a:bodyPr>
          <a:lstStyle/>
          <a:p>
            <a:r>
              <a:rPr lang="en-US" dirty="0"/>
              <a:t>CO145</a:t>
            </a:r>
            <a:br>
              <a:rPr lang="en-US" dirty="0"/>
            </a:br>
            <a:r>
              <a:rPr lang="en-US" sz="1800" dirty="0"/>
              <a:t>Risk Register is found by the entry Doors, please read and </a:t>
            </a:r>
            <a:r>
              <a:rPr lang="en-US" sz="1800" dirty="0" err="1"/>
              <a:t>familiarise</a:t>
            </a:r>
            <a:r>
              <a:rPr lang="en-US" sz="1800" dirty="0"/>
              <a:t> yourself with the Risks and Controls required in this Room</a:t>
            </a:r>
            <a:br>
              <a:rPr lang="en-US" sz="1800" dirty="0"/>
            </a:br>
            <a:br>
              <a:rPr lang="en-US" dirty="0"/>
            </a:br>
            <a:endParaRPr lang="en-US" dirty="0"/>
          </a:p>
        </p:txBody>
      </p:sp>
      <p:sp>
        <p:nvSpPr>
          <p:cNvPr id="3" name="Content Placeholder 2"/>
          <p:cNvSpPr>
            <a:spLocks noGrp="1"/>
          </p:cNvSpPr>
          <p:nvPr>
            <p:ph sz="half" idx="1"/>
          </p:nvPr>
        </p:nvSpPr>
        <p:spPr/>
        <p:txBody>
          <a:bodyPr>
            <a:normAutofit fontScale="92500"/>
          </a:bodyPr>
          <a:lstStyle/>
          <a:p>
            <a:r>
              <a:rPr lang="en-US" dirty="0"/>
              <a:t>Risks in this Room</a:t>
            </a:r>
          </a:p>
          <a:p>
            <a:pPr lvl="1"/>
            <a:r>
              <a:rPr lang="en-US" dirty="0"/>
              <a:t>Small Parts</a:t>
            </a:r>
          </a:p>
          <a:p>
            <a:pPr lvl="1"/>
            <a:r>
              <a:rPr lang="en-US" dirty="0"/>
              <a:t>Hand tool</a:t>
            </a:r>
          </a:p>
          <a:p>
            <a:pPr lvl="1"/>
            <a:r>
              <a:rPr lang="en-US" dirty="0"/>
              <a:t>Electrical Equipment</a:t>
            </a:r>
          </a:p>
          <a:p>
            <a:pPr lvl="1"/>
            <a:r>
              <a:rPr lang="en-US" dirty="0"/>
              <a:t>Lithium Batteries</a:t>
            </a:r>
          </a:p>
          <a:p>
            <a:pPr lvl="1"/>
            <a:r>
              <a:rPr lang="en-US" dirty="0"/>
              <a:t>3D Printers</a:t>
            </a:r>
          </a:p>
          <a:p>
            <a:pPr lvl="1"/>
            <a:r>
              <a:rPr lang="en-US" dirty="0"/>
              <a:t>Soldering Irons</a:t>
            </a:r>
          </a:p>
          <a:p>
            <a:pPr lvl="1"/>
            <a:endParaRPr lang="en-US" dirty="0"/>
          </a:p>
        </p:txBody>
      </p:sp>
      <p:sp>
        <p:nvSpPr>
          <p:cNvPr id="4" name="Content Placeholder 3"/>
          <p:cNvSpPr>
            <a:spLocks noGrp="1"/>
          </p:cNvSpPr>
          <p:nvPr>
            <p:ph sz="half" idx="2"/>
          </p:nvPr>
        </p:nvSpPr>
        <p:spPr>
          <a:xfrm>
            <a:off x="5654493" y="2056092"/>
            <a:ext cx="5848146" cy="4200245"/>
          </a:xfrm>
        </p:spPr>
        <p:txBody>
          <a:bodyPr>
            <a:normAutofit fontScale="92500"/>
          </a:bodyPr>
          <a:lstStyle/>
          <a:p>
            <a:r>
              <a:rPr lang="en-US" dirty="0"/>
              <a:t>General Lab Rules for this Lab</a:t>
            </a:r>
          </a:p>
          <a:p>
            <a:pPr lvl="1"/>
            <a:r>
              <a:rPr lang="en-US" dirty="0"/>
              <a:t>No Food or drink to be consumed in the room</a:t>
            </a:r>
          </a:p>
          <a:p>
            <a:pPr lvl="1"/>
            <a:r>
              <a:rPr lang="en-US" dirty="0"/>
              <a:t>Required School supplied PPE must be worn</a:t>
            </a:r>
          </a:p>
          <a:p>
            <a:pPr lvl="1"/>
            <a:r>
              <a:rPr lang="en-NZ" dirty="0"/>
              <a:t>Work must not be carried out without the correct PPE</a:t>
            </a:r>
          </a:p>
          <a:p>
            <a:pPr lvl="1"/>
            <a:r>
              <a:rPr lang="en-NZ" dirty="0"/>
              <a:t>If you need PPE or think that it is not correct for the task - discuss with Supervisor, Technicians, H&amp;</a:t>
            </a:r>
            <a:r>
              <a:rPr lang="en-NZ"/>
              <a:t>S Rep</a:t>
            </a:r>
            <a:endParaRPr lang="en-US" dirty="0"/>
          </a:p>
          <a:p>
            <a:pPr lvl="1"/>
            <a:r>
              <a:rPr lang="en-US" dirty="0"/>
              <a:t>Work must be carried out in the appropriate areas</a:t>
            </a:r>
          </a:p>
          <a:p>
            <a:pPr lvl="1"/>
            <a:r>
              <a:rPr lang="en-US" dirty="0"/>
              <a:t>Report incidents/accidents</a:t>
            </a:r>
          </a:p>
          <a:p>
            <a:pPr lvl="1"/>
            <a:r>
              <a:rPr lang="en-US" dirty="0"/>
              <a:t>Report all broken equipment/Desks/chairs</a:t>
            </a:r>
          </a:p>
          <a:p>
            <a:pPr lvl="1"/>
            <a:r>
              <a:rPr lang="en-US" dirty="0"/>
              <a:t>Covered Footwear at all times- no </a:t>
            </a:r>
            <a:r>
              <a:rPr lang="en-US" dirty="0" err="1"/>
              <a:t>jandals</a:t>
            </a:r>
            <a:r>
              <a:rPr lang="en-US" dirty="0"/>
              <a:t> or bare feet permitted</a:t>
            </a:r>
          </a:p>
        </p:txBody>
      </p:sp>
    </p:spTree>
    <p:extLst>
      <p:ext uri="{BB962C8B-B14F-4D97-AF65-F5344CB8AC3E}">
        <p14:creationId xmlns:p14="http://schemas.microsoft.com/office/powerpoint/2010/main" val="1701213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683873"/>
          </a:xfrm>
        </p:spPr>
        <p:txBody>
          <a:bodyPr>
            <a:normAutofit fontScale="90000"/>
          </a:bodyPr>
          <a:lstStyle/>
          <a:p>
            <a:r>
              <a:rPr lang="en-US"/>
              <a:t>CO145 Lab Briefing</a:t>
            </a:r>
          </a:p>
        </p:txBody>
      </p:sp>
      <p:sp>
        <p:nvSpPr>
          <p:cNvPr id="3" name="Content Placeholder 2"/>
          <p:cNvSpPr>
            <a:spLocks noGrp="1"/>
          </p:cNvSpPr>
          <p:nvPr>
            <p:ph idx="1"/>
          </p:nvPr>
        </p:nvSpPr>
        <p:spPr>
          <a:xfrm>
            <a:off x="1103312" y="1204958"/>
            <a:ext cx="8946541" cy="5043442"/>
          </a:xfrm>
        </p:spPr>
        <p:txBody>
          <a:bodyPr>
            <a:normAutofit/>
          </a:bodyPr>
          <a:lstStyle/>
          <a:p>
            <a:r>
              <a:rPr lang="en-NZ" b="1" dirty="0"/>
              <a:t>SAFETY PROCEDURES:</a:t>
            </a:r>
          </a:p>
          <a:p>
            <a:r>
              <a:rPr lang="en-NZ" sz="1800" b="1" dirty="0"/>
              <a:t>Hand Tools</a:t>
            </a:r>
            <a:r>
              <a:rPr lang="en-NZ" sz="1800" dirty="0"/>
              <a:t>:</a:t>
            </a:r>
          </a:p>
          <a:p>
            <a:r>
              <a:rPr lang="en-GB" sz="1800" b="1" dirty="0"/>
              <a:t>Risks:</a:t>
            </a:r>
          </a:p>
          <a:p>
            <a:r>
              <a:rPr lang="en-GB" sz="1500" dirty="0"/>
              <a:t>Tools can be sharp. If you cut yourself, see one of the Technicians for first aid.</a:t>
            </a:r>
          </a:p>
          <a:p>
            <a:r>
              <a:rPr lang="en-GB" sz="1500" dirty="0"/>
              <a:t>When using battery drill ensure workpiece is safely secured such that the workpiece will not fly off.</a:t>
            </a:r>
          </a:p>
          <a:p>
            <a:r>
              <a:rPr lang="en-GB" sz="1500" dirty="0"/>
              <a:t>Ensure the tool you are using is appropriate for the task you are wanting to do. If you are unsure ask a Technician. </a:t>
            </a:r>
          </a:p>
          <a:p>
            <a:r>
              <a:rPr lang="en-GB" sz="1500" dirty="0"/>
              <a:t>Correct PPE must be worn. Minimum is covered shoes, however Safety Glasses and/or gloves maybe required.</a:t>
            </a:r>
          </a:p>
          <a:p>
            <a:r>
              <a:rPr lang="en-NZ" sz="1500" dirty="0"/>
              <a:t>Small screwdrivers are allowed to be used on the computer tables. All other tools can ONLY be used in dedicated areas. If you are unsure where the dedicated areas are, ask lab supervisor.</a:t>
            </a:r>
            <a:endParaRPr lang="en-GB" sz="1500" dirty="0"/>
          </a:p>
          <a:p>
            <a:r>
              <a:rPr lang="en-NZ" sz="1500" dirty="0"/>
              <a:t>If you need to use hand drill or saw – ask lab supervisor.</a:t>
            </a:r>
            <a:endParaRPr lang="en-GB" sz="1500" dirty="0"/>
          </a:p>
        </p:txBody>
      </p:sp>
    </p:spTree>
    <p:extLst>
      <p:ext uri="{BB962C8B-B14F-4D97-AF65-F5344CB8AC3E}">
        <p14:creationId xmlns:p14="http://schemas.microsoft.com/office/powerpoint/2010/main" val="703934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683873"/>
          </a:xfrm>
        </p:spPr>
        <p:txBody>
          <a:bodyPr>
            <a:normAutofit fontScale="90000"/>
          </a:bodyPr>
          <a:lstStyle/>
          <a:p>
            <a:r>
              <a:rPr lang="en-US" dirty="0"/>
              <a:t>CO145 Lab Briefing</a:t>
            </a:r>
          </a:p>
        </p:txBody>
      </p:sp>
      <p:sp>
        <p:nvSpPr>
          <p:cNvPr id="3" name="Content Placeholder 2"/>
          <p:cNvSpPr>
            <a:spLocks noGrp="1"/>
          </p:cNvSpPr>
          <p:nvPr>
            <p:ph idx="1"/>
          </p:nvPr>
        </p:nvSpPr>
        <p:spPr>
          <a:xfrm>
            <a:off x="1103312" y="1204958"/>
            <a:ext cx="8946541" cy="5043442"/>
          </a:xfrm>
        </p:spPr>
        <p:txBody>
          <a:bodyPr>
            <a:normAutofit/>
          </a:bodyPr>
          <a:lstStyle/>
          <a:p>
            <a:r>
              <a:rPr lang="en-NZ" sz="1800" b="1" dirty="0"/>
              <a:t>Soldering:</a:t>
            </a:r>
            <a:endParaRPr lang="en-GB" sz="1800" b="1" dirty="0"/>
          </a:p>
          <a:p>
            <a:r>
              <a:rPr lang="en-NZ" sz="1800" b="1" dirty="0"/>
              <a:t>Risks:</a:t>
            </a:r>
            <a:endParaRPr lang="en-GB" sz="1800" b="1" dirty="0"/>
          </a:p>
          <a:p>
            <a:r>
              <a:rPr lang="en-NZ" sz="1500" dirty="0"/>
              <a:t>Soldering iron tips are hot -  up to 500 degrees. Never touch tip of the iron – remember, hot soldering iron looks exactly same as cold one. To check the temperature touch wet cleaning sponge at soldering stand with tip of the iron. If you can hear hissing sound – iron is hot enough to use.</a:t>
            </a:r>
            <a:endParaRPr lang="en-GB" sz="1500" dirty="0"/>
          </a:p>
          <a:p>
            <a:r>
              <a:rPr lang="en-NZ" sz="1600" dirty="0"/>
              <a:t>Lead is hot as well and it does not stick to iron tip. Never shake soldering iron to remove excessive lead – always use cleaning sponge.</a:t>
            </a:r>
            <a:endParaRPr lang="en-GB" sz="1600" dirty="0"/>
          </a:p>
          <a:p>
            <a:r>
              <a:rPr lang="en-NZ" sz="1500" dirty="0"/>
              <a:t>Do not move the Irons from the table they are setup on. The only place that soldering should be done is in the corner next to 3D printers. Never on computer desks.</a:t>
            </a:r>
          </a:p>
          <a:p>
            <a:r>
              <a:rPr lang="en-NZ" sz="1500" dirty="0"/>
              <a:t>Always ensure the sponge is damp. If the sponge isn’t damp then tell your lab supervisor. Do not use the iron if the sponge is dry.</a:t>
            </a:r>
          </a:p>
          <a:p>
            <a:pPr lvl="0">
              <a:buClr>
                <a:srgbClr val="1E5155">
                  <a:lumMod val="40000"/>
                  <a:lumOff val="60000"/>
                </a:srgbClr>
              </a:buClr>
            </a:pPr>
            <a:r>
              <a:rPr lang="en-NZ" sz="1800" b="1" dirty="0">
                <a:solidFill>
                  <a:prstClr val="white"/>
                </a:solidFill>
              </a:rPr>
              <a:t>Room:</a:t>
            </a:r>
            <a:endParaRPr lang="en-GB" sz="1800" b="1" dirty="0">
              <a:solidFill>
                <a:prstClr val="white"/>
              </a:solidFill>
            </a:endParaRPr>
          </a:p>
          <a:p>
            <a:pPr lvl="0">
              <a:buClr>
                <a:srgbClr val="1E5155">
                  <a:lumMod val="40000"/>
                  <a:lumOff val="60000"/>
                </a:srgbClr>
              </a:buClr>
            </a:pPr>
            <a:r>
              <a:rPr lang="en-NZ" sz="1500" dirty="0">
                <a:solidFill>
                  <a:prstClr val="white"/>
                </a:solidFill>
              </a:rPr>
              <a:t>No food or drink in the lab. Always wear shoes -  no </a:t>
            </a:r>
            <a:r>
              <a:rPr lang="en-NZ" sz="1500" dirty="0" err="1">
                <a:solidFill>
                  <a:prstClr val="white"/>
                </a:solidFill>
              </a:rPr>
              <a:t>jandals</a:t>
            </a:r>
            <a:r>
              <a:rPr lang="en-NZ" sz="1500" dirty="0">
                <a:solidFill>
                  <a:prstClr val="white"/>
                </a:solidFill>
              </a:rPr>
              <a:t>, no </a:t>
            </a:r>
            <a:r>
              <a:rPr lang="en-NZ" sz="1500" dirty="0" err="1">
                <a:solidFill>
                  <a:prstClr val="white"/>
                </a:solidFill>
              </a:rPr>
              <a:t>barefeet</a:t>
            </a:r>
            <a:endParaRPr lang="en-GB" sz="1500" dirty="0">
              <a:solidFill>
                <a:prstClr val="white"/>
              </a:solidFill>
            </a:endParaRPr>
          </a:p>
          <a:p>
            <a:endParaRPr lang="en-GB" sz="1500" dirty="0"/>
          </a:p>
        </p:txBody>
      </p:sp>
    </p:spTree>
    <p:extLst>
      <p:ext uri="{BB962C8B-B14F-4D97-AF65-F5344CB8AC3E}">
        <p14:creationId xmlns:p14="http://schemas.microsoft.com/office/powerpoint/2010/main" val="53815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683873"/>
          </a:xfrm>
        </p:spPr>
        <p:txBody>
          <a:bodyPr>
            <a:normAutofit fontScale="90000"/>
          </a:bodyPr>
          <a:lstStyle/>
          <a:p>
            <a:r>
              <a:rPr lang="en-US" dirty="0"/>
              <a:t>CO145 Lab Briefing</a:t>
            </a:r>
          </a:p>
        </p:txBody>
      </p:sp>
      <p:sp>
        <p:nvSpPr>
          <p:cNvPr id="3" name="Content Placeholder 2"/>
          <p:cNvSpPr>
            <a:spLocks noGrp="1"/>
          </p:cNvSpPr>
          <p:nvPr>
            <p:ph idx="1"/>
          </p:nvPr>
        </p:nvSpPr>
        <p:spPr>
          <a:xfrm>
            <a:off x="1103312" y="1204958"/>
            <a:ext cx="8946541" cy="5043442"/>
          </a:xfrm>
        </p:spPr>
        <p:txBody>
          <a:bodyPr>
            <a:noAutofit/>
          </a:bodyPr>
          <a:lstStyle/>
          <a:p>
            <a:r>
              <a:rPr lang="en-NZ" sz="1800" b="1" dirty="0"/>
              <a:t>3D printers</a:t>
            </a:r>
            <a:r>
              <a:rPr lang="en-NZ" sz="1800" dirty="0"/>
              <a:t>:</a:t>
            </a:r>
            <a:endParaRPr lang="en-GB" sz="1800" dirty="0"/>
          </a:p>
          <a:p>
            <a:r>
              <a:rPr lang="en-NZ" sz="1800" b="1" dirty="0"/>
              <a:t>Risks</a:t>
            </a:r>
            <a:r>
              <a:rPr lang="en-NZ" sz="1800" dirty="0"/>
              <a:t>:</a:t>
            </a:r>
            <a:endParaRPr lang="en-GB" sz="1800" dirty="0"/>
          </a:p>
          <a:p>
            <a:r>
              <a:rPr lang="en-NZ" sz="1500" dirty="0"/>
              <a:t>Plastic injector is hot – 260 degrees. So is plastic platform. Do not touch either.  </a:t>
            </a:r>
            <a:endParaRPr lang="en-GB" sz="1500" dirty="0"/>
          </a:p>
          <a:p>
            <a:r>
              <a:rPr lang="en-NZ" sz="1500" dirty="0"/>
              <a:t>Motors are strong enough to damage your fingers – never touch printed parts when printer is working.</a:t>
            </a:r>
            <a:endParaRPr lang="en-GB" sz="1500" dirty="0"/>
          </a:p>
          <a:p>
            <a:r>
              <a:rPr lang="en-NZ" sz="1500" dirty="0"/>
              <a:t>To take part off the printing platform it is better to use scraper provided. Always wear gloves when using scraper</a:t>
            </a:r>
            <a:endParaRPr lang="en-GB" sz="1500" dirty="0"/>
          </a:p>
          <a:p>
            <a:r>
              <a:rPr lang="en-NZ" sz="1800" b="1" dirty="0"/>
              <a:t>Power supplies</a:t>
            </a:r>
            <a:r>
              <a:rPr lang="en-NZ" sz="1800" dirty="0"/>
              <a:t>:</a:t>
            </a:r>
            <a:endParaRPr lang="en-GB" sz="1800" dirty="0"/>
          </a:p>
          <a:p>
            <a:r>
              <a:rPr lang="en-NZ" sz="1800" b="1" dirty="0"/>
              <a:t>Risks</a:t>
            </a:r>
            <a:r>
              <a:rPr lang="en-NZ" sz="1800" dirty="0"/>
              <a:t>:</a:t>
            </a:r>
            <a:endParaRPr lang="en-GB" sz="1800" dirty="0"/>
          </a:p>
          <a:p>
            <a:r>
              <a:rPr lang="en-NZ" sz="1500" dirty="0"/>
              <a:t>We use Lithium batteries which potentially can explode when overheated. If you shortened the power supply board and see smoke or it smells of burning plastic  – step away at once. Ask for lab supervisor attention same moment. Window of opportunity to stop battery from overheating is tens of seconds – do not try to cover your mishap.</a:t>
            </a:r>
            <a:endParaRPr lang="en-GB" sz="1500" dirty="0"/>
          </a:p>
          <a:p>
            <a:r>
              <a:rPr lang="en-NZ" sz="1500" dirty="0"/>
              <a:t>If you dropped the battery – ask for replacement.</a:t>
            </a:r>
            <a:endParaRPr lang="en-GB" sz="1500" dirty="0"/>
          </a:p>
        </p:txBody>
      </p:sp>
    </p:spTree>
    <p:extLst>
      <p:ext uri="{BB962C8B-B14F-4D97-AF65-F5344CB8AC3E}">
        <p14:creationId xmlns:p14="http://schemas.microsoft.com/office/powerpoint/2010/main" val="1638773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642985"/>
          </a:xfrm>
        </p:spPr>
        <p:txBody>
          <a:bodyPr/>
          <a:lstStyle/>
          <a:p>
            <a:r>
              <a:rPr lang="en-US" sz="3800" dirty="0">
                <a:solidFill>
                  <a:srgbClr val="EBEBEB"/>
                </a:solidFill>
              </a:rPr>
              <a:t>CO145 Lab Briefing</a:t>
            </a:r>
            <a:endParaRPr lang="en-AU" dirty="0"/>
          </a:p>
        </p:txBody>
      </p:sp>
      <p:sp>
        <p:nvSpPr>
          <p:cNvPr id="3" name="Content Placeholder 2"/>
          <p:cNvSpPr>
            <a:spLocks noGrp="1"/>
          </p:cNvSpPr>
          <p:nvPr>
            <p:ph idx="1"/>
          </p:nvPr>
        </p:nvSpPr>
        <p:spPr>
          <a:xfrm>
            <a:off x="1103312" y="1095704"/>
            <a:ext cx="8946541" cy="5152696"/>
          </a:xfrm>
        </p:spPr>
        <p:txBody>
          <a:bodyPr/>
          <a:lstStyle/>
          <a:p>
            <a:pPr lvl="0">
              <a:buClr>
                <a:srgbClr val="1E5155">
                  <a:lumMod val="40000"/>
                  <a:lumOff val="60000"/>
                </a:srgbClr>
              </a:buClr>
            </a:pPr>
            <a:r>
              <a:rPr lang="en-GB" b="1" dirty="0">
                <a:solidFill>
                  <a:prstClr val="white"/>
                </a:solidFill>
              </a:rPr>
              <a:t>Small Items:</a:t>
            </a:r>
          </a:p>
          <a:p>
            <a:pPr lvl="0">
              <a:buClr>
                <a:srgbClr val="1E5155">
                  <a:lumMod val="40000"/>
                  <a:lumOff val="60000"/>
                </a:srgbClr>
              </a:buClr>
            </a:pPr>
            <a:r>
              <a:rPr lang="en-GB" b="1" dirty="0">
                <a:solidFill>
                  <a:prstClr val="white"/>
                </a:solidFill>
              </a:rPr>
              <a:t>Risks:</a:t>
            </a:r>
          </a:p>
          <a:p>
            <a:pPr lvl="0">
              <a:buClr>
                <a:srgbClr val="1E5155">
                  <a:lumMod val="40000"/>
                  <a:lumOff val="60000"/>
                </a:srgbClr>
              </a:buClr>
            </a:pPr>
            <a:r>
              <a:rPr lang="en-US" sz="1500" dirty="0">
                <a:solidFill>
                  <a:prstClr val="white"/>
                </a:solidFill>
              </a:rPr>
              <a:t>Small items may fall onto the floor while work is being carried out. These items may contain sharp edges or points which may embed into skin if enough force is present. Covered shoes must be warn to prevent this from happening. Please be aware that the Cleaners do not clean labs and so while it may look clean there will be small parts on the floor. The floors may be cleaned once a year, when there is the least disruption to occupants.</a:t>
            </a:r>
          </a:p>
          <a:p>
            <a:pPr lvl="0">
              <a:buClr>
                <a:srgbClr val="1E5155">
                  <a:lumMod val="40000"/>
                  <a:lumOff val="60000"/>
                </a:srgbClr>
              </a:buClr>
            </a:pPr>
            <a:r>
              <a:rPr lang="en-US" sz="1500" dirty="0">
                <a:solidFill>
                  <a:prstClr val="white"/>
                </a:solidFill>
              </a:rPr>
              <a:t>In the dedicated work areas, you must tidy up/sweep up after you finish working. Do not sweep it onto the floor – sweep it into a bin.</a:t>
            </a:r>
            <a:endParaRPr lang="en-AU" sz="1500" dirty="0">
              <a:solidFill>
                <a:prstClr val="white"/>
              </a:solidFill>
            </a:endParaRPr>
          </a:p>
          <a:p>
            <a:endParaRPr lang="en-AU" dirty="0"/>
          </a:p>
        </p:txBody>
      </p:sp>
    </p:spTree>
    <p:extLst>
      <p:ext uri="{BB962C8B-B14F-4D97-AF65-F5344CB8AC3E}">
        <p14:creationId xmlns:p14="http://schemas.microsoft.com/office/powerpoint/2010/main" val="27519686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779</TotalTime>
  <Words>701</Words>
  <Application>Microsoft Macintosh PowerPoint</Application>
  <PresentationFormat>Widescreen</PresentationFormat>
  <Paragraphs>51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Gothic</vt:lpstr>
      <vt:lpstr>Wingdings 3</vt:lpstr>
      <vt:lpstr>Ion</vt:lpstr>
      <vt:lpstr>CO145 Risk Register is found by the entry Doors, please read and familiarise yourself with the Risks and Controls required in this Room  </vt:lpstr>
      <vt:lpstr>CO145 Lab Briefing</vt:lpstr>
      <vt:lpstr>CO145 Lab Briefing</vt:lpstr>
      <vt:lpstr>CO145 Lab Briefing</vt:lpstr>
      <vt:lpstr>CO145 Lab Briefing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CO145 Risk Register is found by the entry Doors, please read and familiarise yourself with the Risks and Controls required in this Room  </dc:title>
  <dc:creator>Roger Cliffe</dc:creator>
  <cp:lastModifiedBy>Roger Cliffe</cp:lastModifiedBy>
  <cp:revision>17</cp:revision>
  <dcterms:created xsi:type="dcterms:W3CDTF">2017-05-08T22:27:49Z</dcterms:created>
  <dcterms:modified xsi:type="dcterms:W3CDTF">2018-11-20T23:24:40Z</dcterms:modified>
</cp:coreProperties>
</file>