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sldIdLst>
    <p:sldId id="257" r:id="rId2"/>
    <p:sldId id="258" r:id="rId3"/>
    <p:sldId id="259" r:id="rId4"/>
    <p:sldId id="260" r:id="rId5"/>
    <p:sldId id="261" r:id="rId6"/>
    <p:sldId id="262"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3"/>
    <p:restoredTop sz="94647"/>
  </p:normalViewPr>
  <p:slideViewPr>
    <p:cSldViewPr snapToGrid="0" snapToObjects="1">
      <p:cViewPr varScale="1">
        <p:scale>
          <a:sx n="121" d="100"/>
          <a:sy n="121" d="100"/>
        </p:scale>
        <p:origin x="132" y="4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5/23/2017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F136F07-8F2B-514F-B564-E61A49376560}" type="datetimeFigureOut">
              <a:rPr lang="en-US" smtClean="0"/>
              <a:t>5/23/2017</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F136F07-8F2B-514F-B564-E61A49376560}"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EF136F07-8F2B-514F-B564-E61A49376560}"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136F07-8F2B-514F-B564-E61A49376560}" type="datetimeFigureOut">
              <a:rPr lang="en-US" smtClean="0"/>
              <a:t>5/23/2017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F136F07-8F2B-514F-B564-E61A49376560}"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F136F07-8F2B-514F-B564-E61A49376560}" type="datetimeFigureOut">
              <a:rPr lang="en-US" smtClean="0"/>
              <a:t>5/23/2017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EF136F07-8F2B-514F-B564-E61A49376560}" type="datetimeFigureOut">
              <a:rPr lang="en-US" smtClean="0"/>
              <a:t>5/23/2017</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F136F07-8F2B-514F-B564-E61A49376560}" type="datetimeFigureOut">
              <a:rPr lang="en-US" smtClean="0"/>
              <a:t>5/23/2017</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EF136F07-8F2B-514F-B564-E61A49376560}" type="datetimeFigureOut">
              <a:rPr lang="en-US" smtClean="0"/>
              <a:t>5/23/2017</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136F07-8F2B-514F-B564-E61A49376560}" type="datetimeFigureOut">
              <a:rPr lang="en-US" smtClean="0"/>
              <a:t>5/23/2017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729907-51EB-AD47-B465-D9C402D089C9}"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F136F07-8F2B-514F-B564-E61A49376560}" type="datetimeFigureOut">
              <a:rPr lang="en-US" smtClean="0"/>
              <a:t>5/23/2017</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08729907-51EB-AD47-B465-D9C402D089C9}" type="slidenum">
              <a:rPr lang="en-US" smtClean="0"/>
              <a:t>‹#›</a:t>
            </a:fld>
            <a:endParaRPr lang="en-US"/>
          </a:p>
        </p:txBody>
      </p:sp>
    </p:spTree>
    <p:extLst>
      <p:ext uri="{BB962C8B-B14F-4D97-AF65-F5344CB8AC3E}">
        <p14:creationId xmlns:p14="http://schemas.microsoft.com/office/powerpoint/2010/main" val="29596932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384628"/>
          </a:xfrm>
        </p:spPr>
        <p:txBody>
          <a:bodyPr>
            <a:normAutofit fontScale="90000"/>
          </a:bodyPr>
          <a:lstStyle/>
          <a:p>
            <a:r>
              <a:rPr lang="en-US" dirty="0" smtClean="0"/>
              <a:t>CO239</a:t>
            </a:r>
            <a:br>
              <a:rPr lang="en-US" dirty="0" smtClean="0"/>
            </a:br>
            <a:r>
              <a:rPr lang="en-US" sz="1800" dirty="0" smtClean="0"/>
              <a:t>Risk Register is found by the entry Doors, please read and </a:t>
            </a:r>
            <a:r>
              <a:rPr lang="en-US" sz="1800" dirty="0" err="1" smtClean="0"/>
              <a:t>familiarise</a:t>
            </a:r>
            <a:r>
              <a:rPr lang="en-US" sz="1800" dirty="0" smtClean="0"/>
              <a:t> yourself with the Risks and Controls required in this Room</a:t>
            </a:r>
            <a:br>
              <a:rPr lang="en-US" sz="1800" dirty="0" smtClean="0"/>
            </a:br>
            <a:r>
              <a:rPr lang="en-US" dirty="0" smtClean="0"/>
              <a:t/>
            </a:r>
            <a:br>
              <a:rPr lang="en-US" dirty="0" smtClean="0"/>
            </a:br>
            <a:endParaRPr lang="en-US" dirty="0"/>
          </a:p>
        </p:txBody>
      </p:sp>
      <p:sp>
        <p:nvSpPr>
          <p:cNvPr id="3" name="Content Placeholder 2"/>
          <p:cNvSpPr>
            <a:spLocks noGrp="1"/>
          </p:cNvSpPr>
          <p:nvPr>
            <p:ph sz="half" idx="1"/>
          </p:nvPr>
        </p:nvSpPr>
        <p:spPr/>
        <p:txBody>
          <a:bodyPr/>
          <a:lstStyle/>
          <a:p>
            <a:r>
              <a:rPr lang="en-US" dirty="0" smtClean="0"/>
              <a:t>Risks in this Room</a:t>
            </a:r>
          </a:p>
          <a:p>
            <a:pPr lvl="1"/>
            <a:r>
              <a:rPr lang="en-US" dirty="0" smtClean="0"/>
              <a:t>Small Parts</a:t>
            </a:r>
          </a:p>
          <a:p>
            <a:pPr lvl="1"/>
            <a:r>
              <a:rPr lang="en-US" dirty="0" smtClean="0"/>
              <a:t>Electrical Equipment</a:t>
            </a:r>
          </a:p>
          <a:p>
            <a:pPr lvl="1"/>
            <a:r>
              <a:rPr lang="en-US" dirty="0" smtClean="0"/>
              <a:t>Lithium Batteries</a:t>
            </a:r>
          </a:p>
          <a:p>
            <a:pPr lvl="1"/>
            <a:r>
              <a:rPr lang="en-US" dirty="0" smtClean="0"/>
              <a:t>Soldering Irons</a:t>
            </a:r>
          </a:p>
          <a:p>
            <a:pPr lvl="1"/>
            <a:r>
              <a:rPr lang="en-US" dirty="0" smtClean="0"/>
              <a:t>Propellers </a:t>
            </a:r>
          </a:p>
          <a:p>
            <a:pPr lvl="1"/>
            <a:r>
              <a:rPr lang="en-US" dirty="0" smtClean="0"/>
              <a:t>Open Circuit boards</a:t>
            </a:r>
          </a:p>
          <a:p>
            <a:pPr lvl="1"/>
            <a:r>
              <a:rPr lang="en-US" dirty="0" smtClean="0"/>
              <a:t>Wet </a:t>
            </a:r>
            <a:r>
              <a:rPr lang="en-US" dirty="0" smtClean="0"/>
              <a:t>Floors</a:t>
            </a:r>
          </a:p>
          <a:p>
            <a:pPr lvl="1"/>
            <a:r>
              <a:rPr lang="en-US" dirty="0" smtClean="0"/>
              <a:t>Hand Tools</a:t>
            </a:r>
            <a:endParaRPr lang="en-US" dirty="0" smtClean="0"/>
          </a:p>
          <a:p>
            <a:pPr lvl="1"/>
            <a:endParaRPr lang="en-US" dirty="0"/>
          </a:p>
        </p:txBody>
      </p:sp>
      <p:sp>
        <p:nvSpPr>
          <p:cNvPr id="4" name="Content Placeholder 3"/>
          <p:cNvSpPr>
            <a:spLocks noGrp="1"/>
          </p:cNvSpPr>
          <p:nvPr>
            <p:ph sz="half" idx="2"/>
          </p:nvPr>
        </p:nvSpPr>
        <p:spPr/>
        <p:txBody>
          <a:bodyPr/>
          <a:lstStyle/>
          <a:p>
            <a:r>
              <a:rPr lang="en-US" dirty="0" smtClean="0"/>
              <a:t>General Lab Rules for this Lab</a:t>
            </a:r>
          </a:p>
          <a:p>
            <a:pPr lvl="1"/>
            <a:r>
              <a:rPr lang="en-US" dirty="0" smtClean="0"/>
              <a:t>No Food or drink to be consumed in the room</a:t>
            </a:r>
          </a:p>
          <a:p>
            <a:pPr lvl="1"/>
            <a:r>
              <a:rPr lang="en-US" dirty="0" smtClean="0"/>
              <a:t>PPE must be worn</a:t>
            </a:r>
          </a:p>
          <a:p>
            <a:pPr lvl="1"/>
            <a:r>
              <a:rPr lang="en-US" dirty="0" smtClean="0"/>
              <a:t>Work must be carried out in the appropriate areas</a:t>
            </a:r>
          </a:p>
          <a:p>
            <a:pPr lvl="1"/>
            <a:r>
              <a:rPr lang="en-US" dirty="0" smtClean="0"/>
              <a:t>Report incidents/accidents</a:t>
            </a:r>
          </a:p>
          <a:p>
            <a:pPr lvl="1"/>
            <a:r>
              <a:rPr lang="en-US" dirty="0" smtClean="0"/>
              <a:t>Report all broken equipment/Desks/chairs</a:t>
            </a:r>
          </a:p>
          <a:p>
            <a:pPr lvl="1"/>
            <a:r>
              <a:rPr lang="en-US" dirty="0" smtClean="0"/>
              <a:t>Covered Footwear at all times- no </a:t>
            </a:r>
            <a:r>
              <a:rPr lang="en-US" dirty="0" err="1" smtClean="0"/>
              <a:t>jandals</a:t>
            </a:r>
            <a:r>
              <a:rPr lang="en-US" dirty="0" smtClean="0"/>
              <a:t> or bare feet permitted</a:t>
            </a:r>
            <a:endParaRPr lang="en-US" dirty="0"/>
          </a:p>
        </p:txBody>
      </p:sp>
    </p:spTree>
    <p:extLst>
      <p:ext uri="{BB962C8B-B14F-4D97-AF65-F5344CB8AC3E}">
        <p14:creationId xmlns:p14="http://schemas.microsoft.com/office/powerpoint/2010/main" val="1701213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smtClean="0"/>
              <a:t>Lab Briefing</a:t>
            </a:r>
            <a:endParaRPr lang="en-US" dirty="0"/>
          </a:p>
        </p:txBody>
      </p:sp>
      <p:sp>
        <p:nvSpPr>
          <p:cNvPr id="3" name="Content Placeholder 2"/>
          <p:cNvSpPr>
            <a:spLocks noGrp="1"/>
          </p:cNvSpPr>
          <p:nvPr>
            <p:ph idx="1"/>
          </p:nvPr>
        </p:nvSpPr>
        <p:spPr>
          <a:xfrm>
            <a:off x="1103312" y="1204958"/>
            <a:ext cx="8946541" cy="5321966"/>
          </a:xfrm>
        </p:spPr>
        <p:txBody>
          <a:bodyPr>
            <a:normAutofit/>
          </a:bodyPr>
          <a:lstStyle/>
          <a:p>
            <a:r>
              <a:rPr lang="en-NZ" sz="1800" dirty="0" smtClean="0"/>
              <a:t>SAFETY </a:t>
            </a:r>
            <a:r>
              <a:rPr lang="en-NZ" sz="1800" dirty="0"/>
              <a:t>PROCEDURES</a:t>
            </a:r>
            <a:r>
              <a:rPr lang="en-NZ" sz="1800" dirty="0" smtClean="0"/>
              <a:t>:</a:t>
            </a:r>
          </a:p>
          <a:p>
            <a:r>
              <a:rPr lang="en-NZ" sz="1800" b="1" dirty="0"/>
              <a:t>Soldering:</a:t>
            </a:r>
            <a:endParaRPr lang="en-GB" sz="1800" b="1" dirty="0"/>
          </a:p>
          <a:p>
            <a:r>
              <a:rPr lang="en-NZ" sz="1800" b="1" dirty="0"/>
              <a:t>Risks:</a:t>
            </a:r>
            <a:endParaRPr lang="en-GB" sz="1800" b="1" dirty="0"/>
          </a:p>
          <a:p>
            <a:r>
              <a:rPr lang="en-NZ" sz="1500" dirty="0" smtClean="0"/>
              <a:t>Soldering </a:t>
            </a:r>
            <a:r>
              <a:rPr lang="en-NZ" sz="1500" dirty="0"/>
              <a:t>iron tips are hot -  up to 300 degrees. Never touch tip of the iron – remember, hot soldering iron looks exactly same as cold one. To check the temperature touch wet cleaning sponge at soldering stand with tip of the iron. If you can hear hissing sound – iron is hot enough to use.</a:t>
            </a:r>
            <a:endParaRPr lang="en-GB" sz="1500" dirty="0"/>
          </a:p>
          <a:p>
            <a:r>
              <a:rPr lang="en-NZ" sz="1500" dirty="0" smtClean="0"/>
              <a:t>Lead </a:t>
            </a:r>
            <a:r>
              <a:rPr lang="en-NZ" sz="1500" dirty="0"/>
              <a:t>is hot as well and it does not stick to iron tip. Never shake soldering iron to remove excessive lead – always use cleaning sponge</a:t>
            </a:r>
            <a:r>
              <a:rPr lang="en-NZ" sz="1500" dirty="0" smtClean="0"/>
              <a:t>.</a:t>
            </a:r>
          </a:p>
          <a:p>
            <a:r>
              <a:rPr lang="en-GB" sz="1500" dirty="0" smtClean="0"/>
              <a:t>Always ensure that the cleaning sponge is damp</a:t>
            </a:r>
            <a:endParaRPr lang="en-GB" sz="1500" dirty="0"/>
          </a:p>
          <a:p>
            <a:r>
              <a:rPr lang="en-GB" sz="1800" b="1" dirty="0" smtClean="0"/>
              <a:t>Wet Floors:</a:t>
            </a:r>
          </a:p>
          <a:p>
            <a:r>
              <a:rPr lang="en-GB" sz="1800" b="1" dirty="0" smtClean="0"/>
              <a:t>Risks:</a:t>
            </a:r>
          </a:p>
          <a:p>
            <a:r>
              <a:rPr lang="en-GB" sz="1500" dirty="0" smtClean="0"/>
              <a:t>The roof in CO239 leaks. If you find puddles of water on the floor, please let the Technicians know immediately. </a:t>
            </a:r>
            <a:r>
              <a:rPr lang="en-GB" sz="1500" dirty="0" smtClean="0"/>
              <a:t>The Technicians will provide buckets to capture any more water, and mop up the water on the floor.</a:t>
            </a:r>
            <a:endParaRPr lang="en-GB" sz="1500" dirty="0"/>
          </a:p>
        </p:txBody>
      </p:sp>
    </p:spTree>
    <p:extLst>
      <p:ext uri="{BB962C8B-B14F-4D97-AF65-F5344CB8AC3E}">
        <p14:creationId xmlns:p14="http://schemas.microsoft.com/office/powerpoint/2010/main" val="703934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83873"/>
          </a:xfrm>
        </p:spPr>
        <p:txBody>
          <a:bodyPr>
            <a:normAutofit fontScale="90000"/>
          </a:bodyPr>
          <a:lstStyle/>
          <a:p>
            <a:r>
              <a:rPr lang="en-US" dirty="0" smtClean="0"/>
              <a:t>Lab Briefing</a:t>
            </a:r>
            <a:endParaRPr lang="en-US" dirty="0"/>
          </a:p>
        </p:txBody>
      </p:sp>
      <p:sp>
        <p:nvSpPr>
          <p:cNvPr id="3" name="Content Placeholder 2"/>
          <p:cNvSpPr>
            <a:spLocks noGrp="1"/>
          </p:cNvSpPr>
          <p:nvPr>
            <p:ph idx="1"/>
          </p:nvPr>
        </p:nvSpPr>
        <p:spPr>
          <a:xfrm>
            <a:off x="1103312" y="1204958"/>
            <a:ext cx="8946541" cy="5043442"/>
          </a:xfrm>
        </p:spPr>
        <p:txBody>
          <a:bodyPr>
            <a:normAutofit/>
          </a:bodyPr>
          <a:lstStyle/>
          <a:p>
            <a:pPr lvl="0">
              <a:buClr>
                <a:srgbClr val="1E5155">
                  <a:lumMod val="40000"/>
                  <a:lumOff val="60000"/>
                </a:srgbClr>
              </a:buClr>
            </a:pPr>
            <a:r>
              <a:rPr lang="en-GB" sz="1800" b="1" dirty="0">
                <a:solidFill>
                  <a:prstClr val="white"/>
                </a:solidFill>
              </a:rPr>
              <a:t>Small Items:</a:t>
            </a:r>
          </a:p>
          <a:p>
            <a:pPr lvl="0">
              <a:buClr>
                <a:srgbClr val="1E5155">
                  <a:lumMod val="40000"/>
                  <a:lumOff val="60000"/>
                </a:srgbClr>
              </a:buClr>
            </a:pPr>
            <a:r>
              <a:rPr lang="en-GB" sz="1800" b="1" dirty="0">
                <a:solidFill>
                  <a:prstClr val="white"/>
                </a:solidFill>
              </a:rPr>
              <a:t>Risks:</a:t>
            </a:r>
          </a:p>
          <a:p>
            <a:pPr lvl="0">
              <a:buClr>
                <a:srgbClr val="1E5155">
                  <a:lumMod val="40000"/>
                  <a:lumOff val="60000"/>
                </a:srgbClr>
              </a:buClr>
            </a:pPr>
            <a:r>
              <a:rPr lang="en-US" sz="1500" dirty="0">
                <a:solidFill>
                  <a:prstClr val="white"/>
                </a:solidFill>
              </a:rPr>
              <a:t>Small items may fall onto the floor while work is being carried out. These items may contain sharp edges or points which may embed into skin if enough force is present. Covered shoes must be warn to prevent this from happening. Please be aware that the Cleaners do not clean labs and so while it may look clean there will be small parts on the floor. The floors may be cleaned once a year, when there is the least disruption to occupants</a:t>
            </a:r>
            <a:r>
              <a:rPr lang="en-US" sz="1500" dirty="0" smtClean="0">
                <a:solidFill>
                  <a:prstClr val="white"/>
                </a:solidFill>
              </a:rPr>
              <a:t>.</a:t>
            </a:r>
          </a:p>
          <a:p>
            <a:r>
              <a:rPr lang="en-NZ" sz="1800" b="1" dirty="0"/>
              <a:t>Power supplies</a:t>
            </a:r>
            <a:r>
              <a:rPr lang="en-NZ" sz="1800" dirty="0"/>
              <a:t>:</a:t>
            </a:r>
            <a:endParaRPr lang="en-GB" sz="1800" dirty="0"/>
          </a:p>
          <a:p>
            <a:r>
              <a:rPr lang="en-NZ" sz="1800" b="1" dirty="0" smtClean="0"/>
              <a:t>Risks</a:t>
            </a:r>
            <a:r>
              <a:rPr lang="en-NZ" sz="1800" dirty="0"/>
              <a:t>:</a:t>
            </a:r>
            <a:endParaRPr lang="en-GB" sz="1800" dirty="0"/>
          </a:p>
          <a:p>
            <a:r>
              <a:rPr lang="en-NZ" sz="1500" dirty="0"/>
              <a:t>We use Lithium batteries which potentially can explode when overheated or punctured. If you shorted the power supply board and see smoke or it smells of burning plastic  – step away at once. Ask for lab supervisor attention same moment. Window of opportunity to stop battery from overheating is tens of seconds – do not try to cover your mishap.</a:t>
            </a:r>
            <a:endParaRPr lang="en-GB" sz="1500" dirty="0"/>
          </a:p>
          <a:p>
            <a:r>
              <a:rPr lang="en-NZ" sz="1500" dirty="0"/>
              <a:t>If you dropped the battery – ask for replacement from Technicians.</a:t>
            </a:r>
          </a:p>
          <a:p>
            <a:pPr lvl="0">
              <a:buClr>
                <a:srgbClr val="1E5155">
                  <a:lumMod val="40000"/>
                  <a:lumOff val="60000"/>
                </a:srgbClr>
              </a:buClr>
            </a:pPr>
            <a:endParaRPr lang="en-AU" sz="1500" dirty="0">
              <a:solidFill>
                <a:prstClr val="white"/>
              </a:solidFill>
            </a:endParaRPr>
          </a:p>
          <a:p>
            <a:endParaRPr lang="en-GB" sz="1800" dirty="0"/>
          </a:p>
        </p:txBody>
      </p:sp>
    </p:spTree>
    <p:extLst>
      <p:ext uri="{BB962C8B-B14F-4D97-AF65-F5344CB8AC3E}">
        <p14:creationId xmlns:p14="http://schemas.microsoft.com/office/powerpoint/2010/main" val="53815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42985"/>
          </a:xfrm>
        </p:spPr>
        <p:txBody>
          <a:bodyPr/>
          <a:lstStyle/>
          <a:p>
            <a:r>
              <a:rPr lang="en-US" sz="3800" dirty="0">
                <a:solidFill>
                  <a:srgbClr val="EBEBEB"/>
                </a:solidFill>
              </a:rPr>
              <a:t>Lab Briefing</a:t>
            </a:r>
            <a:endParaRPr lang="en-AU" dirty="0"/>
          </a:p>
        </p:txBody>
      </p:sp>
      <p:sp>
        <p:nvSpPr>
          <p:cNvPr id="3" name="Content Placeholder 2"/>
          <p:cNvSpPr>
            <a:spLocks noGrp="1"/>
          </p:cNvSpPr>
          <p:nvPr>
            <p:ph idx="1"/>
          </p:nvPr>
        </p:nvSpPr>
        <p:spPr>
          <a:xfrm>
            <a:off x="1103312" y="1095704"/>
            <a:ext cx="8946541" cy="5152696"/>
          </a:xfrm>
        </p:spPr>
        <p:txBody>
          <a:bodyPr>
            <a:normAutofit lnSpcReduction="10000"/>
          </a:bodyPr>
          <a:lstStyle/>
          <a:p>
            <a:pPr lvl="0">
              <a:buClr>
                <a:srgbClr val="1E5155">
                  <a:lumMod val="40000"/>
                  <a:lumOff val="60000"/>
                </a:srgbClr>
              </a:buClr>
            </a:pPr>
            <a:r>
              <a:rPr lang="en-NZ" sz="1800" b="1" dirty="0">
                <a:solidFill>
                  <a:prstClr val="white"/>
                </a:solidFill>
              </a:rPr>
              <a:t>Hand Tools</a:t>
            </a:r>
            <a:r>
              <a:rPr lang="en-NZ" sz="1800" dirty="0">
                <a:solidFill>
                  <a:prstClr val="white"/>
                </a:solidFill>
              </a:rPr>
              <a:t>:</a:t>
            </a:r>
          </a:p>
          <a:p>
            <a:pPr lvl="0">
              <a:buClr>
                <a:srgbClr val="1E5155">
                  <a:lumMod val="40000"/>
                  <a:lumOff val="60000"/>
                </a:srgbClr>
              </a:buClr>
            </a:pPr>
            <a:r>
              <a:rPr lang="en-GB" sz="1800" b="1" dirty="0">
                <a:solidFill>
                  <a:prstClr val="white"/>
                </a:solidFill>
              </a:rPr>
              <a:t>Risks:</a:t>
            </a:r>
          </a:p>
          <a:p>
            <a:pPr lvl="0">
              <a:buClr>
                <a:srgbClr val="1E5155">
                  <a:lumMod val="40000"/>
                  <a:lumOff val="60000"/>
                </a:srgbClr>
              </a:buClr>
            </a:pPr>
            <a:r>
              <a:rPr lang="en-GB" sz="1500" dirty="0">
                <a:solidFill>
                  <a:prstClr val="white"/>
                </a:solidFill>
              </a:rPr>
              <a:t>Tools can be sharp. If you cut yourself, see one of the Technicians for first aid.</a:t>
            </a:r>
          </a:p>
          <a:p>
            <a:pPr lvl="0">
              <a:buClr>
                <a:srgbClr val="1E5155">
                  <a:lumMod val="40000"/>
                  <a:lumOff val="60000"/>
                </a:srgbClr>
              </a:buClr>
            </a:pPr>
            <a:r>
              <a:rPr lang="en-GB" sz="1500" dirty="0">
                <a:solidFill>
                  <a:prstClr val="white"/>
                </a:solidFill>
              </a:rPr>
              <a:t>When using battery drill ensure workpiece is safely secured such that the workpiece will not fly off.</a:t>
            </a:r>
          </a:p>
          <a:p>
            <a:pPr lvl="0">
              <a:buClr>
                <a:srgbClr val="1E5155">
                  <a:lumMod val="40000"/>
                  <a:lumOff val="60000"/>
                </a:srgbClr>
              </a:buClr>
            </a:pPr>
            <a:r>
              <a:rPr lang="en-GB" sz="1500" dirty="0">
                <a:solidFill>
                  <a:prstClr val="white"/>
                </a:solidFill>
              </a:rPr>
              <a:t>Ensure the tool you are using is appropriate for the task you are wanting to do. If you are unsure ask a Technician. </a:t>
            </a:r>
          </a:p>
          <a:p>
            <a:pPr lvl="0">
              <a:buClr>
                <a:srgbClr val="1E5155">
                  <a:lumMod val="40000"/>
                  <a:lumOff val="60000"/>
                </a:srgbClr>
              </a:buClr>
            </a:pPr>
            <a:r>
              <a:rPr lang="en-GB" sz="1500" dirty="0">
                <a:solidFill>
                  <a:prstClr val="white"/>
                </a:solidFill>
              </a:rPr>
              <a:t>Correct PPE must be worn. Minimum is covered shoes, however Safety Glasses and/or gloves maybe required</a:t>
            </a:r>
            <a:r>
              <a:rPr lang="en-GB" sz="1500" dirty="0" smtClean="0">
                <a:solidFill>
                  <a:prstClr val="white"/>
                </a:solidFill>
              </a:rPr>
              <a:t>.</a:t>
            </a:r>
          </a:p>
          <a:p>
            <a:pPr lvl="0">
              <a:buClr>
                <a:srgbClr val="1E5155">
                  <a:lumMod val="40000"/>
                  <a:lumOff val="60000"/>
                </a:srgbClr>
              </a:buClr>
            </a:pPr>
            <a:r>
              <a:rPr lang="en-GB" sz="1800" b="1" dirty="0" smtClean="0">
                <a:solidFill>
                  <a:prstClr val="white"/>
                </a:solidFill>
              </a:rPr>
              <a:t>Open </a:t>
            </a:r>
            <a:r>
              <a:rPr lang="en-GB" sz="1800" b="1" dirty="0">
                <a:solidFill>
                  <a:prstClr val="white"/>
                </a:solidFill>
              </a:rPr>
              <a:t>Circuit Boards:</a:t>
            </a:r>
          </a:p>
          <a:p>
            <a:pPr lvl="0">
              <a:buClr>
                <a:srgbClr val="1E5155">
                  <a:lumMod val="40000"/>
                  <a:lumOff val="60000"/>
                </a:srgbClr>
              </a:buClr>
            </a:pPr>
            <a:r>
              <a:rPr lang="en-GB" sz="1800" b="1" dirty="0">
                <a:solidFill>
                  <a:prstClr val="white"/>
                </a:solidFill>
              </a:rPr>
              <a:t>Risks:</a:t>
            </a:r>
          </a:p>
          <a:p>
            <a:pPr lvl="0">
              <a:buClr>
                <a:srgbClr val="1E5155">
                  <a:lumMod val="40000"/>
                  <a:lumOff val="60000"/>
                </a:srgbClr>
              </a:buClr>
            </a:pPr>
            <a:r>
              <a:rPr lang="en-GB" sz="1500" dirty="0">
                <a:solidFill>
                  <a:prstClr val="white"/>
                </a:solidFill>
              </a:rPr>
              <a:t>These is a risk that open Printed Circuit Boards (PCB) carry or contain high voltages (voltages about 60V DC). Do not touch boards that are not yours. If you working on a PCB that has voltages greater than 60V DC on it, then their must signs warning of high voltages placed on or near it if you step away from it. Any work on PCB’s or equipment with voltages greater than 60V DC need to be cleared with the Technicians before work commences and before its plugged into a 240V power point.</a:t>
            </a:r>
          </a:p>
          <a:p>
            <a:endParaRPr lang="en-AU" dirty="0"/>
          </a:p>
        </p:txBody>
      </p:sp>
    </p:spTree>
    <p:extLst>
      <p:ext uri="{BB962C8B-B14F-4D97-AF65-F5344CB8AC3E}">
        <p14:creationId xmlns:p14="http://schemas.microsoft.com/office/powerpoint/2010/main" val="1486486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27220"/>
          </a:xfrm>
        </p:spPr>
        <p:txBody>
          <a:bodyPr/>
          <a:lstStyle/>
          <a:p>
            <a:r>
              <a:rPr lang="en-US" sz="3800" dirty="0">
                <a:solidFill>
                  <a:srgbClr val="EBEBEB"/>
                </a:solidFill>
              </a:rPr>
              <a:t>Lab Briefing</a:t>
            </a:r>
            <a:endParaRPr lang="en-AU" dirty="0"/>
          </a:p>
        </p:txBody>
      </p:sp>
      <p:sp>
        <p:nvSpPr>
          <p:cNvPr id="3" name="Content Placeholder 2"/>
          <p:cNvSpPr>
            <a:spLocks noGrp="1"/>
          </p:cNvSpPr>
          <p:nvPr>
            <p:ph idx="1"/>
          </p:nvPr>
        </p:nvSpPr>
        <p:spPr>
          <a:xfrm>
            <a:off x="1103312" y="1079938"/>
            <a:ext cx="8946541" cy="5168461"/>
          </a:xfrm>
        </p:spPr>
        <p:txBody>
          <a:bodyPr>
            <a:normAutofit/>
          </a:bodyPr>
          <a:lstStyle/>
          <a:p>
            <a:r>
              <a:rPr lang="en-US" sz="1800" b="1" dirty="0" smtClean="0"/>
              <a:t>Propellers:</a:t>
            </a:r>
          </a:p>
          <a:p>
            <a:r>
              <a:rPr lang="en-US" sz="1800" b="1" dirty="0" smtClean="0"/>
              <a:t>Risks:</a:t>
            </a:r>
          </a:p>
          <a:p>
            <a:r>
              <a:rPr lang="en-US" sz="1800" dirty="0" smtClean="0"/>
              <a:t>Safety Glasses must be worn while using the propellers in the labs – this applies to all students in the vicinity of someone using a propeller, even if they themselves are not using a propeller.</a:t>
            </a:r>
          </a:p>
          <a:p>
            <a:r>
              <a:rPr lang="en-US" sz="1800" dirty="0" smtClean="0"/>
              <a:t>The propellers spin at a high speed. If you have long hair, you must tie it up.</a:t>
            </a:r>
          </a:p>
          <a:p>
            <a:r>
              <a:rPr lang="en-US" sz="1800" dirty="0" smtClean="0"/>
              <a:t>Propellers must be secured to their locating points on the desks. Do not use the propellers anywhere else.</a:t>
            </a:r>
          </a:p>
          <a:p>
            <a:r>
              <a:rPr lang="en-US" sz="1800" dirty="0" smtClean="0"/>
              <a:t>Before powering up the propellers, a visual inspection of each device must be done. If there is any damage to the propeller blades or the arm that support it, you must bring the propeller to the Technicians.</a:t>
            </a:r>
          </a:p>
          <a:p>
            <a:r>
              <a:rPr lang="en-US" sz="1800" dirty="0" smtClean="0"/>
              <a:t>If you injury yourself while using the propellers, you must tell your lab tutor or the Technicians immediately.</a:t>
            </a:r>
            <a:endParaRPr lang="en-AU" sz="1800" dirty="0"/>
          </a:p>
        </p:txBody>
      </p:sp>
    </p:spTree>
    <p:extLst>
      <p:ext uri="{BB962C8B-B14F-4D97-AF65-F5344CB8AC3E}">
        <p14:creationId xmlns:p14="http://schemas.microsoft.com/office/powerpoint/2010/main" val="2271497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58751"/>
          </a:xfrm>
        </p:spPr>
        <p:txBody>
          <a:bodyPr/>
          <a:lstStyle/>
          <a:p>
            <a:r>
              <a:rPr lang="en-US" sz="3800" dirty="0">
                <a:solidFill>
                  <a:srgbClr val="EBEBEB"/>
                </a:solidFill>
              </a:rPr>
              <a:t>Lab Briefing</a:t>
            </a:r>
            <a:endParaRPr lang="en-AU" dirty="0"/>
          </a:p>
        </p:txBody>
      </p:sp>
      <p:sp>
        <p:nvSpPr>
          <p:cNvPr id="3" name="Content Placeholder 2"/>
          <p:cNvSpPr>
            <a:spLocks noGrp="1"/>
          </p:cNvSpPr>
          <p:nvPr>
            <p:ph idx="1"/>
          </p:nvPr>
        </p:nvSpPr>
        <p:spPr>
          <a:xfrm>
            <a:off x="1103312" y="1111470"/>
            <a:ext cx="8946541" cy="5136930"/>
          </a:xfrm>
        </p:spPr>
        <p:txBody>
          <a:bodyPr/>
          <a:lstStyle/>
          <a:p>
            <a:endParaRPr lang="en-AU" dirty="0"/>
          </a:p>
        </p:txBody>
      </p:sp>
    </p:spTree>
    <p:extLst>
      <p:ext uri="{BB962C8B-B14F-4D97-AF65-F5344CB8AC3E}">
        <p14:creationId xmlns:p14="http://schemas.microsoft.com/office/powerpoint/2010/main" val="27029945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226</TotalTime>
  <Words>737</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Ion</vt:lpstr>
      <vt:lpstr>CO239 Risk Register is found by the entry Doors, please read and familiarise yourself with the Risks and Controls required in this Room  </vt:lpstr>
      <vt:lpstr>Lab Briefing</vt:lpstr>
      <vt:lpstr>Lab Briefing</vt:lpstr>
      <vt:lpstr>Lab Briefing</vt:lpstr>
      <vt:lpstr>Lab Briefing</vt:lpstr>
      <vt:lpstr>Lab Briefing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CO145 Risk Register is found by the entry Doors, please read and familiarise yourself with the Risks and Controls required in this Room  </dc:title>
  <dc:creator>Roger Cliffe</dc:creator>
  <cp:lastModifiedBy>Jason Edwards</cp:lastModifiedBy>
  <cp:revision>10</cp:revision>
  <dcterms:created xsi:type="dcterms:W3CDTF">2017-05-08T22:27:49Z</dcterms:created>
  <dcterms:modified xsi:type="dcterms:W3CDTF">2017-05-23T02:00:23Z</dcterms:modified>
</cp:coreProperties>
</file>