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sldIdLst>
    <p:sldId id="257" r:id="rId2"/>
    <p:sldId id="260" r:id="rId3"/>
    <p:sldId id="258" r:id="rId4"/>
    <p:sldId id="259" r:id="rId5"/>
    <p:sldId id="261"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3"/>
    <p:restoredTop sz="94647"/>
  </p:normalViewPr>
  <p:slideViewPr>
    <p:cSldViewPr snapToGrid="0" snapToObjects="1">
      <p:cViewPr varScale="1">
        <p:scale>
          <a:sx n="149" d="100"/>
          <a:sy n="149" d="100"/>
        </p:scale>
        <p:origin x="184" y="17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F136F07-8F2B-514F-B564-E61A49376560}" type="datetimeFigureOut">
              <a:rPr lang="en-US" smtClean="0"/>
              <a:t>11/21/18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29907-51EB-AD47-B465-D9C402D089C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F136F07-8F2B-514F-B564-E61A49376560}" type="datetimeFigureOut">
              <a:rPr lang="en-US" smtClean="0"/>
              <a:t>11/21/18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29907-51EB-AD47-B465-D9C402D089C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EF136F07-8F2B-514F-B564-E61A49376560}" type="datetimeFigureOut">
              <a:rPr lang="en-US" smtClean="0"/>
              <a:t>11/21/18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29907-51EB-AD47-B465-D9C402D089C9}"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EF136F07-8F2B-514F-B564-E61A49376560}" type="datetimeFigureOut">
              <a:rPr lang="en-US" smtClean="0"/>
              <a:t>11/21/18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29907-51EB-AD47-B465-D9C402D089C9}"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F136F07-8F2B-514F-B564-E61A49376560}" type="datetimeFigureOut">
              <a:rPr lang="en-US" smtClean="0"/>
              <a:t>11/21/18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29907-51EB-AD47-B465-D9C402D089C9}"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F136F07-8F2B-514F-B564-E61A49376560}" type="datetimeFigureOut">
              <a:rPr lang="en-US" smtClean="0"/>
              <a:t>11/21/18</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29907-51EB-AD47-B465-D9C402D089C9}"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Drag picture to placeholder or click icon to add</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Drag picture to placeholder or click icon to add</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Drag picture to placeholder or click icon to add</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F136F07-8F2B-514F-B564-E61A49376560}" type="datetimeFigureOut">
              <a:rPr lang="en-US" smtClean="0"/>
              <a:t>11/21/18</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29907-51EB-AD47-B465-D9C402D089C9}"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F136F07-8F2B-514F-B564-E61A49376560}" type="datetimeFigureOut">
              <a:rPr lang="en-US" smtClean="0"/>
              <a:t>11/21/18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29907-51EB-AD47-B465-D9C402D089C9}"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F136F07-8F2B-514F-B564-E61A49376560}" type="datetimeFigureOut">
              <a:rPr lang="en-US" smtClean="0"/>
              <a:t>11/21/18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29907-51EB-AD47-B465-D9C402D089C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EF136F07-8F2B-514F-B564-E61A49376560}" type="datetimeFigureOut">
              <a:rPr lang="en-US" smtClean="0"/>
              <a:t>11/21/18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29907-51EB-AD47-B465-D9C402D089C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F136F07-8F2B-514F-B564-E61A49376560}" type="datetimeFigureOut">
              <a:rPr lang="en-US" smtClean="0"/>
              <a:t>11/21/18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29907-51EB-AD47-B465-D9C402D089C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F136F07-8F2B-514F-B564-E61A49376560}" type="datetimeFigureOut">
              <a:rPr lang="en-US" smtClean="0"/>
              <a:t>11/21/18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29907-51EB-AD47-B465-D9C402D089C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F136F07-8F2B-514F-B564-E61A49376560}" type="datetimeFigureOut">
              <a:rPr lang="en-US" smtClean="0"/>
              <a:t>11/21/18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29907-51EB-AD47-B465-D9C402D089C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EF136F07-8F2B-514F-B564-E61A49376560}" type="datetimeFigureOut">
              <a:rPr lang="en-US" smtClean="0"/>
              <a:t>11/21/18</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08729907-51EB-AD47-B465-D9C402D089C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EF136F07-8F2B-514F-B564-E61A49376560}" type="datetimeFigureOut">
              <a:rPr lang="en-US" smtClean="0"/>
              <a:t>11/21/18</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08729907-51EB-AD47-B465-D9C402D089C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EF136F07-8F2B-514F-B564-E61A49376560}" type="datetimeFigureOut">
              <a:rPr lang="en-US" smtClean="0"/>
              <a:t>11/21/18</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08729907-51EB-AD47-B465-D9C402D089C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F136F07-8F2B-514F-B564-E61A49376560}" type="datetimeFigureOut">
              <a:rPr lang="en-US" smtClean="0"/>
              <a:t>11/21/18</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8729907-51EB-AD47-B465-D9C402D089C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EF136F07-8F2B-514F-B564-E61A49376560}" type="datetimeFigureOut">
              <a:rPr lang="en-US" smtClean="0"/>
              <a:t>11/21/18</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08729907-51EB-AD47-B465-D9C402D089C9}" type="slidenum">
              <a:rPr lang="en-US" smtClean="0"/>
              <a:t>‹#›</a:t>
            </a:fld>
            <a:endParaRPr lang="en-US"/>
          </a:p>
        </p:txBody>
      </p:sp>
    </p:spTree>
    <p:extLst>
      <p:ext uri="{BB962C8B-B14F-4D97-AF65-F5344CB8AC3E}">
        <p14:creationId xmlns:p14="http://schemas.microsoft.com/office/powerpoint/2010/main" val="295969328"/>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 id="2147483701"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7"/>
            <a:ext cx="9404723" cy="2145203"/>
          </a:xfrm>
        </p:spPr>
        <p:txBody>
          <a:bodyPr>
            <a:normAutofit fontScale="90000"/>
          </a:bodyPr>
          <a:lstStyle/>
          <a:p>
            <a:pPr algn="ctr"/>
            <a:r>
              <a:rPr lang="en-US" dirty="0"/>
              <a:t>CO244 </a:t>
            </a:r>
            <a:r>
              <a:rPr lang="mr-IN" dirty="0"/>
              <a:t>–</a:t>
            </a:r>
            <a:r>
              <a:rPr lang="en-US" dirty="0"/>
              <a:t> Restricted Access</a:t>
            </a:r>
            <a:br>
              <a:rPr lang="en-US" dirty="0"/>
            </a:br>
            <a:r>
              <a:rPr lang="en-US" dirty="0"/>
              <a:t> </a:t>
            </a:r>
            <a:r>
              <a:rPr lang="mr-IN" dirty="0"/>
              <a:t>–</a:t>
            </a:r>
            <a:r>
              <a:rPr lang="en-US" dirty="0"/>
              <a:t>Must Be Inducted</a:t>
            </a:r>
            <a:br>
              <a:rPr lang="en-US" dirty="0"/>
            </a:br>
            <a:r>
              <a:rPr lang="en-US" sz="1800" dirty="0"/>
              <a:t>Risk Register is found by the entry Doors, please read and </a:t>
            </a:r>
            <a:r>
              <a:rPr lang="en-US" sz="1800" dirty="0" err="1"/>
              <a:t>familiarise</a:t>
            </a:r>
            <a:r>
              <a:rPr lang="en-US" sz="1800" dirty="0"/>
              <a:t> yourself with the Risks and Controls required in this Room</a:t>
            </a:r>
            <a:br>
              <a:rPr lang="en-US" sz="1800" dirty="0"/>
            </a:br>
            <a:r>
              <a:rPr lang="en-US" sz="1800" dirty="0"/>
              <a:t>MSDS are found in Folder near Door</a:t>
            </a:r>
            <a:br>
              <a:rPr lang="en-US" sz="1800" dirty="0"/>
            </a:br>
            <a:br>
              <a:rPr lang="en-US" dirty="0"/>
            </a:br>
            <a:endParaRPr lang="en-US" dirty="0"/>
          </a:p>
        </p:txBody>
      </p:sp>
      <p:sp>
        <p:nvSpPr>
          <p:cNvPr id="3" name="Content Placeholder 2"/>
          <p:cNvSpPr>
            <a:spLocks noGrp="1"/>
          </p:cNvSpPr>
          <p:nvPr>
            <p:ph sz="half" idx="1"/>
          </p:nvPr>
        </p:nvSpPr>
        <p:spPr>
          <a:xfrm>
            <a:off x="1103312" y="3144852"/>
            <a:ext cx="4396339" cy="3111486"/>
          </a:xfrm>
        </p:spPr>
        <p:txBody>
          <a:bodyPr>
            <a:normAutofit fontScale="85000" lnSpcReduction="10000"/>
          </a:bodyPr>
          <a:lstStyle/>
          <a:p>
            <a:r>
              <a:rPr lang="en-US" dirty="0"/>
              <a:t>Risks in this Room</a:t>
            </a:r>
          </a:p>
          <a:p>
            <a:pPr lvl="1"/>
            <a:r>
              <a:rPr lang="en-US" dirty="0"/>
              <a:t>Hot Equipment</a:t>
            </a:r>
          </a:p>
          <a:p>
            <a:pPr lvl="1"/>
            <a:r>
              <a:rPr lang="en-US" dirty="0"/>
              <a:t>Laser Light source</a:t>
            </a:r>
          </a:p>
          <a:p>
            <a:pPr lvl="1"/>
            <a:r>
              <a:rPr lang="en-US" dirty="0"/>
              <a:t>UV light Source</a:t>
            </a:r>
          </a:p>
          <a:p>
            <a:pPr lvl="1"/>
            <a:r>
              <a:rPr lang="en-US" dirty="0"/>
              <a:t>Electrical Equipment</a:t>
            </a:r>
          </a:p>
          <a:p>
            <a:pPr lvl="1"/>
            <a:r>
              <a:rPr lang="en-US" dirty="0"/>
              <a:t>Chemicals</a:t>
            </a:r>
          </a:p>
          <a:p>
            <a:pPr lvl="1"/>
            <a:r>
              <a:rPr lang="en-US" dirty="0"/>
              <a:t>Dust and Noise</a:t>
            </a:r>
          </a:p>
          <a:p>
            <a:pPr lvl="1"/>
            <a:endParaRPr lang="en-US" dirty="0"/>
          </a:p>
        </p:txBody>
      </p:sp>
      <p:sp>
        <p:nvSpPr>
          <p:cNvPr id="4" name="Content Placeholder 3"/>
          <p:cNvSpPr>
            <a:spLocks noGrp="1"/>
          </p:cNvSpPr>
          <p:nvPr>
            <p:ph sz="half" idx="2"/>
          </p:nvPr>
        </p:nvSpPr>
        <p:spPr>
          <a:xfrm>
            <a:off x="5654493" y="2700471"/>
            <a:ext cx="5434195" cy="3555866"/>
          </a:xfrm>
        </p:spPr>
        <p:txBody>
          <a:bodyPr>
            <a:normAutofit fontScale="85000" lnSpcReduction="10000"/>
          </a:bodyPr>
          <a:lstStyle/>
          <a:p>
            <a:r>
              <a:rPr lang="en-US" dirty="0"/>
              <a:t>General Lab Rules for this Lab</a:t>
            </a:r>
          </a:p>
          <a:p>
            <a:pPr lvl="1"/>
            <a:r>
              <a:rPr lang="en-US" dirty="0"/>
              <a:t>No Food or drink to be consumed in the room</a:t>
            </a:r>
          </a:p>
          <a:p>
            <a:pPr lvl="1"/>
            <a:r>
              <a:rPr lang="en-US" dirty="0"/>
              <a:t>Required School supplied PPE must be worn</a:t>
            </a:r>
          </a:p>
          <a:p>
            <a:pPr lvl="1"/>
            <a:r>
              <a:rPr lang="en-NZ" dirty="0"/>
              <a:t>Work must not be carried out without the correct PPE</a:t>
            </a:r>
          </a:p>
          <a:p>
            <a:pPr lvl="1"/>
            <a:r>
              <a:rPr lang="en-NZ" dirty="0"/>
              <a:t>If you need PPE or think that it is not correct for the task - discuss with Supervisor, Technicians, H&amp;</a:t>
            </a:r>
            <a:r>
              <a:rPr lang="en-NZ"/>
              <a:t>S Rep</a:t>
            </a:r>
            <a:endParaRPr lang="en-US" dirty="0"/>
          </a:p>
          <a:p>
            <a:pPr lvl="1"/>
            <a:r>
              <a:rPr lang="en-US" dirty="0"/>
              <a:t>Work must be carried out in the appropriate areas</a:t>
            </a:r>
          </a:p>
          <a:p>
            <a:pPr lvl="1"/>
            <a:r>
              <a:rPr lang="en-US" dirty="0"/>
              <a:t>Report incidents/accidents</a:t>
            </a:r>
          </a:p>
          <a:p>
            <a:pPr lvl="1"/>
            <a:r>
              <a:rPr lang="en-US" dirty="0"/>
              <a:t>Report all broken equipment/Desks/chairs</a:t>
            </a:r>
          </a:p>
          <a:p>
            <a:pPr lvl="1"/>
            <a:r>
              <a:rPr lang="en-US" dirty="0"/>
              <a:t>Covered Footwear at all times- no </a:t>
            </a:r>
            <a:r>
              <a:rPr lang="en-US" dirty="0" err="1"/>
              <a:t>jandals</a:t>
            </a:r>
            <a:r>
              <a:rPr lang="en-US" dirty="0"/>
              <a:t> or bare feet permitted</a:t>
            </a:r>
          </a:p>
        </p:txBody>
      </p:sp>
    </p:spTree>
    <p:extLst>
      <p:ext uri="{BB962C8B-B14F-4D97-AF65-F5344CB8AC3E}">
        <p14:creationId xmlns:p14="http://schemas.microsoft.com/office/powerpoint/2010/main" val="17012138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683873"/>
          </a:xfrm>
        </p:spPr>
        <p:txBody>
          <a:bodyPr>
            <a:normAutofit fontScale="90000"/>
          </a:bodyPr>
          <a:lstStyle/>
          <a:p>
            <a:r>
              <a:rPr lang="en-US" dirty="0"/>
              <a:t>CO244 Lab Briefing</a:t>
            </a:r>
          </a:p>
        </p:txBody>
      </p:sp>
      <p:sp>
        <p:nvSpPr>
          <p:cNvPr id="3" name="Content Placeholder 2"/>
          <p:cNvSpPr>
            <a:spLocks noGrp="1"/>
          </p:cNvSpPr>
          <p:nvPr>
            <p:ph idx="1"/>
          </p:nvPr>
        </p:nvSpPr>
        <p:spPr>
          <a:xfrm>
            <a:off x="1103312" y="1204958"/>
            <a:ext cx="8946541" cy="5043442"/>
          </a:xfrm>
        </p:spPr>
        <p:txBody>
          <a:bodyPr>
            <a:noAutofit/>
          </a:bodyPr>
          <a:lstStyle/>
          <a:p>
            <a:r>
              <a:rPr lang="en-GB" dirty="0"/>
              <a:t>SAFETY PROCEDURES:</a:t>
            </a:r>
          </a:p>
          <a:p>
            <a:r>
              <a:rPr lang="en-GB" sz="1800" b="1" dirty="0"/>
              <a:t>Chemicals:</a:t>
            </a:r>
          </a:p>
          <a:p>
            <a:r>
              <a:rPr lang="en-GB" sz="1800" b="1" dirty="0"/>
              <a:t>Risks:</a:t>
            </a:r>
          </a:p>
          <a:p>
            <a:r>
              <a:rPr lang="en-GB" sz="1500" dirty="0"/>
              <a:t>PPE must be worn at all times when using chemicals. PPE consists of Lab coat, rubber or nitrile gloves and safety glasses and covered footwear. Do not use any of the chemicals unless you have be trained to use them. MSDS’s are available for all chemicals currently CO244 in the yellow folder by the door. The room is restricted access. Some are irritants and some are oxidisers.</a:t>
            </a:r>
          </a:p>
          <a:p>
            <a:r>
              <a:rPr lang="en-GB" sz="1500" dirty="0"/>
              <a:t>All spills must be reported. There is a spill clean up kit under the table next to the Chemicals cabinet.</a:t>
            </a:r>
          </a:p>
          <a:p>
            <a:r>
              <a:rPr lang="en-GB" sz="1500" dirty="0"/>
              <a:t>Chemicals must not be removed from the Lab, unless approval is given from Technicians. Any Chemicals removed must be moved in approved vessels.</a:t>
            </a:r>
          </a:p>
          <a:p>
            <a:r>
              <a:rPr lang="en-GB" sz="1500" dirty="0"/>
              <a:t>Chemicals should be used on the wet side of the room wherever possible.</a:t>
            </a:r>
          </a:p>
        </p:txBody>
      </p:sp>
    </p:spTree>
    <p:extLst>
      <p:ext uri="{BB962C8B-B14F-4D97-AF65-F5344CB8AC3E}">
        <p14:creationId xmlns:p14="http://schemas.microsoft.com/office/powerpoint/2010/main" val="16387739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683873"/>
          </a:xfrm>
        </p:spPr>
        <p:txBody>
          <a:bodyPr>
            <a:normAutofit fontScale="90000"/>
          </a:bodyPr>
          <a:lstStyle/>
          <a:p>
            <a:r>
              <a:rPr lang="en-US" dirty="0"/>
              <a:t>CO244 Lab Briefing</a:t>
            </a:r>
          </a:p>
        </p:txBody>
      </p:sp>
      <p:sp>
        <p:nvSpPr>
          <p:cNvPr id="3" name="Content Placeholder 2"/>
          <p:cNvSpPr>
            <a:spLocks noGrp="1"/>
          </p:cNvSpPr>
          <p:nvPr>
            <p:ph idx="1"/>
          </p:nvPr>
        </p:nvSpPr>
        <p:spPr>
          <a:xfrm>
            <a:off x="1103312" y="1204958"/>
            <a:ext cx="8946541" cy="5043442"/>
          </a:xfrm>
        </p:spPr>
        <p:txBody>
          <a:bodyPr>
            <a:normAutofit/>
          </a:bodyPr>
          <a:lstStyle/>
          <a:p>
            <a:r>
              <a:rPr lang="en-GB" sz="1800" b="1" dirty="0" err="1"/>
              <a:t>Lasercutter</a:t>
            </a:r>
            <a:r>
              <a:rPr lang="en-GB" sz="1800" b="1" dirty="0"/>
              <a:t>:</a:t>
            </a:r>
          </a:p>
          <a:p>
            <a:r>
              <a:rPr lang="en-GB" sz="1800" b="1" dirty="0"/>
              <a:t>Risks:</a:t>
            </a:r>
          </a:p>
          <a:p>
            <a:r>
              <a:rPr lang="en-GB" sz="1500" dirty="0"/>
              <a:t>Laser light is a bright point source. Do not stare at point. Do not defeat the safety interlocks.</a:t>
            </a:r>
          </a:p>
          <a:p>
            <a:r>
              <a:rPr lang="en-GB" sz="1500" dirty="0"/>
              <a:t>Edges of acrylic maybe sharp after cutting. Handle with care.</a:t>
            </a:r>
          </a:p>
          <a:p>
            <a:r>
              <a:rPr lang="en-GB" sz="1500" dirty="0"/>
              <a:t>Laser cutter requires the full extraction system to be operating while laser cutter is operating. This produces a lot of noise so hearing protection must be worn.</a:t>
            </a:r>
          </a:p>
          <a:p>
            <a:r>
              <a:rPr lang="en-GB" sz="1500" dirty="0"/>
              <a:t>Do not leave laser cutter unattended for long periods.</a:t>
            </a:r>
          </a:p>
          <a:p>
            <a:r>
              <a:rPr lang="en-GB" sz="1500" dirty="0"/>
              <a:t>The cutter may produce smoke or flame when cutting. Only cut approved materials. If you would like to cut a material that has not been approved, then you must see a Technician. If a fire starts, use the fire extinguisher on the wall besides the laser cutter to attempt to extinguish.</a:t>
            </a:r>
          </a:p>
          <a:p>
            <a:r>
              <a:rPr lang="en-GB" sz="1800" b="1" dirty="0"/>
              <a:t>UV Exposure Box:</a:t>
            </a:r>
          </a:p>
          <a:p>
            <a:r>
              <a:rPr lang="en-GB" sz="1800" b="1" dirty="0"/>
              <a:t>Risks:</a:t>
            </a:r>
          </a:p>
          <a:p>
            <a:r>
              <a:rPr lang="en-GB" sz="1500" dirty="0"/>
              <a:t>UV light source has potential to blind and cause burns to exposed skin. Do not defeat the safety interlocks.</a:t>
            </a:r>
          </a:p>
          <a:p>
            <a:endParaRPr lang="en-GB" sz="6000" dirty="0"/>
          </a:p>
        </p:txBody>
      </p:sp>
    </p:spTree>
    <p:extLst>
      <p:ext uri="{BB962C8B-B14F-4D97-AF65-F5344CB8AC3E}">
        <p14:creationId xmlns:p14="http://schemas.microsoft.com/office/powerpoint/2010/main" val="7039344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683873"/>
          </a:xfrm>
        </p:spPr>
        <p:txBody>
          <a:bodyPr>
            <a:normAutofit fontScale="90000"/>
          </a:bodyPr>
          <a:lstStyle/>
          <a:p>
            <a:r>
              <a:rPr lang="en-US" dirty="0"/>
              <a:t>CO244 Lab Briefing</a:t>
            </a:r>
          </a:p>
        </p:txBody>
      </p:sp>
      <p:sp>
        <p:nvSpPr>
          <p:cNvPr id="3" name="Content Placeholder 2"/>
          <p:cNvSpPr>
            <a:spLocks noGrp="1"/>
          </p:cNvSpPr>
          <p:nvPr>
            <p:ph idx="1"/>
          </p:nvPr>
        </p:nvSpPr>
        <p:spPr>
          <a:xfrm>
            <a:off x="1103312" y="1204958"/>
            <a:ext cx="8946541" cy="5043442"/>
          </a:xfrm>
        </p:spPr>
        <p:txBody>
          <a:bodyPr>
            <a:normAutofit/>
          </a:bodyPr>
          <a:lstStyle/>
          <a:p>
            <a:r>
              <a:rPr lang="en-GB" b="1" dirty="0" err="1"/>
              <a:t>Acyrlic</a:t>
            </a:r>
            <a:r>
              <a:rPr lang="en-GB" b="1" dirty="0"/>
              <a:t> Bender:</a:t>
            </a:r>
          </a:p>
          <a:p>
            <a:r>
              <a:rPr lang="en-GB" b="1" dirty="0"/>
              <a:t>Risks:</a:t>
            </a:r>
          </a:p>
          <a:p>
            <a:r>
              <a:rPr lang="en-GB" sz="1500" dirty="0"/>
              <a:t>Correct PPE must be worn when using the bender. Acrylic gets hot enough to cause minor burns, so gloves must be worn.</a:t>
            </a:r>
          </a:p>
          <a:p>
            <a:r>
              <a:rPr lang="en-GB" sz="1500" dirty="0"/>
              <a:t>Exposed heating element may be hot when cover is opened, even though current is no longer flowing. Do not touch. Do not defeat interlocks.</a:t>
            </a:r>
          </a:p>
          <a:p>
            <a:r>
              <a:rPr lang="en-GB" b="1" dirty="0"/>
              <a:t>PCB Guillotine:</a:t>
            </a:r>
          </a:p>
          <a:p>
            <a:r>
              <a:rPr lang="en-GB" b="1" dirty="0"/>
              <a:t>Risks:</a:t>
            </a:r>
          </a:p>
          <a:p>
            <a:r>
              <a:rPr lang="en-GB" sz="1500" dirty="0"/>
              <a:t>Shape blade and pinch point. Only cut PCB material. Do not defeat safety guards.</a:t>
            </a:r>
          </a:p>
        </p:txBody>
      </p:sp>
    </p:spTree>
    <p:extLst>
      <p:ext uri="{BB962C8B-B14F-4D97-AF65-F5344CB8AC3E}">
        <p14:creationId xmlns:p14="http://schemas.microsoft.com/office/powerpoint/2010/main" val="53815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683873"/>
          </a:xfrm>
        </p:spPr>
        <p:txBody>
          <a:bodyPr>
            <a:normAutofit fontScale="90000"/>
          </a:bodyPr>
          <a:lstStyle/>
          <a:p>
            <a:r>
              <a:rPr lang="en-US" dirty="0"/>
              <a:t>CO244 Lab Briefing</a:t>
            </a:r>
          </a:p>
        </p:txBody>
      </p:sp>
      <p:sp>
        <p:nvSpPr>
          <p:cNvPr id="3" name="Content Placeholder 2"/>
          <p:cNvSpPr>
            <a:spLocks noGrp="1"/>
          </p:cNvSpPr>
          <p:nvPr>
            <p:ph idx="1"/>
          </p:nvPr>
        </p:nvSpPr>
        <p:spPr>
          <a:xfrm>
            <a:off x="1103312" y="1204958"/>
            <a:ext cx="8946541" cy="5043442"/>
          </a:xfrm>
        </p:spPr>
        <p:txBody>
          <a:bodyPr>
            <a:normAutofit/>
          </a:bodyPr>
          <a:lstStyle/>
          <a:p>
            <a:r>
              <a:rPr lang="en-GB" b="1" dirty="0"/>
              <a:t>PCB Mills:</a:t>
            </a:r>
          </a:p>
          <a:p>
            <a:r>
              <a:rPr lang="en-GB" b="1" dirty="0"/>
              <a:t>Risks:</a:t>
            </a:r>
          </a:p>
          <a:p>
            <a:r>
              <a:rPr lang="en-GB" sz="1500" dirty="0"/>
              <a:t>Milling PCBs produces dust. This dust is a combination of copper particles and fibreglass particles. Extraction system must be running whenever the mill is running. If the mill displays a message saying the extraction system is full, please see a Technician. They are the only ones who can empty the extraction system.</a:t>
            </a:r>
          </a:p>
          <a:p>
            <a:r>
              <a:rPr lang="en-GB" sz="1500" dirty="0"/>
              <a:t>PPE must be worn when emptying the extraction system. PPE is safety glasses, dust mask and a lab coat.</a:t>
            </a:r>
          </a:p>
          <a:p>
            <a:r>
              <a:rPr lang="en-GB" sz="1500" dirty="0"/>
              <a:t>PCB’s milled have some sharp points on there edges once removed from the panel. These can be filed down.</a:t>
            </a:r>
          </a:p>
          <a:p>
            <a:r>
              <a:rPr lang="en-GB" sz="1500" dirty="0"/>
              <a:t>Wash hands after handling PCBs if they have dust on them.</a:t>
            </a:r>
          </a:p>
          <a:p>
            <a:r>
              <a:rPr lang="en-GB" sz="1500" dirty="0"/>
              <a:t>Do not stick hands into mill operating area while mill is operating. Do not defeat safety interlocks.</a:t>
            </a:r>
          </a:p>
          <a:p>
            <a:r>
              <a:rPr lang="en-GB" sz="1500" dirty="0"/>
              <a:t>The extraction system is noisy. Hearing protection must be worn while extraction system is running.</a:t>
            </a:r>
          </a:p>
          <a:p>
            <a:endParaRPr lang="en-GB" sz="5600" dirty="0"/>
          </a:p>
        </p:txBody>
      </p:sp>
    </p:spTree>
    <p:extLst>
      <p:ext uri="{BB962C8B-B14F-4D97-AF65-F5344CB8AC3E}">
        <p14:creationId xmlns:p14="http://schemas.microsoft.com/office/powerpoint/2010/main" val="18945774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683873"/>
          </a:xfrm>
        </p:spPr>
        <p:txBody>
          <a:bodyPr>
            <a:normAutofit fontScale="90000"/>
          </a:bodyPr>
          <a:lstStyle/>
          <a:p>
            <a:r>
              <a:rPr lang="en-US" dirty="0"/>
              <a:t>CO244 Lab Briefing</a:t>
            </a:r>
          </a:p>
        </p:txBody>
      </p:sp>
      <p:sp>
        <p:nvSpPr>
          <p:cNvPr id="3" name="Content Placeholder 2"/>
          <p:cNvSpPr>
            <a:spLocks noGrp="1"/>
          </p:cNvSpPr>
          <p:nvPr>
            <p:ph idx="1"/>
          </p:nvPr>
        </p:nvSpPr>
        <p:spPr>
          <a:xfrm>
            <a:off x="1103312" y="1204958"/>
            <a:ext cx="8946541" cy="5043442"/>
          </a:xfrm>
        </p:spPr>
        <p:txBody>
          <a:bodyPr>
            <a:normAutofit/>
          </a:bodyPr>
          <a:lstStyle/>
          <a:p>
            <a:pPr lvl="0">
              <a:buClr>
                <a:srgbClr val="1E5155">
                  <a:lumMod val="40000"/>
                  <a:lumOff val="60000"/>
                </a:srgbClr>
              </a:buClr>
            </a:pPr>
            <a:r>
              <a:rPr lang="en-NZ" b="1" dirty="0">
                <a:solidFill>
                  <a:prstClr val="white"/>
                </a:solidFill>
              </a:rPr>
              <a:t>Hand Tools</a:t>
            </a:r>
            <a:r>
              <a:rPr lang="en-NZ" dirty="0">
                <a:solidFill>
                  <a:prstClr val="white"/>
                </a:solidFill>
              </a:rPr>
              <a:t>:</a:t>
            </a:r>
          </a:p>
          <a:p>
            <a:pPr lvl="0">
              <a:buClr>
                <a:srgbClr val="1E5155">
                  <a:lumMod val="40000"/>
                  <a:lumOff val="60000"/>
                </a:srgbClr>
              </a:buClr>
            </a:pPr>
            <a:r>
              <a:rPr lang="en-GB" b="1" dirty="0">
                <a:solidFill>
                  <a:prstClr val="white"/>
                </a:solidFill>
              </a:rPr>
              <a:t>Risks:</a:t>
            </a:r>
          </a:p>
          <a:p>
            <a:pPr lvl="0">
              <a:buClr>
                <a:srgbClr val="1E5155">
                  <a:lumMod val="40000"/>
                  <a:lumOff val="60000"/>
                </a:srgbClr>
              </a:buClr>
            </a:pPr>
            <a:r>
              <a:rPr lang="en-GB" sz="1500" dirty="0">
                <a:solidFill>
                  <a:prstClr val="white"/>
                </a:solidFill>
              </a:rPr>
              <a:t>Tools can be sharp. If you cut yourself, see one of the Technicians for first aid.</a:t>
            </a:r>
          </a:p>
          <a:p>
            <a:pPr lvl="0">
              <a:buClr>
                <a:srgbClr val="1E5155">
                  <a:lumMod val="40000"/>
                  <a:lumOff val="60000"/>
                </a:srgbClr>
              </a:buClr>
            </a:pPr>
            <a:r>
              <a:rPr lang="en-GB" sz="1500" dirty="0">
                <a:solidFill>
                  <a:prstClr val="white"/>
                </a:solidFill>
              </a:rPr>
              <a:t>When using battery drill ensure workpiece is safely secured such that the workpiece will not fly off.</a:t>
            </a:r>
          </a:p>
          <a:p>
            <a:pPr lvl="0">
              <a:buClr>
                <a:srgbClr val="1E5155">
                  <a:lumMod val="40000"/>
                  <a:lumOff val="60000"/>
                </a:srgbClr>
              </a:buClr>
            </a:pPr>
            <a:r>
              <a:rPr lang="en-GB" sz="1500" dirty="0">
                <a:solidFill>
                  <a:prstClr val="white"/>
                </a:solidFill>
              </a:rPr>
              <a:t>Ensure the tool you are using is appropriate for the task you are wanting to do. If you are unsure ask a Technician. </a:t>
            </a:r>
          </a:p>
          <a:p>
            <a:pPr lvl="0">
              <a:buClr>
                <a:srgbClr val="1E5155">
                  <a:lumMod val="40000"/>
                  <a:lumOff val="60000"/>
                </a:srgbClr>
              </a:buClr>
            </a:pPr>
            <a:r>
              <a:rPr lang="en-GB" sz="1500" dirty="0">
                <a:solidFill>
                  <a:prstClr val="white"/>
                </a:solidFill>
              </a:rPr>
              <a:t>Correct PPE must be worn. Minimum is covered shoes, however Safety Glasses and/or gloves maybe required.</a:t>
            </a:r>
          </a:p>
        </p:txBody>
      </p:sp>
    </p:spTree>
    <p:extLst>
      <p:ext uri="{BB962C8B-B14F-4D97-AF65-F5344CB8AC3E}">
        <p14:creationId xmlns:p14="http://schemas.microsoft.com/office/powerpoint/2010/main" val="148491428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549</TotalTime>
  <Words>752</Words>
  <Application>Microsoft Macintosh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Century Gothic</vt:lpstr>
      <vt:lpstr>Wingdings 3</vt:lpstr>
      <vt:lpstr>Ion</vt:lpstr>
      <vt:lpstr>CO244 – Restricted Access  –Must Be Inducted Risk Register is found by the entry Doors, please read and familiarise yourself with the Risks and Controls required in this Room MSDS are found in Folder near Door  </vt:lpstr>
      <vt:lpstr>CO244 Lab Briefing</vt:lpstr>
      <vt:lpstr>CO244 Lab Briefing</vt:lpstr>
      <vt:lpstr>CO244 Lab Briefing</vt:lpstr>
      <vt:lpstr>CO244 Lab Briefing</vt:lpstr>
      <vt:lpstr>CO244 Lab Briefing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CO145 Risk Register is found by the entry Doors, please read and familiarise yourself with the Risks and Controls required in this Room  </dc:title>
  <dc:creator>Roger Cliffe</dc:creator>
  <cp:lastModifiedBy>Roger Cliffe</cp:lastModifiedBy>
  <cp:revision>27</cp:revision>
  <dcterms:created xsi:type="dcterms:W3CDTF">2017-05-08T22:27:49Z</dcterms:created>
  <dcterms:modified xsi:type="dcterms:W3CDTF">2018-11-20T23:24:13Z</dcterms:modified>
</cp:coreProperties>
</file>