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4647"/>
  </p:normalViewPr>
  <p:slideViewPr>
    <p:cSldViewPr snapToGrid="0" snapToObjects="1">
      <p:cViewPr varScale="1">
        <p:scale>
          <a:sx n="149" d="100"/>
          <a:sy n="149" d="100"/>
        </p:scale>
        <p:origin x="184" y="17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136F07-8F2B-514F-B564-E61A49376560}" type="datetimeFigureOut">
              <a:rPr lang="en-US" smtClean="0"/>
              <a:t>11/21/18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F136F07-8F2B-514F-B564-E61A49376560}" type="datetimeFigureOut">
              <a:rPr lang="en-US" smtClean="0"/>
              <a:t>11/21/18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8729907-51EB-AD47-B465-D9C402D089C9}" type="slidenum">
              <a:rPr lang="en-US" smtClean="0"/>
              <a:t>‹#›</a:t>
            </a:fld>
            <a:endParaRPr lang="en-US"/>
          </a:p>
        </p:txBody>
      </p:sp>
    </p:spTree>
    <p:extLst>
      <p:ext uri="{BB962C8B-B14F-4D97-AF65-F5344CB8AC3E}">
        <p14:creationId xmlns:p14="http://schemas.microsoft.com/office/powerpoint/2010/main" val="29596932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384628"/>
          </a:xfrm>
        </p:spPr>
        <p:txBody>
          <a:bodyPr>
            <a:normAutofit fontScale="90000"/>
          </a:bodyPr>
          <a:lstStyle/>
          <a:p>
            <a:r>
              <a:rPr lang="en-US" dirty="0"/>
              <a:t>AM409/CO250</a:t>
            </a:r>
            <a:br>
              <a:rPr lang="en-US" dirty="0"/>
            </a:br>
            <a:r>
              <a:rPr lang="en-US" sz="1800" dirty="0"/>
              <a:t>Risk Register is found by the entry Doors, please read and </a:t>
            </a:r>
            <a:r>
              <a:rPr lang="en-US" sz="1800" dirty="0" err="1"/>
              <a:t>familiarise</a:t>
            </a:r>
            <a:r>
              <a:rPr lang="en-US" sz="1800" dirty="0"/>
              <a:t> yourself with the Risks and Controls required in this Room</a:t>
            </a:r>
            <a:br>
              <a:rPr lang="en-US" sz="1800" dirty="0"/>
            </a:br>
            <a:br>
              <a:rPr lang="en-US" dirty="0"/>
            </a:br>
            <a:endParaRPr lang="en-US" dirty="0"/>
          </a:p>
        </p:txBody>
      </p:sp>
      <p:sp>
        <p:nvSpPr>
          <p:cNvPr id="3" name="Content Placeholder 2"/>
          <p:cNvSpPr>
            <a:spLocks noGrp="1"/>
          </p:cNvSpPr>
          <p:nvPr>
            <p:ph sz="half" idx="1"/>
          </p:nvPr>
        </p:nvSpPr>
        <p:spPr/>
        <p:txBody>
          <a:bodyPr>
            <a:normAutofit lnSpcReduction="10000"/>
          </a:bodyPr>
          <a:lstStyle/>
          <a:p>
            <a:r>
              <a:rPr lang="en-US" dirty="0"/>
              <a:t>Risks in this Room</a:t>
            </a:r>
          </a:p>
          <a:p>
            <a:pPr lvl="1"/>
            <a:r>
              <a:rPr lang="en-US" dirty="0"/>
              <a:t>Small Parts</a:t>
            </a:r>
          </a:p>
          <a:p>
            <a:pPr lvl="1"/>
            <a:r>
              <a:rPr lang="en-US" dirty="0"/>
              <a:t>Electrical Equipment</a:t>
            </a:r>
          </a:p>
          <a:p>
            <a:pPr lvl="1"/>
            <a:r>
              <a:rPr lang="en-US" dirty="0"/>
              <a:t>Lithium Batteries</a:t>
            </a:r>
          </a:p>
          <a:p>
            <a:pPr lvl="1"/>
            <a:r>
              <a:rPr lang="en-US" dirty="0"/>
              <a:t>Soldering Irons</a:t>
            </a:r>
          </a:p>
          <a:p>
            <a:pPr lvl="1"/>
            <a:r>
              <a:rPr lang="en-US" dirty="0"/>
              <a:t>Open Circuit boards</a:t>
            </a:r>
          </a:p>
          <a:p>
            <a:pPr lvl="1"/>
            <a:r>
              <a:rPr lang="en-US" dirty="0"/>
              <a:t>3D Printers</a:t>
            </a:r>
          </a:p>
          <a:p>
            <a:pPr lvl="1"/>
            <a:r>
              <a:rPr lang="en-US" dirty="0"/>
              <a:t>Robots </a:t>
            </a:r>
          </a:p>
          <a:p>
            <a:pPr lvl="1"/>
            <a:r>
              <a:rPr lang="en-US" dirty="0"/>
              <a:t>Musical Instruments</a:t>
            </a:r>
          </a:p>
        </p:txBody>
      </p:sp>
      <p:sp>
        <p:nvSpPr>
          <p:cNvPr id="4" name="Content Placeholder 3"/>
          <p:cNvSpPr>
            <a:spLocks noGrp="1"/>
          </p:cNvSpPr>
          <p:nvPr>
            <p:ph sz="half" idx="2"/>
          </p:nvPr>
        </p:nvSpPr>
        <p:spPr>
          <a:xfrm>
            <a:off x="5654493" y="2056092"/>
            <a:ext cx="5130300" cy="4200245"/>
          </a:xfrm>
        </p:spPr>
        <p:txBody>
          <a:bodyPr>
            <a:normAutofit lnSpcReduction="10000"/>
          </a:bodyPr>
          <a:lstStyle/>
          <a:p>
            <a:r>
              <a:rPr lang="en-US" dirty="0"/>
              <a:t>General Lab Rules for this Lab</a:t>
            </a:r>
          </a:p>
          <a:p>
            <a:pPr lvl="1"/>
            <a:r>
              <a:rPr lang="en-US" dirty="0"/>
              <a:t>Required School supplied PPE must be worn</a:t>
            </a:r>
          </a:p>
          <a:p>
            <a:pPr lvl="1"/>
            <a:r>
              <a:rPr lang="en-NZ" dirty="0"/>
              <a:t>Work must not be carried out without the correct PPE</a:t>
            </a:r>
          </a:p>
          <a:p>
            <a:pPr lvl="1"/>
            <a:r>
              <a:rPr lang="en-NZ" dirty="0"/>
              <a:t>If you need PPE or think that it is not correct for the task - discuss with Supervisor, Technicians, H&amp;S Rep</a:t>
            </a:r>
            <a:endParaRPr lang="en-US" dirty="0"/>
          </a:p>
          <a:p>
            <a:pPr lvl="1"/>
            <a:r>
              <a:rPr lang="en-US" dirty="0"/>
              <a:t>Work must be carried out in the appropriate areas</a:t>
            </a:r>
          </a:p>
          <a:p>
            <a:pPr lvl="1"/>
            <a:r>
              <a:rPr lang="en-US" dirty="0"/>
              <a:t>Report incidents/accidents</a:t>
            </a:r>
          </a:p>
          <a:p>
            <a:pPr lvl="1"/>
            <a:r>
              <a:rPr lang="en-US" dirty="0"/>
              <a:t>Report all broken equipment/Desks/chairs</a:t>
            </a:r>
          </a:p>
          <a:p>
            <a:pPr lvl="1"/>
            <a:r>
              <a:rPr lang="en-US" dirty="0"/>
              <a:t>Covered Footwear at all times- no </a:t>
            </a:r>
            <a:r>
              <a:rPr lang="en-US" dirty="0" err="1"/>
              <a:t>jandals</a:t>
            </a:r>
            <a:r>
              <a:rPr lang="en-US" dirty="0"/>
              <a:t> or bare feet permitted</a:t>
            </a:r>
          </a:p>
        </p:txBody>
      </p:sp>
    </p:spTree>
    <p:extLst>
      <p:ext uri="{BB962C8B-B14F-4D97-AF65-F5344CB8AC3E}">
        <p14:creationId xmlns:p14="http://schemas.microsoft.com/office/powerpoint/2010/main" val="1701213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Lab Briefing</a:t>
            </a:r>
          </a:p>
        </p:txBody>
      </p:sp>
      <p:sp>
        <p:nvSpPr>
          <p:cNvPr id="3" name="Content Placeholder 2"/>
          <p:cNvSpPr>
            <a:spLocks noGrp="1"/>
          </p:cNvSpPr>
          <p:nvPr>
            <p:ph idx="1"/>
          </p:nvPr>
        </p:nvSpPr>
        <p:spPr>
          <a:xfrm>
            <a:off x="1103312" y="1204958"/>
            <a:ext cx="8946541" cy="5043442"/>
          </a:xfrm>
        </p:spPr>
        <p:txBody>
          <a:bodyPr>
            <a:normAutofit lnSpcReduction="10000"/>
          </a:bodyPr>
          <a:lstStyle/>
          <a:p>
            <a:r>
              <a:rPr lang="en-NZ" sz="1800" dirty="0"/>
              <a:t>SAFETY PROCEDURES:</a:t>
            </a:r>
            <a:r>
              <a:rPr lang="en-GB" sz="1800" dirty="0"/>
              <a:t> </a:t>
            </a:r>
          </a:p>
          <a:p>
            <a:r>
              <a:rPr lang="en-NZ" sz="1800" b="1" dirty="0"/>
              <a:t>Soldering:</a:t>
            </a:r>
            <a:endParaRPr lang="en-GB" sz="1800" b="1" dirty="0"/>
          </a:p>
          <a:p>
            <a:r>
              <a:rPr lang="en-NZ" sz="1800" b="1" dirty="0"/>
              <a:t>Risks:</a:t>
            </a:r>
            <a:endParaRPr lang="en-GB" sz="1800" b="1" dirty="0"/>
          </a:p>
          <a:p>
            <a:r>
              <a:rPr lang="en-NZ" sz="1500" dirty="0"/>
              <a:t>Soldering iron tips are hot -  up to 300 degrees. Never touch tip of the iron – remember, hot soldering iron looks exactly same as cold one. To check the temperature touch wet cleaning sponge at soldering stand with tip of the iron. If you can hear hissing sound – iron is hot enough to use.</a:t>
            </a:r>
            <a:endParaRPr lang="en-GB" sz="1500" dirty="0"/>
          </a:p>
          <a:p>
            <a:r>
              <a:rPr lang="en-NZ" sz="1500" dirty="0"/>
              <a:t>Lead is hot as well and it does not stick to iron tip. Never shake soldering iron to remove excessive lead – always use cleaning sponge.</a:t>
            </a:r>
            <a:endParaRPr lang="en-GB" sz="1500" dirty="0"/>
          </a:p>
          <a:p>
            <a:r>
              <a:rPr lang="en-NZ" sz="1800" b="1" dirty="0"/>
              <a:t>3D printers</a:t>
            </a:r>
            <a:r>
              <a:rPr lang="en-NZ" sz="1800" dirty="0"/>
              <a:t>:</a:t>
            </a:r>
            <a:endParaRPr lang="en-GB" sz="1800" dirty="0"/>
          </a:p>
          <a:p>
            <a:r>
              <a:rPr lang="en-NZ" sz="1800" b="1" dirty="0"/>
              <a:t>Risks</a:t>
            </a:r>
            <a:r>
              <a:rPr lang="en-NZ" sz="1800" dirty="0"/>
              <a:t>:</a:t>
            </a:r>
            <a:endParaRPr lang="en-GB" sz="1800" dirty="0"/>
          </a:p>
          <a:p>
            <a:r>
              <a:rPr lang="en-NZ" sz="1500" dirty="0"/>
              <a:t>Plastic injector is hot – 260 degrees. So is plastic platform. Do not touch either.  </a:t>
            </a:r>
            <a:endParaRPr lang="en-GB" sz="1500" dirty="0"/>
          </a:p>
          <a:p>
            <a:r>
              <a:rPr lang="en-NZ" sz="1500" dirty="0"/>
              <a:t>Motors are strong enough to damage your fingers – never touch printed parts when printer is working.</a:t>
            </a:r>
            <a:endParaRPr lang="en-GB" sz="1500" dirty="0"/>
          </a:p>
          <a:p>
            <a:r>
              <a:rPr lang="en-NZ" sz="1500" dirty="0"/>
              <a:t>To take part off the printing platform it is better to use scraper provided. Always wear gloves when using scraper.</a:t>
            </a:r>
            <a:endParaRPr lang="en-GB" sz="1500" dirty="0"/>
          </a:p>
          <a:p>
            <a:endParaRPr lang="en-NZ" sz="1800" dirty="0"/>
          </a:p>
        </p:txBody>
      </p:sp>
    </p:spTree>
    <p:extLst>
      <p:ext uri="{BB962C8B-B14F-4D97-AF65-F5344CB8AC3E}">
        <p14:creationId xmlns:p14="http://schemas.microsoft.com/office/powerpoint/2010/main" val="70393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Lab Briefing</a:t>
            </a:r>
          </a:p>
        </p:txBody>
      </p:sp>
      <p:sp>
        <p:nvSpPr>
          <p:cNvPr id="3" name="Content Placeholder 2"/>
          <p:cNvSpPr>
            <a:spLocks noGrp="1"/>
          </p:cNvSpPr>
          <p:nvPr>
            <p:ph idx="1"/>
          </p:nvPr>
        </p:nvSpPr>
        <p:spPr>
          <a:xfrm>
            <a:off x="1103312" y="1204958"/>
            <a:ext cx="8946541" cy="5043442"/>
          </a:xfrm>
        </p:spPr>
        <p:txBody>
          <a:bodyPr>
            <a:normAutofit/>
          </a:bodyPr>
          <a:lstStyle/>
          <a:p>
            <a:r>
              <a:rPr lang="en-NZ" sz="1800" b="1" dirty="0"/>
              <a:t>Power supplies</a:t>
            </a:r>
            <a:r>
              <a:rPr lang="en-NZ" dirty="0"/>
              <a:t>:</a:t>
            </a:r>
            <a:endParaRPr lang="en-GB" dirty="0"/>
          </a:p>
          <a:p>
            <a:r>
              <a:rPr lang="en-NZ" sz="1800" b="1" dirty="0"/>
              <a:t>Risks</a:t>
            </a:r>
            <a:r>
              <a:rPr lang="en-NZ" sz="1800" dirty="0"/>
              <a:t>:</a:t>
            </a:r>
            <a:endParaRPr lang="en-GB" sz="1800" dirty="0"/>
          </a:p>
          <a:p>
            <a:r>
              <a:rPr lang="en-NZ" sz="1500" dirty="0"/>
              <a:t>We use Lithium batteries which potentially can explode when overheated or punctured. If you shorted the power supply board and see smoke or it smells of burning plastic  – step away at once. Ask for lab supervisor attention same moment. Window of opportunity to stop battery from overheating is tens of seconds – do not try to cover your mishap.</a:t>
            </a:r>
            <a:endParaRPr lang="en-GB" sz="1500" dirty="0"/>
          </a:p>
          <a:p>
            <a:r>
              <a:rPr lang="en-NZ" sz="1500" dirty="0"/>
              <a:t>If you dropped the battery – ask for replacement from Technicians.</a:t>
            </a:r>
          </a:p>
          <a:p>
            <a:r>
              <a:rPr lang="en-GB" sz="1800" b="1" dirty="0"/>
              <a:t>Robots:</a:t>
            </a:r>
          </a:p>
          <a:p>
            <a:r>
              <a:rPr lang="en-GB" sz="1800" b="1" dirty="0"/>
              <a:t>Risks:</a:t>
            </a:r>
          </a:p>
          <a:p>
            <a:r>
              <a:rPr lang="en-GB" sz="1400" dirty="0"/>
              <a:t>Robots may be operating in the room. Approach with caution as they may operate with undesirable actions. If equipment or property becomes damaged due to operation of Robots, Technicians must be informed as soon as reasonable possible. Signs informing persons entering the lab, that robots are operating must be displayed, when robots are operating.</a:t>
            </a:r>
          </a:p>
          <a:p>
            <a:endParaRPr lang="en-GB" sz="1000" dirty="0"/>
          </a:p>
          <a:p>
            <a:endParaRPr lang="en-GB" sz="5600" dirty="0"/>
          </a:p>
        </p:txBody>
      </p:sp>
    </p:spTree>
    <p:extLst>
      <p:ext uri="{BB962C8B-B14F-4D97-AF65-F5344CB8AC3E}">
        <p14:creationId xmlns:p14="http://schemas.microsoft.com/office/powerpoint/2010/main" val="53815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587806"/>
          </a:xfrm>
        </p:spPr>
        <p:txBody>
          <a:bodyPr/>
          <a:lstStyle/>
          <a:p>
            <a:r>
              <a:rPr lang="en-US" sz="3800" dirty="0"/>
              <a:t>Lab Briefing</a:t>
            </a:r>
            <a:endParaRPr lang="en-AU" sz="3800" dirty="0"/>
          </a:p>
        </p:txBody>
      </p:sp>
      <p:sp>
        <p:nvSpPr>
          <p:cNvPr id="3" name="Content Placeholder 2"/>
          <p:cNvSpPr>
            <a:spLocks noGrp="1"/>
          </p:cNvSpPr>
          <p:nvPr>
            <p:ph idx="1"/>
          </p:nvPr>
        </p:nvSpPr>
        <p:spPr>
          <a:xfrm>
            <a:off x="1103312" y="1103586"/>
            <a:ext cx="8946541" cy="5144813"/>
          </a:xfrm>
        </p:spPr>
        <p:txBody>
          <a:bodyPr>
            <a:normAutofit/>
          </a:bodyPr>
          <a:lstStyle/>
          <a:p>
            <a:r>
              <a:rPr lang="en-GB" sz="1800" b="1" dirty="0"/>
              <a:t>Open Circuit Boards:</a:t>
            </a:r>
          </a:p>
          <a:p>
            <a:r>
              <a:rPr lang="en-GB" sz="1800" b="1" dirty="0"/>
              <a:t>Risks:</a:t>
            </a:r>
          </a:p>
          <a:p>
            <a:r>
              <a:rPr lang="en-GB" sz="1500" dirty="0"/>
              <a:t>These is a risk that open Printed Circuit Boards (PCB) carry or contain high voltages (voltages about 60V DC). Do not touch boards that are not yours. If you working on a PCB that has voltages greater than 60V DC on it, then their must signs warning of high voltages placed on or near it if you step away from it. Any work on PCB’s or equipment with voltages greater than 60V DC need to be cleared with the Technicians before work commences and before its plugged into a 240V power point.</a:t>
            </a:r>
          </a:p>
          <a:p>
            <a:r>
              <a:rPr lang="en-GB" sz="1800" b="1" dirty="0"/>
              <a:t>Small Items:</a:t>
            </a:r>
          </a:p>
          <a:p>
            <a:r>
              <a:rPr lang="en-GB" sz="1800" b="1" dirty="0"/>
              <a:t>Risks:</a:t>
            </a:r>
          </a:p>
          <a:p>
            <a:r>
              <a:rPr lang="en-US" sz="1500" dirty="0"/>
              <a:t>Small items may fall onto the floor while work is being carried out. These items may contain sharp edges or points which may embed into skin if enough force is present. Covered shoes must be warn to prevent this from happening. Please be aware that the Cleaners do not clean labs and so while it may look clean there will be small parts on the floor. The floors may be cleaned once a year, when there is the least disruption to occupants.</a:t>
            </a:r>
            <a:endParaRPr lang="en-AU" sz="1500" dirty="0"/>
          </a:p>
        </p:txBody>
      </p:sp>
    </p:spTree>
    <p:extLst>
      <p:ext uri="{BB962C8B-B14F-4D97-AF65-F5344CB8AC3E}">
        <p14:creationId xmlns:p14="http://schemas.microsoft.com/office/powerpoint/2010/main" val="1903414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2399"/>
          </a:xfrm>
        </p:spPr>
        <p:txBody>
          <a:bodyPr/>
          <a:lstStyle/>
          <a:p>
            <a:r>
              <a:rPr lang="en-US" sz="3800" dirty="0"/>
              <a:t>Lab Briefing</a:t>
            </a:r>
            <a:endParaRPr lang="en-AU" sz="3800" dirty="0"/>
          </a:p>
        </p:txBody>
      </p:sp>
      <p:sp>
        <p:nvSpPr>
          <p:cNvPr id="3" name="Content Placeholder 2"/>
          <p:cNvSpPr>
            <a:spLocks noGrp="1"/>
          </p:cNvSpPr>
          <p:nvPr>
            <p:ph idx="1"/>
          </p:nvPr>
        </p:nvSpPr>
        <p:spPr>
          <a:xfrm>
            <a:off x="1103312" y="1135118"/>
            <a:ext cx="8946541" cy="5113282"/>
          </a:xfrm>
        </p:spPr>
        <p:txBody>
          <a:bodyPr/>
          <a:lstStyle/>
          <a:p>
            <a:r>
              <a:rPr lang="en-NZ" sz="1800" b="1" dirty="0"/>
              <a:t>Hand Tools</a:t>
            </a:r>
            <a:r>
              <a:rPr lang="en-NZ" sz="1800" dirty="0"/>
              <a:t>:</a:t>
            </a:r>
          </a:p>
          <a:p>
            <a:r>
              <a:rPr lang="en-GB" sz="1800" b="1" dirty="0"/>
              <a:t>Risks:</a:t>
            </a:r>
          </a:p>
          <a:p>
            <a:r>
              <a:rPr lang="en-GB" sz="1500" dirty="0"/>
              <a:t>Tools can be sharp. If you cut yourself, see one of the Technicians for first aid.</a:t>
            </a:r>
          </a:p>
          <a:p>
            <a:r>
              <a:rPr lang="en-GB" sz="1500" dirty="0"/>
              <a:t>When using battery drill ensure workpiece is safely secured such that the workpiece will not fly off.</a:t>
            </a:r>
          </a:p>
          <a:p>
            <a:r>
              <a:rPr lang="en-GB" sz="1500" dirty="0"/>
              <a:t>Ensure the tool you are using is appropriate for the task you are wanting to do. If you are unsure ask a Technician. </a:t>
            </a:r>
          </a:p>
          <a:p>
            <a:r>
              <a:rPr lang="en-GB" sz="1500" dirty="0"/>
              <a:t>Correct PPE must be worn. Minimum is covered shoes, however Safety Glasses and/or gloves maybe required.</a:t>
            </a:r>
          </a:p>
          <a:p>
            <a:endParaRPr lang="en-AU" dirty="0"/>
          </a:p>
        </p:txBody>
      </p:sp>
    </p:spTree>
    <p:extLst>
      <p:ext uri="{BB962C8B-B14F-4D97-AF65-F5344CB8AC3E}">
        <p14:creationId xmlns:p14="http://schemas.microsoft.com/office/powerpoint/2010/main" val="1916200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1297</TotalTime>
  <Words>703</Words>
  <Application>Microsoft Macintosh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AM409/CO250 Risk Register is found by the entry Doors, please read and familiarise yourself with the Risks and Controls required in this Room  </vt:lpstr>
      <vt:lpstr>Lab Briefing</vt:lpstr>
      <vt:lpstr>Lab Briefing</vt:lpstr>
      <vt:lpstr>Lab Briefing</vt:lpstr>
      <vt:lpstr>Lab Briefing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CO145 Risk Register is found by the entry Doors, please read and familiarise yourself with the Risks and Controls required in this Room  </dc:title>
  <dc:creator>Roger Cliffe</dc:creator>
  <cp:lastModifiedBy>Roger Cliffe</cp:lastModifiedBy>
  <cp:revision>26</cp:revision>
  <dcterms:created xsi:type="dcterms:W3CDTF">2017-05-08T22:27:49Z</dcterms:created>
  <dcterms:modified xsi:type="dcterms:W3CDTF">2018-11-20T23:21:32Z</dcterms:modified>
</cp:coreProperties>
</file>