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82"/>
  </p:normalViewPr>
  <p:slideViewPr>
    <p:cSldViewPr snapToGrid="0" snapToObjects="1">
      <p:cViewPr varScale="1">
        <p:scale>
          <a:sx n="149" d="100"/>
          <a:sy n="149" d="100"/>
        </p:scale>
        <p:origin x="184" y="2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98550-25D6-9E45-AB74-CDA7C04633ED}" type="datetimeFigureOut">
              <a:rPr lang="en-US" smtClean="0"/>
              <a:t>7/10/17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9DDEA-F196-C342-95C8-64BC5B28C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cs-safety@ecs.vuw.ac.nz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1"/>
            <a:ext cx="10236589" cy="2030338"/>
          </a:xfrm>
        </p:spPr>
        <p:txBody>
          <a:bodyPr/>
          <a:lstStyle/>
          <a:p>
            <a:r>
              <a:rPr lang="en-US" dirty="0" smtClean="0"/>
              <a:t>Health </a:t>
            </a:r>
            <a:r>
              <a:rPr lang="en-US" smtClean="0"/>
              <a:t>&amp; Safety in ECS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School of Engineering and Computer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4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98962"/>
            <a:ext cx="8946541" cy="494943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School abides by the following Legislation and Policies</a:t>
            </a:r>
          </a:p>
          <a:p>
            <a:endParaRPr lang="en-US" dirty="0"/>
          </a:p>
          <a:p>
            <a:r>
              <a:rPr lang="en-US" dirty="0" smtClean="0"/>
              <a:t>Laws</a:t>
            </a:r>
          </a:p>
          <a:p>
            <a:pPr lvl="1"/>
            <a:r>
              <a:rPr lang="en-US" dirty="0"/>
              <a:t>Health and Safety at Work Act 2015</a:t>
            </a:r>
          </a:p>
          <a:p>
            <a:pPr lvl="1"/>
            <a:endParaRPr lang="en-US" dirty="0"/>
          </a:p>
          <a:p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VUW </a:t>
            </a:r>
            <a:r>
              <a:rPr lang="en-US" dirty="0"/>
              <a:t>HEALTH AND SAFETY POLICY </a:t>
            </a:r>
            <a:r>
              <a:rPr lang="en-US" dirty="0" smtClean="0"/>
              <a:t>2016</a:t>
            </a:r>
          </a:p>
          <a:p>
            <a:pPr lvl="2"/>
            <a:r>
              <a:rPr lang="en-US" dirty="0"/>
              <a:t>http://</a:t>
            </a:r>
            <a:r>
              <a:rPr lang="en-US" dirty="0" err="1"/>
              <a:t>www.victoria.ac.nz</a:t>
            </a:r>
            <a:r>
              <a:rPr lang="en-US" dirty="0"/>
              <a:t>/documents/policy/staff-policy/health-and-safety-</a:t>
            </a:r>
            <a:r>
              <a:rPr lang="en-US" dirty="0" err="1"/>
              <a:t>policy.pdf</a:t>
            </a:r>
            <a:endParaRPr lang="en-US" dirty="0" smtClean="0"/>
          </a:p>
          <a:p>
            <a:pPr lvl="1"/>
            <a:r>
              <a:rPr lang="en-US" dirty="0"/>
              <a:t>OFF-CAMPUS ACTIVITIES POLICY 2009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nb</a:t>
            </a:r>
            <a:r>
              <a:rPr lang="en-US" dirty="0"/>
              <a:t> new Fieldwork policy to replace in </a:t>
            </a:r>
            <a:r>
              <a:rPr lang="en-US" dirty="0" smtClean="0"/>
              <a:t>2017</a:t>
            </a:r>
          </a:p>
          <a:p>
            <a:pPr lvl="2"/>
            <a:r>
              <a:rPr lang="en-US" dirty="0"/>
              <a:t>http://</a:t>
            </a:r>
            <a:r>
              <a:rPr lang="en-US" dirty="0" err="1"/>
              <a:t>www.victoria.ac.nz</a:t>
            </a:r>
            <a:r>
              <a:rPr lang="en-US" dirty="0"/>
              <a:t>/documents/policy/staff-policy/off-campus-activities-</a:t>
            </a:r>
            <a:r>
              <a:rPr lang="en-US" dirty="0" err="1"/>
              <a:t>policy.pdf</a:t>
            </a:r>
            <a:endParaRPr lang="en-US" dirty="0"/>
          </a:p>
          <a:p>
            <a:pPr lvl="1"/>
            <a:r>
              <a:rPr lang="en-US" dirty="0"/>
              <a:t>SAFE CAMPUS POLICY 2013</a:t>
            </a:r>
          </a:p>
          <a:p>
            <a:pPr lvl="2"/>
            <a:r>
              <a:rPr lang="en-US" dirty="0"/>
              <a:t>http://</a:t>
            </a:r>
            <a:r>
              <a:rPr lang="en-US" dirty="0" err="1"/>
              <a:t>www.victoria.ac.nz</a:t>
            </a:r>
            <a:r>
              <a:rPr lang="en-US" dirty="0"/>
              <a:t>/documents/policy/facilities-management/safe-campus-</a:t>
            </a:r>
            <a:r>
              <a:rPr lang="en-US" dirty="0" err="1"/>
              <a:t>policy.pdf</a:t>
            </a:r>
            <a:endParaRPr lang="en-US" dirty="0"/>
          </a:p>
          <a:p>
            <a:r>
              <a:rPr lang="en-US" sz="1600" i="1" dirty="0" smtClean="0"/>
              <a:t>NB these are the main policies, there maybe other policies that also need to be followed depending on the work that is being done</a:t>
            </a:r>
          </a:p>
        </p:txBody>
      </p:sp>
    </p:spTree>
    <p:extLst>
      <p:ext uri="{BB962C8B-B14F-4D97-AF65-F5344CB8AC3E}">
        <p14:creationId xmlns:p14="http://schemas.microsoft.com/office/powerpoint/2010/main" val="7744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61540"/>
          </a:xfrm>
        </p:spPr>
        <p:txBody>
          <a:bodyPr/>
          <a:lstStyle/>
          <a:p>
            <a:pPr algn="ctr"/>
            <a:r>
              <a:rPr lang="en-US" dirty="0" smtClean="0"/>
              <a:t>Incident and Accident reporting.</a:t>
            </a:r>
            <a:br>
              <a:rPr lang="en-US" dirty="0" smtClean="0"/>
            </a:br>
            <a:r>
              <a:rPr lang="en-US" dirty="0" smtClean="0"/>
              <a:t>It’s not about Blame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required to report all accidents and incidents, this includes near misses.</a:t>
            </a:r>
          </a:p>
          <a:p>
            <a:pPr lvl="1"/>
            <a:r>
              <a:rPr lang="en-US" dirty="0" smtClean="0"/>
              <a:t>A near miss is where something happens that could of caused an injury but in this case didn’t- often the I got away with it case.</a:t>
            </a:r>
            <a:endParaRPr lang="en-US" dirty="0"/>
          </a:p>
          <a:p>
            <a:r>
              <a:rPr lang="en-US" dirty="0" smtClean="0"/>
              <a:t>The School Office has the Incident/accident reporting Forms</a:t>
            </a:r>
          </a:p>
          <a:p>
            <a:pPr lvl="1"/>
            <a:r>
              <a:rPr lang="en-US" dirty="0" smtClean="0"/>
              <a:t>Please fill them out and Return to the School Safety Officer</a:t>
            </a:r>
          </a:p>
          <a:p>
            <a:pPr lvl="1"/>
            <a:r>
              <a:rPr lang="en-US" dirty="0" smtClean="0"/>
              <a:t>Or email them to </a:t>
            </a:r>
            <a:r>
              <a:rPr lang="en-US" dirty="0" smtClean="0">
                <a:hlinkClick r:id="rId2"/>
              </a:rPr>
              <a:t>ecs-safety@ecs.vuw.ac.nz</a:t>
            </a:r>
            <a:endParaRPr lang="en-US" dirty="0" smtClean="0"/>
          </a:p>
          <a:p>
            <a:r>
              <a:rPr lang="en-US" dirty="0" smtClean="0"/>
              <a:t>As in the title these are not about blame, but getting information to stop injuries from occurring.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5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61540"/>
          </a:xfrm>
        </p:spPr>
        <p:txBody>
          <a:bodyPr/>
          <a:lstStyle/>
          <a:p>
            <a:pPr algn="ctr"/>
            <a:r>
              <a:rPr lang="en-US" dirty="0" smtClean="0"/>
              <a:t>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6861367" cy="419548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someone is injured at ECS</a:t>
            </a:r>
          </a:p>
          <a:p>
            <a:pPr lvl="1"/>
            <a:r>
              <a:rPr lang="en-US" dirty="0" smtClean="0"/>
              <a:t>For minor injuries </a:t>
            </a:r>
            <a:r>
              <a:rPr lang="mr-IN" dirty="0" smtClean="0"/>
              <a:t>–</a:t>
            </a:r>
            <a:r>
              <a:rPr lang="en-US" dirty="0" smtClean="0"/>
              <a:t> see the School first aiders</a:t>
            </a:r>
          </a:p>
          <a:p>
            <a:pPr lvl="2"/>
            <a:r>
              <a:rPr lang="en-US" dirty="0" smtClean="0"/>
              <a:t>Electronics Techs</a:t>
            </a:r>
          </a:p>
          <a:p>
            <a:pPr lvl="2"/>
            <a:r>
              <a:rPr lang="en-US" dirty="0" smtClean="0"/>
              <a:t>Roger - Safety </a:t>
            </a:r>
            <a:r>
              <a:rPr lang="en-US" dirty="0"/>
              <a:t>O</a:t>
            </a:r>
            <a:r>
              <a:rPr lang="en-US" dirty="0" smtClean="0"/>
              <a:t>fficer</a:t>
            </a:r>
          </a:p>
          <a:p>
            <a:pPr lvl="2"/>
            <a:r>
              <a:rPr lang="en-US" dirty="0" smtClean="0"/>
              <a:t>Duncan -  Technical support</a:t>
            </a:r>
          </a:p>
          <a:p>
            <a:pPr lvl="2"/>
            <a:r>
              <a:rPr lang="en-US" smtClean="0"/>
              <a:t>Morgan </a:t>
            </a:r>
            <a:r>
              <a:rPr lang="mr-IN" dirty="0" smtClean="0"/>
              <a:t>–</a:t>
            </a:r>
            <a:r>
              <a:rPr lang="en-US" dirty="0" smtClean="0"/>
              <a:t> Senior Tutor</a:t>
            </a:r>
          </a:p>
          <a:p>
            <a:pPr lvl="1"/>
            <a:r>
              <a:rPr lang="en-US" dirty="0" smtClean="0"/>
              <a:t>Fill out an incident Report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For more Serious </a:t>
            </a:r>
          </a:p>
          <a:p>
            <a:pPr lvl="2"/>
            <a:r>
              <a:rPr lang="en-US" dirty="0" smtClean="0"/>
              <a:t>Call 111 if needed</a:t>
            </a:r>
          </a:p>
          <a:p>
            <a:pPr lvl="2"/>
            <a:r>
              <a:rPr lang="en-US" dirty="0" smtClean="0"/>
              <a:t>Call 0800 842 8888  VUW emergency number, say there is a medical event and where, during the work week this will dispatch the Campus Medics if available.</a:t>
            </a:r>
          </a:p>
          <a:p>
            <a:pPr lvl="1"/>
            <a:r>
              <a:rPr lang="en-US" dirty="0"/>
              <a:t>Fill out </a:t>
            </a:r>
            <a:r>
              <a:rPr lang="en-US" dirty="0" smtClean="0"/>
              <a:t>an incident Report</a:t>
            </a:r>
          </a:p>
          <a:p>
            <a:pPr lvl="1"/>
            <a:r>
              <a:rPr lang="en-US" dirty="0" smtClean="0"/>
              <a:t>Return it to ECS safety Officer or email it to </a:t>
            </a:r>
            <a:r>
              <a:rPr lang="en-US" dirty="0" err="1" smtClean="0"/>
              <a:t>ecs-safety@ecs.vuw.ac.nz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01555" y="2052918"/>
            <a:ext cx="4264353" cy="1480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8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1700" dirty="0">
                <a:latin typeface="+mj-lt"/>
                <a:ea typeface="+mj-ea"/>
                <a:cs typeface="+mj-cs"/>
              </a:rPr>
              <a:t>Location of First Aid Kits</a:t>
            </a:r>
          </a:p>
          <a:p>
            <a:pPr marL="1143000" lvl="2" indent="-228600">
              <a:lnSpc>
                <a:spcPct val="8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1400" dirty="0">
                <a:latin typeface="+mj-lt"/>
                <a:ea typeface="+mj-ea"/>
                <a:cs typeface="+mj-cs"/>
              </a:rPr>
              <a:t>School Office CO358</a:t>
            </a:r>
          </a:p>
          <a:p>
            <a:pPr marL="1143000" lvl="2" indent="-228600">
              <a:lnSpc>
                <a:spcPct val="8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1400" dirty="0">
                <a:latin typeface="+mj-lt"/>
                <a:ea typeface="+mj-ea"/>
                <a:cs typeface="+mj-cs"/>
              </a:rPr>
              <a:t>Electronics Techs Office CO247</a:t>
            </a:r>
          </a:p>
          <a:p>
            <a:pPr marL="1143000" lvl="2" indent="-228600">
              <a:lnSpc>
                <a:spcPct val="80000"/>
              </a:lnSpc>
              <a:spcBef>
                <a:spcPts val="1000"/>
              </a:spcBef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</a:pPr>
            <a:r>
              <a:rPr lang="en-US" sz="1400" dirty="0">
                <a:latin typeface="+mj-lt"/>
                <a:ea typeface="+mj-ea"/>
                <a:cs typeface="+mj-cs"/>
              </a:rPr>
              <a:t>Rogers Office EA117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46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61540"/>
          </a:xfrm>
        </p:spPr>
        <p:txBody>
          <a:bodyPr/>
          <a:lstStyle/>
          <a:p>
            <a:pPr algn="ctr"/>
            <a:r>
              <a:rPr lang="en-US" dirty="0" smtClean="0"/>
              <a:t>General Risks at 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5314579" cy="4195481"/>
          </a:xfrm>
        </p:spPr>
        <p:txBody>
          <a:bodyPr>
            <a:normAutofit/>
          </a:bodyPr>
          <a:lstStyle/>
          <a:p>
            <a:r>
              <a:rPr lang="en-GB" dirty="0" smtClean="0"/>
              <a:t>Risks</a:t>
            </a:r>
          </a:p>
          <a:p>
            <a:r>
              <a:rPr lang="en-GB" dirty="0" smtClean="0"/>
              <a:t>Wet Floors</a:t>
            </a:r>
            <a:endParaRPr lang="en-GB" dirty="0"/>
          </a:p>
          <a:p>
            <a:r>
              <a:rPr lang="en-GB" dirty="0" smtClean="0"/>
              <a:t>Computers </a:t>
            </a:r>
            <a:endParaRPr lang="en-GB" dirty="0"/>
          </a:p>
          <a:p>
            <a:pPr lvl="1"/>
            <a:r>
              <a:rPr lang="en-GB" dirty="0" smtClean="0"/>
              <a:t> OOS, tripping over cables, electrical risks</a:t>
            </a:r>
            <a:endParaRPr lang="en-US" dirty="0"/>
          </a:p>
          <a:p>
            <a:r>
              <a:rPr lang="en-US" dirty="0" smtClean="0"/>
              <a:t>Stairs	</a:t>
            </a:r>
          </a:p>
          <a:p>
            <a:pPr lvl="1"/>
            <a:r>
              <a:rPr lang="en-US" dirty="0" smtClean="0"/>
              <a:t>tripping, slippery surfaces, broken stair edges or stair caps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37392" y="2052918"/>
            <a:ext cx="38285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Controls</a:t>
            </a:r>
          </a:p>
          <a:p>
            <a:endParaRPr lang="en-US" dirty="0"/>
          </a:p>
          <a:p>
            <a:r>
              <a:rPr lang="en-US" smtClean="0"/>
              <a:t>Watch for wet floors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Take breaks , keep cables tidy, notify if the cables are dropped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Notify so any issues can be fixed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36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Emergency Procedures</a:t>
            </a:r>
            <a:br>
              <a:rPr lang="en-US" dirty="0" smtClean="0"/>
            </a:br>
            <a:r>
              <a:rPr lang="en-US" sz="2400" dirty="0" smtClean="0"/>
              <a:t>Please read the full building procedures, these can be found beside a lift.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00050" indent="-400050"/>
            <a:r>
              <a:rPr lang="en-US" dirty="0" smtClean="0"/>
              <a:t>Fire				</a:t>
            </a:r>
          </a:p>
          <a:p>
            <a:pPr marL="850900" lvl="1" indent="-850900"/>
            <a:r>
              <a:rPr lang="en-US" sz="1600" dirty="0" smtClean="0"/>
              <a:t>When the fire alarms sound, please evacuate the building immediately and assemble at the building evacuation site.</a:t>
            </a:r>
          </a:p>
          <a:p>
            <a:pPr marL="850900" lvl="1" indent="-850900"/>
            <a:r>
              <a:rPr lang="en-US" sz="1600" dirty="0" smtClean="0"/>
              <a:t>Follow all instruction given by Building/Fire Wardens, Campus Care, and Fire Service</a:t>
            </a:r>
          </a:p>
          <a:p>
            <a:pPr marL="850900" lvl="2" indent="-850900"/>
            <a:r>
              <a:rPr lang="en-US" dirty="0" smtClean="0"/>
              <a:t>See the fire info on the building procedures next to a Lift</a:t>
            </a:r>
          </a:p>
          <a:p>
            <a:pPr marL="850900" lvl="1" indent="-850900"/>
            <a:endParaRPr lang="en-US" dirty="0" smtClean="0"/>
          </a:p>
          <a:p>
            <a:pPr marL="357188" indent="-357188"/>
            <a:r>
              <a:rPr lang="en-US" dirty="0" smtClean="0"/>
              <a:t>Earthquake</a:t>
            </a:r>
          </a:p>
          <a:p>
            <a:pPr marL="850900" lvl="1" indent="-850900"/>
            <a:r>
              <a:rPr lang="en-US" sz="1600" dirty="0" smtClean="0"/>
              <a:t>Duck cover and hold </a:t>
            </a:r>
          </a:p>
          <a:p>
            <a:pPr marL="850900" lvl="1" indent="-850900"/>
            <a:r>
              <a:rPr lang="en-US" sz="1600" dirty="0" smtClean="0"/>
              <a:t>Only move once the shaking has stopped and it is safe to do so.</a:t>
            </a:r>
          </a:p>
          <a:p>
            <a:pPr marL="850900" lvl="1" indent="-850900"/>
            <a:r>
              <a:rPr lang="en-US" sz="1600" dirty="0"/>
              <a:t>See the </a:t>
            </a:r>
            <a:r>
              <a:rPr lang="en-US" sz="1600" dirty="0" smtClean="0"/>
              <a:t>earthquake info </a:t>
            </a:r>
            <a:r>
              <a:rPr lang="en-US" sz="1600" dirty="0"/>
              <a:t>on the building procedures next to a </a:t>
            </a:r>
            <a:r>
              <a:rPr lang="en-US" sz="1600" dirty="0" smtClean="0"/>
              <a:t>Lift</a:t>
            </a:r>
          </a:p>
          <a:p>
            <a:pPr marL="450850" indent="-850900">
              <a:tabLst>
                <a:tab pos="306388" algn="l"/>
              </a:tabLst>
            </a:pPr>
            <a:endParaRPr lang="en-US" dirty="0"/>
          </a:p>
          <a:p>
            <a:pPr marL="493713" indent="-442913">
              <a:tabLst>
                <a:tab pos="84138" algn="l"/>
              </a:tabLst>
            </a:pPr>
            <a:r>
              <a:rPr lang="en-US" dirty="0" smtClean="0"/>
              <a:t>Please read the Building Emergency procedures found next to lifts for all other emergency types</a:t>
            </a:r>
            <a:endParaRPr lang="en-US" dirty="0"/>
          </a:p>
          <a:p>
            <a:pPr marL="850900" lvl="1" indent="-850900"/>
            <a:endParaRPr lang="en-US" dirty="0"/>
          </a:p>
          <a:p>
            <a:pPr marL="715963" lvl="1" indent="-31591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95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178</TotalTime>
  <Words>328</Words>
  <Application>Microsoft Macintosh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Century Gothic</vt:lpstr>
      <vt:lpstr>Mangal</vt:lpstr>
      <vt:lpstr>Wingdings 3</vt:lpstr>
      <vt:lpstr>Arial</vt:lpstr>
      <vt:lpstr>Ion</vt:lpstr>
      <vt:lpstr>Health &amp; Safety in ECS</vt:lpstr>
      <vt:lpstr>General Information</vt:lpstr>
      <vt:lpstr>Incident and Accident reporting. It’s not about Blame</vt:lpstr>
      <vt:lpstr>Injuries</vt:lpstr>
      <vt:lpstr>General Risks at ECS</vt:lpstr>
      <vt:lpstr>General Emergency Procedures Please read the full building procedures, these can be found beside a lift.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&amp; Safety</dc:title>
  <dc:creator>Roger Cliffe</dc:creator>
  <cp:lastModifiedBy>Roger Cliffe</cp:lastModifiedBy>
  <cp:revision>14</cp:revision>
  <dcterms:created xsi:type="dcterms:W3CDTF">2017-05-08T21:34:02Z</dcterms:created>
  <dcterms:modified xsi:type="dcterms:W3CDTF">2017-07-09T21:42:56Z</dcterms:modified>
</cp:coreProperties>
</file>