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57" r:id="rId6"/>
    <p:sldId id="260" r:id="rId7"/>
    <p:sldId id="272" r:id="rId8"/>
    <p:sldId id="271" r:id="rId9"/>
    <p:sldId id="261" r:id="rId10"/>
    <p:sldId id="262" r:id="rId11"/>
    <p:sldId id="263" r:id="rId12"/>
    <p:sldId id="258" r:id="rId13"/>
    <p:sldId id="259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jmagnetics.com/blog.asp?p=AA-motor&amp;utm_source=K%26J+Magnetics+Newsletter&amp;utm_campaign=17d4ab196f-2016_01_January_Newsletter&amp;utm_medium=email&amp;utm_term=0_73e0031e12-17d4ab196f-24407022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p51eZkwoI" TargetMode="External"/><Relationship Id="rId2" Type="http://schemas.openxmlformats.org/officeDocument/2006/relationships/hyperlink" Target="http://www.bbc.co.uk/programmes/p00kjq6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victoria.ac.nz/e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hn.barrow@vuw.ac.nz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://www.victoria.ac.n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Electronics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An Introduction to basic electronics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51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Static charges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Demonstration: rubbing a </a:t>
            </a:r>
            <a:r>
              <a:rPr lang="en-AU" dirty="0" smtClean="0"/>
              <a:t>balloon (and/or a glass rod and feathers)</a:t>
            </a:r>
            <a:endParaRPr lang="en-AU" dirty="0"/>
          </a:p>
          <a:p>
            <a:endParaRPr lang="en-AU" dirty="0"/>
          </a:p>
        </p:txBody>
      </p:sp>
      <p:pic>
        <p:nvPicPr>
          <p:cNvPr id="4098" name="Picture 2" descr="http://4.bp.blogspot.com/-6EizIVgy8_o/UP8iJJC-riI/AAAAAAAAAHo/8WYppFJq4vs/s1600/kid-with-static-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02" y="3296653"/>
            <a:ext cx="3349794" cy="29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.bp.blogspot.com/-BRiFCnEbJiM/T1LBbVqToLI/AAAAAAAAAsM/FfnsgNq3TEM/s1600/static+dra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53" y="3296653"/>
            <a:ext cx="5176658" cy="29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06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Just FYI</a:t>
            </a:r>
            <a:endParaRPr lang="en-AU" dirty="0"/>
          </a:p>
        </p:txBody>
      </p:sp>
      <p:pic>
        <p:nvPicPr>
          <p:cNvPr id="5122" name="Picture 2" descr="http://easyscienceforkids.com/wp-content/uploads/2014/03/Fun-Facts-for-Kids-All-about-Earths-Magnetism-Image-of-the-Earths-Magnetic-Pol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3" y="1841715"/>
            <a:ext cx="4971319" cy="361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2390" y="5676041"/>
            <a:ext cx="9284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 smtClean="0"/>
              <a:t>Did you know ancient Greeks used to rub amber to get small charge generated and they called it electron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60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Magnet Car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Using a combination of magnetic fields and electricity flow lets make our own magnet car:</a:t>
            </a:r>
            <a:endParaRPr lang="en-AU" dirty="0"/>
          </a:p>
          <a:p>
            <a:r>
              <a:rPr lang="en-AU" sz="1000" dirty="0" smtClean="0">
                <a:hlinkClick r:id="rId2"/>
              </a:rPr>
              <a:t>http</a:t>
            </a:r>
            <a:r>
              <a:rPr lang="en-AU" sz="1000" dirty="0">
                <a:hlinkClick r:id="rId2"/>
              </a:rPr>
              <a:t>://</a:t>
            </a:r>
            <a:r>
              <a:rPr lang="en-AU" sz="1000" dirty="0" smtClean="0">
                <a:hlinkClick r:id="rId2"/>
              </a:rPr>
              <a:t>www.kjmagnetics.com/blog.asp?p=AA-motor&amp;utm_source=K%26J+Magnetics+Newsletter&amp;utm_campaign=17d4ab196f-2016_01_January_Newsletter&amp;utm_medium=email&amp;utm_term=0_73e0031e12-17d4ab196f-244070225</a:t>
            </a:r>
            <a:r>
              <a:rPr lang="en-AU" sz="1000" dirty="0" smtClean="0"/>
              <a:t> 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7175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Now we are going to make our own circuit using Current electricity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77" y="2097088"/>
            <a:ext cx="6529136" cy="4162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71" y="4649088"/>
            <a:ext cx="2042160" cy="1298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41" y="2249581"/>
            <a:ext cx="2555420" cy="20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</a:t>
            </a:r>
            <a:endParaRPr lang="en-AU" dirty="0"/>
          </a:p>
        </p:txBody>
      </p:sp>
      <p:sp>
        <p:nvSpPr>
          <p:cNvPr id="6" name="AutoShape 6" descr="data:image/png;base64,iVBORw0KGgoAAAANSUhEUgAAARcAAAC1CAMAAABCrku3AAABGlBMVEX4/P/wTk////+BgYDzf4H7///0+PvT19kAAABxcnJpaWnh5ej0T1D7goSJi4xdXFvdcnS5t7nRaWqbn6H1e31nTk5oWlnL0tXCMjIyMzTEy814e3zQPT66Y2RnbGqXmZunqqzs8PPhSUqSV1hcTk5PUFGbgYKwR0g/QEHpTE3KQkLdTU62OzxQV1aXMTK6vb+fNDWQLzDUOjrNcXNyT1ApKirNQ0QdHR6STk9UXVyYdXasODi4MTE5OjvlQkO6PD2hlZflcnOPPT7mU1R7SkueW1yXa2xPQECoUVK+KCiGdXYREhGXiIrPY2SjiovbPj6xV1iYSEmYYWOuaGmnSkvGYmOBW1w7S0uke32MTExkPT2sXF6dKSlxJSYlHD0QAAAOXElEQVR4nO2dDVubWBbH8eKBEJA0TWdRqAXsYBNrgzqTxBqNOqudzujUtbN2tuvO9/8ae3lLuHAxQEhiEv7PowkJCYdfzrlvnHthmBwCQByv2hdf7+9/cXR/YqgKgwDyfBldaM7KAQWZYv3T9f7d3WBN8jW4uzt/e2KLxZGZxHJw3gYA939RBo0RgKhfnx65NNZCcuBsvru1oSBLxmKhHwYfHjjF0HX99vYW/3d+qhmwAcZ+ezogiRBsjg4NM8HkbMrDBXsIX789vn+4fBXoj8/3J3W+EIuSBVz9+mgtAUqA5u7fF2IBZuTggkz75PHycmNjPayN9cvtE5WbHhkA5evrJFchyHw2JnfdzFyAM74+vCKZBGhePZwo04omML+cjqfikTn6ruQo0All5AJgXF9SofhoHnaL8OK4gL8fpKLiodm/MCczYywXAjzwJ5fJUFy9+tOeAhiov0tPxQFz9Hay3wdlaUJAffvVGCxYDwZTNBn05TUdS6y+Hr3xiz1JLGXgAnD78okQGsXSH7dFg/lCiyFJanX3HHV3aHCk84sJrEjPBbjdcTEU6PI2v0G0I3+5i562w+TgsN0/x1jO++3D9t5OrAKXfmvkP2YGf0mNBYO5yG9R3MQYFknabx/st6SRWucH7f2o00hH+T0mNRe4TY9lff0PY9KKcnRg44g8XwzhcG8tAgFvdg8xqgiY3/OCScsFGi8zYFnf2FYLKmJA2Y+4QbfdpTZ6Jal7sBf1mEZOM1JyAeUxTZEb0lsun0HRA5ufyf5h6yAWL6F39w5Jl5E2czpuSi7ctxQVNKFLvRCHQScD4jy77dZTDRlp7WCPBHOaz3HTcQE9S+HiauNffAFgwCYbLt3+E1A8nZ+HPyG9niIXMO8zRpGj3QK4cPfESZ5HyxqayxA7TZUL0rNGkeMw28rEYOAi3KCT9s7TdAakvRCYaXIB8ZrmLhvJct+/3J20rgYx3CuSuim8xfOYEb+pcrEfKFi2r94m6dgFs3Fv5rEobNyXu9Dp7hyk7TpKBzu5udA7zFRBPWi7vLj62dHVC+fEH5tvNLp+8B3GmCyQwAyTkA5aKbHgfdvBvjPi8g/W1Yfjy431jfXjGkuVz+VV3kZVcFwjVEdL+90MIw3dvjQPLqz246PnP2+myIWsjNrpqWAc/Z25cGHZNz+7gw7bP2rT4gLKZqheOdjJNDDV8kNw5lxY9qNTzOBgsqbFZTdEIn2hS3KcAxdWsx68YKpOgwuIoZ4RLl0yYcEO054bF5a98gBs/6pNgQsRRofZ3GVYV8+HS+2F18I7LoKLSfbAYXdUG6Vs6RJczt0O5Hy4CN7ow0+R+joXF1QlO5pwHHKXfrZS15FX8s6Fi1b9r0vg5yLKF2QRXIB/Fw6j9G260WfmxOWNdeyWuxuP0UZMIVzqd9FzzMil350DF6F2tR28+IGdBpdGqLGbtZZ25XYzZ8xF+P5iPdBVrGVXCJdPoZ9+fy+Hv+zMgcub7WDkYWP7YxRLIVyYkItImfoAgXb68+ASeMvlDzEsGbmAb0dN9B79D/2P2np5H8hrney8p2jHK6Td4JsXl423woRcQBTcwQm2U/VGKVy3AZPKpVUJ9Ldb2/xdocmLup02hQtHanpcfoxjyegvnKo44pt191FxR7NAOZ0CF1CbFqH4UOvz4eIm6wHg8gXBMEsvqRewE6hFbhJaS46jBfKXwCCi3AU+7C/t7M26OZe70+LCcOHyJU89vTafenraXML10eK062bAJdz0X5h+wPS5hIcZMJfs7jKXfuMUuIBNXG4iLwYsyjjDFLhEcvJADZW1CzMuNQ0u0aMeT1TAzGcccwZciMyXRRn3noW/qJsT1NTBJerl48KYX8OBlLHJO6frarPggi6IFLKFuA47Cy5g9sMOk+26fZAqs4RcGLglHGYB8jxmxEUkCtvnnBc0Uy6RDHip208JZpI8skXgAuYjmY45g7zDReCC+0ybJJjp56kuBBeGiaZ7j89r3p8sr7koLpTLJAVyIetqB8zTeVNSK5oHP6/rR9uUDLsC/QVUskx5ct6EJO1Fpw9I+xmzq4visn41VS4MXERnZXXbe/TJ5fF5NjmmZhXG5WVB12ETtTuInGvr/LDbis3LasXnZa1Jg9+zHq0wLhSHKZQLwNcIGGce3wE5j2/NmccX96LBt8wzUIvjEneYYv0FzD+jYDCBVrcdzPvcPzhs77XiVKTBp+yzy4vjshFL9CiWizNvIwbG9Zqdp+YJYyzfcswtL47L+stoOnwWLqkMMK+TFiFImFbuvHP3Lc8qGhQuSd8yjkvMYYrmgsH8JzaFeoyk09tcS2jEuQCfMC9mHJf1FxPkY6biwgB3kbASQQKVtX49XxDHuUQTRUdGjeOy/j1//m46Lng/44l5sDEsg+98zklh47jASKjur8uwQckj8/SBziWUuDEpF1z6fk0ZS9Kg38i9QsQYLmbdle1IlR+3PT02P3r66/onQlcfPob06wtPmuqIH2dHSotxLL1LsQaMtLb3aYKpuE9zAbF9dzTU6/fdrp+79tpXNKcteP21k5fz/p+enO3u5tNNzvRc8L78yeaYYHIWC1LzrVmEIqJzeSfRFDo+YSBlt+HG7lgugMDJPgTGWfAN+VveNokNEL+bvB4ZPuTg9MQOL3HkriHnfD8MzxbcPyZ+kLRcxnpsOg3GcgGxyYNYq4kgVEVRE2oGKFZV03gkWwJbJZK9gBF3Px/R0GAor693RbJgMWoa/lq+wxnVqsUKclM2G00d+KpQU6HeFDRZRFVLE1hE4+IXr9VRglvhXCCqsPcaFR1QoyIjVUdbAog9AzVlMCqi2MNsIklwgET7U3tzQHroYHDwyxc1snYd/mIRCTaSK0bDrneQxVcUxFVMrmIgtcKjisJpTc7umKZM4yLaXvFqGar7xCyeC/jHGGo4KuL4i6D3OKQbFUVtKBUREFtBlozMpi72bD3elndiTW3cHvdPPe33r28bznp+0T25jo4YjjGrhgXI6CBkVuqiUjH1CgforIYqKuIrttrjXfZRLsDLrvQzzXuCLSmciy2TaoS4qFUF/466KG/ZDdvhortcOEsTe8IZvW7BaEwsnudF55HaGsCOV3dKEVswsHNgLmBWBF2umHKPY5DVdLiIN7Za0bac/mXMX4IySeB9UNOIo+iPEYoj2VBrAuZi9ixDrPCAhJ7rL1sNHEeimLxgSjQmY+83Wfyrm4Khbsk+FzeOjIoJqCN4/qKqHZMXKf4ytHBe5W7HRPUbUVZwzDdwKcgpNzY600QN21uxTSH/um9g48/XGlUGF15c4wafVcXGfyJ0ZMa4EaFi81YV6je86eSwPTsuGg8NtiE3cBmjAmNomoJ4VpZxidHwwzo3GF5j5Qauc3TWkGUbGWzDNFiD4XSNFcHGB7E55JYh5jP0F78p4YQ4MF5Dxt8GIuTygPGDFv/5DRn3jyEO6kN4dlwmOO8iVXKhK4kL1MXhPrPj8rxE4xJuQSf1j/JoLJdYW5jSLJ6RqFzCpvKHmzTtDUW+ft4PdBr9yG9jL+FEHXiccVPU2ENzvEKR/deHQMTr/JuPbzz9ZcQ+JFIPkGDMnLmEraG/TfVqcbhChUDsgORgILPm9z2zxMJz4pLr0GEuROscycKQyySXbEouCbaUXIbfCdEuZcklYkjJhW5IyYVuSMmFbkjJhW5IyeU5aoKfpORCV8mFrlXgMnqe/qMlF7qWmourksuTWnYuecdBl5wLmDlX0l5uLkixKrnvwrG0XAAZW2zJJSoQa1VU+ktUwJ/VkSpU892Wb3m5MKaIUI3X8t0LZIm5OHfYtUD3ZjdmjaZl5sIAa4NrJXB6xptULTMXMHueKUisVUouQyFdd08N1Tudm5LLUKblJqCZWlW1rFXnMjo42JpzZsDrSDcsLltPacm4AM+Osr/8xF9AjCVaJmNk+aKl41IJ7gIIajV4ETtO0+Q6WUJp6bgI1QBMNViXAaoKCBy3tdJcNFSV3RMyq4EdDhEEK8+F0VivXAlM0xvOGa4Sl/hEE8wFGEEOv8FZbtdxDBdEpk8vNBczNt3W9RcAQQvlmPKWuzGeC4psLioXELeiprtc8IMsjKar+OXvKnFpJnFhWDZ4xfzgTZYvubhPhqFk+gMwJRffoFpwIwLvhZKLL1kgVvMguMQTjJeCi59LjblE8qbDXBArJHIReVLmUnABsWE40jvug9EYvRPight0VghZmIvJCoRwR2E5uHhrRxgd23syeifMhYFGdRRKZRyFrRqBKcvdsFkNq6yPmDgXBoyaWbZf4lxw4etfcVyd/nQqLk4ocSn609FPLTSXpH4jIVR3BxpWhwtjxlYco3FhkFvGrBAX+rhUfDdkNM1yHJPyMrLPRGb5uXBmolQqF1zG1MQziE9ITZyZuohcoNHZStBZT6afDbKbfmeKrqjNi8gltsROSPQ4cobtmjf6E4rV7ovIJVkJ5QvGYhnNp6aXRj+wiFyesDeBC3AdG5a+3M3MBTcAVbT89XRWLri/YKMx7bpoQBXHRXuuXMDsYCzz4sLWqp4SlpsrUNm4gNhRxl+fnhYXEFVfdsaMrezKxAX4ppriOuy0uDDJTcfClYUL9hYPy7y4zFAZuCC+FyxnXXIJ7ak0lWC75DLaEreGWFaAyxMir6vxPXG0VXLxhdRmuMlQcvGfKk3iDgLz6Qc8E4XyPJQeuQxrycURspuR1WlLLs6jbUW7Iym5+ECWkwtSO7G1jEsuDKo347M9Sy6o/oGy8vXKc0H2Fm1u8MpzMZrUu4etOBe2XqPPJF9xLj0rYYL9inM5S7pPFtdcYS4Ml3xnwoR76kW0pFyK0jPmMo/LuaPZOc+XC5qLwgdPb2vJha6SC10lF7pKLnSVXOgqudDlrH0WqOQSljjUFFAQWiwuhect/B8J2SuGuFUXqwAAAABJRU5ErkJggg=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Positive and negative terminals on the LED (electricity flows in a direction)</a:t>
            </a:r>
          </a:p>
          <a:p>
            <a:r>
              <a:rPr lang="en-AU" dirty="0" smtClean="0"/>
              <a:t>Clean connections between wires</a:t>
            </a:r>
            <a:endParaRPr lang="en-AU" dirty="0"/>
          </a:p>
        </p:txBody>
      </p:sp>
      <p:pic>
        <p:nvPicPr>
          <p:cNvPr id="6152" name="Picture 8" descr="http://dm.risd.edu/pbadger/PhysComp/uploads/Devices/LE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43" y="3572961"/>
            <a:ext cx="4476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going on here?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Current is the measure of the flow of charge (the amount)</a:t>
            </a:r>
          </a:p>
          <a:p>
            <a:r>
              <a:rPr lang="en-AU" dirty="0" smtClean="0"/>
              <a:t>Current is measured in Amps (A)</a:t>
            </a:r>
          </a:p>
          <a:p>
            <a:r>
              <a:rPr lang="en-AU" dirty="0" smtClean="0"/>
              <a:t>‘Like a flow of water’</a:t>
            </a:r>
          </a:p>
        </p:txBody>
      </p:sp>
      <p:pic>
        <p:nvPicPr>
          <p:cNvPr id="4" name="Picture 1027" descr="curre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41" y="3516478"/>
            <a:ext cx="5260057" cy="291924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1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Voltage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Potential difference across 2 terminals in a  circuit</a:t>
            </a:r>
          </a:p>
          <a:p>
            <a:r>
              <a:rPr lang="en-AU" dirty="0" smtClean="0"/>
              <a:t>In order to move a charge from point A to point B work needs to be done</a:t>
            </a:r>
          </a:p>
          <a:p>
            <a:r>
              <a:rPr lang="en-AU" dirty="0" smtClean="0"/>
              <a:t>Like potential energy at a water fall</a:t>
            </a:r>
          </a:p>
          <a:p>
            <a:r>
              <a:rPr lang="en-AU" dirty="0" smtClean="0"/>
              <a:t>Measured in Volts (V)</a:t>
            </a:r>
          </a:p>
          <a:p>
            <a:r>
              <a:rPr lang="en-AU" dirty="0" smtClean="0"/>
              <a:t>(</a:t>
            </a:r>
            <a:r>
              <a:rPr lang="en-AU" smtClean="0"/>
              <a:t>the intensity)</a:t>
            </a:r>
            <a:endParaRPr lang="en-AU" dirty="0"/>
          </a:p>
        </p:txBody>
      </p:sp>
      <p:pic>
        <p:nvPicPr>
          <p:cNvPr id="4" name="Picture 1027" descr="volt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15" y="3664573"/>
            <a:ext cx="4158916" cy="290491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0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Voltage/Current water analogy</a:t>
            </a:r>
            <a:endParaRPr lang="en-A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65" y="1878415"/>
            <a:ext cx="8146882" cy="448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6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Teacher notes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4086"/>
            <a:ext cx="9905999" cy="4662617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Year 9-10</a:t>
            </a:r>
          </a:p>
          <a:p>
            <a:r>
              <a:rPr lang="en-AU" dirty="0" smtClean="0"/>
              <a:t>Prior knowledge about the structure of atoms</a:t>
            </a:r>
          </a:p>
          <a:p>
            <a:r>
              <a:rPr lang="en-AU" dirty="0" smtClean="0"/>
              <a:t>Leading towards the end of the unit for Arduino skills</a:t>
            </a:r>
          </a:p>
          <a:p>
            <a:r>
              <a:rPr lang="en-AU" dirty="0" smtClean="0"/>
              <a:t>Learning objectives:</a:t>
            </a:r>
          </a:p>
          <a:p>
            <a:r>
              <a:rPr lang="en-AU" dirty="0" smtClean="0"/>
              <a:t>Students understand that electricity is a flow of charged particles (electrons)</a:t>
            </a:r>
          </a:p>
          <a:p>
            <a:r>
              <a:rPr lang="en-AU" dirty="0" smtClean="0"/>
              <a:t>Magnetic fields are the flow/distribution of these electrons</a:t>
            </a:r>
          </a:p>
          <a:p>
            <a:r>
              <a:rPr lang="en-AU" dirty="0" smtClean="0"/>
              <a:t>A circuit has electricity flowing through it in a direction</a:t>
            </a:r>
          </a:p>
          <a:p>
            <a:r>
              <a:rPr lang="en-AU" dirty="0" smtClean="0"/>
              <a:t>Analogy to a flow of water</a:t>
            </a:r>
          </a:p>
          <a:p>
            <a:r>
              <a:rPr lang="en-AU" dirty="0" smtClean="0"/>
              <a:t>Current, measured in Amps (A) is the FLOW RATE</a:t>
            </a:r>
          </a:p>
          <a:p>
            <a:r>
              <a:rPr lang="en-AU" dirty="0" smtClean="0"/>
              <a:t>Voltage, measured in Volts (V) is the force at which electricity flows</a:t>
            </a:r>
          </a:p>
          <a:p>
            <a:endParaRPr lang="en-AU" dirty="0"/>
          </a:p>
          <a:p>
            <a:r>
              <a:rPr lang="en-AU" dirty="0" smtClean="0"/>
              <a:t>The BBC has an excellent series - Show and awe : The story </a:t>
            </a:r>
            <a:r>
              <a:rPr lang="en-AU" dirty="0"/>
              <a:t>of electricity </a:t>
            </a: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www.bbc.co.uk/programmes/p00kjq6d</a:t>
            </a:r>
            <a:r>
              <a:rPr lang="en-AU" dirty="0" smtClean="0"/>
              <a:t> which can be found in full on </a:t>
            </a:r>
            <a:r>
              <a:rPr lang="en-AU" dirty="0"/>
              <a:t>you tube: </a:t>
            </a:r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www.youtube.com/watch?v=Gtp51eZkwoI</a:t>
            </a:r>
            <a:r>
              <a:rPr lang="en-AU" dirty="0" smtClean="0"/>
              <a:t>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38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Advanced organiser/resources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Bar Magnets, iron filings and A4 paper</a:t>
            </a:r>
          </a:p>
          <a:p>
            <a:r>
              <a:rPr lang="en-AU" dirty="0" smtClean="0"/>
              <a:t>One balloon (and/or glass rod and feathers)</a:t>
            </a:r>
          </a:p>
          <a:p>
            <a:r>
              <a:rPr lang="en-AU" dirty="0" smtClean="0"/>
              <a:t>Ton foil (a4 size sheets), AA batteries</a:t>
            </a:r>
          </a:p>
          <a:p>
            <a:r>
              <a:rPr lang="en-AU" dirty="0" smtClean="0"/>
              <a:t>Lemons (citrus fruit), wires (alligator clips), zinc and copper connectors, LED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18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Notes</a:t>
            </a:r>
            <a:endParaRPr lang="en-AU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0" y="5036310"/>
            <a:ext cx="9000000" cy="1592718"/>
          </a:xfr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48" y="297509"/>
            <a:ext cx="1971675" cy="15049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2249487"/>
            <a:ext cx="9905999" cy="2421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This material has been put together by the Outreach coordinator of the School of Engineering and Computer Studies (SECS) at Victoria University of Wellington (VUW), New Zealand.</a:t>
            </a:r>
          </a:p>
          <a:p>
            <a:r>
              <a:rPr lang="en-AU" dirty="0" smtClean="0"/>
              <a:t>It is free to distribute and pass on to all who may find it useful.</a:t>
            </a:r>
          </a:p>
          <a:p>
            <a:r>
              <a:rPr lang="en-AU" dirty="0" smtClean="0"/>
              <a:t>The author of this presentation and supporting documents can be reached at: </a:t>
            </a:r>
            <a:r>
              <a:rPr lang="en-AU" dirty="0" smtClean="0">
                <a:hlinkClick r:id="rId6"/>
              </a:rPr>
              <a:t>john.barrow@vuw.ac.nz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41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electronics?</a:t>
            </a:r>
            <a:endParaRPr lang="en-AU" dirty="0"/>
          </a:p>
        </p:txBody>
      </p:sp>
      <p:pic>
        <p:nvPicPr>
          <p:cNvPr id="1026" name="Picture 2" descr="http://rs998.pbsrc.com/albums/af104/fluffy_67_1999/animated-lightning2.gif%7Ec20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40" y="2261727"/>
            <a:ext cx="3881771" cy="38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141413" y="2249487"/>
            <a:ext cx="5608304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Electronics is the science of how to control electric energy</a:t>
            </a:r>
          </a:p>
          <a:p>
            <a:r>
              <a:rPr lang="en-AU" dirty="0" smtClean="0"/>
              <a:t>We use this in electronic circuits</a:t>
            </a:r>
          </a:p>
          <a:p>
            <a:r>
              <a:rPr lang="en-AU" dirty="0" smtClean="0"/>
              <a:t>We use electronic circuits in computers, cell phones and many other devices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46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Charged particles, electrons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10146881" cy="3541714"/>
          </a:xfrm>
        </p:spPr>
        <p:txBody>
          <a:bodyPr>
            <a:normAutofit/>
          </a:bodyPr>
          <a:lstStyle/>
          <a:p>
            <a:r>
              <a:rPr lang="en-AU" dirty="0" smtClean="0"/>
              <a:t>Atoms are composed of charge carrying particles: electrons  (-) and protons (+) (and neutral particles – neutrons)</a:t>
            </a:r>
          </a:p>
          <a:p>
            <a:r>
              <a:rPr lang="en-AU" dirty="0" smtClean="0"/>
              <a:t>Electricity is the flow of electrons (it is actually the flow of electric charge)</a:t>
            </a:r>
          </a:p>
        </p:txBody>
      </p:sp>
      <p:pic>
        <p:nvPicPr>
          <p:cNvPr id="1028" name="Picture 4" descr="https://qph.is.quoracdn.net/main-qimg-ae0c34be550ad38dd82688a63873566d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68" y="4159167"/>
            <a:ext cx="42386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86" y="4284747"/>
            <a:ext cx="4758040" cy="2150895"/>
          </a:xfrm>
          <a:prstGeom prst="rect">
            <a:avLst/>
          </a:prstGeom>
        </p:spPr>
      </p:pic>
      <p:pic>
        <p:nvPicPr>
          <p:cNvPr id="1026" name="Picture 2" descr="https://s-media-cache-ak0.pinimg.com/236x/b5/be/32/b5be32e7c9a4e4dc1efce85278b859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005" y="196120"/>
            <a:ext cx="1900967" cy="190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Static vs Current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Static electricity </a:t>
            </a:r>
            <a:r>
              <a:rPr lang="en-US" dirty="0"/>
              <a:t>exists when there is a build-up of opposite charges on objects separated by an </a:t>
            </a:r>
            <a:r>
              <a:rPr lang="en-US" dirty="0" smtClean="0"/>
              <a:t>insulator (lightning, the balloon on your head </a:t>
            </a:r>
            <a:r>
              <a:rPr lang="en-US" dirty="0" err="1" smtClean="0"/>
              <a:t>expt</a:t>
            </a:r>
            <a:r>
              <a:rPr lang="en-US" dirty="0" smtClean="0"/>
              <a:t>)</a:t>
            </a:r>
          </a:p>
          <a:p>
            <a:r>
              <a:rPr lang="en-US" dirty="0"/>
              <a:t>Current electricity exists when charges are able to </a:t>
            </a:r>
            <a:r>
              <a:rPr lang="en-US" b="1" dirty="0"/>
              <a:t>constantly </a:t>
            </a:r>
            <a:r>
              <a:rPr lang="en-US" b="1" dirty="0" smtClean="0"/>
              <a:t>flow</a:t>
            </a:r>
          </a:p>
          <a:p>
            <a:r>
              <a:rPr lang="en-US" dirty="0"/>
              <a:t>In order to flow, current electricity requires a circuit: a closed, never-ending loop of conductive material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780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 current electricity what we have is:</a:t>
            </a:r>
            <a:endParaRPr lang="en-AU" dirty="0"/>
          </a:p>
        </p:txBody>
      </p:sp>
      <p:pic>
        <p:nvPicPr>
          <p:cNvPr id="1026" name="Picture 2" descr="Simple electron flo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210825"/>
            <a:ext cx="57150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Like charges repel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89530"/>
            <a:ext cx="9905999" cy="3541714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Looking at static electricity….</a:t>
            </a:r>
          </a:p>
          <a:p>
            <a:r>
              <a:rPr lang="en-US" dirty="0"/>
              <a:t>A </a:t>
            </a:r>
            <a:r>
              <a:rPr lang="en-US" i="1" dirty="0"/>
              <a:t>field</a:t>
            </a:r>
            <a:r>
              <a:rPr lang="en-US" dirty="0"/>
              <a:t> is a tool we use to model physical interactions which </a:t>
            </a:r>
            <a:r>
              <a:rPr lang="en-US" b="1" dirty="0"/>
              <a:t>don’t involve any observable contact</a:t>
            </a:r>
            <a:r>
              <a:rPr lang="en-US" dirty="0"/>
              <a:t>. Fields can’t be seen as they don’t have a physical appearance, but the effect they have is very real</a:t>
            </a:r>
            <a:r>
              <a:rPr lang="en-US" dirty="0" smtClean="0"/>
              <a:t>.</a:t>
            </a:r>
          </a:p>
          <a:p>
            <a:r>
              <a:rPr lang="en-AU" dirty="0" smtClean="0"/>
              <a:t>Magnet </a:t>
            </a:r>
            <a:r>
              <a:rPr lang="en-AU" dirty="0" smtClean="0"/>
              <a:t>exercise:</a:t>
            </a:r>
          </a:p>
          <a:p>
            <a:r>
              <a:rPr lang="en-AU" dirty="0" smtClean="0"/>
              <a:t>Align to magnets to attract and repel each other</a:t>
            </a:r>
          </a:p>
          <a:p>
            <a:r>
              <a:rPr lang="en-AU" dirty="0" smtClean="0"/>
              <a:t>Using a sheet of paper and magnetic filings have students explore a magnetic field around a magnet</a:t>
            </a:r>
          </a:p>
        </p:txBody>
      </p:sp>
      <p:pic>
        <p:nvPicPr>
          <p:cNvPr id="3074" name="Picture 2" descr="http://previews.123rf.com/images/imagedb/imagedb1108/imagedb110816582/10245700-Iron-filings-around-a-magnet-Stock-Photo-magne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04" y="204537"/>
            <a:ext cx="2477711" cy="247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7295</TotalTime>
  <Words>616</Words>
  <Application>Microsoft Office PowerPoint</Application>
  <PresentationFormat>Widescreen</PresentationFormat>
  <Paragraphs>66</Paragraphs>
  <Slides>17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Tw Cen MT</vt:lpstr>
      <vt:lpstr>Circuit</vt:lpstr>
      <vt:lpstr>Electronics</vt:lpstr>
      <vt:lpstr>Teacher notes</vt:lpstr>
      <vt:lpstr>Advanced organiser/resources</vt:lpstr>
      <vt:lpstr>Notes</vt:lpstr>
      <vt:lpstr>What is electronics?</vt:lpstr>
      <vt:lpstr>Charged particles, electrons</vt:lpstr>
      <vt:lpstr>Static vs Current</vt:lpstr>
      <vt:lpstr>For current electricity what we have is:</vt:lpstr>
      <vt:lpstr>Like charges repel</vt:lpstr>
      <vt:lpstr>Static charges</vt:lpstr>
      <vt:lpstr>Just FYI</vt:lpstr>
      <vt:lpstr>Magnet Car</vt:lpstr>
      <vt:lpstr>Now we are going to make our own circuit using Current electricity</vt:lpstr>
      <vt:lpstr>Problems</vt:lpstr>
      <vt:lpstr>What is going on here?</vt:lpstr>
      <vt:lpstr>Voltage</vt:lpstr>
      <vt:lpstr>Voltage/Current water analogy</vt:lpstr>
    </vt:vector>
  </TitlesOfParts>
  <Company>Victoria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Barrow</dc:creator>
  <cp:lastModifiedBy>John Barrow</cp:lastModifiedBy>
  <cp:revision>40</cp:revision>
  <dcterms:created xsi:type="dcterms:W3CDTF">2016-02-11T00:17:29Z</dcterms:created>
  <dcterms:modified xsi:type="dcterms:W3CDTF">2016-04-03T22:02:55Z</dcterms:modified>
</cp:coreProperties>
</file>