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71" r:id="rId6"/>
    <p:sldId id="257" r:id="rId7"/>
    <p:sldId id="263" r:id="rId8"/>
    <p:sldId id="264" r:id="rId9"/>
    <p:sldId id="265" r:id="rId10"/>
    <p:sldId id="267" r:id="rId11"/>
    <p:sldId id="269" r:id="rId12"/>
    <p:sldId id="260" r:id="rId13"/>
    <p:sldId id="270" r:id="rId14"/>
    <p:sldId id="266" r:id="rId15"/>
    <p:sldId id="268" r:id="rId16"/>
    <p:sldId id="261" r:id="rId17"/>
    <p:sldId id="272" r:id="rId18"/>
    <p:sldId id="273" r:id="rId19"/>
    <p:sldId id="274" r:id="rId20"/>
    <p:sldId id="275" r:id="rId21"/>
    <p:sldId id="282" r:id="rId22"/>
    <p:sldId id="284" r:id="rId23"/>
    <p:sldId id="276" r:id="rId24"/>
    <p:sldId id="277" r:id="rId25"/>
    <p:sldId id="278" r:id="rId26"/>
    <p:sldId id="283" r:id="rId27"/>
    <p:sldId id="280" r:id="rId28"/>
    <p:sldId id="281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circuitapp.com/" TargetMode="External"/><Relationship Id="rId2" Type="http://schemas.openxmlformats.org/officeDocument/2006/relationships/hyperlink" Target="http://electrodroid.it/electrodroi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elexp.com/tips/clr_code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.victoria.ac.nz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Electronics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mtClean="0"/>
              <a:t>Ohm’s law &amp; Resistance.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51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rcadxcc.org/content/images/features/common_resis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59" y="818952"/>
            <a:ext cx="21717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istor color c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77" y="3036973"/>
            <a:ext cx="6886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05103" y="2907909"/>
            <a:ext cx="2059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Tolerance </a:t>
            </a:r>
            <a:r>
              <a:rPr lang="en-US" b="1" dirty="0" smtClean="0"/>
              <a:t>Rating</a:t>
            </a:r>
            <a:endParaRPr lang="en-US" dirty="0" smtClean="0"/>
          </a:p>
          <a:p>
            <a:r>
              <a:rPr lang="en-US" dirty="0" smtClean="0"/>
              <a:t>Red </a:t>
            </a:r>
            <a:r>
              <a:rPr lang="en-US" dirty="0"/>
              <a:t>= </a:t>
            </a:r>
            <a:r>
              <a:rPr lang="en-US" dirty="0" smtClean="0"/>
              <a:t>2%</a:t>
            </a:r>
          </a:p>
          <a:p>
            <a:r>
              <a:rPr lang="en-US" dirty="0" smtClean="0"/>
              <a:t>Gold </a:t>
            </a:r>
            <a:r>
              <a:rPr lang="en-US" dirty="0"/>
              <a:t>= </a:t>
            </a:r>
            <a:r>
              <a:rPr lang="en-US" dirty="0" smtClean="0"/>
              <a:t>5%</a:t>
            </a:r>
          </a:p>
          <a:p>
            <a:r>
              <a:rPr lang="en-US" dirty="0" smtClean="0"/>
              <a:t>Silver </a:t>
            </a:r>
            <a:r>
              <a:rPr lang="en-US" dirty="0"/>
              <a:t>= </a:t>
            </a:r>
            <a:r>
              <a:rPr lang="en-US" dirty="0" smtClean="0"/>
              <a:t>10%</a:t>
            </a:r>
          </a:p>
          <a:p>
            <a:r>
              <a:rPr lang="en-US" dirty="0" smtClean="0"/>
              <a:t>No </a:t>
            </a:r>
            <a:r>
              <a:rPr lang="en-US" dirty="0"/>
              <a:t>band = 20% 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730042" y="755237"/>
            <a:ext cx="4204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Gold or Silver band is always set to the right, then you read from left to right. Sometimes there will be no tolerance band -- simply find the side that has a band closest to a lead and make that the first band. 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4673969"/>
            <a:ext cx="9905999" cy="1792734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So gold band to the right, then read it: Brown, Black, Red, Gold:</a:t>
            </a:r>
          </a:p>
          <a:p>
            <a:r>
              <a:rPr lang="en-AU" dirty="0" smtClean="0"/>
              <a:t>So the maths is first digit, second digit, third digit (if noted) with the multiplier being the number of zero’s….</a:t>
            </a:r>
          </a:p>
          <a:p>
            <a:r>
              <a:rPr lang="en-AU" dirty="0" smtClean="0"/>
              <a:t>1, 0, 100, 5% tolerance = 1000 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r>
              <a:rPr lang="en-AU" dirty="0" smtClean="0">
                <a:latin typeface="Calibri" panose="020F0502020204030204" pitchFamily="34" charset="0"/>
              </a:rPr>
              <a:t> (or 1K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r>
              <a:rPr lang="en-AU" dirty="0" smtClean="0">
                <a:latin typeface="Calibri" panose="020F0502020204030204" pitchFamily="34" charset="0"/>
              </a:rPr>
              <a:t>)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3946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rules for reading resistors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25040"/>
            <a:ext cx="9905999" cy="434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Orient the resistor so you can read the stripes properly.</a:t>
            </a:r>
          </a:p>
          <a:p>
            <a:r>
              <a:rPr lang="en-US" dirty="0"/>
              <a:t>You should read the stripes from left to </a:t>
            </a:r>
            <a:r>
              <a:rPr lang="en-US" dirty="0" smtClean="0"/>
              <a:t>right.</a:t>
            </a:r>
          </a:p>
          <a:p>
            <a:r>
              <a:rPr lang="en-US" dirty="0" smtClean="0"/>
              <a:t>If noted, set the tolerance band (gold or silver normally) to the right.</a:t>
            </a:r>
          </a:p>
          <a:p>
            <a:r>
              <a:rPr lang="en-US" dirty="0" smtClean="0"/>
              <a:t>No tolerance band? - the </a:t>
            </a:r>
            <a:r>
              <a:rPr lang="en-US" dirty="0"/>
              <a:t>first stripe is the one that's closest to one end of the </a:t>
            </a:r>
            <a:r>
              <a:rPr lang="en-US" dirty="0" smtClean="0"/>
              <a:t>resistor (often it is thicker). </a:t>
            </a:r>
            <a:r>
              <a:rPr lang="en-US" dirty="0"/>
              <a:t>If this stripe is on the right side of the resistor, turn the resistor around so the first stripe is on the left.</a:t>
            </a:r>
          </a:p>
          <a:p>
            <a:r>
              <a:rPr lang="en-US" dirty="0"/>
              <a:t>Look up the color of the first stripe to determine the value of the first digit.</a:t>
            </a:r>
          </a:p>
          <a:p>
            <a:r>
              <a:rPr lang="en-US" dirty="0" smtClean="0"/>
              <a:t>Look </a:t>
            </a:r>
            <a:r>
              <a:rPr lang="en-US" dirty="0"/>
              <a:t>up the color of the second stripe to determine the value of the second digit.</a:t>
            </a:r>
          </a:p>
          <a:p>
            <a:r>
              <a:rPr lang="en-US" dirty="0" smtClean="0"/>
              <a:t>Look </a:t>
            </a:r>
            <a:r>
              <a:rPr lang="en-US" dirty="0"/>
              <a:t>up the color of the third stripe to determine the multiplier.</a:t>
            </a:r>
          </a:p>
          <a:p>
            <a:r>
              <a:rPr lang="en-US" dirty="0" smtClean="0"/>
              <a:t>Multiply </a:t>
            </a:r>
            <a:r>
              <a:rPr lang="en-US" dirty="0"/>
              <a:t>the two-digit value by the multiplier to determine the resistor's value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istor-color-code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8345" y="556613"/>
            <a:ext cx="5349720" cy="54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57535" y="622516"/>
            <a:ext cx="3979346" cy="604922"/>
          </a:xfrm>
        </p:spPr>
        <p:txBody>
          <a:bodyPr/>
          <a:lstStyle/>
          <a:p>
            <a:r>
              <a:rPr lang="en-AU" dirty="0" smtClean="0"/>
              <a:t>2, 5, x1000, ± 5% = 25k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endParaRPr lang="en-A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57535" y="1442181"/>
            <a:ext cx="3979346" cy="604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4</a:t>
            </a:r>
            <a:r>
              <a:rPr lang="en-AU" dirty="0" smtClean="0"/>
              <a:t>, 6, 0 x1000, ± 1% = 460k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endParaRPr lang="en-AU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57535" y="2261846"/>
            <a:ext cx="3979346" cy="604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2, 7, 6, x1, ± 5% = 276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89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</a:t>
            </a:r>
            <a:endParaRPr lang="en-A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01395"/>
              </p:ext>
            </p:extLst>
          </p:nvPr>
        </p:nvGraphicFramePr>
        <p:xfrm>
          <a:off x="1141413" y="2258406"/>
          <a:ext cx="968310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79"/>
                <a:gridCol w="1647567"/>
                <a:gridCol w="2800865"/>
                <a:gridCol w="2306595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Colour Stripe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Digit Values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Multiplier</a:t>
                      </a:r>
                      <a:r>
                        <a:rPr lang="en-AU" baseline="0" dirty="0" smtClean="0"/>
                        <a:t> (in Ohms, 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AU" baseline="0" dirty="0" smtClean="0"/>
                        <a:t>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Resistor</a:t>
                      </a:r>
                      <a:r>
                        <a:rPr lang="en-AU" baseline="0" dirty="0" smtClean="0"/>
                        <a:t> Value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Brown, Black, Brown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Brown, Black, Red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Red, Red, Orange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Red, Red, Yellow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Yellow, Violet, Black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Brown, Yellow, Black, Green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16436"/>
              </p:ext>
            </p:extLst>
          </p:nvPr>
        </p:nvGraphicFramePr>
        <p:xfrm>
          <a:off x="1141413" y="2258406"/>
          <a:ext cx="968310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79"/>
                <a:gridCol w="1647567"/>
                <a:gridCol w="2800865"/>
                <a:gridCol w="2306595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Colour Stripe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Digit Values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Multiplier</a:t>
                      </a:r>
                      <a:r>
                        <a:rPr lang="en-AU" baseline="0" dirty="0" smtClean="0"/>
                        <a:t> (in Ohms, 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AU" baseline="0" dirty="0" smtClean="0"/>
                        <a:t>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Resistor</a:t>
                      </a:r>
                      <a:r>
                        <a:rPr lang="en-AU" baseline="0" dirty="0" smtClean="0"/>
                        <a:t> Value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Brown, Black, Brown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100 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</a:rPr>
                        <a:t>Ω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Brown, Black, Red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1k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</a:rPr>
                        <a:t>Ω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Red, Red, Orange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1000 (1K)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 k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</a:rPr>
                        <a:t>Ω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Red, Red, Yellow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10,000 (10K)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220 k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</a:rPr>
                        <a:t>Ω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Yellow, Violet, Black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47 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</a:rPr>
                        <a:t>Ω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Brown, Yellow, Black, Green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140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100 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14 m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</a:rPr>
                        <a:t>Ω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Trouble shooting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17216"/>
          </a:xfrm>
        </p:spPr>
        <p:txBody>
          <a:bodyPr>
            <a:normAutofit/>
          </a:bodyPr>
          <a:lstStyle/>
          <a:p>
            <a:r>
              <a:rPr lang="en-US" dirty="0" smtClean="0"/>
              <a:t>Occasionally </a:t>
            </a:r>
            <a:r>
              <a:rPr lang="en-US" dirty="0"/>
              <a:t>the colors are jumbled or burnt off. The only way to read it is with a multi-meter across the leads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I remember </a:t>
            </a:r>
            <a:r>
              <a:rPr lang="en-US" dirty="0" smtClean="0"/>
              <a:t>the </a:t>
            </a:r>
            <a:r>
              <a:rPr lang="en-US" dirty="0"/>
              <a:t>sequence of colors? </a:t>
            </a:r>
            <a:endParaRPr lang="en-US" dirty="0" smtClean="0"/>
          </a:p>
          <a:p>
            <a:r>
              <a:rPr lang="en-US" b="1" u="sng" dirty="0" smtClean="0"/>
              <a:t>B </a:t>
            </a:r>
            <a:r>
              <a:rPr lang="en-US" dirty="0" err="1"/>
              <a:t>ig</a:t>
            </a:r>
            <a:r>
              <a:rPr lang="en-US" dirty="0"/>
              <a:t>  </a:t>
            </a:r>
            <a:r>
              <a:rPr lang="en-US" b="1" u="sng" dirty="0"/>
              <a:t>B</a:t>
            </a:r>
            <a:r>
              <a:rPr lang="en-US" u="sng" dirty="0"/>
              <a:t> </a:t>
            </a:r>
            <a:r>
              <a:rPr lang="en-US" dirty="0" err="1"/>
              <a:t>rown</a:t>
            </a:r>
            <a:r>
              <a:rPr lang="en-US" b="1" dirty="0"/>
              <a:t> </a:t>
            </a:r>
            <a:r>
              <a:rPr lang="en-US" b="1" u="sng" dirty="0"/>
              <a:t>R </a:t>
            </a:r>
            <a:r>
              <a:rPr lang="en-US" dirty="0" err="1"/>
              <a:t>abbits</a:t>
            </a:r>
            <a:r>
              <a:rPr lang="en-US" dirty="0"/>
              <a:t> </a:t>
            </a:r>
            <a:r>
              <a:rPr lang="en-US" b="1" u="sng" dirty="0"/>
              <a:t>O </a:t>
            </a:r>
            <a:r>
              <a:rPr lang="en-US" dirty="0" err="1"/>
              <a:t>ften</a:t>
            </a:r>
            <a:r>
              <a:rPr lang="en-US" b="1" dirty="0"/>
              <a:t> </a:t>
            </a:r>
            <a:r>
              <a:rPr lang="en-US" b="1" u="sng" dirty="0"/>
              <a:t>Y </a:t>
            </a:r>
            <a:r>
              <a:rPr lang="en-US" dirty="0" err="1"/>
              <a:t>ield</a:t>
            </a:r>
            <a:r>
              <a:rPr lang="en-US" dirty="0"/>
              <a:t> </a:t>
            </a:r>
            <a:r>
              <a:rPr lang="en-US" b="1" u="sng" dirty="0"/>
              <a:t>G </a:t>
            </a:r>
            <a:r>
              <a:rPr lang="en-US" dirty="0" err="1"/>
              <a:t>reat</a:t>
            </a:r>
            <a:r>
              <a:rPr lang="en-US" b="1" dirty="0"/>
              <a:t> </a:t>
            </a:r>
            <a:r>
              <a:rPr lang="en-US" b="1" u="sng" dirty="0"/>
              <a:t>B </a:t>
            </a:r>
            <a:r>
              <a:rPr lang="en-US" dirty="0" err="1"/>
              <a:t>ig</a:t>
            </a:r>
            <a:r>
              <a:rPr lang="en-US" dirty="0"/>
              <a:t> </a:t>
            </a:r>
            <a:r>
              <a:rPr lang="en-US" b="1" u="sng" dirty="0"/>
              <a:t>V </a:t>
            </a:r>
            <a:r>
              <a:rPr lang="en-US" dirty="0" err="1"/>
              <a:t>ocal</a:t>
            </a:r>
            <a:r>
              <a:rPr lang="en-US" b="1" dirty="0"/>
              <a:t> </a:t>
            </a:r>
            <a:r>
              <a:rPr lang="en-US" b="1" u="sng" dirty="0"/>
              <a:t>G </a:t>
            </a:r>
            <a:r>
              <a:rPr lang="en-US" dirty="0"/>
              <a:t>roans </a:t>
            </a:r>
            <a:r>
              <a:rPr lang="en-US" b="1" u="sng" dirty="0"/>
              <a:t>W </a:t>
            </a:r>
            <a:r>
              <a:rPr lang="en-US" dirty="0"/>
              <a:t>hen</a:t>
            </a:r>
            <a:r>
              <a:rPr lang="en-US" b="1" dirty="0"/>
              <a:t> </a:t>
            </a:r>
            <a:r>
              <a:rPr lang="en-US" b="1" u="sng" dirty="0"/>
              <a:t>G </a:t>
            </a:r>
            <a:r>
              <a:rPr lang="en-US" dirty="0" err="1"/>
              <a:t>ingerly</a:t>
            </a:r>
            <a:r>
              <a:rPr lang="en-US" dirty="0"/>
              <a:t> </a:t>
            </a:r>
            <a:r>
              <a:rPr lang="en-US" b="1" u="sng" dirty="0"/>
              <a:t>S </a:t>
            </a:r>
            <a:r>
              <a:rPr lang="en-US" dirty="0" smtClean="0"/>
              <a:t>lapped</a:t>
            </a:r>
          </a:p>
          <a:p>
            <a:r>
              <a:rPr lang="en-US" b="1" dirty="0"/>
              <a:t>B</a:t>
            </a:r>
            <a:r>
              <a:rPr lang="en-US" dirty="0"/>
              <a:t>etter </a:t>
            </a:r>
            <a:r>
              <a:rPr lang="en-US" b="1" dirty="0"/>
              <a:t>b</a:t>
            </a:r>
            <a:r>
              <a:rPr lang="en-US" dirty="0"/>
              <a:t>e </a:t>
            </a:r>
            <a:r>
              <a:rPr lang="en-US" b="1" dirty="0"/>
              <a:t>r</a:t>
            </a:r>
            <a:r>
              <a:rPr lang="en-US" dirty="0"/>
              <a:t>ight </a:t>
            </a:r>
            <a:r>
              <a:rPr lang="en-US" b="1" dirty="0"/>
              <a:t>o</a:t>
            </a:r>
            <a:r>
              <a:rPr lang="en-US" dirty="0"/>
              <a:t>r </a:t>
            </a:r>
            <a:r>
              <a:rPr lang="en-US" b="1" dirty="0"/>
              <a:t>y</a:t>
            </a:r>
            <a:r>
              <a:rPr lang="en-US" dirty="0"/>
              <a:t>our </a:t>
            </a:r>
            <a:r>
              <a:rPr lang="en-US" b="1" dirty="0"/>
              <a:t>g</a:t>
            </a:r>
            <a:r>
              <a:rPr lang="en-US" dirty="0"/>
              <a:t>reat </a:t>
            </a:r>
            <a:r>
              <a:rPr lang="en-US" b="1" dirty="0"/>
              <a:t>b</a:t>
            </a:r>
            <a:r>
              <a:rPr lang="en-US" dirty="0"/>
              <a:t>ig </a:t>
            </a:r>
            <a:r>
              <a:rPr lang="en-US" b="1" dirty="0"/>
              <a:t>v</a:t>
            </a:r>
            <a:r>
              <a:rPr lang="en-US" dirty="0"/>
              <a:t>enture </a:t>
            </a:r>
            <a:r>
              <a:rPr lang="en-US" b="1" dirty="0"/>
              <a:t>g</a:t>
            </a:r>
            <a:r>
              <a:rPr lang="en-US" dirty="0"/>
              <a:t>oes </a:t>
            </a:r>
            <a:r>
              <a:rPr lang="en-US" b="1" dirty="0" smtClean="0"/>
              <a:t>w</a:t>
            </a:r>
            <a:r>
              <a:rPr lang="en-US" dirty="0" smtClean="0"/>
              <a:t>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8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Get APP calculator!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Electrodroid</a:t>
            </a:r>
            <a:r>
              <a:rPr lang="en-AU" dirty="0" smtClean="0"/>
              <a:t> (Android, Windows, Blackberry phones)</a:t>
            </a:r>
          </a:p>
          <a:p>
            <a:r>
              <a:rPr lang="en-AU" dirty="0">
                <a:hlinkClick r:id="rId2"/>
              </a:rPr>
              <a:t>http://electrodroid.it/electrodroid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</a:p>
          <a:p>
            <a:r>
              <a:rPr lang="en-AU" dirty="0" err="1" smtClean="0"/>
              <a:t>iCircuit</a:t>
            </a:r>
            <a:endParaRPr lang="en-AU" dirty="0" smtClean="0"/>
          </a:p>
          <a:p>
            <a:r>
              <a:rPr lang="en-AU" dirty="0">
                <a:hlinkClick r:id="rId3"/>
              </a:rPr>
              <a:t>http://icircuitapp.com</a:t>
            </a:r>
            <a:r>
              <a:rPr lang="en-AU" dirty="0" smtClean="0">
                <a:hlinkClick r:id="rId3"/>
              </a:rPr>
              <a:t>/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3074" name="Picture 2" descr="https://lh4.ggpht.com/FNhOPiBRulaNUUuyNVqNsHn0DoEYBVO2tswCmJrcCJ-0iiS031olwJquvXjzITJBeDCC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43" y="32176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Circu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93" y="4646420"/>
            <a:ext cx="320992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 Code Guid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3159" b="8240"/>
          <a:stretch>
            <a:fillRect/>
          </a:stretch>
        </p:blipFill>
        <p:spPr bwMode="auto">
          <a:xfrm>
            <a:off x="1762898" y="422082"/>
            <a:ext cx="8394356" cy="593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now we can….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know what Ohm’s law is</a:t>
            </a:r>
          </a:p>
          <a:p>
            <a:r>
              <a:rPr lang="en-AU" dirty="0" smtClean="0"/>
              <a:t>Why to use a resistor</a:t>
            </a:r>
          </a:p>
          <a:p>
            <a:r>
              <a:rPr lang="en-AU" dirty="0" smtClean="0"/>
              <a:t>How to read a resistor</a:t>
            </a:r>
          </a:p>
          <a:p>
            <a:r>
              <a:rPr lang="en-AU" dirty="0" smtClean="0"/>
              <a:t>Time now to do some maths with Ohm’s law…. (parallel and series from last lesson)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1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Exercises: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Voltage = 1.5v, Current = 2A, Resistance = ?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endParaRPr lang="en-AU" dirty="0" smtClean="0"/>
          </a:p>
          <a:p>
            <a:r>
              <a:rPr lang="en-AU" dirty="0"/>
              <a:t>Voltage = </a:t>
            </a:r>
            <a:r>
              <a:rPr lang="en-AU" dirty="0" smtClean="0"/>
              <a:t>5v</a:t>
            </a:r>
            <a:r>
              <a:rPr lang="en-AU" dirty="0"/>
              <a:t>, Current = </a:t>
            </a:r>
            <a:r>
              <a:rPr lang="en-AU" dirty="0" smtClean="0"/>
              <a:t>?A</a:t>
            </a:r>
            <a:r>
              <a:rPr lang="en-AU" dirty="0"/>
              <a:t>, Resistance = </a:t>
            </a:r>
            <a:r>
              <a:rPr lang="en-AU" dirty="0" smtClean="0"/>
              <a:t>3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endParaRPr lang="en-AU" dirty="0"/>
          </a:p>
          <a:p>
            <a:r>
              <a:rPr lang="en-AU" dirty="0"/>
              <a:t>Voltage = </a:t>
            </a:r>
            <a:r>
              <a:rPr lang="en-AU" dirty="0" smtClean="0"/>
              <a:t>9v</a:t>
            </a:r>
            <a:r>
              <a:rPr lang="en-AU" dirty="0"/>
              <a:t>, Current = </a:t>
            </a:r>
            <a:r>
              <a:rPr lang="en-AU" dirty="0" smtClean="0"/>
              <a:t>1A</a:t>
            </a:r>
            <a:r>
              <a:rPr lang="en-AU" dirty="0"/>
              <a:t>, Resistance = </a:t>
            </a:r>
            <a:r>
              <a:rPr lang="en-AU" dirty="0" smtClean="0"/>
              <a:t>?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endParaRPr lang="en-AU" dirty="0"/>
          </a:p>
          <a:p>
            <a:r>
              <a:rPr lang="en-AU" dirty="0"/>
              <a:t>Voltage = 1.5v, Current = </a:t>
            </a:r>
            <a:r>
              <a:rPr lang="en-AU" dirty="0" smtClean="0"/>
              <a:t>10A</a:t>
            </a:r>
            <a:r>
              <a:rPr lang="en-AU" dirty="0"/>
              <a:t>, Resistance = ?</a:t>
            </a:r>
          </a:p>
          <a:p>
            <a:r>
              <a:rPr lang="en-AU" dirty="0" smtClean="0"/>
              <a:t>Voltage </a:t>
            </a:r>
            <a:r>
              <a:rPr lang="en-AU" dirty="0"/>
              <a:t>= </a:t>
            </a:r>
            <a:r>
              <a:rPr lang="en-AU" dirty="0" smtClean="0"/>
              <a:t>5v</a:t>
            </a:r>
            <a:r>
              <a:rPr lang="en-AU" dirty="0"/>
              <a:t>, Current = </a:t>
            </a:r>
            <a:r>
              <a:rPr lang="en-AU" dirty="0" smtClean="0"/>
              <a:t>10A</a:t>
            </a:r>
            <a:r>
              <a:rPr lang="en-AU" dirty="0"/>
              <a:t>, Resistance = ?</a:t>
            </a:r>
          </a:p>
          <a:p>
            <a:r>
              <a:rPr lang="en-AU" dirty="0"/>
              <a:t>Voltage = ?</a:t>
            </a:r>
            <a:r>
              <a:rPr lang="en-AU" dirty="0" smtClean="0"/>
              <a:t>v</a:t>
            </a:r>
            <a:r>
              <a:rPr lang="en-AU" dirty="0"/>
              <a:t>, Current = 2A, Resistance = </a:t>
            </a:r>
            <a:r>
              <a:rPr lang="en-AU" dirty="0" smtClean="0"/>
              <a:t>100</a:t>
            </a:r>
            <a:r>
              <a:rPr lang="el-GR" dirty="0">
                <a:latin typeface="Calibri" panose="020F0502020204030204" pitchFamily="34" charset="0"/>
              </a:rPr>
              <a:t>Ω</a:t>
            </a:r>
            <a:endParaRPr lang="en-AU" dirty="0"/>
          </a:p>
          <a:p>
            <a:r>
              <a:rPr lang="en-AU" dirty="0" smtClean="0"/>
              <a:t>Voltage </a:t>
            </a:r>
            <a:r>
              <a:rPr lang="en-AU" dirty="0"/>
              <a:t>= </a:t>
            </a:r>
            <a:r>
              <a:rPr lang="en-AU" dirty="0" smtClean="0"/>
              <a:t>3.5v</a:t>
            </a:r>
            <a:r>
              <a:rPr lang="en-AU" dirty="0"/>
              <a:t>, Current = </a:t>
            </a:r>
            <a:r>
              <a:rPr lang="en-AU" dirty="0" smtClean="0"/>
              <a:t>?A</a:t>
            </a:r>
            <a:r>
              <a:rPr lang="en-AU" dirty="0"/>
              <a:t>, Resistance = </a:t>
            </a:r>
            <a:r>
              <a:rPr lang="en-AU" dirty="0" smtClean="0"/>
              <a:t>1000</a:t>
            </a:r>
            <a:r>
              <a:rPr lang="el-GR" dirty="0">
                <a:latin typeface="Calibri" panose="020F0502020204030204" pitchFamily="34" charset="0"/>
              </a:rPr>
              <a:t> Ω</a:t>
            </a:r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81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Power, Watts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light bulb is measured in </a:t>
            </a:r>
            <a:r>
              <a:rPr lang="en-AU" dirty="0" smtClean="0"/>
              <a:t>watts</a:t>
            </a:r>
          </a:p>
          <a:p>
            <a:r>
              <a:rPr lang="en-AU" dirty="0" smtClean="0"/>
              <a:t>(brightness is measured in ANSI-lumens)</a:t>
            </a:r>
            <a:endParaRPr lang="en-AU" dirty="0" smtClean="0"/>
          </a:p>
          <a:p>
            <a:r>
              <a:rPr lang="en-AU" dirty="0" smtClean="0"/>
              <a:t>How many?</a:t>
            </a:r>
          </a:p>
          <a:p>
            <a:r>
              <a:rPr lang="en-AU" dirty="0" smtClean="0"/>
              <a:t>P =? V=5v I=2A</a:t>
            </a:r>
          </a:p>
          <a:p>
            <a:endParaRPr lang="en-AU" dirty="0"/>
          </a:p>
        </p:txBody>
      </p:sp>
      <p:pic>
        <p:nvPicPr>
          <p:cNvPr id="1026" name="Picture 2" descr="http://www.staticwhich.co.uk/media/images/adhoc/light-bulb-brightness-comparison-369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54" y="3654039"/>
            <a:ext cx="4762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Teacher notes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Year 9-10</a:t>
            </a:r>
          </a:p>
          <a:p>
            <a:r>
              <a:rPr lang="en-AU" dirty="0" smtClean="0"/>
              <a:t>Hidden learning objective – numeracy, integrating maths into the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3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Circuit diagram symbols</a:t>
            </a:r>
            <a:endParaRPr lang="en-AU" dirty="0"/>
          </a:p>
        </p:txBody>
      </p:sp>
      <p:pic>
        <p:nvPicPr>
          <p:cNvPr id="3074" name="Picture 2" descr="http://sub.allaboutcircuits.com/images/0033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26" y="4494148"/>
            <a:ext cx="2143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ub.allaboutcircuits.com/images/000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26" y="2223615"/>
            <a:ext cx="3048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ub.allaboutcircuits.com/images/000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29" y="1131648"/>
            <a:ext cx="1338105" cy="45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simple one to think about: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21413" y="2479249"/>
            <a:ext cx="39498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21413" y="5497397"/>
            <a:ext cx="39498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21413" y="2479249"/>
            <a:ext cx="0" cy="135746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21413" y="4421171"/>
            <a:ext cx="0" cy="10762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258657" y="2479249"/>
            <a:ext cx="0" cy="113121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258657" y="4421171"/>
            <a:ext cx="0" cy="10762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258657" y="3610466"/>
            <a:ext cx="318853" cy="161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006010" y="3771998"/>
            <a:ext cx="571500" cy="127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9006010" y="3907558"/>
            <a:ext cx="571500" cy="17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006010" y="4086152"/>
            <a:ext cx="571500" cy="1785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006010" y="4273278"/>
            <a:ext cx="252647" cy="147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74966" y="4421170"/>
            <a:ext cx="2928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74966" y="4016358"/>
            <a:ext cx="2928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43585" y="3835512"/>
            <a:ext cx="9120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43584" y="4259204"/>
            <a:ext cx="9120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133505" y="2110734"/>
            <a:ext cx="2817778" cy="149551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Voltage = ?</a:t>
            </a:r>
          </a:p>
          <a:p>
            <a:r>
              <a:rPr lang="en-AU" dirty="0" smtClean="0"/>
              <a:t>Resistance = ?</a:t>
            </a:r>
          </a:p>
          <a:p>
            <a:r>
              <a:rPr lang="en-AU" dirty="0" smtClean="0"/>
              <a:t>Power = ?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115195" y="1849440"/>
            <a:ext cx="2220866" cy="53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Current (I) = 2A</a:t>
            </a:r>
            <a:endParaRPr lang="en-AU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801035" y="4047210"/>
            <a:ext cx="2220866" cy="53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1 Battery = 5V</a:t>
            </a:r>
            <a:endParaRPr lang="en-AU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5755603" y="3523021"/>
            <a:ext cx="2220866" cy="53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1 Battery = 5V</a:t>
            </a:r>
            <a:endParaRPr lang="en-AU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266879" y="4583096"/>
            <a:ext cx="2817778" cy="1495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Voltage = 10V</a:t>
            </a:r>
          </a:p>
          <a:p>
            <a:r>
              <a:rPr lang="en-AU" dirty="0" smtClean="0"/>
              <a:t>Resistance = 5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endParaRPr lang="en-AU" dirty="0" smtClean="0"/>
          </a:p>
          <a:p>
            <a:r>
              <a:rPr lang="en-AU" dirty="0" smtClean="0"/>
              <a:t>Power = 20 Watts</a:t>
            </a:r>
            <a:endParaRPr lang="en-AU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742507" y="418129"/>
            <a:ext cx="2817778" cy="112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Resistance = V/I</a:t>
            </a:r>
          </a:p>
          <a:p>
            <a:r>
              <a:rPr lang="en-AU" dirty="0" smtClean="0"/>
              <a:t>Power = V x I</a:t>
            </a:r>
          </a:p>
        </p:txBody>
      </p:sp>
    </p:spTree>
    <p:extLst>
      <p:ext uri="{BB962C8B-B14F-4D97-AF65-F5344CB8AC3E}">
        <p14:creationId xmlns:p14="http://schemas.microsoft.com/office/powerpoint/2010/main" val="27184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Resistors in series and parallel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used in series, resistors can be said to be a “voltage dividing network.”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used in parallel, resistors can be said to be a “current dividing network.”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4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in series and parallel:</a:t>
            </a:r>
            <a:endParaRPr lang="en-AU" dirty="0"/>
          </a:p>
        </p:txBody>
      </p:sp>
      <p:sp>
        <p:nvSpPr>
          <p:cNvPr id="4" name="Line 66"/>
          <p:cNvSpPr>
            <a:spLocks noChangeShapeType="1"/>
          </p:cNvSpPr>
          <p:nvPr/>
        </p:nvSpPr>
        <p:spPr bwMode="auto">
          <a:xfrm>
            <a:off x="9131342" y="4448455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" name="Line 65"/>
          <p:cNvSpPr>
            <a:spLocks noChangeShapeType="1"/>
          </p:cNvSpPr>
          <p:nvPr/>
        </p:nvSpPr>
        <p:spPr bwMode="auto">
          <a:xfrm>
            <a:off x="8194717" y="444845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Line 64"/>
          <p:cNvSpPr>
            <a:spLocks noChangeShapeType="1"/>
          </p:cNvSpPr>
          <p:nvPr/>
        </p:nvSpPr>
        <p:spPr bwMode="auto">
          <a:xfrm>
            <a:off x="7113630" y="4448455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" name="Line 63"/>
          <p:cNvSpPr>
            <a:spLocks noChangeShapeType="1"/>
          </p:cNvSpPr>
          <p:nvPr/>
        </p:nvSpPr>
        <p:spPr bwMode="auto">
          <a:xfrm>
            <a:off x="9131342" y="3800755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" name="Line 62"/>
          <p:cNvSpPr>
            <a:spLocks noChangeShapeType="1"/>
          </p:cNvSpPr>
          <p:nvPr/>
        </p:nvSpPr>
        <p:spPr bwMode="auto">
          <a:xfrm>
            <a:off x="8194717" y="380075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Line 61"/>
          <p:cNvSpPr>
            <a:spLocks noChangeShapeType="1"/>
          </p:cNvSpPr>
          <p:nvPr/>
        </p:nvSpPr>
        <p:spPr bwMode="auto">
          <a:xfrm>
            <a:off x="7113630" y="3800755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" name="Line 56"/>
          <p:cNvSpPr>
            <a:spLocks noChangeShapeType="1"/>
          </p:cNvSpPr>
          <p:nvPr/>
        </p:nvSpPr>
        <p:spPr bwMode="auto">
          <a:xfrm flipH="1">
            <a:off x="9850480" y="3440392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1" name="Line 55"/>
          <p:cNvSpPr>
            <a:spLocks noChangeShapeType="1"/>
          </p:cNvSpPr>
          <p:nvPr/>
        </p:nvSpPr>
        <p:spPr bwMode="auto">
          <a:xfrm flipH="1">
            <a:off x="7113630" y="3440392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" name="Line 50"/>
          <p:cNvSpPr>
            <a:spLocks noChangeShapeType="1"/>
          </p:cNvSpPr>
          <p:nvPr/>
        </p:nvSpPr>
        <p:spPr bwMode="auto">
          <a:xfrm>
            <a:off x="8770980" y="2576792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H="1" flipV="1">
            <a:off x="4597443" y="4089680"/>
            <a:ext cx="36036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3084556" y="408968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220956" y="2576792"/>
            <a:ext cx="317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2220956" y="4089680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3876718" y="408968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652756" y="3872192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4165643" y="3872192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219368" y="2576792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876718" y="2576792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220956" y="3368955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957806" y="3440392"/>
            <a:ext cx="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005056" y="2937155"/>
            <a:ext cx="433387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2A</a:t>
            </a:r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4741906" y="3008592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2A</a:t>
            </a: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3373481" y="3800755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2A</a:t>
            </a: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4956218" y="2576792"/>
            <a:ext cx="31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7113630" y="2576792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 flipH="1">
            <a:off x="7113630" y="2576792"/>
            <a:ext cx="158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" name="Line 46"/>
          <p:cNvSpPr>
            <a:spLocks noChangeShapeType="1"/>
          </p:cNvSpPr>
          <p:nvPr/>
        </p:nvSpPr>
        <p:spPr bwMode="auto">
          <a:xfrm>
            <a:off x="3660818" y="2360892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>
            <a:off x="3876718" y="2433917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>
            <a:off x="8555080" y="2360892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>
            <a:off x="8770980" y="2433917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auto">
          <a:xfrm flipH="1">
            <a:off x="9850480" y="2576792"/>
            <a:ext cx="31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" name="Oval 52"/>
          <p:cNvSpPr>
            <a:spLocks noChangeArrowheads="1"/>
          </p:cNvSpPr>
          <p:nvPr/>
        </p:nvSpPr>
        <p:spPr bwMode="auto">
          <a:xfrm>
            <a:off x="9634580" y="3008592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2A</a:t>
            </a:r>
          </a:p>
        </p:txBody>
      </p:sp>
      <p:sp>
        <p:nvSpPr>
          <p:cNvPr id="36" name="Oval 53"/>
          <p:cNvSpPr>
            <a:spLocks noChangeArrowheads="1"/>
          </p:cNvSpPr>
          <p:nvPr/>
        </p:nvSpPr>
        <p:spPr bwMode="auto">
          <a:xfrm>
            <a:off x="6897730" y="3008592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2A</a:t>
            </a:r>
          </a:p>
        </p:txBody>
      </p:sp>
      <p:sp>
        <p:nvSpPr>
          <p:cNvPr id="37" name="AutoShape 57"/>
          <p:cNvSpPr>
            <a:spLocks noChangeArrowheads="1"/>
          </p:cNvSpPr>
          <p:nvPr/>
        </p:nvSpPr>
        <p:spPr bwMode="auto">
          <a:xfrm>
            <a:off x="7762917" y="3584855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>
            <a:off x="8697955" y="358485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1A</a:t>
            </a:r>
          </a:p>
        </p:txBody>
      </p:sp>
      <p:sp>
        <p:nvSpPr>
          <p:cNvPr id="39" name="AutoShape 59"/>
          <p:cNvSpPr>
            <a:spLocks noChangeArrowheads="1"/>
          </p:cNvSpPr>
          <p:nvPr/>
        </p:nvSpPr>
        <p:spPr bwMode="auto">
          <a:xfrm>
            <a:off x="7762917" y="4232555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0" name="Oval 60"/>
          <p:cNvSpPr>
            <a:spLocks noChangeArrowheads="1"/>
          </p:cNvSpPr>
          <p:nvPr/>
        </p:nvSpPr>
        <p:spPr bwMode="auto">
          <a:xfrm>
            <a:off x="8697955" y="423255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1A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141413" y="4881841"/>
            <a:ext cx="4675232" cy="149551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Series Circuit:</a:t>
            </a:r>
          </a:p>
          <a:p>
            <a:r>
              <a:rPr lang="en-AU" dirty="0" smtClean="0"/>
              <a:t>Current is the </a:t>
            </a:r>
            <a:r>
              <a:rPr lang="en-AU" b="1" u="sng" dirty="0" smtClean="0"/>
              <a:t>same </a:t>
            </a:r>
            <a:r>
              <a:rPr lang="en-AU" dirty="0" smtClean="0"/>
              <a:t>at all points in the circuit</a:t>
            </a:r>
            <a:endParaRPr lang="en-AU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217464" y="4936412"/>
            <a:ext cx="4675232" cy="149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Parallel Circuit:</a:t>
            </a:r>
          </a:p>
          <a:p>
            <a:r>
              <a:rPr lang="en-AU" dirty="0" smtClean="0"/>
              <a:t>Current is the </a:t>
            </a:r>
            <a:r>
              <a:rPr lang="en-AU" b="1" u="sng" dirty="0" smtClean="0"/>
              <a:t>shared </a:t>
            </a:r>
            <a:r>
              <a:rPr lang="en-AU" dirty="0" smtClean="0"/>
              <a:t>between the components in the circuit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3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</a:t>
            </a:r>
            <a:endParaRPr lang="en-AU" dirty="0"/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7501426" y="5543794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693138" y="4607169"/>
            <a:ext cx="36036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180251" y="4607169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316651" y="2519607"/>
            <a:ext cx="31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316651" y="4607169"/>
            <a:ext cx="431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972413" y="4607169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748451" y="4391269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261338" y="4391269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315063" y="2519607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72413" y="2519607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316651" y="3311769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051913" y="3383207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100751" y="2879969"/>
            <a:ext cx="433387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836013" y="3672132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469176" y="4319832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4A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5051913" y="2519607"/>
            <a:ext cx="31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756513" y="2303707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972413" y="2376732"/>
            <a:ext cx="0" cy="2873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4836013" y="2951407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100751" y="2879969"/>
            <a:ext cx="433387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4A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836013" y="3672132"/>
            <a:ext cx="433388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4A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8436463" y="4535732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501426" y="4535732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420338" y="4535732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8438051" y="3599107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501426" y="3599107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420338" y="3599107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9157188" y="3238744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6420338" y="3238744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8077688" y="2375144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6420338" y="2375144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6420338" y="2375144"/>
            <a:ext cx="158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861788" y="2159244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8077688" y="2232269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9157188" y="2375144"/>
            <a:ext cx="31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8941288" y="2806944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3A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204438" y="2806944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7069626" y="3383207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8004663" y="3383207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7069626" y="4319832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8004663" y="4319832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08000"/>
                </a:solidFill>
              </a:rPr>
              <a:t>1A</a:t>
            </a: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420338" y="5543794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7069626" y="5327894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8004663" y="5327894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6204438" y="2806944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3A</a:t>
            </a: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8004663" y="5327894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08000"/>
                </a:solidFill>
              </a:rPr>
              <a:t>1A</a:t>
            </a: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8004663" y="3383207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08000"/>
                </a:solidFill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1174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9" grpId="0" animBg="1"/>
      <p:bldP spid="50" grpId="0" animBg="1"/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Voltage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Voltage is shared between the components in a </a:t>
            </a:r>
            <a:r>
              <a:rPr lang="en-AU" dirty="0" smtClean="0"/>
              <a:t>circuit in SERIES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Line 44"/>
          <p:cNvSpPr>
            <a:spLocks noChangeShapeType="1"/>
          </p:cNvSpPr>
          <p:nvPr/>
        </p:nvSpPr>
        <p:spPr bwMode="auto">
          <a:xfrm>
            <a:off x="4135438" y="5258777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>
            <a:off x="7086600" y="5979502"/>
            <a:ext cx="1582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5070475" y="5979502"/>
            <a:ext cx="15843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H="1" flipV="1">
            <a:off x="3270250" y="5979502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367463" y="5979502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4638675" y="5763602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6654800" y="5763602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3270250" y="3387115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6078538" y="3387115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>
            <a:off x="3270250" y="3387115"/>
            <a:ext cx="0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8670925" y="3387115"/>
            <a:ext cx="0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4567238" y="4969852"/>
            <a:ext cx="503237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1.5V</a:t>
            </a:r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5934075" y="317121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6078538" y="3242652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4135438" y="5258777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>
            <a:off x="5503863" y="5258777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>
            <a:off x="6151563" y="5260365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6583363" y="4971440"/>
            <a:ext cx="503237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1.5V</a:t>
            </a:r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>
            <a:off x="6151563" y="5258777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>
            <a:off x="7519988" y="5258777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" name="Line 55"/>
          <p:cNvSpPr>
            <a:spLocks noChangeShapeType="1"/>
          </p:cNvSpPr>
          <p:nvPr/>
        </p:nvSpPr>
        <p:spPr bwMode="auto">
          <a:xfrm>
            <a:off x="5429250" y="3963377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" name="Oval 56"/>
          <p:cNvSpPr>
            <a:spLocks noChangeArrowheads="1"/>
          </p:cNvSpPr>
          <p:nvPr/>
        </p:nvSpPr>
        <p:spPr bwMode="auto">
          <a:xfrm>
            <a:off x="5861050" y="3674452"/>
            <a:ext cx="503238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3V</a:t>
            </a:r>
          </a:p>
        </p:txBody>
      </p:sp>
      <p:sp>
        <p:nvSpPr>
          <p:cNvPr id="26" name="Line 57"/>
          <p:cNvSpPr>
            <a:spLocks noChangeShapeType="1"/>
          </p:cNvSpPr>
          <p:nvPr/>
        </p:nvSpPr>
        <p:spPr bwMode="auto">
          <a:xfrm>
            <a:off x="5429250" y="3387115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6797675" y="3387115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7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Voltage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4746969" cy="3541714"/>
          </a:xfrm>
        </p:spPr>
        <p:txBody>
          <a:bodyPr/>
          <a:lstStyle/>
          <a:p>
            <a:r>
              <a:rPr lang="en-AU" dirty="0" smtClean="0"/>
              <a:t>In a PARALLEL circuit the voltage is the same in all parts of the circuit</a:t>
            </a:r>
            <a:endParaRPr lang="en-AU" dirty="0"/>
          </a:p>
        </p:txBody>
      </p:sp>
      <p:sp>
        <p:nvSpPr>
          <p:cNvPr id="4" name="Line 29"/>
          <p:cNvSpPr>
            <a:spLocks noChangeShapeType="1"/>
          </p:cNvSpPr>
          <p:nvPr/>
        </p:nvSpPr>
        <p:spPr bwMode="auto">
          <a:xfrm>
            <a:off x="7987657" y="3463926"/>
            <a:ext cx="165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10724507" y="2097088"/>
            <a:ext cx="0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8924282" y="2097088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979594" y="2097088"/>
            <a:ext cx="17287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6979594" y="2097088"/>
            <a:ext cx="1588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8924282" y="1954213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8708382" y="5695951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8563919" y="3176588"/>
            <a:ext cx="503238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3V</a:t>
            </a: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8708382" y="1881188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>
            <a:off x="6981182" y="5913438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flipH="1">
            <a:off x="9140182" y="5913438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8708382" y="3967163"/>
            <a:ext cx="431800" cy="4318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>
            <a:off x="6981182" y="4184651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H="1">
            <a:off x="9140182" y="4184651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7987657" y="3463926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9643419" y="3463926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7987657" y="5192713"/>
            <a:ext cx="165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8563919" y="4905376"/>
            <a:ext cx="503238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3V</a:t>
            </a:r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7987657" y="519271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9643419" y="519271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>
            <a:off x="7987657" y="2744788"/>
            <a:ext cx="165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" name="Oval 48"/>
          <p:cNvSpPr>
            <a:spLocks noChangeArrowheads="1"/>
          </p:cNvSpPr>
          <p:nvPr/>
        </p:nvSpPr>
        <p:spPr bwMode="auto">
          <a:xfrm>
            <a:off x="8563919" y="2457451"/>
            <a:ext cx="503238" cy="503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66"/>
                </a:solidFill>
              </a:rPr>
              <a:t>3V</a:t>
            </a:r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auto">
          <a:xfrm>
            <a:off x="7987657" y="209708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auto">
          <a:xfrm>
            <a:off x="9643419" y="209708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3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series</a:t>
            </a:r>
            <a:endParaRPr lang="en-AU" dirty="0"/>
          </a:p>
        </p:txBody>
      </p:sp>
      <p:pic>
        <p:nvPicPr>
          <p:cNvPr id="4" name="Picture 4" descr="Figure18-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9500" y="2249488"/>
            <a:ext cx="5469825" cy="354171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267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parallel</a:t>
            </a:r>
            <a:endParaRPr lang="en-AU" dirty="0"/>
          </a:p>
        </p:txBody>
      </p:sp>
      <p:pic>
        <p:nvPicPr>
          <p:cNvPr id="4" name="Picture 4" descr="Figure18-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1413" y="2379663"/>
            <a:ext cx="9906000" cy="32813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2779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Measuring current and voltage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use an ammeter</a:t>
            </a:r>
          </a:p>
          <a:p>
            <a:r>
              <a:rPr lang="en-AU" dirty="0" smtClean="0"/>
              <a:t>We use a voltmeter </a:t>
            </a:r>
          </a:p>
          <a:p>
            <a:r>
              <a:rPr lang="en-AU" dirty="0" smtClean="0"/>
              <a:t>We use a multimeter (later lesson)</a:t>
            </a:r>
            <a:endParaRPr lang="en-AU" dirty="0"/>
          </a:p>
        </p:txBody>
      </p:sp>
      <p:pic>
        <p:nvPicPr>
          <p:cNvPr id="4104" name="Picture 8" descr="https://wiki.pierobotics.org/wiki/w/images/thumb/b/bc/Multimeter.png/575px-Multi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44" y="1817077"/>
            <a:ext cx="5476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648932" y="4198327"/>
            <a:ext cx="467941" cy="4679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V</a:t>
            </a:r>
            <a:endParaRPr lang="en-AU" sz="2000" b="1" dirty="0"/>
          </a:p>
        </p:txBody>
      </p:sp>
      <p:cxnSp>
        <p:nvCxnSpPr>
          <p:cNvPr id="11" name="Straight Connector 10"/>
          <p:cNvCxnSpPr>
            <a:stCxn id="7" idx="2"/>
          </p:cNvCxnSpPr>
          <p:nvPr/>
        </p:nvCxnSpPr>
        <p:spPr>
          <a:xfrm flipH="1" flipV="1">
            <a:off x="2026763" y="4432297"/>
            <a:ext cx="62216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6"/>
          </p:cNvCxnSpPr>
          <p:nvPr/>
        </p:nvCxnSpPr>
        <p:spPr>
          <a:xfrm flipV="1">
            <a:off x="3116873" y="4432297"/>
            <a:ext cx="6067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48932" y="4939644"/>
            <a:ext cx="467941" cy="4679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A</a:t>
            </a:r>
            <a:endParaRPr lang="en-AU" sz="2000" b="1" dirty="0"/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 flipH="1" flipV="1">
            <a:off x="2026763" y="5173614"/>
            <a:ext cx="62216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6"/>
          </p:cNvCxnSpPr>
          <p:nvPr/>
        </p:nvCxnSpPr>
        <p:spPr>
          <a:xfrm flipV="1">
            <a:off x="3116873" y="5173614"/>
            <a:ext cx="6067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Advanced organiser/resources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Journal to take notes and do calculations 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24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26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Controlling electricity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the relationship between voltage, current, and resistance in any circuit is so regular, we can reliably control any variable in a circuit simply by controlling the other </a:t>
            </a:r>
            <a:r>
              <a:rPr lang="en-US" dirty="0" smtClean="0"/>
              <a:t>two.</a:t>
            </a:r>
          </a:p>
          <a:p>
            <a:r>
              <a:rPr lang="en-US" dirty="0" smtClean="0"/>
              <a:t>Special </a:t>
            </a:r>
            <a:r>
              <a:rPr lang="en-US" dirty="0"/>
              <a:t>components called </a:t>
            </a:r>
            <a:r>
              <a:rPr lang="en-US" i="1" dirty="0"/>
              <a:t>resistors</a:t>
            </a:r>
            <a:r>
              <a:rPr lang="en-US" dirty="0"/>
              <a:t> are made for the express purpose of creating a precise quantity of resistance for insertion into a circuit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79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Ohm’s law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Resistors provide a specific amount of resistance to a path in a circuit or wire.</a:t>
            </a:r>
          </a:p>
          <a:p>
            <a:r>
              <a:rPr lang="en-US" dirty="0" smtClean="0"/>
              <a:t>Ohm’s law can be used to calculate resistance, current and voltage.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  <a:p>
            <a:endParaRPr lang="en-AU" dirty="0"/>
          </a:p>
        </p:txBody>
      </p:sp>
      <p:pic>
        <p:nvPicPr>
          <p:cNvPr id="3074" name="Picture 2" descr="http://maniacalindustries.com/images/stories/virtuemart/product/resistance-is-futi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13" y="3929449"/>
            <a:ext cx="3324539" cy="24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inkgeek.com/images/products/additional/large/60fd_resistance_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67" y="3929449"/>
            <a:ext cx="2493536" cy="249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Ohms Law</a:t>
            </a:r>
            <a:endParaRPr lang="en-AU" dirty="0"/>
          </a:p>
        </p:txBody>
      </p:sp>
      <p:pic>
        <p:nvPicPr>
          <p:cNvPr id="1030" name="Picture 6" descr="http://www.electronics-micros.com/img/figure/ohms-la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57" y="1786819"/>
            <a:ext cx="6086046" cy="3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7358" y="5486957"/>
            <a:ext cx="9905999" cy="1119789"/>
          </a:xfrm>
        </p:spPr>
        <p:txBody>
          <a:bodyPr>
            <a:normAutofit/>
          </a:bodyPr>
          <a:lstStyle/>
          <a:p>
            <a:r>
              <a:rPr lang="en-US" dirty="0" smtClean="0"/>
              <a:t>E=IR?</a:t>
            </a:r>
          </a:p>
          <a:p>
            <a:r>
              <a:rPr lang="en-US" dirty="0" smtClean="0"/>
              <a:t>E can be electromotive force or volts by another name…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50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can extend this by adding power</a:t>
            </a:r>
            <a:endParaRPr lang="en-AU" dirty="0"/>
          </a:p>
        </p:txBody>
      </p:sp>
      <p:pic>
        <p:nvPicPr>
          <p:cNvPr id="2054" name="Picture 6" descr="https://upload.wikimedia.org/wikipedia/en/2/2a/Ohm%27s_law_formula_wh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59" y="2327318"/>
            <a:ext cx="4449377" cy="41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85105"/>
              </p:ext>
            </p:extLst>
          </p:nvPr>
        </p:nvGraphicFramePr>
        <p:xfrm>
          <a:off x="7590265" y="2327318"/>
          <a:ext cx="32836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092"/>
                <a:gridCol w="955589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Measure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Unit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Voltage (V)</a:t>
                      </a:r>
                      <a:r>
                        <a:rPr lang="en-AU" baseline="0" dirty="0" smtClean="0"/>
                        <a:t> in </a:t>
                      </a:r>
                      <a:r>
                        <a:rPr lang="en-AU" dirty="0" smtClean="0"/>
                        <a:t>Volts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Current (I) in Amps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Resistance (R) in</a:t>
                      </a:r>
                      <a:r>
                        <a:rPr lang="en-AU" baseline="0" dirty="0" smtClean="0"/>
                        <a:t> Ohms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anose="020F0502020204030204" pitchFamily="34" charset="0"/>
                        </a:rPr>
                        <a:t>Ω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Power (P) in Watts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Resistors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Colour coded so we can read them</a:t>
            </a:r>
          </a:p>
          <a:p>
            <a:r>
              <a:rPr lang="en-AU" dirty="0" smtClean="0"/>
              <a:t>K = kilo = 1,000 (thousand)</a:t>
            </a:r>
          </a:p>
          <a:p>
            <a:r>
              <a:rPr lang="en-AU" dirty="0" smtClean="0"/>
              <a:t>M = mega = 1,000,000 (million)</a:t>
            </a:r>
          </a:p>
          <a:p>
            <a:r>
              <a:rPr lang="en-AU" dirty="0" smtClean="0"/>
              <a:t>Tolerance = how accurate</a:t>
            </a:r>
          </a:p>
          <a:p>
            <a:r>
              <a:rPr lang="en-AU" dirty="0" smtClean="0"/>
              <a:t>What happens when they ‘resist’ = energy given off as heat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92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32993</TotalTime>
  <Words>1130</Words>
  <Application>Microsoft Office PowerPoint</Application>
  <PresentationFormat>Widescreen</PresentationFormat>
  <Paragraphs>185</Paragraphs>
  <Slides>29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Tw Cen MT</vt:lpstr>
      <vt:lpstr>Circuit</vt:lpstr>
      <vt:lpstr>Electronics</vt:lpstr>
      <vt:lpstr>Teacher notes</vt:lpstr>
      <vt:lpstr>Advanced organiser/resources</vt:lpstr>
      <vt:lpstr>Notes</vt:lpstr>
      <vt:lpstr>Controlling electricity</vt:lpstr>
      <vt:lpstr>Ohm’s law</vt:lpstr>
      <vt:lpstr>Ohms Law</vt:lpstr>
      <vt:lpstr>We can extend this by adding power</vt:lpstr>
      <vt:lpstr>Resistors</vt:lpstr>
      <vt:lpstr>PowerPoint Presentation</vt:lpstr>
      <vt:lpstr>The rules for reading resistors</vt:lpstr>
      <vt:lpstr>PowerPoint Presentation</vt:lpstr>
      <vt:lpstr>exercise</vt:lpstr>
      <vt:lpstr>Trouble shooting</vt:lpstr>
      <vt:lpstr>Get APP calculator!</vt:lpstr>
      <vt:lpstr>PowerPoint Presentation</vt:lpstr>
      <vt:lpstr>So now we can….</vt:lpstr>
      <vt:lpstr>Exercises:</vt:lpstr>
      <vt:lpstr>Power, Watts</vt:lpstr>
      <vt:lpstr>Circuit diagram symbols</vt:lpstr>
      <vt:lpstr>A simple one to think about:</vt:lpstr>
      <vt:lpstr>Resistors in series and parallel</vt:lpstr>
      <vt:lpstr>Current in series and parallel:</vt:lpstr>
      <vt:lpstr>Exercise</vt:lpstr>
      <vt:lpstr>Voltage</vt:lpstr>
      <vt:lpstr>Voltage</vt:lpstr>
      <vt:lpstr>In series</vt:lpstr>
      <vt:lpstr>In parallel</vt:lpstr>
      <vt:lpstr>Measuring current and voltage</vt:lpstr>
    </vt:vector>
  </TitlesOfParts>
  <Company>Victoria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Barrow</dc:creator>
  <cp:lastModifiedBy>John Barrow</cp:lastModifiedBy>
  <cp:revision>97</cp:revision>
  <dcterms:created xsi:type="dcterms:W3CDTF">2016-02-11T00:17:29Z</dcterms:created>
  <dcterms:modified xsi:type="dcterms:W3CDTF">2016-04-06T00:11:34Z</dcterms:modified>
</cp:coreProperties>
</file>