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20"/>
  </p:notesMasterIdLst>
  <p:handoutMasterIdLst>
    <p:handoutMasterId r:id="rId21"/>
  </p:handoutMasterIdLst>
  <p:sldIdLst>
    <p:sldId id="259" r:id="rId3"/>
    <p:sldId id="288" r:id="rId4"/>
    <p:sldId id="286" r:id="rId5"/>
    <p:sldId id="296" r:id="rId6"/>
    <p:sldId id="264" r:id="rId7"/>
    <p:sldId id="289" r:id="rId8"/>
    <p:sldId id="290" r:id="rId9"/>
    <p:sldId id="297" r:id="rId10"/>
    <p:sldId id="291" r:id="rId11"/>
    <p:sldId id="292" r:id="rId12"/>
    <p:sldId id="298" r:id="rId13"/>
    <p:sldId id="270" r:id="rId14"/>
    <p:sldId id="294" r:id="rId15"/>
    <p:sldId id="275" r:id="rId16"/>
    <p:sldId id="274" r:id="rId17"/>
    <p:sldId id="287" r:id="rId18"/>
    <p:sldId id="295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144" y="37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12/16/2015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12/16/2015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microcontroller</a:t>
            </a:r>
          </a:p>
          <a:p>
            <a:r>
              <a:rPr lang="en-US" dirty="0" smtClean="0"/>
              <a:t>Raspberry Pi 2 Model B V1.1</a:t>
            </a:r>
          </a:p>
          <a:p>
            <a:r>
              <a:rPr lang="en-US" dirty="0" err="1" smtClean="0"/>
              <a:t>RPi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837900"/>
            <a:ext cx="2466014" cy="18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Start the terminal app (console or command line)</a:t>
            </a:r>
          </a:p>
          <a:p>
            <a:r>
              <a:rPr lang="en-AU" dirty="0" smtClean="0"/>
              <a:t>Note: the ‘</a:t>
            </a:r>
            <a:r>
              <a:rPr lang="en-AU" dirty="0" err="1" smtClean="0"/>
              <a:t>dd</a:t>
            </a:r>
            <a:r>
              <a:rPr lang="en-AU" dirty="0" smtClean="0"/>
              <a:t>’ tool can overwrite ANY partition, be careful!</a:t>
            </a:r>
          </a:p>
          <a:p>
            <a:r>
              <a:rPr lang="en-AU" dirty="0">
                <a:solidFill>
                  <a:srgbClr val="FFFF00"/>
                </a:solidFill>
              </a:rPr>
              <a:t>https://</a:t>
            </a:r>
            <a:r>
              <a:rPr lang="en-AU" dirty="0" smtClean="0">
                <a:solidFill>
                  <a:srgbClr val="FFFF00"/>
                </a:solidFill>
              </a:rPr>
              <a:t>www.raspberrypi.org/documentation/installation/installing-images/linux.md</a:t>
            </a:r>
          </a:p>
          <a:p>
            <a:r>
              <a:rPr lang="en-US" altLang="en-US" dirty="0" err="1">
                <a:latin typeface="Arial Unicode MS" panose="020B0604020202020204" pitchFamily="34" charset="-128"/>
              </a:rPr>
              <a:t>s</a:t>
            </a:r>
            <a:r>
              <a:rPr lang="en-US" altLang="en-US" dirty="0" err="1" smtClean="0">
                <a:latin typeface="Arial Unicode MS" panose="020B0604020202020204" pitchFamily="34" charset="-128"/>
              </a:rPr>
              <a:t>udo</a:t>
            </a:r>
            <a:r>
              <a:rPr lang="en-US" altLang="en-US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dirty="0" err="1" smtClean="0">
                <a:latin typeface="Arial Unicode MS" panose="020B0604020202020204" pitchFamily="34" charset="-128"/>
              </a:rPr>
              <a:t>dd</a:t>
            </a:r>
            <a:r>
              <a:rPr lang="en-US" altLang="en-US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dirty="0" err="1">
                <a:latin typeface="Arial Unicode MS" panose="020B0604020202020204" pitchFamily="34" charset="-128"/>
              </a:rPr>
              <a:t>bs</a:t>
            </a:r>
            <a:r>
              <a:rPr lang="en-US" altLang="en-US" dirty="0">
                <a:latin typeface="Arial Unicode MS" panose="020B0604020202020204" pitchFamily="34" charset="-128"/>
              </a:rPr>
              <a:t>=4M </a:t>
            </a:r>
            <a:r>
              <a:rPr lang="en-US" altLang="en-US" dirty="0" smtClean="0">
                <a:latin typeface="Arial Unicode MS" panose="020B0604020202020204" pitchFamily="34" charset="-128"/>
              </a:rPr>
              <a:t>if=</a:t>
            </a:r>
            <a:r>
              <a:rPr lang="en-US" altLang="en-US" i="1" dirty="0" err="1" smtClean="0">
                <a:latin typeface="Arial Unicode MS" panose="020B0604020202020204" pitchFamily="34" charset="-128"/>
              </a:rPr>
              <a:t>path_of_your_image</a:t>
            </a:r>
            <a:r>
              <a:rPr lang="en-US" altLang="en-US" dirty="0" err="1" smtClean="0">
                <a:latin typeface="Arial Unicode MS" panose="020B0604020202020204" pitchFamily="34" charset="-128"/>
              </a:rPr>
              <a:t>.img</a:t>
            </a:r>
            <a:r>
              <a:rPr lang="en-US" altLang="en-US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 Unicode MS" panose="020B0604020202020204" pitchFamily="34" charset="-128"/>
              </a:rPr>
              <a:t>of=/dev/</a:t>
            </a:r>
            <a:r>
              <a:rPr lang="en-US" altLang="en-US" dirty="0" err="1">
                <a:latin typeface="Arial Unicode MS" panose="020B0604020202020204" pitchFamily="34" charset="-128"/>
              </a:rPr>
              <a:t>sdd</a:t>
            </a:r>
            <a:endParaRPr lang="en-AU" dirty="0" smtClean="0">
              <a:solidFill>
                <a:srgbClr val="FFFF00"/>
              </a:solidFill>
            </a:endParaRPr>
          </a:p>
          <a:p>
            <a:r>
              <a:rPr lang="en-AU" dirty="0" smtClean="0"/>
              <a:t>‘</a:t>
            </a:r>
            <a:r>
              <a:rPr lang="en-AU" dirty="0"/>
              <a:t>If=‘ is </a:t>
            </a:r>
            <a:r>
              <a:rPr lang="en-AU" dirty="0" smtClean="0"/>
              <a:t>the argument with the </a:t>
            </a:r>
            <a:r>
              <a:rPr lang="en-AU" dirty="0"/>
              <a:t>path </a:t>
            </a:r>
            <a:r>
              <a:rPr lang="en-AU" dirty="0" smtClean="0"/>
              <a:t>to your *.</a:t>
            </a:r>
            <a:r>
              <a:rPr lang="en-AU" dirty="0" err="1" smtClean="0"/>
              <a:t>img</a:t>
            </a:r>
            <a:r>
              <a:rPr lang="en-AU" dirty="0" smtClean="0"/>
              <a:t> file</a:t>
            </a:r>
          </a:p>
          <a:p>
            <a:r>
              <a:rPr lang="en-AU" dirty="0" smtClean="0"/>
              <a:t>‘Of=‘ is the output argument, the destination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Installing </a:t>
            </a:r>
            <a:r>
              <a:rPr lang="en-AU" dirty="0" err="1" smtClean="0"/>
              <a:t>raspBian</a:t>
            </a:r>
            <a:r>
              <a:rPr lang="en-AU" dirty="0" smtClean="0"/>
              <a:t> </a:t>
            </a:r>
            <a:r>
              <a:rPr lang="en-AU" dirty="0" smtClean="0"/>
              <a:t>with </a:t>
            </a:r>
            <a:r>
              <a:rPr lang="en-AU" dirty="0" err="1" smtClean="0"/>
              <a:t>linux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2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Start the terminal app (console or command line)</a:t>
            </a:r>
          </a:p>
          <a:p>
            <a:r>
              <a:rPr lang="en-AU" dirty="0"/>
              <a:t>Note: the ‘</a:t>
            </a:r>
            <a:r>
              <a:rPr lang="en-AU" dirty="0" err="1"/>
              <a:t>dd</a:t>
            </a:r>
            <a:r>
              <a:rPr lang="en-AU" dirty="0"/>
              <a:t>’ tool can overwrite ANY partition, be careful!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https</a:t>
            </a:r>
            <a:r>
              <a:rPr lang="en-AU" dirty="0">
                <a:solidFill>
                  <a:srgbClr val="FFFF00"/>
                </a:solidFill>
              </a:rPr>
              <a:t>://</a:t>
            </a:r>
            <a:r>
              <a:rPr lang="en-AU" dirty="0" smtClean="0">
                <a:solidFill>
                  <a:srgbClr val="FFFF00"/>
                </a:solidFill>
              </a:rPr>
              <a:t>www.raspberrypi.org/documentation/installation/installing-images/mac.md</a:t>
            </a:r>
          </a:p>
          <a:p>
            <a:r>
              <a:rPr lang="en-AU" dirty="0" err="1"/>
              <a:t>s</a:t>
            </a:r>
            <a:r>
              <a:rPr lang="en-AU" dirty="0" err="1" smtClean="0"/>
              <a:t>udo</a:t>
            </a:r>
            <a:r>
              <a:rPr lang="en-AU" dirty="0" smtClean="0"/>
              <a:t> </a:t>
            </a:r>
            <a:r>
              <a:rPr lang="en-AU" dirty="0" err="1" smtClean="0"/>
              <a:t>dd</a:t>
            </a:r>
            <a:r>
              <a:rPr lang="en-AU" dirty="0" smtClean="0"/>
              <a:t> </a:t>
            </a:r>
            <a:r>
              <a:rPr lang="en-AU" dirty="0" err="1" smtClean="0"/>
              <a:t>bs</a:t>
            </a:r>
            <a:r>
              <a:rPr lang="en-AU" dirty="0" smtClean="0"/>
              <a:t>=1m if=</a:t>
            </a:r>
            <a:r>
              <a:rPr lang="en-AU" i="1" dirty="0" err="1" smtClean="0"/>
              <a:t>path_of_your_image</a:t>
            </a:r>
            <a:r>
              <a:rPr lang="en-AU" dirty="0" err="1" smtClean="0"/>
              <a:t>.img</a:t>
            </a:r>
            <a:r>
              <a:rPr lang="en-AU" dirty="0" smtClean="0"/>
              <a:t> of=/dev/</a:t>
            </a:r>
            <a:r>
              <a:rPr lang="en-AU" dirty="0" err="1" smtClean="0"/>
              <a:t>rdiskn</a:t>
            </a:r>
            <a:endParaRPr lang="en-AU" dirty="0" smtClean="0"/>
          </a:p>
          <a:p>
            <a:r>
              <a:rPr lang="en-AU" dirty="0" smtClean="0"/>
              <a:t>‘n’ on </a:t>
            </a:r>
            <a:r>
              <a:rPr lang="en-AU" dirty="0" err="1" smtClean="0"/>
              <a:t>rdiskn</a:t>
            </a:r>
            <a:r>
              <a:rPr lang="en-AU" dirty="0" smtClean="0"/>
              <a:t> should equal the number for the Micro SD card</a:t>
            </a:r>
          </a:p>
          <a:p>
            <a:r>
              <a:rPr lang="en-AU" dirty="0" smtClean="0"/>
              <a:t>If the command doesn’t work try (disk not </a:t>
            </a:r>
            <a:r>
              <a:rPr lang="en-AU" dirty="0" err="1" smtClean="0"/>
              <a:t>rdisk</a:t>
            </a:r>
            <a:r>
              <a:rPr lang="en-AU" dirty="0" smtClean="0"/>
              <a:t>):</a:t>
            </a:r>
          </a:p>
          <a:p>
            <a:r>
              <a:rPr lang="en-AU" dirty="0" err="1" smtClean="0"/>
              <a:t>sudo</a:t>
            </a:r>
            <a:r>
              <a:rPr lang="en-AU" dirty="0" smtClean="0"/>
              <a:t> </a:t>
            </a:r>
            <a:r>
              <a:rPr lang="en-AU" dirty="0" err="1"/>
              <a:t>dd</a:t>
            </a:r>
            <a:r>
              <a:rPr lang="en-AU" dirty="0"/>
              <a:t> </a:t>
            </a:r>
            <a:r>
              <a:rPr lang="en-AU" dirty="0" err="1"/>
              <a:t>bs</a:t>
            </a:r>
            <a:r>
              <a:rPr lang="en-AU" dirty="0"/>
              <a:t>=1m if=</a:t>
            </a:r>
            <a:r>
              <a:rPr lang="en-AU" i="1" dirty="0" err="1"/>
              <a:t>path_of_your_image</a:t>
            </a:r>
            <a:r>
              <a:rPr lang="en-AU" dirty="0" err="1"/>
              <a:t>.img</a:t>
            </a:r>
            <a:r>
              <a:rPr lang="en-AU" dirty="0"/>
              <a:t> of=/</a:t>
            </a:r>
            <a:r>
              <a:rPr lang="en-AU" dirty="0" smtClean="0"/>
              <a:t>dev/</a:t>
            </a:r>
            <a:r>
              <a:rPr lang="en-AU" dirty="0" err="1" smtClean="0"/>
              <a:t>diskn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Installing </a:t>
            </a:r>
            <a:r>
              <a:rPr lang="en-AU" dirty="0" err="1" smtClean="0"/>
              <a:t>raspbian</a:t>
            </a:r>
            <a:r>
              <a:rPr lang="en-AU" dirty="0" smtClean="0"/>
              <a:t> with Apple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Insert prepared micro SD card with OS installed</a:t>
            </a:r>
          </a:p>
          <a:p>
            <a:r>
              <a:rPr lang="en-AU" dirty="0" smtClean="0"/>
              <a:t>Connect HDMI to monitor</a:t>
            </a:r>
          </a:p>
          <a:p>
            <a:r>
              <a:rPr lang="en-AU" dirty="0" smtClean="0"/>
              <a:t>Connect a USB keyboard and mouse</a:t>
            </a:r>
          </a:p>
          <a:p>
            <a:r>
              <a:rPr lang="en-AU" dirty="0" smtClean="0"/>
              <a:t>Connect to a network (Ethernet or wireless USB)</a:t>
            </a:r>
          </a:p>
          <a:p>
            <a:r>
              <a:rPr lang="en-AU" dirty="0" smtClean="0"/>
              <a:t>Connect the power (it will then start)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Starting up the </a:t>
            </a:r>
            <a:r>
              <a:rPr lang="en-AU" dirty="0" err="1" smtClean="0"/>
              <a:t>Rpi</a:t>
            </a:r>
            <a:r>
              <a:rPr lang="en-AU" dirty="0" smtClean="0"/>
              <a:t> for the first time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4365104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 will see a configuration window:</a:t>
            </a:r>
            <a:endParaRPr lang="en-AU" dirty="0"/>
          </a:p>
        </p:txBody>
      </p:sp>
      <p:pic>
        <p:nvPicPr>
          <p:cNvPr id="2050" name="Picture 2" descr="https://www.howtoforge.com/images/raspbian_basics/big/raspiconf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35" y="1803400"/>
            <a:ext cx="7475554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53852" y="2996952"/>
            <a:ext cx="1728192" cy="648072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53852" y="4301767"/>
            <a:ext cx="1728192" cy="648072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8887" y="4949839"/>
            <a:ext cx="129614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AU" dirty="0" smtClean="0"/>
              <a:t>Enable SSH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02324" y="5154103"/>
            <a:ext cx="1728192" cy="648072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Standard user = pi</a:t>
            </a:r>
          </a:p>
          <a:p>
            <a:r>
              <a:rPr lang="en-AU" dirty="0"/>
              <a:t>Standard password = raspberry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81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Shell, or Bash:</a:t>
            </a:r>
            <a:endParaRPr lang="en-AU" dirty="0"/>
          </a:p>
        </p:txBody>
      </p:sp>
      <p:pic>
        <p:nvPicPr>
          <p:cNvPr id="2050" name="Picture 2" descr="http://www.circuitbasics.com/wp-content/uploads/2015/01/raspi-after-entering-password-before-sudo-raspi-conf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024062"/>
            <a:ext cx="63912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57" y="2199106"/>
            <a:ext cx="27090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B</a:t>
            </a:r>
            <a:r>
              <a:rPr lang="en-AU" dirty="0" smtClean="0"/>
              <a:t>orn </a:t>
            </a:r>
            <a:r>
              <a:rPr lang="en-AU" b="1" dirty="0" smtClean="0">
                <a:solidFill>
                  <a:srgbClr val="FFFF00"/>
                </a:solidFill>
              </a:rPr>
              <a:t>A</a:t>
            </a:r>
            <a:r>
              <a:rPr lang="en-AU" dirty="0" smtClean="0"/>
              <a:t>gain </a:t>
            </a:r>
            <a:r>
              <a:rPr lang="en-AU" b="1" dirty="0" err="1" smtClean="0">
                <a:solidFill>
                  <a:srgbClr val="FFFF00"/>
                </a:solidFill>
              </a:rPr>
              <a:t>SH</a:t>
            </a:r>
            <a:r>
              <a:rPr lang="en-AU" dirty="0" err="1" smtClean="0"/>
              <a:t>ell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72038" y="6148195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Logged in as user ‘pi’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092" y="6148754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Logged into this host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6474" y="6148195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Home directory (~)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8528" y="6140306"/>
            <a:ext cx="179587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Ordinary user</a:t>
            </a:r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>
          <a:xfrm flipV="1">
            <a:off x="2169976" y="4653136"/>
            <a:ext cx="828092" cy="1495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 flipH="1" flipV="1">
            <a:off x="3574132" y="4653136"/>
            <a:ext cx="537898" cy="14956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</p:cNvCxnSpPr>
          <p:nvPr/>
        </p:nvCxnSpPr>
        <p:spPr>
          <a:xfrm flipH="1" flipV="1">
            <a:off x="4150196" y="4653136"/>
            <a:ext cx="1944216" cy="1495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H="1" flipV="1">
            <a:off x="4366220" y="4533220"/>
            <a:ext cx="3670246" cy="16070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22304" y="2852936"/>
            <a:ext cx="2016224" cy="28803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198868" y="6248027"/>
            <a:ext cx="1876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b="1" dirty="0" err="1" smtClean="0">
                <a:solidFill>
                  <a:srgbClr val="FFFF00"/>
                </a:solidFill>
              </a:rPr>
              <a:t>LXTerminal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28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Enable </a:t>
            </a:r>
            <a:r>
              <a:rPr lang="en-AU" dirty="0" err="1" smtClean="0"/>
              <a:t>ssh</a:t>
            </a:r>
            <a:r>
              <a:rPr lang="en-AU" dirty="0" smtClean="0"/>
              <a:t> manually</a:t>
            </a:r>
            <a:endParaRPr lang="en-A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53852" y="2132856"/>
            <a:ext cx="74764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Enter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sudo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raspi-config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the terminal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Then navigate to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ssh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400" dirty="0" smtClean="0">
                <a:latin typeface="Arial Unicode MS" panose="020B0604020202020204" pitchFamily="34" charset="-128"/>
              </a:rPr>
              <a:t>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Enter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select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Enable or disable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ssh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server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startx</a:t>
            </a:r>
            <a:endParaRPr lang="en-AU" dirty="0"/>
          </a:p>
        </p:txBody>
      </p:sp>
      <p:pic>
        <p:nvPicPr>
          <p:cNvPr id="3074" name="Picture 2" descr="http://itsfoss.com/wp-content/uploads/2014/11/raspbian-welcome-screen-gu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36" y="1803400"/>
            <a:ext cx="832255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21804" y="2924944"/>
            <a:ext cx="1512168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21804" y="2996952"/>
            <a:ext cx="2520280" cy="124361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Learning objective: to be able to install </a:t>
            </a:r>
            <a:r>
              <a:rPr lang="en-AU" dirty="0" smtClean="0"/>
              <a:t>Raspberry Pi (</a:t>
            </a:r>
            <a:r>
              <a:rPr lang="en-AU" dirty="0" err="1" smtClean="0"/>
              <a:t>RPi</a:t>
            </a:r>
            <a:r>
              <a:rPr lang="en-AU" dirty="0" smtClean="0"/>
              <a:t>) </a:t>
            </a:r>
            <a:r>
              <a:rPr lang="en-AU" dirty="0"/>
              <a:t>microcontrollers</a:t>
            </a:r>
          </a:p>
          <a:p>
            <a:r>
              <a:rPr lang="en-AU" dirty="0"/>
              <a:t>Learning outcome: students can find the software, install it and set the board so they can </a:t>
            </a:r>
            <a:r>
              <a:rPr lang="en-AU" dirty="0" smtClean="0"/>
              <a:t>manage </a:t>
            </a:r>
            <a:r>
              <a:rPr lang="en-AU" dirty="0" err="1" smtClean="0"/>
              <a:t>RPi’s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is lesson ‘00’ as it is most likely in schools this step will already be setup for students.</a:t>
            </a:r>
          </a:p>
          <a:p>
            <a:r>
              <a:rPr lang="en-AU" dirty="0"/>
              <a:t>This resource is so that after school clubs and other organisations (even students at home) can use this if required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7361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 </a:t>
            </a:r>
            <a:r>
              <a:rPr lang="en-AU" b="1" dirty="0"/>
              <a:t>microcontroller</a:t>
            </a:r>
            <a:r>
              <a:rPr lang="en-AU" dirty="0"/>
              <a:t> (sometimes abbreviated µC, </a:t>
            </a:r>
            <a:r>
              <a:rPr lang="en-AU" dirty="0" err="1"/>
              <a:t>uC</a:t>
            </a:r>
            <a:r>
              <a:rPr lang="en-AU" dirty="0"/>
              <a:t> or MCU) is a small computer on a single integrated circuit containing a processor core, memory, and programmable input/output </a:t>
            </a:r>
            <a:r>
              <a:rPr lang="en-AU" dirty="0" smtClean="0"/>
              <a:t>peripherals. The </a:t>
            </a:r>
            <a:r>
              <a:rPr lang="en-AU" dirty="0"/>
              <a:t>majority of </a:t>
            </a:r>
            <a:r>
              <a:rPr lang="en-AU" b="1" dirty="0"/>
              <a:t>microcontrollers</a:t>
            </a:r>
            <a:r>
              <a:rPr lang="en-AU" dirty="0"/>
              <a:t> in </a:t>
            </a:r>
            <a:r>
              <a:rPr lang="en-AU" b="1" dirty="0"/>
              <a:t>use</a:t>
            </a:r>
            <a:r>
              <a:rPr lang="en-AU" dirty="0"/>
              <a:t> today are embedded in other machinery, such as automobiles, telephones, appliances, and peripherals for computer </a:t>
            </a:r>
            <a:r>
              <a:rPr lang="en-AU" dirty="0" smtClean="0"/>
              <a:t>system.</a:t>
            </a:r>
          </a:p>
          <a:p>
            <a:r>
              <a:rPr lang="en-US" dirty="0"/>
              <a:t>A system on a chip (</a:t>
            </a:r>
            <a:r>
              <a:rPr lang="en-US" dirty="0" err="1"/>
              <a:t>SoC</a:t>
            </a:r>
            <a:r>
              <a:rPr lang="en-US" dirty="0"/>
              <a:t>) combines the required electronic circuits of various computer components onto a single, integrated chip (IC</a:t>
            </a:r>
            <a:r>
              <a:rPr lang="en-US" dirty="0" smtClean="0"/>
              <a:t>).</a:t>
            </a:r>
          </a:p>
          <a:p>
            <a:r>
              <a:rPr lang="en-US" dirty="0"/>
              <a:t>The difference between a </a:t>
            </a:r>
            <a:r>
              <a:rPr lang="en-US" dirty="0" err="1"/>
              <a:t>SoC</a:t>
            </a:r>
            <a:r>
              <a:rPr lang="en-US" dirty="0"/>
              <a:t> and a microcontroller often times is defined by the amount of random access memory (RAM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SoC</a:t>
            </a:r>
            <a:r>
              <a:rPr lang="en-US" dirty="0"/>
              <a:t> is capable of running its own operating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Sooner or later you just need more power!  (Arduino vs </a:t>
            </a:r>
            <a:r>
              <a:rPr lang="en-US" smtClean="0"/>
              <a:t>RPi</a:t>
            </a:r>
            <a:r>
              <a:rPr lang="en-US" dirty="0" smtClean="0"/>
              <a:t>)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Computer in your hand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-9525"/>
            <a:ext cx="94488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f/Raspberry_Pi_B%2B_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620688"/>
            <a:ext cx="8352928" cy="56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56" y="5763544"/>
            <a:ext cx="1675384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Power - Micro USB 5v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820" y="2720569"/>
            <a:ext cx="1636320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DSI Display Connector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727" y="214708"/>
            <a:ext cx="295232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40 GPIO (Input /Output)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4892" y="2150421"/>
            <a:ext cx="155790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 USB 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2114" y="4802087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10/100 T Base Ethernet 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3430" y="6263681"/>
            <a:ext cx="3242444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 Pole 3.5mm jack</a:t>
            </a:r>
          </a:p>
          <a:p>
            <a:r>
              <a:rPr lang="en-AU" sz="1100" dirty="0" smtClean="0"/>
              <a:t>(stereo audio &amp; composite video)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7083" y="6297871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HDMI Digital video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0156" y="161684"/>
            <a:ext cx="259228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SOC – System On a Chip</a:t>
            </a:r>
          </a:p>
          <a:p>
            <a:r>
              <a:rPr lang="en-AU" sz="1100" dirty="0" smtClean="0"/>
              <a:t>(Broadcom BCM2836) + 1GB 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820" y="3466974"/>
            <a:ext cx="1636320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SD Card (underneath)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7466" y="6263681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CSI Camera Connector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6540" y="246323"/>
            <a:ext cx="1800200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Mounting hole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32" y="1873033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Close RUN header to reset Pi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12090" y="1083659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SMSC LAN9514 USB Ethernet controller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534" y="4488301"/>
            <a:ext cx="1694606" cy="600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Switching regulator for less power consumption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026" y="1299102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Power &amp; activity LED’s</a:t>
            </a:r>
          </a:p>
        </p:txBody>
      </p:sp>
    </p:spTree>
    <p:extLst>
      <p:ext uri="{BB962C8B-B14F-4D97-AF65-F5344CB8AC3E}">
        <p14:creationId xmlns:p14="http://schemas.microsoft.com/office/powerpoint/2010/main" val="20466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https://www.raspberrypi.org</a:t>
            </a:r>
            <a:r>
              <a:rPr lang="en-AU" dirty="0" smtClean="0">
                <a:solidFill>
                  <a:srgbClr val="FFFF00"/>
                </a:solidFill>
              </a:rPr>
              <a:t>/</a:t>
            </a:r>
          </a:p>
          <a:p>
            <a:r>
              <a:rPr lang="en-AU" dirty="0" smtClean="0"/>
              <a:t>The challenge with </a:t>
            </a:r>
            <a:r>
              <a:rPr lang="en-AU" dirty="0" err="1" smtClean="0"/>
              <a:t>RPi’s</a:t>
            </a:r>
            <a:r>
              <a:rPr lang="en-AU" dirty="0" smtClean="0"/>
              <a:t> is that you can run different operating systems and different code on them</a:t>
            </a:r>
          </a:p>
          <a:p>
            <a:r>
              <a:rPr lang="en-AU" dirty="0" smtClean="0"/>
              <a:t>They are more flexible, more powerful than many others on the market</a:t>
            </a:r>
          </a:p>
          <a:p>
            <a:r>
              <a:rPr lang="en-AU" dirty="0" smtClean="0"/>
              <a:t>This means more options = more confusion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RPi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16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Raspbian</a:t>
            </a:r>
            <a:endParaRPr lang="en-AU" dirty="0" smtClean="0"/>
          </a:p>
          <a:p>
            <a:r>
              <a:rPr lang="en-AU" dirty="0">
                <a:solidFill>
                  <a:srgbClr val="FFFF00"/>
                </a:solidFill>
              </a:rPr>
              <a:t>https://www.raspberrypi.org/downloads/raspbian/</a:t>
            </a:r>
            <a:endParaRPr lang="en-AU" dirty="0" smtClean="0"/>
          </a:p>
          <a:p>
            <a:r>
              <a:rPr lang="en-AU" dirty="0" smtClean="0"/>
              <a:t>NOTE</a:t>
            </a:r>
            <a:r>
              <a:rPr lang="en-AU" dirty="0" smtClean="0"/>
              <a:t>: all images run from the Micro SD card – you may need the adapter to fit into your PC/laptop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recommendation</a:t>
            </a:r>
            <a:endParaRPr lang="en-AU" dirty="0"/>
          </a:p>
        </p:txBody>
      </p:sp>
      <p:pic>
        <p:nvPicPr>
          <p:cNvPr id="1026" name="Picture 2" descr="http://ww.dealwinwin.com/wwwimages/product/I2/2013-05-08-2259401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62764" y="3861048"/>
            <a:ext cx="2714774" cy="27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NOOBS (New Out Of the Box Software)</a:t>
            </a:r>
          </a:p>
          <a:p>
            <a:r>
              <a:rPr lang="en-AU" dirty="0">
                <a:solidFill>
                  <a:srgbClr val="FFFF00"/>
                </a:solidFill>
              </a:rPr>
              <a:t>https://www.raspberrypi.org/help/noobs-setup/</a:t>
            </a:r>
          </a:p>
          <a:p>
            <a:r>
              <a:rPr lang="en-AU" dirty="0"/>
              <a:t>NOOBS can often come as a pre-install option</a:t>
            </a:r>
          </a:p>
          <a:p>
            <a:r>
              <a:rPr lang="en-AU" dirty="0" err="1" smtClean="0"/>
              <a:t>Openelec</a:t>
            </a:r>
            <a:r>
              <a:rPr lang="en-AU" dirty="0" smtClean="0"/>
              <a:t> </a:t>
            </a:r>
            <a:r>
              <a:rPr lang="en-AU" dirty="0"/>
              <a:t>for home media </a:t>
            </a:r>
            <a:r>
              <a:rPr lang="en-AU" dirty="0" smtClean="0"/>
              <a:t>centre</a:t>
            </a:r>
            <a:endParaRPr lang="en-AU" dirty="0"/>
          </a:p>
          <a:p>
            <a:r>
              <a:rPr lang="en-AU" dirty="0"/>
              <a:t>Yes you can run Windows or Ubuntu and others…</a:t>
            </a:r>
          </a:p>
          <a:p>
            <a:r>
              <a:rPr lang="en-AU" dirty="0"/>
              <a:t>Unzip as </a:t>
            </a:r>
            <a:r>
              <a:rPr lang="en-AU" dirty="0" smtClean="0"/>
              <a:t>required and install to the Micro SD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OS’s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41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Win 32 disk imager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http</a:t>
            </a:r>
            <a:r>
              <a:rPr lang="en-AU" dirty="0">
                <a:solidFill>
                  <a:srgbClr val="FFFF00"/>
                </a:solidFill>
              </a:rPr>
              <a:t>://</a:t>
            </a:r>
            <a:r>
              <a:rPr lang="en-AU" dirty="0" smtClean="0">
                <a:solidFill>
                  <a:srgbClr val="FFFF00"/>
                </a:solidFill>
              </a:rPr>
              <a:t>www.raspberry-projects.com/pi/pi-operating-systems/win32diskimager</a:t>
            </a:r>
          </a:p>
          <a:p>
            <a:r>
              <a:rPr lang="en-AU" dirty="0" smtClean="0"/>
              <a:t>Use the disk imager to point the </a:t>
            </a:r>
            <a:r>
              <a:rPr lang="en-AU" dirty="0" err="1" smtClean="0"/>
              <a:t>Raspbian</a:t>
            </a:r>
            <a:r>
              <a:rPr lang="en-AU" dirty="0" smtClean="0"/>
              <a:t> image to the Micro SD card to write the image</a:t>
            </a:r>
          </a:p>
          <a:p>
            <a:r>
              <a:rPr lang="en-AU" dirty="0" smtClean="0"/>
              <a:t>Install the card into the </a:t>
            </a:r>
            <a:r>
              <a:rPr lang="en-AU" dirty="0" err="1" smtClean="0"/>
              <a:t>RPi</a:t>
            </a:r>
            <a:r>
              <a:rPr lang="en-AU" dirty="0" smtClean="0"/>
              <a:t> and power it on….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Installing </a:t>
            </a:r>
            <a:r>
              <a:rPr lang="en-AU" dirty="0" err="1" smtClean="0"/>
              <a:t>raspbian</a:t>
            </a:r>
            <a:r>
              <a:rPr lang="en-AU" dirty="0" smtClean="0"/>
              <a:t> with windows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51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714</Words>
  <Application>Microsoft Office PowerPoint</Application>
  <PresentationFormat>Custom</PresentationFormat>
  <Paragraphs>92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Cambria</vt:lpstr>
      <vt:lpstr>Century Gothic</vt:lpstr>
      <vt:lpstr>Crimson landscape design template</vt:lpstr>
      <vt:lpstr>Raspberry Pi</vt:lpstr>
      <vt:lpstr>Objectives</vt:lpstr>
      <vt:lpstr>Computer in your hand</vt:lpstr>
      <vt:lpstr>PowerPoint Presentation</vt:lpstr>
      <vt:lpstr>PowerPoint Presentation</vt:lpstr>
      <vt:lpstr>RPi</vt:lpstr>
      <vt:lpstr>Our recommendation</vt:lpstr>
      <vt:lpstr>Other OS’s</vt:lpstr>
      <vt:lpstr>Installing raspbian with windows</vt:lpstr>
      <vt:lpstr>Installing raspBian with linux</vt:lpstr>
      <vt:lpstr>Installing raspbian with Apple</vt:lpstr>
      <vt:lpstr>Starting up the Rpi for the first time</vt:lpstr>
      <vt:lpstr>You will see a configuration window:</vt:lpstr>
      <vt:lpstr>login</vt:lpstr>
      <vt:lpstr>The Shell, or Bash:</vt:lpstr>
      <vt:lpstr>Enable ssh manually</vt:lpstr>
      <vt:lpstr>startx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2015-10-05T20:02:43Z</dcterms:created>
  <dcterms:modified xsi:type="dcterms:W3CDTF">2015-12-16T00:23:03Z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