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70" r:id="rId4"/>
    <p:sldId id="261" r:id="rId5"/>
    <p:sldId id="262" r:id="rId6"/>
    <p:sldId id="271" r:id="rId7"/>
    <p:sldId id="264" r:id="rId8"/>
    <p:sldId id="266" r:id="rId9"/>
    <p:sldId id="284" r:id="rId10"/>
    <p:sldId id="285" r:id="rId11"/>
    <p:sldId id="263" r:id="rId12"/>
    <p:sldId id="265" r:id="rId13"/>
    <p:sldId id="267" r:id="rId14"/>
    <p:sldId id="268" r:id="rId15"/>
    <p:sldId id="269" r:id="rId16"/>
    <p:sldId id="275" r:id="rId17"/>
    <p:sldId id="279" r:id="rId18"/>
    <p:sldId id="272" r:id="rId19"/>
    <p:sldId id="277" r:id="rId20"/>
    <p:sldId id="281" r:id="rId21"/>
    <p:sldId id="280" r:id="rId22"/>
    <p:sldId id="282" r:id="rId23"/>
    <p:sldId id="276" r:id="rId24"/>
    <p:sldId id="273" r:id="rId25"/>
    <p:sldId id="283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74" r:id="rId37"/>
    <p:sldId id="297" r:id="rId38"/>
    <p:sldId id="298" r:id="rId39"/>
    <p:sldId id="299" r:id="rId40"/>
    <p:sldId id="300" r:id="rId41"/>
    <p:sldId id="301" r:id="rId42"/>
    <p:sldId id="302" r:id="rId43"/>
    <p:sldId id="303" r:id="rId44"/>
    <p:sldId id="286" r:id="rId4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33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20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4/21/2017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.apple.com/swift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hyperlink" Target="https://developer.apple.com/swift/playgrounds/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mputerhope.com/jargon/program.htm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ctoria.ac.nz/" TargetMode="External"/><Relationship Id="rId2" Type="http://schemas.openxmlformats.org/officeDocument/2006/relationships/hyperlink" Target="mailto:john.barrow@vuw.ac.nz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://www.victoria.ac.nz/ecs/" TargetMode="External"/><Relationship Id="rId4" Type="http://schemas.openxmlformats.org/officeDocument/2006/relationships/image" Target="../media/image3.GI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drive/folders/0B09VFAbe_8VMT0RJRlRfZk1wMEk" TargetMode="External"/><Relationship Id="rId2" Type="http://schemas.openxmlformats.org/officeDocument/2006/relationships/hyperlink" Target="https://tickleapp.com/press_kit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puterhope.com/jargon/program.htm" TargetMode="External"/><Relationship Id="rId2" Type="http://schemas.openxmlformats.org/officeDocument/2006/relationships/hyperlink" Target="https://tickleapp.com/hour-of-code/orca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tickleapp.com/" TargetMode="External"/><Relationship Id="rId2" Type="http://schemas.openxmlformats.org/officeDocument/2006/relationships/hyperlink" Target="https://scratch.mit.ed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Tickle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smtClean="0"/>
              <a:t>An introduction to Programming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5764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343" y="113198"/>
            <a:ext cx="5009140" cy="6744802"/>
          </a:xfrm>
        </p:spPr>
      </p:pic>
      <p:sp>
        <p:nvSpPr>
          <p:cNvPr id="7" name="TextBox 6"/>
          <p:cNvSpPr txBox="1"/>
          <p:nvPr/>
        </p:nvSpPr>
        <p:spPr>
          <a:xfrm>
            <a:off x="8314224" y="3113937"/>
            <a:ext cx="3620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Devices and Characters (add)</a:t>
            </a:r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8332482" y="2029328"/>
            <a:ext cx="3620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Active Program</a:t>
            </a:r>
            <a:endParaRPr lang="en-AU" dirty="0"/>
          </a:p>
        </p:txBody>
      </p:sp>
      <p:sp>
        <p:nvSpPr>
          <p:cNvPr id="9" name="TextBox 8"/>
          <p:cNvSpPr txBox="1"/>
          <p:nvPr/>
        </p:nvSpPr>
        <p:spPr>
          <a:xfrm>
            <a:off x="8277686" y="1663959"/>
            <a:ext cx="3620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Start and Stop button</a:t>
            </a:r>
            <a:endParaRPr lang="en-AU" dirty="0"/>
          </a:p>
        </p:txBody>
      </p:sp>
      <p:sp>
        <p:nvSpPr>
          <p:cNvPr id="10" name="TextBox 9"/>
          <p:cNvSpPr txBox="1"/>
          <p:nvPr/>
        </p:nvSpPr>
        <p:spPr>
          <a:xfrm>
            <a:off x="8332482" y="2405934"/>
            <a:ext cx="3620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X&amp;Y coordinates</a:t>
            </a:r>
            <a:endParaRPr lang="en-AU" dirty="0"/>
          </a:p>
        </p:txBody>
      </p:sp>
      <p:sp>
        <p:nvSpPr>
          <p:cNvPr id="11" name="TextBox 10"/>
          <p:cNvSpPr txBox="1"/>
          <p:nvPr/>
        </p:nvSpPr>
        <p:spPr>
          <a:xfrm>
            <a:off x="8295964" y="832962"/>
            <a:ext cx="36200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Full screen play the active program</a:t>
            </a:r>
            <a:endParaRPr lang="en-AU" dirty="0"/>
          </a:p>
        </p:txBody>
      </p:sp>
      <p:sp>
        <p:nvSpPr>
          <p:cNvPr id="12" name="TextBox 11"/>
          <p:cNvSpPr txBox="1"/>
          <p:nvPr/>
        </p:nvSpPr>
        <p:spPr>
          <a:xfrm>
            <a:off x="1342876" y="1294627"/>
            <a:ext cx="1803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dirty="0" smtClean="0"/>
              <a:t>Project name</a:t>
            </a:r>
            <a:endParaRPr lang="en-AU" dirty="0"/>
          </a:p>
        </p:txBody>
      </p:sp>
      <p:sp>
        <p:nvSpPr>
          <p:cNvPr id="13" name="TextBox 12"/>
          <p:cNvSpPr txBox="1"/>
          <p:nvPr/>
        </p:nvSpPr>
        <p:spPr>
          <a:xfrm>
            <a:off x="1342876" y="4022276"/>
            <a:ext cx="1803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dirty="0" smtClean="0"/>
              <a:t>Programming modules</a:t>
            </a:r>
            <a:endParaRPr lang="en-AU" dirty="0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3256384" y="4161453"/>
            <a:ext cx="933061" cy="270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3213753" y="1190044"/>
            <a:ext cx="933061" cy="270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7651102" y="1159333"/>
            <a:ext cx="626585" cy="8678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651102" y="1754155"/>
            <a:ext cx="644862" cy="10754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650202" y="2260555"/>
            <a:ext cx="654882" cy="35968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endCxn id="7" idx="1"/>
          </p:cNvCxnSpPr>
          <p:nvPr/>
        </p:nvCxnSpPr>
        <p:spPr>
          <a:xfrm>
            <a:off x="7681278" y="2883974"/>
            <a:ext cx="632946" cy="41462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8277685" y="4112081"/>
            <a:ext cx="36200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Program specific to each device or character</a:t>
            </a:r>
            <a:endParaRPr lang="en-AU" dirty="0"/>
          </a:p>
        </p:txBody>
      </p:sp>
      <p:cxnSp>
        <p:nvCxnSpPr>
          <p:cNvPr id="28" name="Elbow Connector 27"/>
          <p:cNvCxnSpPr/>
          <p:nvPr/>
        </p:nvCxnSpPr>
        <p:spPr>
          <a:xfrm rot="10800000">
            <a:off x="6046238" y="2897587"/>
            <a:ext cx="2146041" cy="1534454"/>
          </a:xfrm>
          <a:prstGeom prst="bentConnector3">
            <a:avLst>
              <a:gd name="adj1" fmla="val 100870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889522" y="182398"/>
            <a:ext cx="744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Help</a:t>
            </a:r>
            <a:endParaRPr lang="en-AU" dirty="0"/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5173930" y="367064"/>
            <a:ext cx="715592" cy="78906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endCxn id="36" idx="1"/>
          </p:cNvCxnSpPr>
          <p:nvPr/>
        </p:nvCxnSpPr>
        <p:spPr>
          <a:xfrm>
            <a:off x="7681278" y="2566405"/>
            <a:ext cx="623806" cy="40624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8305084" y="2787987"/>
            <a:ext cx="3620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Display active program view</a:t>
            </a:r>
            <a:endParaRPr lang="en-AU" dirty="0"/>
          </a:p>
        </p:txBody>
      </p:sp>
      <p:cxnSp>
        <p:nvCxnSpPr>
          <p:cNvPr id="37" name="Straight Connector 36"/>
          <p:cNvCxnSpPr/>
          <p:nvPr/>
        </p:nvCxnSpPr>
        <p:spPr>
          <a:xfrm>
            <a:off x="6634066" y="1861699"/>
            <a:ext cx="1662736" cy="34991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891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Part 1: NYAN </a:t>
            </a:r>
            <a:r>
              <a:rPr lang="en-AU" dirty="0" smtClean="0"/>
              <a:t>orca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Do to </a:t>
            </a:r>
            <a:r>
              <a:rPr lang="en-AU" dirty="0" smtClean="0"/>
              <a:t>this manually:</a:t>
            </a:r>
          </a:p>
          <a:p>
            <a:r>
              <a:rPr lang="en-AU" dirty="0" smtClean="0"/>
              <a:t>Start </a:t>
            </a:r>
            <a:r>
              <a:rPr lang="en-AU" dirty="0" smtClean="0"/>
              <a:t>new </a:t>
            </a:r>
            <a:r>
              <a:rPr lang="en-AU" dirty="0" smtClean="0"/>
              <a:t>project, Select Orca</a:t>
            </a:r>
            <a:endParaRPr lang="en-AU" dirty="0" smtClean="0"/>
          </a:p>
          <a:p>
            <a:r>
              <a:rPr lang="en-AU" dirty="0" smtClean="0"/>
              <a:t>Give it your </a:t>
            </a:r>
            <a:r>
              <a:rPr lang="en-AU" dirty="0" smtClean="0"/>
              <a:t>name if you want to (it will name it Orca 1,2,3… to rename go to the project window, click on the 3 dots for the project and select rename).</a:t>
            </a:r>
            <a:endParaRPr lang="en-AU" dirty="0" smtClean="0"/>
          </a:p>
          <a:p>
            <a:r>
              <a:rPr lang="en-AU" dirty="0" smtClean="0"/>
              <a:t>Double tap on the screen background in the right hand picture window</a:t>
            </a:r>
          </a:p>
          <a:p>
            <a:r>
              <a:rPr lang="en-AU" dirty="0" smtClean="0"/>
              <a:t>Change the background to ‘8Bit Night Sky’</a:t>
            </a:r>
          </a:p>
          <a:p>
            <a:r>
              <a:rPr lang="en-AU" dirty="0" smtClean="0"/>
              <a:t>Click on Add</a:t>
            </a:r>
          </a:p>
          <a:p>
            <a:r>
              <a:rPr lang="en-AU" dirty="0" smtClean="0"/>
              <a:t>Select the ‘8Bit </a:t>
            </a:r>
            <a:r>
              <a:rPr lang="en-AU" dirty="0" smtClean="0"/>
              <a:t>Swimming Orca</a:t>
            </a:r>
            <a:r>
              <a:rPr lang="en-AU" dirty="0" smtClean="0"/>
              <a:t>’ (with rainbow streamer</a:t>
            </a:r>
            <a:r>
              <a:rPr lang="en-AU" dirty="0" smtClean="0"/>
              <a:t>!)</a:t>
            </a:r>
          </a:p>
          <a:p>
            <a:r>
              <a:rPr lang="en-AU" dirty="0" smtClean="0"/>
              <a:t>To delete the default Orca press and hold on it, then select delete in the top left hand corner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760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Cutting the code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First block of code:</a:t>
            </a:r>
          </a:p>
          <a:p>
            <a:r>
              <a:rPr lang="en-AU" dirty="0" smtClean="0"/>
              <a:t>Add an event ‘When starting to play’</a:t>
            </a:r>
          </a:p>
          <a:p>
            <a:r>
              <a:rPr lang="en-AU" dirty="0" smtClean="0"/>
              <a:t>Add a motion ‘go to last touch point’</a:t>
            </a:r>
          </a:p>
          <a:p>
            <a:r>
              <a:rPr lang="en-AU" dirty="0" smtClean="0"/>
              <a:t>Add a control ‘forever’</a:t>
            </a:r>
          </a:p>
          <a:p>
            <a:endParaRPr lang="en-AU" dirty="0"/>
          </a:p>
          <a:p>
            <a:r>
              <a:rPr lang="en-AU" dirty="0" smtClean="0"/>
              <a:t>Second block of code:</a:t>
            </a:r>
          </a:p>
          <a:p>
            <a:r>
              <a:rPr lang="en-AU" dirty="0" smtClean="0"/>
              <a:t>Add an event ‘When starting to play’</a:t>
            </a:r>
          </a:p>
          <a:p>
            <a:r>
              <a:rPr lang="en-AU" dirty="0" smtClean="0"/>
              <a:t>Add a sound ‘Play sound </a:t>
            </a:r>
            <a:r>
              <a:rPr lang="en-AU" i="1" dirty="0" smtClean="0"/>
              <a:t>Nyan Cat </a:t>
            </a:r>
            <a:r>
              <a:rPr lang="en-AU" dirty="0" smtClean="0"/>
              <a:t>until done’</a:t>
            </a:r>
          </a:p>
          <a:p>
            <a:r>
              <a:rPr lang="en-AU" dirty="0" smtClean="0"/>
              <a:t>Add a control ‘forever’</a:t>
            </a:r>
            <a:endParaRPr lang="en-AU" dirty="0"/>
          </a:p>
        </p:txBody>
      </p:sp>
      <p:pic>
        <p:nvPicPr>
          <p:cNvPr id="1026" name="Picture 2" descr="Image result for tickle app par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3965" y="2263661"/>
            <a:ext cx="1770671" cy="609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tickleapp.com/static/pages/courses/O001/image_2.png?f2f02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124" y="2637236"/>
            <a:ext cx="2258473" cy="129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tickle app par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9379" y="4219576"/>
            <a:ext cx="2439961" cy="840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072" y="5221247"/>
            <a:ext cx="1770671" cy="5019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724" y="4793151"/>
            <a:ext cx="1194684" cy="134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05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Try it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Hit play, the green arrow in the upper right hand corner</a:t>
            </a:r>
          </a:p>
          <a:p>
            <a:r>
              <a:rPr lang="en-AU" dirty="0" smtClean="0"/>
              <a:t>Tap the screen to move the Nyan Orca around</a:t>
            </a:r>
          </a:p>
          <a:p>
            <a:r>
              <a:rPr lang="en-AU" dirty="0" smtClean="0"/>
              <a:t>We cannot access the Nyan Cat sound so select a different one it is only for the demo)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8954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Advanced view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695" y="1837038"/>
            <a:ext cx="5173363" cy="4744994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AU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func</a:t>
            </a:r>
            <a:r>
              <a:rPr lang="en-AU" dirty="0"/>
              <a:t> </a:t>
            </a:r>
            <a:r>
              <a:rPr lang="en-AU" dirty="0" err="1"/>
              <a:t>onStart</a:t>
            </a:r>
            <a:r>
              <a:rPr lang="en-AU" dirty="0"/>
              <a:t>() {</a:t>
            </a:r>
          </a:p>
          <a:p>
            <a:pPr marL="0" indent="0">
              <a:buNone/>
            </a:pPr>
            <a:r>
              <a:rPr lang="en-AU" dirty="0"/>
              <a:t>	</a:t>
            </a:r>
            <a:r>
              <a:rPr lang="en-A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guard let </a:t>
            </a:r>
            <a:r>
              <a:rPr lang="en-AU" dirty="0" err="1"/>
              <a:t>nyanWhale</a:t>
            </a:r>
            <a:r>
              <a:rPr lang="en-AU" dirty="0"/>
              <a:t> = </a:t>
            </a:r>
            <a:r>
              <a:rPr lang="en-AU" dirty="0" err="1">
                <a:solidFill>
                  <a:srgbClr val="92D050"/>
                </a:solidFill>
              </a:rPr>
              <a:t>getCurrentCharacter</a:t>
            </a:r>
            <a:r>
              <a:rPr lang="en-AU" dirty="0">
                <a:solidFill>
                  <a:srgbClr val="92D050"/>
                </a:solidFill>
              </a:rPr>
              <a:t>() </a:t>
            </a:r>
            <a:r>
              <a:rPr lang="en-AU" dirty="0"/>
              <a:t>else {</a:t>
            </a:r>
          </a:p>
          <a:p>
            <a:pPr marL="0" indent="0">
              <a:buNone/>
            </a:pPr>
            <a:r>
              <a:rPr lang="en-AU" dirty="0"/>
              <a:t>		return</a:t>
            </a:r>
          </a:p>
          <a:p>
            <a:pPr marL="0" indent="0">
              <a:buNone/>
            </a:pPr>
            <a:r>
              <a:rPr lang="en-AU" dirty="0"/>
              <a:t>	}</a:t>
            </a:r>
          </a:p>
          <a:p>
            <a:pPr marL="0" indent="0">
              <a:buNone/>
            </a:pPr>
            <a:r>
              <a:rPr lang="en-AU" dirty="0"/>
              <a:t>	</a:t>
            </a:r>
            <a:r>
              <a:rPr lang="en-A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while true</a:t>
            </a:r>
            <a:r>
              <a:rPr lang="en-AU" dirty="0"/>
              <a:t>  {</a:t>
            </a:r>
          </a:p>
          <a:p>
            <a:pPr marL="0" indent="0">
              <a:buNone/>
            </a:pPr>
            <a:r>
              <a:rPr lang="en-AU" dirty="0"/>
              <a:t>		</a:t>
            </a:r>
            <a:r>
              <a:rPr lang="en-AU" dirty="0" err="1">
                <a:solidFill>
                  <a:srgbClr val="92D050"/>
                </a:solidFill>
              </a:rPr>
              <a:t>nyanWhale</a:t>
            </a:r>
            <a:r>
              <a:rPr lang="en-AU" dirty="0" err="1"/>
              <a:t>.</a:t>
            </a:r>
            <a:r>
              <a:rPr lang="en-AU" dirty="0" err="1">
                <a:solidFill>
                  <a:srgbClr val="00B0F0"/>
                </a:solidFill>
              </a:rPr>
              <a:t>goTo</a:t>
            </a:r>
            <a:r>
              <a:rPr lang="en-AU" dirty="0"/>
              <a:t>(</a:t>
            </a:r>
            <a:r>
              <a:rPr lang="en-AU" dirty="0">
                <a:solidFill>
                  <a:srgbClr val="7030A0"/>
                </a:solidFill>
              </a:rPr>
              <a:t>_</a:t>
            </a:r>
            <a:r>
              <a:rPr lang="en-AU" dirty="0" err="1">
                <a:solidFill>
                  <a:srgbClr val="7030A0"/>
                </a:solidFill>
              </a:rPr>
              <a:t>last_touch_point</a:t>
            </a:r>
            <a:r>
              <a:rPr lang="en-AU" dirty="0">
                <a:solidFill>
                  <a:srgbClr val="7030A0"/>
                </a:solidFill>
              </a:rPr>
              <a:t>_</a:t>
            </a:r>
            <a:r>
              <a:rPr lang="en-AU" dirty="0"/>
              <a:t>)</a:t>
            </a:r>
          </a:p>
          <a:p>
            <a:pPr marL="0" indent="0">
              <a:buNone/>
            </a:pPr>
            <a:r>
              <a:rPr lang="en-AU" dirty="0"/>
              <a:t>	}</a:t>
            </a:r>
          </a:p>
          <a:p>
            <a:pPr marL="0" indent="0">
              <a:buNone/>
            </a:pPr>
            <a:r>
              <a:rPr lang="en-AU" dirty="0"/>
              <a:t>}</a:t>
            </a:r>
          </a:p>
          <a:p>
            <a:pPr marL="0" indent="0">
              <a:buNone/>
            </a:pPr>
            <a:r>
              <a:rPr lang="en-AU" dirty="0"/>
              <a:t> </a:t>
            </a:r>
          </a:p>
          <a:p>
            <a:pPr marL="0" indent="0">
              <a:buNone/>
            </a:pPr>
            <a:r>
              <a:rPr lang="en-AU" dirty="0"/>
              <a:t> </a:t>
            </a:r>
          </a:p>
          <a:p>
            <a:pPr marL="0" indent="0">
              <a:buNone/>
            </a:pPr>
            <a:r>
              <a:rPr lang="en-AU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func</a:t>
            </a:r>
            <a:r>
              <a:rPr lang="en-AU" dirty="0"/>
              <a:t> </a:t>
            </a:r>
            <a:r>
              <a:rPr lang="en-AU" dirty="0" err="1"/>
              <a:t>onStart</a:t>
            </a:r>
            <a:r>
              <a:rPr lang="en-AU" dirty="0"/>
              <a:t>() {</a:t>
            </a:r>
          </a:p>
          <a:p>
            <a:pPr marL="0" indent="0">
              <a:buNone/>
            </a:pPr>
            <a:r>
              <a:rPr lang="en-AU" dirty="0"/>
              <a:t>	</a:t>
            </a:r>
            <a:r>
              <a:rPr lang="en-A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guard let </a:t>
            </a:r>
            <a:r>
              <a:rPr lang="en-AU" dirty="0" err="1"/>
              <a:t>nyanWhale</a:t>
            </a:r>
            <a:r>
              <a:rPr lang="en-AU" dirty="0"/>
              <a:t> = </a:t>
            </a:r>
            <a:r>
              <a:rPr lang="en-AU" dirty="0" err="1">
                <a:solidFill>
                  <a:srgbClr val="92D050"/>
                </a:solidFill>
              </a:rPr>
              <a:t>getCurrentCharacter</a:t>
            </a:r>
            <a:r>
              <a:rPr lang="en-AU" dirty="0">
                <a:solidFill>
                  <a:srgbClr val="92D050"/>
                </a:solidFill>
              </a:rPr>
              <a:t>() </a:t>
            </a:r>
            <a:r>
              <a:rPr lang="en-A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else</a:t>
            </a:r>
            <a:r>
              <a:rPr lang="en-AU" dirty="0"/>
              <a:t> {</a:t>
            </a:r>
          </a:p>
          <a:p>
            <a:pPr marL="0" indent="0">
              <a:buNone/>
            </a:pPr>
            <a:r>
              <a:rPr lang="en-AU" dirty="0"/>
              <a:t>		return</a:t>
            </a:r>
          </a:p>
          <a:p>
            <a:pPr marL="0" indent="0">
              <a:buNone/>
            </a:pPr>
            <a:r>
              <a:rPr lang="en-AU" dirty="0"/>
              <a:t>	}</a:t>
            </a:r>
          </a:p>
          <a:p>
            <a:pPr marL="0" indent="0">
              <a:buNone/>
            </a:pPr>
            <a:r>
              <a:rPr lang="en-AU" dirty="0"/>
              <a:t>	</a:t>
            </a:r>
            <a:r>
              <a:rPr lang="en-A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while true</a:t>
            </a:r>
            <a:r>
              <a:rPr lang="en-AU" dirty="0"/>
              <a:t>  {</a:t>
            </a:r>
          </a:p>
          <a:p>
            <a:pPr marL="0" indent="0">
              <a:buNone/>
            </a:pPr>
            <a:r>
              <a:rPr lang="en-AU" dirty="0"/>
              <a:t>		</a:t>
            </a:r>
            <a:r>
              <a:rPr lang="en-AU" dirty="0" err="1">
                <a:solidFill>
                  <a:srgbClr val="92D050"/>
                </a:solidFill>
              </a:rPr>
              <a:t>nyanWhale</a:t>
            </a:r>
            <a:r>
              <a:rPr lang="en-AU" dirty="0" err="1"/>
              <a:t>.</a:t>
            </a:r>
            <a:r>
              <a:rPr lang="en-AU" dirty="0" err="1">
                <a:solidFill>
                  <a:srgbClr val="00B0F0"/>
                </a:solidFill>
              </a:rPr>
              <a:t>playSoundAndWait</a:t>
            </a:r>
            <a:r>
              <a:rPr lang="en-AU" dirty="0"/>
              <a:t>(</a:t>
            </a:r>
            <a:r>
              <a:rPr lang="en-AU" dirty="0">
                <a:solidFill>
                  <a:srgbClr val="7030A0"/>
                </a:solidFill>
              </a:rPr>
              <a:t>Nyan Cat</a:t>
            </a:r>
            <a:r>
              <a:rPr lang="en-AU" dirty="0"/>
              <a:t>)</a:t>
            </a:r>
          </a:p>
          <a:p>
            <a:pPr marL="0" indent="0">
              <a:buNone/>
            </a:pPr>
            <a:r>
              <a:rPr lang="en-AU" dirty="0"/>
              <a:t>	}</a:t>
            </a:r>
          </a:p>
          <a:p>
            <a:pPr marL="0" indent="0">
              <a:buNone/>
            </a:pPr>
            <a:r>
              <a:rPr lang="en-AU" dirty="0"/>
              <a:t>}</a:t>
            </a:r>
          </a:p>
          <a:p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1352" y="378985"/>
            <a:ext cx="1253242" cy="124099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776539" y="2057401"/>
            <a:ext cx="294914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200" dirty="0">
                <a:hlinkClick r:id="rId3"/>
              </a:rPr>
              <a:t>https://developer.apple.com/swift</a:t>
            </a:r>
            <a:r>
              <a:rPr lang="en-AU" sz="1200" dirty="0" smtClean="0">
                <a:hlinkClick r:id="rId3"/>
              </a:rPr>
              <a:t>/</a:t>
            </a:r>
            <a:r>
              <a:rPr lang="en-AU" sz="1200" dirty="0" smtClean="0"/>
              <a:t> </a:t>
            </a:r>
            <a:endParaRPr lang="en-AU" sz="1200" dirty="0"/>
          </a:p>
        </p:txBody>
      </p:sp>
      <p:sp>
        <p:nvSpPr>
          <p:cNvPr id="6" name="Rectangle 5"/>
          <p:cNvSpPr/>
          <p:nvPr/>
        </p:nvSpPr>
        <p:spPr>
          <a:xfrm>
            <a:off x="7319333" y="2334400"/>
            <a:ext cx="38635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200" dirty="0">
                <a:hlinkClick r:id="rId4"/>
              </a:rPr>
              <a:t>https://developer.apple.com/swift/playgrounds</a:t>
            </a:r>
            <a:r>
              <a:rPr lang="en-AU" sz="1200" dirty="0" smtClean="0">
                <a:hlinkClick r:id="rId4"/>
              </a:rPr>
              <a:t>/</a:t>
            </a:r>
            <a:r>
              <a:rPr lang="en-AU" sz="1200" dirty="0" smtClean="0"/>
              <a:t> </a:t>
            </a:r>
            <a:endParaRPr lang="en-AU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9368" y="2888398"/>
            <a:ext cx="5162550" cy="381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32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Q&amp;A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What is a </a:t>
            </a:r>
            <a:r>
              <a:rPr lang="en-AU" u="sng" dirty="0" smtClean="0"/>
              <a:t>program</a:t>
            </a:r>
            <a:r>
              <a:rPr lang="en-AU" dirty="0" smtClean="0"/>
              <a:t>?</a:t>
            </a:r>
          </a:p>
          <a:p>
            <a:r>
              <a:rPr lang="en-AU" dirty="0" smtClean="0"/>
              <a:t>A set of instructions that tell the computer what to do</a:t>
            </a:r>
          </a:p>
          <a:p>
            <a:r>
              <a:rPr lang="en-AU" dirty="0" smtClean="0"/>
              <a:t>What does the ‘forever’ block do?</a:t>
            </a:r>
          </a:p>
          <a:p>
            <a:r>
              <a:rPr lang="en-AU" dirty="0" smtClean="0"/>
              <a:t>A </a:t>
            </a:r>
            <a:r>
              <a:rPr lang="en-AU" u="sng" dirty="0" smtClean="0"/>
              <a:t>loop</a:t>
            </a:r>
            <a:r>
              <a:rPr lang="en-AU" dirty="0" smtClean="0"/>
              <a:t>, to repeat a block of code over and over until it is interrupted or a threshold (limit) is reached.</a:t>
            </a:r>
          </a:p>
          <a:p>
            <a:r>
              <a:rPr lang="en-AU" u="sng" dirty="0" smtClean="0"/>
              <a:t>Go to </a:t>
            </a:r>
            <a:r>
              <a:rPr lang="en-AU" dirty="0" smtClean="0"/>
              <a:t>does?</a:t>
            </a:r>
          </a:p>
          <a:p>
            <a:r>
              <a:rPr lang="en-AU" dirty="0" smtClean="0"/>
              <a:t>Sends you to a place to do something in the code</a:t>
            </a:r>
          </a:p>
          <a:p>
            <a:r>
              <a:rPr lang="en-AU" dirty="0" smtClean="0"/>
              <a:t>An </a:t>
            </a:r>
            <a:r>
              <a:rPr lang="en-AU" u="sng" dirty="0" smtClean="0"/>
              <a:t>argument</a:t>
            </a:r>
            <a:r>
              <a:rPr lang="en-AU" dirty="0" smtClean="0"/>
              <a:t> is what you are to do, in this program we have 2 arguments:</a:t>
            </a:r>
          </a:p>
          <a:p>
            <a:r>
              <a:rPr lang="en-AU" dirty="0" smtClean="0"/>
              <a:t>the ‘last touch point’ and ‘play sounds Nyan Cat’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65596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Teaching notes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It is intended that these slides be delivered at a rate appropriate to the audience which can vary greatly.</a:t>
            </a:r>
          </a:p>
          <a:p>
            <a:r>
              <a:rPr lang="en-AU" dirty="0" smtClean="0"/>
              <a:t>Therefore these slides are all in ‘one lesson’ but can be broken up and delivered as suits the teacher’s, students’ and classroom needs.</a:t>
            </a:r>
          </a:p>
          <a:p>
            <a:r>
              <a:rPr lang="en-AU" dirty="0" smtClean="0"/>
              <a:t>The Nyan Orca was noisy and fun to encourage engagement, but to be enough as a standalone with extension for those that were keen. It is the demo on offer with tickle.</a:t>
            </a:r>
          </a:p>
          <a:p>
            <a:r>
              <a:rPr lang="en-AU" dirty="0" smtClean="0"/>
              <a:t>The next exercises are more structured and intended to be more disciplined in the teaching delivered. These are all taken directly from the web site.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78007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Part 2: Swimming orca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rgbClr val="333333"/>
                </a:solidFill>
              </a:rPr>
              <a:t>The blocks attached to this block start to execute after tapping the        button.</a:t>
            </a:r>
            <a:endParaRPr lang="en-AU" dirty="0" smtClean="0"/>
          </a:p>
          <a:p>
            <a:r>
              <a:rPr lang="en-AU" dirty="0" smtClean="0"/>
              <a:t>To make the Orca swim to your finger point touch</a:t>
            </a:r>
          </a:p>
          <a:p>
            <a:r>
              <a:rPr lang="en-AU" dirty="0" smtClean="0"/>
              <a:t>We did this with the Nyan Orca</a:t>
            </a:r>
          </a:p>
          <a:p>
            <a:r>
              <a:rPr lang="en-AU" dirty="0" smtClean="0"/>
              <a:t>Start a new project, choose Orca</a:t>
            </a:r>
          </a:p>
          <a:p>
            <a:r>
              <a:rPr lang="en-AU" dirty="0" smtClean="0"/>
              <a:t>We have a loop and an 2 arguments:</a:t>
            </a:r>
          </a:p>
          <a:p>
            <a:endParaRPr lang="en-AU" dirty="0"/>
          </a:p>
          <a:p>
            <a:endParaRPr lang="en-AU" dirty="0"/>
          </a:p>
        </p:txBody>
      </p:sp>
      <p:pic>
        <p:nvPicPr>
          <p:cNvPr id="7170" name="Picture 2" descr="https://tickleapp.com/static/pages/courses/O001/image_2.png?f2f02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991" y="4931066"/>
            <a:ext cx="2800350" cy="160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Isosceles Triangle 4"/>
          <p:cNvSpPr/>
          <p:nvPr/>
        </p:nvSpPr>
        <p:spPr>
          <a:xfrm rot="5400000">
            <a:off x="1570302" y="2556768"/>
            <a:ext cx="379538" cy="364250"/>
          </a:xfrm>
          <a:prstGeom prst="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6" name="Picture 2" descr="Image result for tickle app par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443" y="3993405"/>
            <a:ext cx="2118382" cy="729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https://tickleapp.com/static/pages/courses/O002/image_2.png?35c2fe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4308" y="4515300"/>
            <a:ext cx="2238375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24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Exploring the program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 smtClean="0">
                <a:solidFill>
                  <a:srgbClr val="333333"/>
                </a:solidFill>
              </a:rPr>
              <a:t>The </a:t>
            </a:r>
            <a:r>
              <a:rPr lang="en-US" altLang="en-US" sz="2000" dirty="0">
                <a:solidFill>
                  <a:srgbClr val="333333"/>
                </a:solidFill>
              </a:rPr>
              <a:t>blocks attached to this block start to execute after tapping the </a:t>
            </a:r>
            <a:r>
              <a:rPr lang="en-US" altLang="en-US" sz="2000" dirty="0" smtClean="0">
                <a:solidFill>
                  <a:srgbClr val="333333"/>
                </a:solidFill>
              </a:rPr>
              <a:t>       button.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sz="2000" dirty="0">
              <a:solidFill>
                <a:srgbClr val="333333"/>
              </a:solidFill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sz="2000" dirty="0" smtClean="0">
              <a:solidFill>
                <a:srgbClr val="333333"/>
              </a:solidFill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sz="2000" dirty="0" smtClean="0">
              <a:solidFill>
                <a:srgbClr val="333333"/>
              </a:solidFill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 smtClean="0">
                <a:solidFill>
                  <a:srgbClr val="333333"/>
                </a:solidFill>
              </a:rPr>
              <a:t>The </a:t>
            </a:r>
            <a:r>
              <a:rPr lang="en-US" altLang="en-US" sz="2000" dirty="0">
                <a:solidFill>
                  <a:srgbClr val="333333"/>
                </a:solidFill>
              </a:rPr>
              <a:t>block will play the sound of the selected audio </a:t>
            </a:r>
            <a:r>
              <a:rPr lang="en-US" altLang="en-US" sz="2000" dirty="0" smtClean="0">
                <a:solidFill>
                  <a:srgbClr val="333333"/>
                </a:solidFill>
              </a:rPr>
              <a:t>file (if we add one!).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sz="2000" dirty="0">
              <a:solidFill>
                <a:srgbClr val="333333"/>
              </a:solidFill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000" dirty="0" smtClean="0">
              <a:solidFill>
                <a:srgbClr val="333333"/>
              </a:solidFill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sz="2000" dirty="0" smtClean="0">
              <a:solidFill>
                <a:srgbClr val="333333"/>
              </a:solidFill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 smtClean="0">
                <a:solidFill>
                  <a:srgbClr val="333333"/>
                </a:solidFill>
              </a:rPr>
              <a:t>The </a:t>
            </a:r>
            <a:r>
              <a:rPr lang="en-US" altLang="en-US" sz="2000" dirty="0">
                <a:solidFill>
                  <a:srgbClr val="333333"/>
                </a:solidFill>
              </a:rPr>
              <a:t>blocks inside this block will be executed n number of </a:t>
            </a:r>
            <a:r>
              <a:rPr lang="en-US" altLang="en-US" sz="2000" dirty="0" smtClean="0">
                <a:solidFill>
                  <a:srgbClr val="333333"/>
                </a:solidFill>
              </a:rPr>
              <a:t>times.</a:t>
            </a:r>
            <a:endParaRPr lang="en-US" altLang="en-US" sz="2000" dirty="0">
              <a:solidFill>
                <a:srgbClr val="333333"/>
              </a:solidFill>
            </a:endParaRPr>
          </a:p>
          <a:p>
            <a:endParaRPr lang="en-AU" sz="20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92333"/>
            <a:ext cx="25705" cy="184666"/>
          </a:xfrm>
          <a:prstGeom prst="rect">
            <a:avLst/>
          </a:prstGeom>
          <a:solidFill>
            <a:srgbClr val="DE8BA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696" tIns="0" rIns="12696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Hind"/>
            </a:endParaRPr>
          </a:p>
        </p:txBody>
      </p:sp>
      <p:pic>
        <p:nvPicPr>
          <p:cNvPr id="3074" name="Picture 2" descr="https://tickleapp.com/static/pages/courses/O002/image_1.png?20f08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102" y="2574097"/>
            <a:ext cx="2414245" cy="831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https://tickleapp.com/static/pages/courses/O002/image_2.png?35c2fe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036" y="3785336"/>
            <a:ext cx="2238375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tickleapp.com/static/pages/courses/O002/image_3.png?2be929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961" y="5185857"/>
            <a:ext cx="2076450" cy="132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Isosceles Triangle 4"/>
          <p:cNvSpPr/>
          <p:nvPr/>
        </p:nvSpPr>
        <p:spPr>
          <a:xfrm rot="5400000">
            <a:off x="9324041" y="2202205"/>
            <a:ext cx="379538" cy="364250"/>
          </a:xfrm>
          <a:prstGeom prst="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7995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Loops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333333"/>
                </a:solidFill>
              </a:rPr>
              <a:t>The blocks inside this block will execute forever until the </a:t>
            </a:r>
            <a:r>
              <a:rPr lang="en-US" altLang="en-US" sz="2400" dirty="0" smtClean="0">
                <a:solidFill>
                  <a:srgbClr val="FFFFFF"/>
                </a:solidFill>
              </a:rPr>
              <a:t>stop</a:t>
            </a:r>
            <a:r>
              <a:rPr lang="en-US" altLang="en-US" sz="2400" dirty="0" smtClean="0">
                <a:solidFill>
                  <a:srgbClr val="333333"/>
                </a:solidFill>
              </a:rPr>
              <a:t>button </a:t>
            </a:r>
            <a:r>
              <a:rPr lang="en-US" altLang="en-US" sz="2400" dirty="0">
                <a:solidFill>
                  <a:srgbClr val="333333"/>
                </a:solidFill>
              </a:rPr>
              <a:t>is </a:t>
            </a:r>
            <a:r>
              <a:rPr lang="en-US" altLang="en-US" sz="2400" dirty="0" smtClean="0">
                <a:solidFill>
                  <a:srgbClr val="333333"/>
                </a:solidFill>
              </a:rPr>
              <a:t>tapped (a loop).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sz="2400" dirty="0">
              <a:solidFill>
                <a:srgbClr val="333333"/>
              </a:solidFill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sz="2400" dirty="0" smtClean="0">
              <a:solidFill>
                <a:srgbClr val="333333"/>
              </a:solidFill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sz="2400" dirty="0" smtClean="0">
              <a:solidFill>
                <a:srgbClr val="333333"/>
              </a:solidFill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sz="2400" dirty="0">
              <a:solidFill>
                <a:srgbClr val="333333"/>
              </a:solidFill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333333"/>
                </a:solidFill>
              </a:rPr>
              <a:t>The block will check its </a:t>
            </a:r>
            <a:r>
              <a:rPr lang="en-US" altLang="en-US" sz="2400" dirty="0" err="1">
                <a:solidFill>
                  <a:srgbClr val="333333"/>
                </a:solidFill>
              </a:rPr>
              <a:t>boolean</a:t>
            </a:r>
            <a:r>
              <a:rPr lang="en-US" altLang="en-US" sz="2400" dirty="0">
                <a:solidFill>
                  <a:srgbClr val="333333"/>
                </a:solidFill>
              </a:rPr>
              <a:t> condition, if the condition is true then the code inside this block will </a:t>
            </a:r>
            <a:r>
              <a:rPr lang="en-US" altLang="en-US" sz="2400" dirty="0" smtClean="0">
                <a:solidFill>
                  <a:srgbClr val="333333"/>
                </a:solidFill>
              </a:rPr>
              <a:t>run (a conditional loop).</a:t>
            </a:r>
            <a:endParaRPr lang="en-US" altLang="en-US" sz="2400" dirty="0">
              <a:solidFill>
                <a:srgbClr val="333333"/>
              </a:solidFill>
            </a:endParaRPr>
          </a:p>
          <a:p>
            <a:endParaRPr lang="en-AU" dirty="0"/>
          </a:p>
        </p:txBody>
      </p:sp>
      <p:pic>
        <p:nvPicPr>
          <p:cNvPr id="4" name="Picture 6" descr="https://tickleapp.com/static/pages/courses/O002/image_5.png?f0ef83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369144"/>
            <a:ext cx="1581150" cy="132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https://tickleapp.com/static/pages/courses/O002/image_4.png?020b1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935257"/>
            <a:ext cx="1066800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9293290" y="2248678"/>
            <a:ext cx="354563" cy="354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1031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Teaching notes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Year </a:t>
            </a:r>
            <a:r>
              <a:rPr lang="en-AU" dirty="0" smtClean="0"/>
              <a:t>5-8</a:t>
            </a:r>
            <a:endParaRPr lang="en-AU" dirty="0"/>
          </a:p>
          <a:p>
            <a:r>
              <a:rPr lang="en-AU" dirty="0"/>
              <a:t>Prior </a:t>
            </a:r>
            <a:r>
              <a:rPr lang="en-AU" dirty="0" smtClean="0"/>
              <a:t>knowledge; None required</a:t>
            </a:r>
            <a:endParaRPr lang="en-AU" dirty="0"/>
          </a:p>
          <a:p>
            <a:r>
              <a:rPr lang="en-AU" dirty="0"/>
              <a:t>Leading towards </a:t>
            </a:r>
            <a:r>
              <a:rPr lang="en-AU" dirty="0" smtClean="0"/>
              <a:t>learning about programming in </a:t>
            </a:r>
            <a:r>
              <a:rPr lang="en-AU" dirty="0" smtClean="0"/>
              <a:t>Swift, C</a:t>
            </a:r>
            <a:r>
              <a:rPr lang="en-AU" dirty="0" smtClean="0"/>
              <a:t>, Java, Python at high school</a:t>
            </a:r>
            <a:endParaRPr lang="en-AU" dirty="0"/>
          </a:p>
          <a:p>
            <a:r>
              <a:rPr lang="en-AU" dirty="0" smtClean="0"/>
              <a:t>Students who are interested can be directed to extension that they can self direct.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03007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Swimming Orca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dirty="0" smtClean="0"/>
              <a:t>What does this bit do:</a:t>
            </a:r>
          </a:p>
          <a:p>
            <a:endParaRPr lang="en-AU" dirty="0"/>
          </a:p>
          <a:p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r>
              <a:rPr lang="en-AU" dirty="0" smtClean="0"/>
              <a:t>And together these blocks of code do?</a:t>
            </a:r>
          </a:p>
          <a:p>
            <a:endParaRPr lang="en-AU" dirty="0"/>
          </a:p>
        </p:txBody>
      </p:sp>
      <p:pic>
        <p:nvPicPr>
          <p:cNvPr id="8194" name="Picture 2" descr="https://tickleapp.com/static/pages/courses/O001/image_1.png?27de77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636" y="3615877"/>
            <a:ext cx="3590925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tickle app par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000" y="2717445"/>
            <a:ext cx="2118382" cy="729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https://tickleapp.com/static/pages/courses/O002/image_2.png?35c2fe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950" y="3242021"/>
            <a:ext cx="2238375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505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Figure of 8 Swimming orca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So lets take this bit of code and COPY and PASTE part of it, change it, and now our Orca can swim a figure of 8.</a:t>
            </a:r>
          </a:p>
          <a:p>
            <a:r>
              <a:rPr lang="en-AU" dirty="0" smtClean="0"/>
              <a:t>What ARGUMENT do we change?</a:t>
            </a:r>
            <a:endParaRPr lang="en-AU" dirty="0"/>
          </a:p>
        </p:txBody>
      </p:sp>
      <p:pic>
        <p:nvPicPr>
          <p:cNvPr id="9220" name="Picture 4" descr="https://tickleapp.com/static/pages/courses/O001/image_6.gif?6f2277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093" y="3487800"/>
            <a:ext cx="342900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9906" y="3611482"/>
            <a:ext cx="3550569" cy="2744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Swimming orca answer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57687" y="2229644"/>
            <a:ext cx="3476625" cy="395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68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Learning objectives with the swimming orca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Building more familiarity </a:t>
            </a:r>
            <a:r>
              <a:rPr lang="en-US" dirty="0"/>
              <a:t>with visual programming.</a:t>
            </a:r>
          </a:p>
          <a:p>
            <a:r>
              <a:rPr lang="en-US" dirty="0"/>
              <a:t>Program the Orca to swim using basic motion commands.</a:t>
            </a:r>
          </a:p>
          <a:p>
            <a:r>
              <a:rPr lang="en-US" dirty="0"/>
              <a:t>Learn coordinate system with direction (0-360 degrees) and distance.</a:t>
            </a:r>
          </a:p>
          <a:p>
            <a:r>
              <a:rPr lang="en-US" dirty="0"/>
              <a:t>Understand sequential execution of commands and conditional (if-else) statement.</a:t>
            </a:r>
          </a:p>
          <a:p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4272446"/>
            <a:ext cx="3121090" cy="211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453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Part 3: Swim along the edge</a:t>
            </a:r>
            <a:endParaRPr lang="en-AU" dirty="0"/>
          </a:p>
        </p:txBody>
      </p:sp>
      <p:pic>
        <p:nvPicPr>
          <p:cNvPr id="10242" name="Picture 2" descr="https://tickleapp.com/static/pages/courses/O001/image_8.jpg?58daddb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096" y="2176463"/>
            <a:ext cx="5369808" cy="402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898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We need to move it move it</a:t>
            </a:r>
            <a:endParaRPr lang="en-AU" dirty="0"/>
          </a:p>
        </p:txBody>
      </p:sp>
      <p:pic>
        <p:nvPicPr>
          <p:cNvPr id="12290" name="Picture 2" descr="https://tickleapp.com/static/pages/courses/O002/image_7.png?9be715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650" y="2920206"/>
            <a:ext cx="25527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039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Turning the corner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There is a few ways we can do this, this is one:</a:t>
            </a:r>
          </a:p>
          <a:p>
            <a:endParaRPr lang="en-AU" dirty="0"/>
          </a:p>
          <a:p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endParaRPr lang="en-AU" dirty="0"/>
          </a:p>
          <a:p>
            <a:r>
              <a:rPr lang="en-AU" dirty="0" smtClean="0"/>
              <a:t>What else could we try?</a:t>
            </a:r>
            <a:endParaRPr lang="en-AU" dirty="0"/>
          </a:p>
        </p:txBody>
      </p:sp>
      <p:pic>
        <p:nvPicPr>
          <p:cNvPr id="13314" name="Picture 2" descr="https://tickleapp.com/static/pages/courses/O002/image_8.png?6ba368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365" y="2805125"/>
            <a:ext cx="3590925" cy="160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57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u="sng" dirty="0" smtClean="0"/>
              <a:t>If</a:t>
            </a:r>
            <a:r>
              <a:rPr lang="en-AU" dirty="0" smtClean="0"/>
              <a:t> this happens </a:t>
            </a:r>
            <a:r>
              <a:rPr lang="en-AU" u="sng" dirty="0" smtClean="0"/>
              <a:t>then</a:t>
            </a:r>
            <a:r>
              <a:rPr lang="en-AU" dirty="0" smtClean="0"/>
              <a:t> do this…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Look in the control blocks, what could we use for this?</a:t>
            </a:r>
          </a:p>
          <a:p>
            <a:r>
              <a:rPr lang="en-AU" dirty="0" smtClean="0"/>
              <a:t>What argument would we use for touching the edge? (look in sensing)</a:t>
            </a:r>
          </a:p>
          <a:p>
            <a:endParaRPr lang="en-AU" dirty="0"/>
          </a:p>
        </p:txBody>
      </p:sp>
      <p:pic>
        <p:nvPicPr>
          <p:cNvPr id="14338" name="Picture 2" descr="https://tickleapp.com/static/pages/courses/O002/image_9.png?add79f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495" y="3521405"/>
            <a:ext cx="3590925" cy="160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6027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Put it all together</a:t>
            </a:r>
            <a:endParaRPr lang="en-AU" dirty="0"/>
          </a:p>
        </p:txBody>
      </p:sp>
      <p:pic>
        <p:nvPicPr>
          <p:cNvPr id="15362" name="Picture 2" descr="https://tickleapp.com/static/pages/courses/O002/image_10.png?f814e2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081" y="2193925"/>
            <a:ext cx="2977837" cy="402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132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Part 4: Swimming back from the edge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So start with moving….</a:t>
            </a:r>
          </a:p>
          <a:p>
            <a:r>
              <a:rPr lang="en-AU" dirty="0" smtClean="0"/>
              <a:t>What do we need?</a:t>
            </a:r>
            <a:endParaRPr lang="en-AU" dirty="0"/>
          </a:p>
        </p:txBody>
      </p:sp>
      <p:pic>
        <p:nvPicPr>
          <p:cNvPr id="16386" name="Picture 2" descr="https://tickleapp.com/static/pages/courses/O003/image_1.png?37ca4b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682" y="3456538"/>
            <a:ext cx="2076450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608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Teaching notes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dirty="0" smtClean="0"/>
              <a:t>Through this unit we will cover this key terminology:</a:t>
            </a:r>
          </a:p>
          <a:p>
            <a:r>
              <a:rPr lang="en-US" dirty="0"/>
              <a:t>Commands</a:t>
            </a:r>
          </a:p>
          <a:p>
            <a:r>
              <a:rPr lang="en-US" dirty="0"/>
              <a:t>Functions</a:t>
            </a:r>
          </a:p>
          <a:p>
            <a:r>
              <a:rPr lang="en-US" dirty="0"/>
              <a:t>Parameters</a:t>
            </a:r>
          </a:p>
          <a:p>
            <a:r>
              <a:rPr lang="en-US" dirty="0"/>
              <a:t>Loops</a:t>
            </a:r>
          </a:p>
          <a:p>
            <a:r>
              <a:rPr lang="en-US" dirty="0"/>
              <a:t>Conditional statements</a:t>
            </a:r>
          </a:p>
          <a:p>
            <a:r>
              <a:rPr lang="en-US" dirty="0"/>
              <a:t>Variables</a:t>
            </a:r>
          </a:p>
          <a:p>
            <a:r>
              <a:rPr lang="en-US" dirty="0"/>
              <a:t>Operators</a:t>
            </a:r>
          </a:p>
          <a:p>
            <a:r>
              <a:rPr lang="en-US" dirty="0"/>
              <a:t>Types</a:t>
            </a:r>
          </a:p>
          <a:p>
            <a:r>
              <a:rPr lang="en-US" dirty="0" smtClean="0"/>
              <a:t>Initialization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767914" y="6218685"/>
            <a:ext cx="69280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>
                <a:hlinkClick r:id="rId2"/>
              </a:rPr>
              <a:t>http://</a:t>
            </a:r>
            <a:r>
              <a:rPr lang="en-AU" dirty="0" smtClean="0">
                <a:hlinkClick r:id="rId2"/>
              </a:rPr>
              <a:t>www.computerhope.com/jargon/program.htm</a:t>
            </a:r>
            <a:r>
              <a:rPr lang="en-AU" dirty="0" smtClean="0"/>
              <a:t>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98630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This time…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will </a:t>
            </a:r>
            <a:r>
              <a:rPr lang="en-US" dirty="0"/>
              <a:t>use a </a:t>
            </a:r>
            <a:r>
              <a:rPr lang="en-US" i="1" dirty="0"/>
              <a:t>variable</a:t>
            </a:r>
            <a:r>
              <a:rPr lang="en-US" dirty="0"/>
              <a:t> to remember the direction the Orca should swim in. In computer science, a variable is a symbolic name associated with a value and whose associated value may be changed</a:t>
            </a:r>
            <a:r>
              <a:rPr lang="en-US" dirty="0" smtClean="0"/>
              <a:t>.</a:t>
            </a:r>
          </a:p>
          <a:p>
            <a:r>
              <a:rPr lang="en-US" dirty="0" smtClean="0"/>
              <a:t>Click on: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Give it the name ‘Direction’</a:t>
            </a:r>
          </a:p>
          <a:p>
            <a:endParaRPr lang="en-AU" dirty="0"/>
          </a:p>
        </p:txBody>
      </p:sp>
      <p:pic>
        <p:nvPicPr>
          <p:cNvPr id="17410" name="Picture 2" descr="https://tickleapp.com/static/pages/courses/O003/image_2.jpg?52cb14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685939"/>
            <a:ext cx="5915025" cy="90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309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New category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You will now see a new category called Data</a:t>
            </a:r>
          </a:p>
          <a:p>
            <a:r>
              <a:rPr lang="en-AU" dirty="0" smtClean="0"/>
              <a:t>From data select:</a:t>
            </a:r>
          </a:p>
          <a:p>
            <a:endParaRPr lang="en-AU" dirty="0"/>
          </a:p>
          <a:p>
            <a:endParaRPr lang="en-AU" dirty="0" smtClean="0"/>
          </a:p>
          <a:p>
            <a:r>
              <a:rPr lang="en-AU" dirty="0" smtClean="0"/>
              <a:t>Set the variable to the newly created ‘Direction’</a:t>
            </a:r>
          </a:p>
          <a:p>
            <a:r>
              <a:rPr lang="en-AU" dirty="0" smtClean="0"/>
              <a:t>Set the value to 1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207" y="3043518"/>
            <a:ext cx="3505380" cy="698536"/>
          </a:xfrm>
          <a:prstGeom prst="rect">
            <a:avLst/>
          </a:prstGeom>
        </p:spPr>
      </p:pic>
      <p:pic>
        <p:nvPicPr>
          <p:cNvPr id="18436" name="Picture 4" descr="https://tickleapp.com/static/pages/courses/O003/image_3.png?cec13b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4587" y="4591012"/>
            <a:ext cx="2143904" cy="2015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2262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Sensing the edge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Now if we add the IF/THEN is TRUE then the code inside the block will run, otherwise it wont. If it is inside a LOOP it will only loop if it is true.</a:t>
            </a:r>
          </a:p>
          <a:p>
            <a:r>
              <a:rPr lang="en-AU" dirty="0" smtClean="0"/>
              <a:t>So now we can add the touching edge in a LOOP:</a:t>
            </a:r>
          </a:p>
          <a:p>
            <a:endParaRPr lang="en-AU" dirty="0"/>
          </a:p>
        </p:txBody>
      </p:sp>
      <p:pic>
        <p:nvPicPr>
          <p:cNvPr id="19458" name="Picture 2" descr="https://tickleapp.com/static/pages/courses/O003/image_4.png?e4c20e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544" y="3354669"/>
            <a:ext cx="2917139" cy="3154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216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20482" name="Picture 2" descr="https://tickleapp.com/static/pages/courses/O003/image_5.png?34ec35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37338"/>
            <a:ext cx="2238375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/>
          <p:cNvSpPr>
            <a:spLocks noGrp="1" noChangeArrowheads="1"/>
          </p:cNvSpPr>
          <p:nvPr>
            <p:ph idx="1"/>
          </p:nvPr>
        </p:nvSpPr>
        <p:spPr bwMode="auto">
          <a:xfrm>
            <a:off x="443997" y="2215784"/>
            <a:ext cx="10902636" cy="163121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2696" tIns="0" rIns="12696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altLang="en-US" dirty="0" smtClean="0"/>
              <a:t> To </a:t>
            </a:r>
            <a:r>
              <a:rPr lang="en-US" altLang="en-US" dirty="0"/>
              <a:t>make Orca move in the opposite direction, change the variable "Direction" into its opposite value using the multiplication block in Operators, and typing in value "-1" </a:t>
            </a:r>
            <a:r>
              <a:rPr lang="en-US" altLang="en-US" dirty="0" smtClean="0"/>
              <a:t>(i.e..</a:t>
            </a:r>
            <a:r>
              <a:rPr lang="en-US" altLang="en-US" dirty="0"/>
              <a:t> </a:t>
            </a:r>
            <a:r>
              <a:rPr lang="en-US" altLang="en-US" dirty="0"/>
              <a:t>Direction * -1):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443997" y="4652946"/>
            <a:ext cx="11386242" cy="163121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2696" tIns="0" rIns="12696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2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altLang="en-US" sz="2200" dirty="0" smtClean="0"/>
              <a:t> To </a:t>
            </a:r>
            <a:r>
              <a:rPr lang="en-US" altLang="en-US" sz="2200" dirty="0"/>
              <a:t>make Orca move in the opposite direction, change the variable "Direction" into its opposite value using the multiplication block in Operators, and typing in value "-1" (</a:t>
            </a:r>
            <a:r>
              <a:rPr lang="en-US" altLang="en-US" sz="2200" dirty="0" smtClean="0"/>
              <a:t>i.e</a:t>
            </a:r>
            <a:r>
              <a:rPr lang="en-US" altLang="en-US" sz="2200" dirty="0"/>
              <a:t>. </a:t>
            </a:r>
            <a:r>
              <a:rPr lang="en-US" altLang="en-US" sz="2200" dirty="0"/>
              <a:t>Direction * -1):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39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So now we have</a:t>
            </a:r>
            <a:endParaRPr lang="en-AU" dirty="0"/>
          </a:p>
        </p:txBody>
      </p:sp>
      <p:pic>
        <p:nvPicPr>
          <p:cNvPr id="21506" name="Picture 2" descr="https://tickleapp.com/static/pages/courses/O003/image_6.png?d8514f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767" y="2193925"/>
            <a:ext cx="4122466" cy="402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97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Now we need to move in the right direction</a:t>
            </a:r>
            <a:endParaRPr lang="en-AU" dirty="0"/>
          </a:p>
        </p:txBody>
      </p:sp>
      <p:pic>
        <p:nvPicPr>
          <p:cNvPr id="22530" name="Picture 2" descr="https://tickleapp.com/static/pages/courses/O003/image_7.png?cdbd44c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843" y="2193925"/>
            <a:ext cx="4024313" cy="402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362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Part 5: swimming by motion sensor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That was tricky using a variable we specified.</a:t>
            </a:r>
          </a:p>
          <a:p>
            <a:r>
              <a:rPr lang="en-AU" dirty="0" smtClean="0"/>
              <a:t>Lets use some inbuilt tools</a:t>
            </a:r>
          </a:p>
          <a:p>
            <a:r>
              <a:rPr lang="en-AU" dirty="0" smtClean="0"/>
              <a:t>The iPad has an inbuilt gyro</a:t>
            </a:r>
            <a:endParaRPr lang="en-AU" dirty="0"/>
          </a:p>
        </p:txBody>
      </p:sp>
      <p:pic>
        <p:nvPicPr>
          <p:cNvPr id="23554" name="Picture 2" descr="https://tickleapp.com/static/pages/courses/O004/image_1.jpg?18b987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0097" y="1955549"/>
            <a:ext cx="4641990" cy="4641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31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 number of separate blocks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This time we will use a number of blocks of code for each action</a:t>
            </a:r>
          </a:p>
          <a:p>
            <a:r>
              <a:rPr lang="en-AU" dirty="0" smtClean="0"/>
              <a:t>So we will start simply with a ‘hello’</a:t>
            </a:r>
            <a:endParaRPr lang="en-AU" dirty="0"/>
          </a:p>
        </p:txBody>
      </p:sp>
      <p:pic>
        <p:nvPicPr>
          <p:cNvPr id="24580" name="Picture 4" descr="https://tickleapp.com/static/pages/courses/O004/image_0.png?f1c055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468" y="3409793"/>
            <a:ext cx="2047875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83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Add a new block</a:t>
            </a:r>
            <a:endParaRPr lang="en-AU" dirty="0"/>
          </a:p>
        </p:txBody>
      </p:sp>
      <p:pic>
        <p:nvPicPr>
          <p:cNvPr id="25602" name="Picture 2" descr="https://tickleapp.com/static/pages/courses/O004/image_2.png?bdf928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912" y="2767806"/>
            <a:ext cx="3686175" cy="287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478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Then we need the other motions</a:t>
            </a:r>
            <a:endParaRPr lang="en-AU" dirty="0"/>
          </a:p>
        </p:txBody>
      </p:sp>
      <p:pic>
        <p:nvPicPr>
          <p:cNvPr id="26626" name="Picture 2" descr="https://tickleapp.com/static/pages/courses/O004/image_4.png?0f094a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68" y="2420466"/>
            <a:ext cx="4672543" cy="4207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8" name="Picture 4" descr="https://tickleapp.com/static/pages/courses/O004/image_3.jpg?58dadd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587" y="2420466"/>
            <a:ext cx="5614248" cy="4207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671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Notes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1"/>
            <a:ext cx="10820400" cy="2476294"/>
          </a:xfrm>
        </p:spPr>
        <p:txBody>
          <a:bodyPr/>
          <a:lstStyle/>
          <a:p>
            <a:r>
              <a:rPr lang="en-AU" dirty="0"/>
              <a:t>This material has been put together by the Outreach coordinator of the School of Engineering and Computer Studies (SECS) at Victoria University of Wellington (VUW), New Zealand.</a:t>
            </a:r>
          </a:p>
          <a:p>
            <a:r>
              <a:rPr lang="en-AU" dirty="0"/>
              <a:t>It is free to distribute and pass on to all who may find it useful.</a:t>
            </a:r>
          </a:p>
          <a:p>
            <a:r>
              <a:rPr lang="en-AU" dirty="0"/>
              <a:t>The author of this presentation and supporting documents can be reached at: </a:t>
            </a:r>
            <a:r>
              <a:rPr lang="en-AU" dirty="0">
                <a:hlinkClick r:id="rId2"/>
              </a:rPr>
              <a:t>john.barrow@vuw.ac.nz</a:t>
            </a:r>
            <a:r>
              <a:rPr lang="en-AU" dirty="0"/>
              <a:t> </a:t>
            </a:r>
          </a:p>
          <a:p>
            <a:endParaRPr lang="en-AU" dirty="0"/>
          </a:p>
        </p:txBody>
      </p:sp>
      <p:pic>
        <p:nvPicPr>
          <p:cNvPr id="4" name="Picture 3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319" y="404600"/>
            <a:ext cx="1971675" cy="1504950"/>
          </a:xfrm>
          <a:prstGeom prst="rect">
            <a:avLst/>
          </a:prstGeom>
        </p:spPr>
      </p:pic>
      <p:pic>
        <p:nvPicPr>
          <p:cNvPr id="5" name="Content Placeholder 3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370" y="5036310"/>
            <a:ext cx="9000000" cy="159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92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Hitting the edge</a:t>
            </a:r>
            <a:endParaRPr lang="en-AU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534154" y="2382243"/>
            <a:ext cx="10972046" cy="110799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2696" tIns="0" rIns="12696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  <a:t>Add one of the </a:t>
            </a:r>
            <a:r>
              <a:rPr kumimoji="0" lang="en-US" altLang="en-US" sz="1800" b="0" i="0" u="sng" strike="noStrike" cap="none" normalizeH="0" baseline="0" dirty="0" smtClean="0">
                <a:ln>
                  <a:noFill/>
                </a:ln>
                <a:effectLst/>
                <a:latin typeface="+mn-lt"/>
              </a:rPr>
              <a:t>Control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  <a:t> blocks called </a:t>
            </a:r>
            <a:r>
              <a:rPr kumimoji="0" lang="en-US" altLang="en-US" sz="1800" b="0" i="0" u="sng" strike="noStrike" cap="none" normalizeH="0" baseline="0" dirty="0" smtClean="0">
                <a:ln>
                  <a:noFill/>
                </a:ln>
                <a:effectLst/>
                <a:latin typeface="+mn-lt"/>
              </a:rPr>
              <a:t>if … then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  <a:t>, and put it into the </a:t>
            </a:r>
            <a:r>
              <a:rPr kumimoji="0" lang="en-US" altLang="en-US" sz="1800" b="0" i="0" u="sng" strike="noStrike" cap="none" normalizeH="0" baseline="0" dirty="0" smtClean="0">
                <a:ln>
                  <a:noFill/>
                </a:ln>
                <a:effectLst/>
                <a:latin typeface="+mn-lt"/>
              </a:rPr>
              <a:t>forever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  <a:t> loop. This is a conditional block that runs the code inside it when the condition in the </a:t>
            </a:r>
            <a:r>
              <a:rPr kumimoji="0" lang="en-US" altLang="en-US" sz="1800" b="0" i="0" u="sng" strike="noStrike" cap="none" normalizeH="0" baseline="0" dirty="0" smtClean="0">
                <a:ln>
                  <a:noFill/>
                </a:ln>
                <a:effectLst/>
                <a:latin typeface="+mn-lt"/>
              </a:rPr>
              <a:t>if … then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  <a:t> block occurs (i.e. evaluates to True). Otherwise, none of the code inside runs.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534154" y="3422610"/>
            <a:ext cx="11241386" cy="92333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2696" tIns="0" rIns="12696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Add one of the </a:t>
            </a:r>
            <a:r>
              <a:rPr kumimoji="0" lang="en-US" altLang="en-US" sz="2000" b="0" i="0" u="sng" strike="noStrike" cap="none" normalizeH="0" baseline="0" dirty="0" smtClean="0">
                <a:ln>
                  <a:noFill/>
                </a:ln>
                <a:effectLst/>
                <a:latin typeface="+mn-lt"/>
              </a:rPr>
              <a:t>Sensing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 blocks called </a:t>
            </a:r>
            <a:r>
              <a:rPr kumimoji="0" lang="en-US" altLang="en-US" sz="2000" b="0" i="0" u="sng" strike="noStrike" cap="none" normalizeH="0" baseline="0" dirty="0" smtClean="0">
                <a:ln>
                  <a:noFill/>
                </a:ln>
                <a:effectLst/>
                <a:latin typeface="+mn-lt"/>
              </a:rPr>
              <a:t>touching edge?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 from category </a:t>
            </a:r>
            <a:r>
              <a:rPr kumimoji="0" lang="en-US" altLang="en-US" sz="2000" b="0" i="0" u="sng" strike="noStrike" cap="none" normalizeH="0" baseline="0" dirty="0" smtClean="0">
                <a:ln>
                  <a:noFill/>
                </a:ln>
                <a:effectLst/>
                <a:latin typeface="+mn-lt"/>
              </a:rPr>
              <a:t>Sensing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, and put it into the</a:t>
            </a:r>
            <a:r>
              <a:rPr kumimoji="0" lang="en-US" altLang="en-US" sz="2000" b="0" i="0" u="sng" strike="noStrike" cap="none" normalizeH="0" baseline="0" dirty="0" smtClean="0">
                <a:ln>
                  <a:noFill/>
                </a:ln>
                <a:effectLst/>
                <a:latin typeface="+mn-lt"/>
              </a:rPr>
              <a:t> if ... then 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block. When Orca touches any edge of the stage screen, the condition in block </a:t>
            </a:r>
            <a:r>
              <a:rPr kumimoji="0" lang="en-US" altLang="en-US" sz="2000" b="0" i="0" u="sng" strike="noStrike" cap="none" normalizeH="0" baseline="0" dirty="0" smtClean="0">
                <a:ln>
                  <a:noFill/>
                </a:ln>
                <a:effectLst/>
                <a:latin typeface="+mn-lt"/>
              </a:rPr>
              <a:t>if ... then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 evaluates to TRUE and the code inside runs.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 rot="10800000" flipV="1">
            <a:off x="534154" y="4547671"/>
            <a:ext cx="11162923" cy="61555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2696" tIns="0" rIns="12696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Add these blocks under the block </a:t>
            </a:r>
            <a:r>
              <a:rPr kumimoji="0" lang="en-US" altLang="en-US" sz="2000" b="0" i="0" u="sng" strike="noStrike" cap="none" normalizeH="0" baseline="0" dirty="0" smtClean="0">
                <a:ln>
                  <a:noFill/>
                </a:ln>
                <a:effectLst/>
                <a:latin typeface="+mn-lt"/>
              </a:rPr>
              <a:t>say Hi! 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and play the project. You will discover that as the Orca swims around and touches an edge, it will say "Ouch!".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9886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So it looks like:</a:t>
            </a:r>
            <a:endParaRPr lang="en-AU" dirty="0"/>
          </a:p>
        </p:txBody>
      </p:sp>
      <p:pic>
        <p:nvPicPr>
          <p:cNvPr id="28674" name="Picture 2" descr="https://tickleapp.com/static/pages/courses/O004/image_5.png?6e0f85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737" y="2439194"/>
            <a:ext cx="3438525" cy="353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137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whole picture</a:t>
            </a:r>
            <a:endParaRPr lang="en-AU" dirty="0"/>
          </a:p>
        </p:txBody>
      </p:sp>
      <p:pic>
        <p:nvPicPr>
          <p:cNvPr id="29698" name="Picture 2" descr="https://tickleapp.com/static/pages/courses/O004/image_6.png?fc48b5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136" y="1723145"/>
            <a:ext cx="5254473" cy="4892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417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Extra for experts</a:t>
            </a:r>
            <a:endParaRPr lang="en-AU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98763" y="2192163"/>
            <a:ext cx="11207437" cy="24622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2696" tIns="0" rIns="12696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sng" strike="noStrike" cap="none" normalizeH="0" baseline="0" dirty="0" smtClean="0">
                <a:ln>
                  <a:noFill/>
                </a:ln>
                <a:effectLst/>
                <a:latin typeface="+mn-lt"/>
              </a:rPr>
              <a:t>Challenge #1: 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  <a:t>Spin when Shaken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  <a:t>Make the Orca spin around when you shake the iPad.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 smtClean="0">
              <a:ln>
                <a:noFill/>
              </a:ln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sng" strike="noStrike" cap="none" normalizeH="0" baseline="0" dirty="0" smtClean="0">
                <a:ln>
                  <a:noFill/>
                </a:ln>
                <a:effectLst/>
                <a:latin typeface="+mn-lt"/>
              </a:rPr>
              <a:t>Challenge #2: 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  <a:t>Change Orca Size by Tapping and Shaking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  <a:t>Make the Orca bigger when Orca is tapped on, and smaller when you shake the iPad.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  <a:t>Tip: 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  <a:t>The size of Orca can be changed using the block change scale by … %. To sense when the Orca is tapped on, use the When this character clicked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  <a:t>                                                                                                                                            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357" y="4654376"/>
            <a:ext cx="4013406" cy="7874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210" y="4654376"/>
            <a:ext cx="3765744" cy="7874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357" y="5189189"/>
            <a:ext cx="2959252" cy="6985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210" y="5189189"/>
            <a:ext cx="2959252" cy="69853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12222" y="5887725"/>
            <a:ext cx="4092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Set selection to iPad</a:t>
            </a:r>
          </a:p>
          <a:p>
            <a:r>
              <a:rPr lang="en-AU" dirty="0" smtClean="0"/>
              <a:t>Change scale to MINUS 10</a:t>
            </a:r>
            <a:endParaRPr lang="en-AU" dirty="0"/>
          </a:p>
        </p:txBody>
      </p:sp>
      <p:sp>
        <p:nvSpPr>
          <p:cNvPr id="11" name="Rectangle 10"/>
          <p:cNvSpPr/>
          <p:nvPr/>
        </p:nvSpPr>
        <p:spPr>
          <a:xfrm>
            <a:off x="298763" y="5235607"/>
            <a:ext cx="17475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u="sng" dirty="0"/>
              <a:t>Challenge #1:</a:t>
            </a:r>
            <a:endParaRPr lang="en-AU" dirty="0"/>
          </a:p>
        </p:txBody>
      </p:sp>
      <p:sp>
        <p:nvSpPr>
          <p:cNvPr id="12" name="Rectangle 11"/>
          <p:cNvSpPr/>
          <p:nvPr/>
        </p:nvSpPr>
        <p:spPr>
          <a:xfrm>
            <a:off x="8228590" y="6164724"/>
            <a:ext cx="17475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u="sng" dirty="0"/>
              <a:t>Challenge </a:t>
            </a:r>
            <a:r>
              <a:rPr lang="en-US" altLang="en-US" b="1" u="sng" dirty="0" smtClean="0"/>
              <a:t>#2: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99673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resources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>
                <a:hlinkClick r:id="rId2"/>
              </a:rPr>
              <a:t>https://tickleapp.com/press_kit</a:t>
            </a:r>
            <a:r>
              <a:rPr lang="en-AU" dirty="0" smtClean="0">
                <a:hlinkClick r:id="rId2"/>
              </a:rPr>
              <a:t>/</a:t>
            </a:r>
            <a:r>
              <a:rPr lang="en-AU" dirty="0" smtClean="0"/>
              <a:t> </a:t>
            </a:r>
          </a:p>
          <a:p>
            <a:r>
              <a:rPr lang="en-AU" dirty="0" smtClean="0"/>
              <a:t>Photos and screen shots:</a:t>
            </a:r>
            <a:endParaRPr lang="en-AU" dirty="0"/>
          </a:p>
          <a:p>
            <a:r>
              <a:rPr lang="en-AU" dirty="0" smtClean="0">
                <a:hlinkClick r:id="rId3"/>
              </a:rPr>
              <a:t>https</a:t>
            </a:r>
            <a:r>
              <a:rPr lang="en-AU" dirty="0">
                <a:hlinkClick r:id="rId3"/>
              </a:rPr>
              <a:t>://</a:t>
            </a:r>
            <a:r>
              <a:rPr lang="en-AU" dirty="0" smtClean="0">
                <a:hlinkClick r:id="rId3"/>
              </a:rPr>
              <a:t>drive.google.com/drive/folders/0B09VFAbe_8VMT0RJRlRfZk1wMEk</a:t>
            </a:r>
            <a:r>
              <a:rPr lang="en-AU" dirty="0" smtClean="0"/>
              <a:t> </a:t>
            </a:r>
          </a:p>
          <a:p>
            <a:r>
              <a:rPr lang="en-AU" dirty="0" smtClean="0"/>
              <a:t>You can get all the images, blocks of code and everything else from the tickle web site.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7752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resources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Everything has been sourced online, free, from:</a:t>
            </a:r>
          </a:p>
          <a:p>
            <a:r>
              <a:rPr lang="en-AU" dirty="0">
                <a:hlinkClick r:id="rId2"/>
              </a:rPr>
              <a:t>https://tickleapp.com/hour-of-code/orca</a:t>
            </a:r>
            <a:r>
              <a:rPr lang="en-AU" dirty="0" smtClean="0">
                <a:hlinkClick r:id="rId2"/>
              </a:rPr>
              <a:t>/</a:t>
            </a:r>
            <a:r>
              <a:rPr lang="en-AU" dirty="0" smtClean="0"/>
              <a:t> </a:t>
            </a:r>
            <a:endParaRPr lang="en-AU" dirty="0" smtClean="0"/>
          </a:p>
          <a:p>
            <a:r>
              <a:rPr lang="en-AU" dirty="0">
                <a:hlinkClick r:id="rId3"/>
              </a:rPr>
              <a:t>http://www.computerhope.com/jargon/program.htm</a:t>
            </a:r>
            <a:r>
              <a:rPr lang="en-AU" dirty="0"/>
              <a:t> </a:t>
            </a:r>
          </a:p>
          <a:p>
            <a:endParaRPr lang="en-AU" dirty="0" smtClean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6763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Learning objectives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Students </a:t>
            </a:r>
            <a:r>
              <a:rPr lang="en-AU" dirty="0"/>
              <a:t>can drag, drop and snap programs together (visual programming)</a:t>
            </a:r>
          </a:p>
          <a:p>
            <a:r>
              <a:rPr lang="en-US" dirty="0"/>
              <a:t>Program the Orca </a:t>
            </a:r>
            <a:r>
              <a:rPr lang="en-US" dirty="0" smtClean="0"/>
              <a:t>to move (swim) </a:t>
            </a:r>
            <a:r>
              <a:rPr lang="en-US" dirty="0"/>
              <a:t>using basic motion </a:t>
            </a:r>
            <a:r>
              <a:rPr lang="en-US" dirty="0" smtClean="0"/>
              <a:t>commands</a:t>
            </a:r>
          </a:p>
          <a:p>
            <a:r>
              <a:rPr lang="en-US" dirty="0" smtClean="0"/>
              <a:t>Program the Orca to be accompanied by music</a:t>
            </a:r>
          </a:p>
          <a:p>
            <a:r>
              <a:rPr lang="en-US" dirty="0" smtClean="0"/>
              <a:t>Students can change the background image</a:t>
            </a:r>
          </a:p>
          <a:p>
            <a:r>
              <a:rPr lang="en-US" dirty="0" smtClean="0"/>
              <a:t>Students can select different ‘Devices &amp; Characters’</a:t>
            </a:r>
          </a:p>
          <a:p>
            <a:r>
              <a:rPr lang="en-US" dirty="0" smtClean="0"/>
              <a:t>Students can identify the sequential nature of a computer program</a:t>
            </a:r>
            <a:endParaRPr lang="en-AU" dirty="0"/>
          </a:p>
          <a:p>
            <a:r>
              <a:rPr lang="en-US" dirty="0" smtClean="0"/>
              <a:t>Students have a basic understanding of </a:t>
            </a:r>
            <a:r>
              <a:rPr lang="en-US" dirty="0"/>
              <a:t>sequential execution of commands and repetition (forever and repeat loops)</a:t>
            </a:r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0653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What is tickle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Scratch is free and works on Windows:</a:t>
            </a:r>
          </a:p>
          <a:p>
            <a:r>
              <a:rPr lang="en-AU" dirty="0" smtClean="0">
                <a:hlinkClick r:id="rId2"/>
              </a:rPr>
              <a:t>https</a:t>
            </a:r>
            <a:r>
              <a:rPr lang="en-AU" dirty="0">
                <a:hlinkClick r:id="rId2"/>
              </a:rPr>
              <a:t>://scratch.mit.edu</a:t>
            </a:r>
            <a:r>
              <a:rPr lang="en-AU" dirty="0" smtClean="0">
                <a:hlinkClick r:id="rId2"/>
              </a:rPr>
              <a:t>/</a:t>
            </a:r>
            <a:r>
              <a:rPr lang="en-AU" dirty="0" smtClean="0"/>
              <a:t> </a:t>
            </a:r>
          </a:p>
          <a:p>
            <a:r>
              <a:rPr lang="en-AU" dirty="0" smtClean="0"/>
              <a:t>Tickle is also free and works on Apple:</a:t>
            </a:r>
            <a:endParaRPr lang="en-AU" dirty="0"/>
          </a:p>
          <a:p>
            <a:r>
              <a:rPr lang="en-AU" dirty="0" smtClean="0">
                <a:hlinkClick r:id="rId3"/>
              </a:rPr>
              <a:t>https</a:t>
            </a:r>
            <a:r>
              <a:rPr lang="en-AU" dirty="0">
                <a:hlinkClick r:id="rId3"/>
              </a:rPr>
              <a:t>://tickleapp.com</a:t>
            </a:r>
            <a:r>
              <a:rPr lang="en-AU" dirty="0" smtClean="0">
                <a:hlinkClick r:id="rId3"/>
              </a:rPr>
              <a:t>/</a:t>
            </a:r>
            <a:r>
              <a:rPr lang="en-AU" dirty="0" smtClean="0"/>
              <a:t> </a:t>
            </a:r>
          </a:p>
          <a:p>
            <a:r>
              <a:rPr lang="en-AU" dirty="0" smtClean="0"/>
              <a:t>It is drag and drop programming</a:t>
            </a:r>
          </a:p>
          <a:p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5617" y="4898627"/>
            <a:ext cx="1638300" cy="5619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4569113"/>
            <a:ext cx="1619250" cy="1428750"/>
          </a:xfrm>
          <a:prstGeom prst="rect">
            <a:avLst/>
          </a:prstGeom>
        </p:spPr>
      </p:pic>
      <p:pic>
        <p:nvPicPr>
          <p:cNvPr id="1026" name="Picture 2" descr="Image result for scratch tickle programmi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883" y="2792627"/>
            <a:ext cx="4355138" cy="311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865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Tickleapp.com</a:t>
            </a:r>
            <a:endParaRPr lang="en-AU" dirty="0"/>
          </a:p>
        </p:txBody>
      </p:sp>
      <p:pic>
        <p:nvPicPr>
          <p:cNvPr id="2050" name="Picture 2" descr="Image result for play sound tickle nyan orc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411" y="2268065"/>
            <a:ext cx="7956800" cy="4355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959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Demo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At the main tickle screen you can see a number of projects</a:t>
            </a:r>
          </a:p>
          <a:p>
            <a:r>
              <a:rPr lang="en-AU" dirty="0" smtClean="0"/>
              <a:t>Click on the Cog wheel (settings) in the lower right hand corner</a:t>
            </a:r>
          </a:p>
          <a:p>
            <a:r>
              <a:rPr lang="en-AU" dirty="0" smtClean="0"/>
              <a:t>Select ‘Show Introduction’</a:t>
            </a:r>
          </a:p>
          <a:p>
            <a:r>
              <a:rPr lang="en-AU" dirty="0" smtClean="0"/>
              <a:t>Slide left on each screen until you reach ‘Tap to start with a demo project’</a:t>
            </a:r>
          </a:p>
          <a:p>
            <a:r>
              <a:rPr lang="en-AU" dirty="0" smtClean="0"/>
              <a:t>Do the demo project…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1965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6474</TotalTime>
  <Words>1379</Words>
  <Application>Microsoft Office PowerPoint</Application>
  <PresentationFormat>Widescreen</PresentationFormat>
  <Paragraphs>231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8" baseType="lpstr">
      <vt:lpstr>Arial</vt:lpstr>
      <vt:lpstr>Century Gothic</vt:lpstr>
      <vt:lpstr>Hind</vt:lpstr>
      <vt:lpstr>Vapor Trail</vt:lpstr>
      <vt:lpstr>Tickle</vt:lpstr>
      <vt:lpstr>Teaching notes</vt:lpstr>
      <vt:lpstr>Teaching notes</vt:lpstr>
      <vt:lpstr>Notes</vt:lpstr>
      <vt:lpstr>resources</vt:lpstr>
      <vt:lpstr>Learning objectives</vt:lpstr>
      <vt:lpstr>What is tickle</vt:lpstr>
      <vt:lpstr>Tickleapp.com</vt:lpstr>
      <vt:lpstr>Demo</vt:lpstr>
      <vt:lpstr>PowerPoint Presentation</vt:lpstr>
      <vt:lpstr>Part 1: NYAN orca</vt:lpstr>
      <vt:lpstr>Cutting the code</vt:lpstr>
      <vt:lpstr>Try it</vt:lpstr>
      <vt:lpstr>Advanced view</vt:lpstr>
      <vt:lpstr>Q&amp;A</vt:lpstr>
      <vt:lpstr>Teaching notes</vt:lpstr>
      <vt:lpstr>Part 2: Swimming orca</vt:lpstr>
      <vt:lpstr>Exploring the program</vt:lpstr>
      <vt:lpstr>Loops</vt:lpstr>
      <vt:lpstr>Swimming Orca</vt:lpstr>
      <vt:lpstr>Figure of 8 Swimming orca</vt:lpstr>
      <vt:lpstr>Swimming orca answer</vt:lpstr>
      <vt:lpstr>Learning objectives with the swimming orca</vt:lpstr>
      <vt:lpstr>Part 3: Swim along the edge</vt:lpstr>
      <vt:lpstr>We need to move it move it</vt:lpstr>
      <vt:lpstr>Turning the corner</vt:lpstr>
      <vt:lpstr>If this happens then do this…</vt:lpstr>
      <vt:lpstr>Put it all together</vt:lpstr>
      <vt:lpstr>Part 4: Swimming back from the edge</vt:lpstr>
      <vt:lpstr>This time…</vt:lpstr>
      <vt:lpstr>New category</vt:lpstr>
      <vt:lpstr>Sensing the edge</vt:lpstr>
      <vt:lpstr>PowerPoint Presentation</vt:lpstr>
      <vt:lpstr>So now we have</vt:lpstr>
      <vt:lpstr>Now we need to move in the right direction</vt:lpstr>
      <vt:lpstr>Part 5: swimming by motion sensor</vt:lpstr>
      <vt:lpstr>A number of separate blocks</vt:lpstr>
      <vt:lpstr>Add a new block</vt:lpstr>
      <vt:lpstr>Then we need the other motions</vt:lpstr>
      <vt:lpstr>Hitting the edge</vt:lpstr>
      <vt:lpstr>So it looks like:</vt:lpstr>
      <vt:lpstr>The whole picture</vt:lpstr>
      <vt:lpstr>Extra for experts</vt:lpstr>
      <vt:lpstr>resources</vt:lpstr>
    </vt:vector>
  </TitlesOfParts>
  <Company>Victoria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Squishy circuits</dc:title>
  <dc:creator>John Barrow</dc:creator>
  <cp:lastModifiedBy>John Barrow</cp:lastModifiedBy>
  <cp:revision>145</cp:revision>
  <dcterms:created xsi:type="dcterms:W3CDTF">2016-10-11T22:08:34Z</dcterms:created>
  <dcterms:modified xsi:type="dcterms:W3CDTF">2017-04-24T03:41:46Z</dcterms:modified>
</cp:coreProperties>
</file>