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35" r:id="rId2"/>
  </p:sldMasterIdLst>
  <p:notesMasterIdLst>
    <p:notesMasterId r:id="rId23"/>
  </p:notesMasterIdLst>
  <p:handoutMasterIdLst>
    <p:handoutMasterId r:id="rId24"/>
  </p:handoutMasterIdLst>
  <p:sldIdLst>
    <p:sldId id="259" r:id="rId3"/>
    <p:sldId id="260" r:id="rId4"/>
    <p:sldId id="265" r:id="rId5"/>
    <p:sldId id="273" r:id="rId6"/>
    <p:sldId id="261" r:id="rId7"/>
    <p:sldId id="278" r:id="rId8"/>
    <p:sldId id="277" r:id="rId9"/>
    <p:sldId id="262" r:id="rId10"/>
    <p:sldId id="267" r:id="rId11"/>
    <p:sldId id="263" r:id="rId12"/>
    <p:sldId id="266" r:id="rId13"/>
    <p:sldId id="269" r:id="rId14"/>
    <p:sldId id="268" r:id="rId15"/>
    <p:sldId id="270" r:id="rId16"/>
    <p:sldId id="271" r:id="rId17"/>
    <p:sldId id="272" r:id="rId18"/>
    <p:sldId id="274" r:id="rId19"/>
    <p:sldId id="264" r:id="rId20"/>
    <p:sldId id="275" r:id="rId21"/>
    <p:sldId id="276" r:id="rId22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orient="horz" pos="304" userDrawn="1">
          <p15:clr>
            <a:srgbClr val="A4A3A4"/>
          </p15:clr>
        </p15:guide>
        <p15:guide id="3" orient="horz" pos="4144" userDrawn="1">
          <p15:clr>
            <a:srgbClr val="A4A3A4"/>
          </p15:clr>
        </p15:guide>
        <p15:guide id="4" orient="horz" pos="3952" userDrawn="1">
          <p15:clr>
            <a:srgbClr val="A4A3A4"/>
          </p15:clr>
        </p15:guide>
        <p15:guide id="5" orient="horz" pos="1136" userDrawn="1">
          <p15:clr>
            <a:srgbClr val="A4A3A4"/>
          </p15:clr>
        </p15:guide>
        <p15:guide id="6" pos="3839" userDrawn="1">
          <p15:clr>
            <a:srgbClr val="A4A3A4"/>
          </p15:clr>
        </p15:guide>
        <p15:guide id="7" pos="191" userDrawn="1">
          <p15:clr>
            <a:srgbClr val="A4A3A4"/>
          </p15:clr>
        </p15:guide>
        <p15:guide id="8" pos="7486" userDrawn="1">
          <p15:clr>
            <a:srgbClr val="A4A3A4"/>
          </p15:clr>
        </p15:guide>
        <p15:guide id="9" pos="576" userDrawn="1">
          <p15:clr>
            <a:srgbClr val="A4A3A4"/>
          </p15:clr>
        </p15:guide>
        <p15:guide id="10" pos="710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03447BB-5D67-496B-8E87-E561075AD55C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65" d="100"/>
          <a:sy n="65" d="100"/>
        </p:scale>
        <p:origin x="66" y="276"/>
      </p:cViewPr>
      <p:guideLst>
        <p:guide orient="horz" pos="2160"/>
        <p:guide orient="horz" pos="304"/>
        <p:guide orient="horz" pos="4144"/>
        <p:guide orient="horz" pos="3952"/>
        <p:guide orient="horz" pos="1136"/>
        <p:guide pos="3839"/>
        <p:guide pos="191"/>
        <p:guide pos="7486"/>
        <p:guide pos="576"/>
        <p:guide pos="710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1680" y="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4C6E1-AF92-4FB7-A013-0B520EBC30AE}" type="datetimeFigureOut">
              <a:rPr lang="en-US"/>
              <a:t>12/9/2015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52D9BF-D574-4807-B36C-9E2A025BE82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067921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C10850-0874-4A61-99B4-D613C5E8D9EA}" type="datetimeFigureOut">
              <a:rPr lang="en-US"/>
              <a:t>12/9/2015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1EC53-F507-411E-9ADC-FBCFECE09D3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58182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EC53-F507-411E-9ADC-FBCFECE09D3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644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lt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8246" y="4063998"/>
            <a:ext cx="9220200" cy="1016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8246" y="1828800"/>
            <a:ext cx="9220200" cy="2147926"/>
          </a:xfrm>
        </p:spPr>
        <p:txBody>
          <a:bodyPr anchor="ctr">
            <a:normAutofit/>
          </a:bodyPr>
          <a:lstStyle>
            <a:lvl1pPr algn="ctr">
              <a:defRPr sz="4400" cap="all" normalizeH="0" baseline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pPr/>
              <a:t>12/9/2015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3839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lternate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115"/>
            <a:ext cx="7618016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sz="24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07869" y="482602"/>
            <a:ext cx="6602281" cy="5842001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7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2" indent="0">
              <a:buNone/>
              <a:defRPr sz="2700"/>
            </a:lvl5pPr>
            <a:lvl6pPr marL="3047466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21163" y="2108200"/>
            <a:ext cx="3961368" cy="4267200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2" indent="0">
              <a:buNone/>
              <a:defRPr sz="1200"/>
            </a:lvl5pPr>
            <a:lvl6pPr marL="3047466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1163" y="482600"/>
            <a:ext cx="3961368" cy="1422400"/>
          </a:xfrm>
        </p:spPr>
        <p:txBody>
          <a:bodyPr anchor="b" anchorCtr="0">
            <a:norm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pPr/>
              <a:t>12/9/2015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744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669581">
              <a:defRPr baseline="0"/>
            </a:lvl6pPr>
            <a:lvl7pPr marL="2669581">
              <a:defRPr baseline="0"/>
            </a:lvl7pPr>
            <a:lvl8pPr marL="2669581">
              <a:defRPr baseline="0"/>
            </a:lvl8pPr>
            <a:lvl9pPr marL="2669581"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153475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163" y="685800"/>
            <a:ext cx="9040045" cy="5588002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40043" y="685800"/>
            <a:ext cx="1843982" cy="558800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991763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163" y="1803401"/>
            <a:ext cx="10360501" cy="4470400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264308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3632200"/>
            <a:ext cx="9751060" cy="1016000"/>
          </a:xfrm>
        </p:spPr>
        <p:txBody>
          <a:bodyPr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3" y="1524002"/>
            <a:ext cx="9751060" cy="1992597"/>
          </a:xfrm>
        </p:spPr>
        <p:txBody>
          <a:bodyPr anchor="b" anchorCtr="0">
            <a:noAutofit/>
          </a:bodyPr>
          <a:lstStyle>
            <a:lvl1pPr algn="ctr">
              <a:defRPr sz="4400" b="0" cap="all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638904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7559" y="1803401"/>
            <a:ext cx="4977104" cy="4470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 baseline="0"/>
            </a:lvl6pPr>
            <a:lvl7pPr marL="2669581">
              <a:defRPr sz="1400" baseline="0"/>
            </a:lvl7pPr>
            <a:lvl8pPr marL="2669581">
              <a:defRPr sz="1400" baseline="0"/>
            </a:lvl8pPr>
            <a:lvl9pPr marL="2669581">
              <a:defRPr sz="14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162" y="1803401"/>
            <a:ext cx="4977104" cy="4470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400"/>
            </a:lvl6pPr>
            <a:lvl7pPr marL="2669581">
              <a:defRPr sz="1400"/>
            </a:lvl7pPr>
            <a:lvl8pPr marL="2669581">
              <a:defRPr sz="1400"/>
            </a:lvl8pPr>
            <a:lvl9pPr marL="2669581"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40658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7559" y="2717800"/>
            <a:ext cx="4977104" cy="3556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/>
            </a:lvl6pPr>
            <a:lvl7pPr marL="2669581">
              <a:defRPr sz="1400"/>
            </a:lvl7pPr>
            <a:lvl8pPr marL="2669581">
              <a:defRPr sz="1400" baseline="0"/>
            </a:lvl8pPr>
            <a:lvl9pPr marL="2669581">
              <a:defRPr sz="14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7559" y="1803400"/>
            <a:ext cx="4977104" cy="9144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800" b="0">
                <a:solidFill>
                  <a:schemeClr val="tx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2" indent="0">
              <a:buNone/>
              <a:defRPr sz="2100" b="1"/>
            </a:lvl5pPr>
            <a:lvl6pPr marL="3047466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162" y="2717800"/>
            <a:ext cx="4977104" cy="3556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/>
            </a:lvl6pPr>
            <a:lvl7pPr marL="2669581">
              <a:defRPr sz="1400"/>
            </a:lvl7pPr>
            <a:lvl8pPr marL="2669581">
              <a:defRPr sz="1400"/>
            </a:lvl8pPr>
            <a:lvl9pPr marL="2669581"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162" y="1803400"/>
            <a:ext cx="4977104" cy="9144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800" b="0">
                <a:solidFill>
                  <a:schemeClr val="tx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2" indent="0">
              <a:buNone/>
              <a:defRPr sz="2100" b="1"/>
            </a:lvl5pPr>
            <a:lvl6pPr marL="3047466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561680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469684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pPr/>
              <a:t>12/9/2015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342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0" y="-1115"/>
            <a:ext cx="7618016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sz="24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white">
          <a:xfrm>
            <a:off x="507868" y="482602"/>
            <a:ext cx="6602280" cy="584200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21163" y="2108200"/>
            <a:ext cx="3961368" cy="426720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2" indent="0">
              <a:buNone/>
              <a:defRPr sz="1200"/>
            </a:lvl5pPr>
            <a:lvl6pPr marL="3047466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1163" y="482600"/>
            <a:ext cx="3961368" cy="1422400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pPr/>
              <a:t>12/9/2015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311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115"/>
            <a:ext cx="6093594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sz="24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07870" y="482601"/>
            <a:ext cx="5077859" cy="5862706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7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2" indent="0">
              <a:buNone/>
              <a:defRPr sz="2700"/>
            </a:lvl5pPr>
            <a:lvl6pPr marL="3047466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9134" y="3733800"/>
            <a:ext cx="5180251" cy="1727200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2" indent="0">
              <a:buNone/>
              <a:defRPr sz="1200"/>
            </a:lvl5pPr>
            <a:lvl6pPr marL="3047466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9134" y="1905000"/>
            <a:ext cx="5180251" cy="1727200"/>
          </a:xfrm>
        </p:spPr>
        <p:txBody>
          <a:bodyPr anchor="b" anchorCtr="0">
            <a:norm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pPr/>
              <a:t>12/9/2015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990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35324" y="6375400"/>
            <a:ext cx="1422030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3B9B9059-F1D6-41D0-95CF-D21CAA096B3A}" type="datetimeFigureOut">
              <a:rPr lang="en-US" smtClean="0"/>
              <a:pPr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163" y="6375400"/>
            <a:ext cx="7414869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41760" y="6375400"/>
            <a:ext cx="832903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163" y="1803401"/>
            <a:ext cx="10360501" cy="4470400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  <a:prstGeom prst="rect">
            <a:avLst/>
          </a:prstGeom>
          <a:effectLst/>
        </p:spPr>
        <p:txBody>
          <a:bodyPr vert="horz" lIns="121899" tIns="60949" rIns="121899" bIns="60949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299488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1218987" rtl="0" eaLnBrk="1" latinLnBrk="0" hangingPunct="1">
        <a:lnSpc>
          <a:spcPct val="8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1218987" rtl="0" eaLnBrk="1" latinLnBrk="0" hangingPunct="1">
        <a:lnSpc>
          <a:spcPct val="90000"/>
        </a:lnSpc>
        <a:spcBef>
          <a:spcPts val="1600"/>
        </a:spcBef>
        <a:buClr>
          <a:schemeClr val="accent1"/>
        </a:buClr>
        <a:buSzPct val="9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90000"/>
        <a:buFont typeface="Cambria" pitchFamily="18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Cambria" pitchFamily="18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99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Cambria" pitchFamily="18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59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Cambria" pitchFamily="18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2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6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microcontroller</a:t>
            </a:r>
          </a:p>
          <a:p>
            <a:r>
              <a:rPr lang="en-US" dirty="0" smtClean="0"/>
              <a:t>Raspberry Pi 2 Model B V1.1</a:t>
            </a:r>
          </a:p>
          <a:p>
            <a:r>
              <a:rPr lang="en-US" dirty="0" smtClean="0"/>
              <a:t>Running your own web server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Raspberry Pi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0796" y="4837900"/>
            <a:ext cx="2466014" cy="1854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029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We are using python for all our scripts today</a:t>
            </a:r>
          </a:p>
          <a:p>
            <a:r>
              <a:rPr lang="en-AU" dirty="0" smtClean="0"/>
              <a:t>Navigate to: </a:t>
            </a:r>
            <a:r>
              <a:rPr lang="en-AU" dirty="0" err="1" smtClean="0"/>
              <a:t>rpi_code</a:t>
            </a:r>
            <a:r>
              <a:rPr lang="en-AU" dirty="0" smtClean="0"/>
              <a:t> (cd)</a:t>
            </a:r>
          </a:p>
          <a:p>
            <a:r>
              <a:rPr lang="en-AU" dirty="0" smtClean="0"/>
              <a:t>Navigate to: beginner</a:t>
            </a:r>
          </a:p>
          <a:p>
            <a:r>
              <a:rPr lang="en-AU" dirty="0" smtClean="0"/>
              <a:t>(advanced has LED blinks, camera tools and IR camera, not required)</a:t>
            </a:r>
          </a:p>
          <a:p>
            <a:r>
              <a:rPr lang="en-AU" dirty="0" smtClean="0"/>
              <a:t>Green scripts are python scripts</a:t>
            </a:r>
          </a:p>
          <a:p>
            <a:r>
              <a:rPr lang="en-AU" dirty="0" smtClean="0"/>
              <a:t>You should have blink1.py, buzz1.py, buzz_scale.py, server1.py, server2.py</a:t>
            </a: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Running the code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01142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Nano is a text editor</a:t>
            </a:r>
          </a:p>
          <a:p>
            <a:r>
              <a:rPr lang="en-AU" dirty="0" smtClean="0"/>
              <a:t>Lest look at some code:</a:t>
            </a:r>
          </a:p>
          <a:p>
            <a:r>
              <a:rPr lang="en-AU" dirty="0" err="1" smtClean="0"/>
              <a:t>nano</a:t>
            </a:r>
            <a:r>
              <a:rPr lang="en-AU" dirty="0" smtClean="0"/>
              <a:t> buzz1.py</a:t>
            </a: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Nano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80907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77832" y="1803400"/>
            <a:ext cx="6033161" cy="44704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Buzz1.py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78213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53852" y="1765995"/>
            <a:ext cx="7630826" cy="44704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Blink1.py</a:t>
            </a:r>
            <a:endParaRPr lang="en-AU" dirty="0"/>
          </a:p>
        </p:txBody>
      </p:sp>
      <p:sp>
        <p:nvSpPr>
          <p:cNvPr id="11" name="TextBox 10"/>
          <p:cNvSpPr txBox="1"/>
          <p:nvPr/>
        </p:nvSpPr>
        <p:spPr>
          <a:xfrm>
            <a:off x="8830716" y="2646204"/>
            <a:ext cx="2631605" cy="230832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en-AU" dirty="0" smtClean="0"/>
              <a:t>Connect GPIO 3&amp;6 + LED (high </a:t>
            </a:r>
            <a:r>
              <a:rPr lang="el-GR" dirty="0" smtClean="0"/>
              <a:t>Ω</a:t>
            </a:r>
            <a:r>
              <a:rPr lang="en-AU" dirty="0" smtClean="0"/>
              <a:t>) – low glow is a good glow, then run program</a:t>
            </a:r>
          </a:p>
        </p:txBody>
      </p:sp>
    </p:spTree>
    <p:extLst>
      <p:ext uri="{BB962C8B-B14F-4D97-AF65-F5344CB8AC3E}">
        <p14:creationId xmlns:p14="http://schemas.microsoft.com/office/powerpoint/2010/main" val="2616884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69108" y="1803400"/>
            <a:ext cx="6650609" cy="44704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Buzz_Scale.py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12781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84400" y="2233612"/>
            <a:ext cx="7820025" cy="3609975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Server1.py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55642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29328" y="1733550"/>
            <a:ext cx="5130169" cy="44704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Server2.py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56386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65820" y="260648"/>
            <a:ext cx="10360501" cy="1223963"/>
          </a:xfrm>
          <a:prstGeom prst="rect">
            <a:avLst/>
          </a:prstGeom>
          <a:effectLst/>
        </p:spPr>
        <p:txBody>
          <a:bodyPr vert="horz" lIns="121899" tIns="60949" rIns="121899" bIns="60949" rtlCol="0" anchor="b" anchorCtr="0">
            <a:normAutofit/>
          </a:bodyPr>
          <a:lstStyle>
            <a:lvl1pPr algn="l" defTabSz="1218987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AU" smtClean="0"/>
              <a:t>Before we start, handling the boards…</a:t>
            </a:r>
            <a:endParaRPr lang="en-AU" dirty="0"/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7693" y="3918944"/>
            <a:ext cx="2619375" cy="2619375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765820" y="1687808"/>
            <a:ext cx="10360501" cy="1367163"/>
          </a:xfrm>
          <a:prstGeom prst="rect">
            <a:avLst/>
          </a:prstGeom>
        </p:spPr>
        <p:txBody>
          <a:bodyPr vert="horz" lIns="121899" tIns="60949" rIns="121899" bIns="60949" rtlCol="0">
            <a:normAutofit fontScale="92500"/>
          </a:bodyPr>
          <a:lstStyle>
            <a:lvl1pPr marL="304747" indent="-304747" algn="l" defTabSz="1218987" rtl="0" eaLnBrk="1" latinLnBrk="0" hangingPunct="1">
              <a:lnSpc>
                <a:spcPct val="90000"/>
              </a:lnSpc>
              <a:spcBef>
                <a:spcPts val="1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49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4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8987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373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48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33227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3797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272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dirty="0" smtClean="0"/>
              <a:t>Once they are powered up please don’t touch the boards</a:t>
            </a:r>
          </a:p>
          <a:p>
            <a:r>
              <a:rPr lang="en-AU" dirty="0" smtClean="0"/>
              <a:t>Our fingers can create a short circuit on the board and ZAP it</a:t>
            </a:r>
          </a:p>
          <a:p>
            <a:endParaRPr lang="en-AU" dirty="0" smtClean="0"/>
          </a:p>
          <a:p>
            <a:endParaRPr lang="en-AU" dirty="0" smtClean="0"/>
          </a:p>
          <a:p>
            <a:endParaRPr lang="en-AU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845" y="3928729"/>
            <a:ext cx="2857500" cy="24765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7293" y="3918944"/>
            <a:ext cx="2262861" cy="2609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315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AU" dirty="0" smtClean="0"/>
              <a:t>We tell the </a:t>
            </a:r>
            <a:r>
              <a:rPr lang="en-AU" dirty="0" err="1" smtClean="0"/>
              <a:t>RPi</a:t>
            </a:r>
            <a:r>
              <a:rPr lang="en-AU" dirty="0" smtClean="0"/>
              <a:t> it is python:</a:t>
            </a:r>
          </a:p>
          <a:p>
            <a:r>
              <a:rPr lang="en-AU" dirty="0" smtClean="0"/>
              <a:t>Python </a:t>
            </a:r>
            <a:r>
              <a:rPr lang="en-AU" i="1" dirty="0" smtClean="0"/>
              <a:t>script/filename</a:t>
            </a:r>
          </a:p>
          <a:p>
            <a:r>
              <a:rPr lang="en-AU" dirty="0" smtClean="0"/>
              <a:t>IN ORDER:</a:t>
            </a:r>
          </a:p>
          <a:p>
            <a:r>
              <a:rPr lang="en-AU" dirty="0" smtClean="0"/>
              <a:t>Server1</a:t>
            </a:r>
          </a:p>
          <a:p>
            <a:r>
              <a:rPr lang="en-AU" dirty="0"/>
              <a:t>http://</a:t>
            </a:r>
            <a:r>
              <a:rPr lang="en-AU" dirty="0" smtClean="0"/>
              <a:t>192.168.0.x:8080/</a:t>
            </a:r>
            <a:r>
              <a:rPr lang="en-AU" dirty="0"/>
              <a:t> </a:t>
            </a:r>
            <a:r>
              <a:rPr lang="en-AU" dirty="0" smtClean="0"/>
              <a:t>(what do you get?)</a:t>
            </a:r>
          </a:p>
          <a:p>
            <a:r>
              <a:rPr lang="en-AU" dirty="0" smtClean="0"/>
              <a:t>http://192.168.0.x:8080/name/*** (whatever you enter.. It does?)</a:t>
            </a:r>
          </a:p>
          <a:p>
            <a:r>
              <a:rPr lang="en-AU" dirty="0"/>
              <a:t>Blink – need to open the box and add a </a:t>
            </a:r>
            <a:r>
              <a:rPr lang="en-AU" dirty="0" smtClean="0"/>
              <a:t>LED (can you modify the speed?)</a:t>
            </a:r>
            <a:endParaRPr lang="en-AU" dirty="0"/>
          </a:p>
          <a:p>
            <a:r>
              <a:rPr lang="en-AU" dirty="0" smtClean="0"/>
              <a:t>Buzz – need to open the box and add a speaker (pins 3 &amp; 6)</a:t>
            </a:r>
          </a:p>
          <a:p>
            <a:r>
              <a:rPr lang="en-AU" dirty="0" smtClean="0"/>
              <a:t>Can you change the tone? What are the parameters/range?</a:t>
            </a:r>
          </a:p>
          <a:p>
            <a:r>
              <a:rPr lang="en-AU" dirty="0" err="1" smtClean="0"/>
              <a:t>Buzz_scale</a:t>
            </a:r>
            <a:r>
              <a:rPr lang="en-AU" dirty="0" smtClean="0"/>
              <a:t> – what does it do?</a:t>
            </a:r>
          </a:p>
          <a:p>
            <a:r>
              <a:rPr lang="en-AU" dirty="0" smtClean="0"/>
              <a:t>Can you change the pattern?</a:t>
            </a:r>
          </a:p>
          <a:p>
            <a:r>
              <a:rPr lang="en-AU" dirty="0" smtClean="0"/>
              <a:t>Server2 – web control of the pitch of the note (where does it play?)</a:t>
            </a:r>
          </a:p>
          <a:p>
            <a:r>
              <a:rPr lang="en-AU" dirty="0"/>
              <a:t>192.168.0.x:8080/note/xxx (numeric digits</a:t>
            </a:r>
            <a:r>
              <a:rPr lang="en-AU" dirty="0" smtClean="0"/>
              <a:t>)</a:t>
            </a: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Running the code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76894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Can you change the brightness of the LED?</a:t>
            </a:r>
          </a:p>
          <a:p>
            <a:r>
              <a:rPr lang="en-AU" dirty="0" smtClean="0"/>
              <a:t>I have some HTML code for you to play with….</a:t>
            </a:r>
          </a:p>
          <a:p>
            <a:r>
              <a:rPr lang="en-AU" dirty="0" smtClean="0"/>
              <a:t>(</a:t>
            </a:r>
            <a:r>
              <a:rPr lang="en-AU" dirty="0"/>
              <a:t>Git clone git://</a:t>
            </a:r>
            <a:r>
              <a:rPr lang="en-AU" dirty="0" smtClean="0"/>
              <a:t>github.com/kaiwhata/rpi_code.git)</a:t>
            </a:r>
          </a:p>
          <a:p>
            <a:r>
              <a:rPr lang="en-AU" u="sng" dirty="0"/>
              <a:t>https://</a:t>
            </a:r>
            <a:r>
              <a:rPr lang="en-AU" u="sng" dirty="0" smtClean="0"/>
              <a:t>github.com/kaiwhata/Rpi_code/blob/master/Beginner/server3.py</a:t>
            </a:r>
            <a:endParaRPr lang="en-AU" dirty="0" smtClean="0"/>
          </a:p>
          <a:p>
            <a:r>
              <a:rPr lang="en-AU" dirty="0" smtClean="0"/>
              <a:t>Try your own HTML code</a:t>
            </a:r>
          </a:p>
          <a:p>
            <a:r>
              <a:rPr lang="en-AU" dirty="0" smtClean="0"/>
              <a:t>Can </a:t>
            </a:r>
            <a:r>
              <a:rPr lang="en-AU" dirty="0"/>
              <a:t>you play a tune on someone else's Web </a:t>
            </a:r>
            <a:r>
              <a:rPr lang="en-AU" dirty="0" err="1"/>
              <a:t>RPi</a:t>
            </a:r>
            <a:endParaRPr lang="en-AU" dirty="0"/>
          </a:p>
          <a:p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Experiment time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5480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We will remotely connect to the </a:t>
            </a:r>
            <a:r>
              <a:rPr lang="en-AU" dirty="0" err="1" smtClean="0"/>
              <a:t>RPi</a:t>
            </a:r>
            <a:r>
              <a:rPr lang="en-AU" dirty="0" smtClean="0"/>
              <a:t> using SSH</a:t>
            </a:r>
          </a:p>
          <a:p>
            <a:r>
              <a:rPr lang="en-AU" dirty="0" smtClean="0"/>
              <a:t>(</a:t>
            </a:r>
            <a:r>
              <a:rPr lang="en-AU" dirty="0" smtClean="0">
                <a:solidFill>
                  <a:srgbClr val="FFFF00"/>
                </a:solidFill>
              </a:rPr>
              <a:t>S</a:t>
            </a:r>
            <a:r>
              <a:rPr lang="en-AU" dirty="0" smtClean="0"/>
              <a:t>ecure </a:t>
            </a:r>
            <a:r>
              <a:rPr lang="en-AU" dirty="0" smtClean="0">
                <a:solidFill>
                  <a:srgbClr val="FFFF00"/>
                </a:solidFill>
              </a:rPr>
              <a:t>Sh</a:t>
            </a:r>
            <a:r>
              <a:rPr lang="en-AU" dirty="0" smtClean="0"/>
              <a:t>ell)</a:t>
            </a:r>
          </a:p>
          <a:p>
            <a:r>
              <a:rPr lang="en-AU" dirty="0" smtClean="0"/>
              <a:t>On Mac run SSH</a:t>
            </a:r>
          </a:p>
          <a:p>
            <a:r>
              <a:rPr lang="en-AU" dirty="0" smtClean="0"/>
              <a:t>On Microsoft download and install Putty</a:t>
            </a:r>
          </a:p>
          <a:p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In this exercise: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92570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err="1" smtClean="0"/>
              <a:t>Sudo</a:t>
            </a:r>
            <a:r>
              <a:rPr lang="en-AU" dirty="0" smtClean="0"/>
              <a:t> </a:t>
            </a:r>
            <a:r>
              <a:rPr lang="en-AU" dirty="0" err="1" smtClean="0"/>
              <a:t>raspi-config</a:t>
            </a:r>
            <a:r>
              <a:rPr lang="en-AU" dirty="0" smtClean="0"/>
              <a:t> (enable SSH)</a:t>
            </a:r>
          </a:p>
          <a:p>
            <a:r>
              <a:rPr lang="en-AU" dirty="0" err="1" smtClean="0"/>
              <a:t>Sudo</a:t>
            </a:r>
            <a:r>
              <a:rPr lang="en-AU" dirty="0" smtClean="0"/>
              <a:t> apt-get install python-bottle</a:t>
            </a:r>
          </a:p>
          <a:p>
            <a:r>
              <a:rPr lang="en-AU" dirty="0" smtClean="0"/>
              <a:t>Git clone git://github.com/kaiwhata/rpi_code.git</a:t>
            </a:r>
          </a:p>
          <a:p>
            <a:r>
              <a:rPr lang="en-AU" dirty="0" err="1"/>
              <a:t>s</a:t>
            </a:r>
            <a:r>
              <a:rPr lang="en-AU" dirty="0" err="1" smtClean="0"/>
              <a:t>udo</a:t>
            </a:r>
            <a:r>
              <a:rPr lang="en-AU" dirty="0" smtClean="0"/>
              <a:t> </a:t>
            </a:r>
            <a:r>
              <a:rPr lang="en-AU" dirty="0" err="1" smtClean="0"/>
              <a:t>nano</a:t>
            </a:r>
            <a:r>
              <a:rPr lang="en-AU" dirty="0" smtClean="0"/>
              <a:t> /</a:t>
            </a:r>
            <a:r>
              <a:rPr lang="en-AU" dirty="0" err="1" smtClean="0"/>
              <a:t>etc</a:t>
            </a:r>
            <a:r>
              <a:rPr lang="en-AU" dirty="0" smtClean="0"/>
              <a:t>/</a:t>
            </a:r>
            <a:r>
              <a:rPr lang="en-AU" dirty="0" err="1" smtClean="0"/>
              <a:t>wpa_supplicant</a:t>
            </a:r>
            <a:r>
              <a:rPr lang="en-AU" dirty="0" smtClean="0"/>
              <a:t>/</a:t>
            </a:r>
            <a:r>
              <a:rPr lang="en-AU" dirty="0" err="1" smtClean="0"/>
              <a:t>wpa_supplicant.conf</a:t>
            </a:r>
            <a:endParaRPr lang="en-AU" dirty="0" smtClean="0"/>
          </a:p>
          <a:p>
            <a:r>
              <a:rPr lang="en-AU" dirty="0" smtClean="0"/>
              <a:t>Add to outreach wireless priority=110</a:t>
            </a: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My notes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94332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Join the ‘outreach’ wireless</a:t>
            </a:r>
          </a:p>
          <a:p>
            <a:r>
              <a:rPr lang="en-AU" dirty="0" smtClean="0"/>
              <a:t>We have configured the </a:t>
            </a:r>
            <a:r>
              <a:rPr lang="en-AU" dirty="0" err="1" smtClean="0"/>
              <a:t>RPi</a:t>
            </a:r>
            <a:r>
              <a:rPr lang="en-AU" dirty="0" smtClean="0"/>
              <a:t> to automatically do this</a:t>
            </a:r>
          </a:p>
          <a:p>
            <a:r>
              <a:rPr lang="en-AU" dirty="0" smtClean="0"/>
              <a:t>What is your IP?</a:t>
            </a:r>
          </a:p>
          <a:p>
            <a:r>
              <a:rPr lang="en-AU" dirty="0" err="1" smtClean="0"/>
              <a:t>Fing</a:t>
            </a:r>
            <a:endParaRPr lang="en-AU" dirty="0" smtClean="0"/>
          </a:p>
          <a:p>
            <a:r>
              <a:rPr lang="en-AU" dirty="0" err="1" smtClean="0"/>
              <a:t>Ifconfig</a:t>
            </a:r>
            <a:r>
              <a:rPr lang="en-AU" dirty="0" smtClean="0"/>
              <a:t> (but you have no terminal)</a:t>
            </a: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Join the network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0869" y="5229200"/>
            <a:ext cx="1347590" cy="1347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733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Booted up the </a:t>
            </a:r>
            <a:r>
              <a:rPr lang="en-AU" dirty="0" err="1" smtClean="0"/>
              <a:t>Rpi</a:t>
            </a:r>
            <a:r>
              <a:rPr lang="en-AU" dirty="0" smtClean="0"/>
              <a:t>, </a:t>
            </a:r>
            <a:r>
              <a:rPr lang="en-AU" dirty="0" err="1" smtClean="0"/>
              <a:t>startx</a:t>
            </a:r>
            <a:r>
              <a:rPr lang="en-AU" dirty="0" smtClean="0"/>
              <a:t> (entered GUI), joined ‘outreach’ wireless (no </a:t>
            </a:r>
            <a:r>
              <a:rPr lang="en-AU" dirty="0" err="1" smtClean="0"/>
              <a:t>pwd</a:t>
            </a:r>
            <a:r>
              <a:rPr lang="en-AU" dirty="0" smtClean="0"/>
              <a:t> required)</a:t>
            </a:r>
          </a:p>
          <a:p>
            <a:r>
              <a:rPr lang="en-AU" dirty="0" err="1" smtClean="0"/>
              <a:t>LXTerminal</a:t>
            </a:r>
            <a:r>
              <a:rPr lang="en-AU" dirty="0" smtClean="0"/>
              <a:t>  - </a:t>
            </a:r>
            <a:r>
              <a:rPr lang="en-AU" dirty="0" err="1" smtClean="0"/>
              <a:t>sudo</a:t>
            </a:r>
            <a:r>
              <a:rPr lang="en-AU" dirty="0"/>
              <a:t> </a:t>
            </a:r>
            <a:r>
              <a:rPr lang="en-AU" dirty="0" err="1" smtClean="0"/>
              <a:t>nano</a:t>
            </a:r>
            <a:r>
              <a:rPr lang="en-AU" dirty="0" smtClean="0"/>
              <a:t> /</a:t>
            </a:r>
            <a:r>
              <a:rPr lang="en-AU" dirty="0" err="1" smtClean="0"/>
              <a:t>etc</a:t>
            </a:r>
            <a:r>
              <a:rPr lang="en-AU" dirty="0" smtClean="0"/>
              <a:t>/</a:t>
            </a:r>
            <a:r>
              <a:rPr lang="en-AU" dirty="0" err="1" smtClean="0"/>
              <a:t>wpa_supplicant</a:t>
            </a:r>
            <a:r>
              <a:rPr lang="en-AU" dirty="0" smtClean="0"/>
              <a:t>/</a:t>
            </a:r>
            <a:r>
              <a:rPr lang="en-AU" dirty="0" err="1" smtClean="0"/>
              <a:t>wpa_supplicant.conf</a:t>
            </a:r>
            <a:endParaRPr lang="en-AU" dirty="0" smtClean="0"/>
          </a:p>
          <a:p>
            <a:r>
              <a:rPr lang="en-AU" dirty="0" smtClean="0"/>
              <a:t>Add priority = 100 (for outreach wireless)</a:t>
            </a:r>
          </a:p>
          <a:p>
            <a:r>
              <a:rPr lang="en-AU" dirty="0" smtClean="0"/>
              <a:t>In theory </a:t>
            </a:r>
            <a:r>
              <a:rPr lang="en-AU" dirty="0" err="1" smtClean="0"/>
              <a:t>Rpi</a:t>
            </a:r>
            <a:r>
              <a:rPr lang="en-AU" dirty="0" smtClean="0"/>
              <a:t> is 1 192.168.0.101, </a:t>
            </a:r>
            <a:r>
              <a:rPr lang="en-AU" dirty="0" err="1" smtClean="0"/>
              <a:t>Rpi</a:t>
            </a:r>
            <a:r>
              <a:rPr lang="en-AU" dirty="0" smtClean="0"/>
              <a:t> 2 is 192.168.0.102, etcetera</a:t>
            </a: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How we </a:t>
            </a:r>
            <a:r>
              <a:rPr lang="en-AU" dirty="0" err="1" smtClean="0"/>
              <a:t>cfg’d</a:t>
            </a:r>
            <a:r>
              <a:rPr lang="en-AU" dirty="0" smtClean="0"/>
              <a:t> it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9123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4163" y="1916832"/>
            <a:ext cx="5028189" cy="44704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Connect to:</a:t>
            </a:r>
            <a:endParaRPr lang="en-AU" dirty="0"/>
          </a:p>
        </p:txBody>
      </p:sp>
      <p:sp>
        <p:nvSpPr>
          <p:cNvPr id="5" name="Oval 4"/>
          <p:cNvSpPr/>
          <p:nvPr/>
        </p:nvSpPr>
        <p:spPr>
          <a:xfrm>
            <a:off x="2422004" y="2838117"/>
            <a:ext cx="1368152" cy="432048"/>
          </a:xfrm>
          <a:prstGeom prst="ellipse">
            <a:avLst/>
          </a:prstGeom>
          <a:noFill/>
          <a:ln w="25400">
            <a:solidFill>
              <a:srgbClr val="FFFF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6" name="Oval 5"/>
          <p:cNvSpPr/>
          <p:nvPr/>
        </p:nvSpPr>
        <p:spPr>
          <a:xfrm>
            <a:off x="4366220" y="3318755"/>
            <a:ext cx="576064" cy="279276"/>
          </a:xfrm>
          <a:prstGeom prst="ellipse">
            <a:avLst/>
          </a:prstGeom>
          <a:noFill/>
          <a:ln w="25400">
            <a:solidFill>
              <a:srgbClr val="FFFF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6598468" y="1270913"/>
            <a:ext cx="4443595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For the Mac: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dirty="0" smtClean="0">
                <a:latin typeface="Arial Unicode MS" panose="020B0604020202020204" pitchFamily="34" charset="-128"/>
              </a:rPr>
              <a:t>In the terminal window: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Unicode MS" panose="020B0604020202020204" pitchFamily="34" charset="-128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ssh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pi@&lt;IP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&gt;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en-US" altLang="en-US" dirty="0">
              <a:latin typeface="Arial Unicode MS" panose="020B0604020202020204" pitchFamily="34" charset="-128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For Linux: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dirty="0" err="1">
                <a:latin typeface="Arial" panose="020B0604020202020204" pitchFamily="34" charset="0"/>
              </a:rPr>
              <a:t>s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sh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p@i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&lt;IP&gt;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dirty="0" smtClean="0">
                <a:latin typeface="Arial" panose="020B0604020202020204" pitchFamily="34" charset="0"/>
              </a:rPr>
              <a:t>Or VNC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b="1" u="sng" dirty="0" smtClean="0">
                <a:latin typeface="Arial" panose="020B0604020202020204" pitchFamily="34" charset="0"/>
              </a:rPr>
              <a:t>Windows: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Star, run,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mstsc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dirty="0" smtClean="0">
                <a:latin typeface="Arial" panose="020B0604020202020204" pitchFamily="34" charset="0"/>
              </a:rPr>
              <a:t>Enter IP address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b="1" u="sng" dirty="0" smtClean="0">
                <a:latin typeface="Arial" panose="020B0604020202020204" pitchFamily="34" charset="0"/>
              </a:rPr>
              <a:t>OR: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Putty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0856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5218838"/>
              </p:ext>
            </p:extLst>
          </p:nvPr>
        </p:nvGraphicFramePr>
        <p:xfrm>
          <a:off x="6598468" y="4318525"/>
          <a:ext cx="3126837" cy="2286000"/>
        </p:xfrm>
        <a:graphic>
          <a:graphicData uri="http://schemas.openxmlformats.org/drawingml/2006/table">
            <a:tbl>
              <a:tblPr firstRow="1" bandRow="1">
                <a:tableStyleId>{D03447BB-5D67-496B-8E87-E561075AD55C}</a:tableStyleId>
              </a:tblPr>
              <a:tblGrid>
                <a:gridCol w="822581"/>
                <a:gridCol w="2304256"/>
              </a:tblGrid>
              <a:tr h="370840">
                <a:tc>
                  <a:txBody>
                    <a:bodyPr/>
                    <a:lstStyle/>
                    <a:p>
                      <a:r>
                        <a:rPr lang="en-AU" dirty="0" err="1" smtClean="0"/>
                        <a:t>RPi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IP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1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192.168.0.102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2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192.168.0.103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3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192.168.0.104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4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192.168.0.105</a:t>
                      </a:r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596537" y="4883805"/>
            <a:ext cx="259228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en-AU" dirty="0" smtClean="0"/>
              <a:t>In theory:</a:t>
            </a:r>
          </a:p>
        </p:txBody>
      </p:sp>
    </p:spTree>
    <p:extLst>
      <p:ext uri="{BB962C8B-B14F-4D97-AF65-F5344CB8AC3E}">
        <p14:creationId xmlns:p14="http://schemas.microsoft.com/office/powerpoint/2010/main" val="24111322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We have the ‘wrong’ IP</a:t>
            </a:r>
          </a:p>
          <a:p>
            <a:r>
              <a:rPr lang="en-AU" dirty="0" smtClean="0"/>
              <a:t>Right click on the network connection, open network and sharing centre</a:t>
            </a:r>
          </a:p>
          <a:p>
            <a:r>
              <a:rPr lang="en-AU" dirty="0" smtClean="0"/>
              <a:t>Change adapter settings</a:t>
            </a:r>
          </a:p>
          <a:p>
            <a:r>
              <a:rPr lang="en-AU" dirty="0" smtClean="0"/>
              <a:t>Right click, properties, </a:t>
            </a:r>
            <a:r>
              <a:rPr lang="en-AU" smtClean="0"/>
              <a:t>set IPv4 to 192.168.0.2xx</a:t>
            </a:r>
            <a:endParaRPr lang="en-AU" dirty="0" smtClean="0"/>
          </a:p>
          <a:p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Connection problem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46416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Login: pi</a:t>
            </a:r>
          </a:p>
          <a:p>
            <a:r>
              <a:rPr lang="en-AU" dirty="0" smtClean="0"/>
              <a:t>Password: raspberry</a:t>
            </a:r>
          </a:p>
          <a:p>
            <a:r>
              <a:rPr lang="en-AU" dirty="0" smtClean="0"/>
              <a:t>Looking at the command/terminal prompt</a:t>
            </a:r>
          </a:p>
          <a:p>
            <a:r>
              <a:rPr lang="en-AU" dirty="0" err="1"/>
              <a:t>s</a:t>
            </a:r>
            <a:r>
              <a:rPr lang="en-AU" dirty="0" err="1" smtClean="0"/>
              <a:t>tartx</a:t>
            </a:r>
            <a:r>
              <a:rPr lang="en-AU" dirty="0" smtClean="0"/>
              <a:t> will crash the link (wont support GUI)</a:t>
            </a:r>
          </a:p>
          <a:p>
            <a:r>
              <a:rPr lang="en-AU" dirty="0" smtClean="0"/>
              <a:t>All work done through the terminal</a:t>
            </a:r>
          </a:p>
          <a:p>
            <a:r>
              <a:rPr lang="en-AU" dirty="0" smtClean="0"/>
              <a:t>Remember Linux is </a:t>
            </a:r>
            <a:r>
              <a:rPr lang="en-AU" dirty="0" err="1" smtClean="0"/>
              <a:t>cAsE</a:t>
            </a:r>
            <a:r>
              <a:rPr lang="en-AU" dirty="0" smtClean="0"/>
              <a:t> </a:t>
            </a:r>
            <a:r>
              <a:rPr lang="en-AU" dirty="0" err="1" smtClean="0"/>
              <a:t>SeNSItiVe</a:t>
            </a: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Login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11027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Shell, or Bash:</a:t>
            </a:r>
            <a:endParaRPr lang="en-AU" dirty="0"/>
          </a:p>
        </p:txBody>
      </p:sp>
      <p:pic>
        <p:nvPicPr>
          <p:cNvPr id="2050" name="Picture 2" descr="http://www.circuitbasics.com/wp-content/uploads/2015/01/raspi-after-entering-password-before-sudo-raspi-config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8775" y="2024062"/>
            <a:ext cx="6391275" cy="402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89757" y="2199106"/>
            <a:ext cx="270901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en-AU" b="1" dirty="0" smtClean="0">
                <a:solidFill>
                  <a:srgbClr val="FFFF00"/>
                </a:solidFill>
              </a:rPr>
              <a:t>B</a:t>
            </a:r>
            <a:r>
              <a:rPr lang="en-AU" dirty="0" smtClean="0"/>
              <a:t>orn </a:t>
            </a:r>
            <a:r>
              <a:rPr lang="en-AU" b="1" dirty="0" smtClean="0">
                <a:solidFill>
                  <a:srgbClr val="FFFF00"/>
                </a:solidFill>
              </a:rPr>
              <a:t>A</a:t>
            </a:r>
            <a:r>
              <a:rPr lang="en-AU" dirty="0" smtClean="0"/>
              <a:t>gain </a:t>
            </a:r>
            <a:r>
              <a:rPr lang="en-AU" b="1" dirty="0" err="1" smtClean="0">
                <a:solidFill>
                  <a:srgbClr val="FFFF00"/>
                </a:solidFill>
              </a:rPr>
              <a:t>SH</a:t>
            </a:r>
            <a:r>
              <a:rPr lang="en-AU" dirty="0" err="1" smtClean="0"/>
              <a:t>ell</a:t>
            </a:r>
            <a:endParaRPr lang="en-AU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272038" y="6148195"/>
            <a:ext cx="1795876" cy="58477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AU" sz="1600" dirty="0" smtClean="0"/>
              <a:t>Logged in as user ‘pi’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14092" y="6148754"/>
            <a:ext cx="1795876" cy="58477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AU" sz="1600" dirty="0" smtClean="0"/>
              <a:t>Logged into this host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196474" y="6148195"/>
            <a:ext cx="1795876" cy="58477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AU" sz="1600" dirty="0" smtClean="0"/>
              <a:t>Home directory (~)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138528" y="6140306"/>
            <a:ext cx="1795876" cy="33855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AU" sz="1600" dirty="0" smtClean="0"/>
              <a:t>Ordinary user</a:t>
            </a:r>
          </a:p>
        </p:txBody>
      </p:sp>
      <p:cxnSp>
        <p:nvCxnSpPr>
          <p:cNvPr id="10" name="Straight Connector 9"/>
          <p:cNvCxnSpPr>
            <a:stCxn id="6" idx="0"/>
          </p:cNvCxnSpPr>
          <p:nvPr/>
        </p:nvCxnSpPr>
        <p:spPr>
          <a:xfrm flipV="1">
            <a:off x="2169976" y="4653136"/>
            <a:ext cx="828092" cy="149505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7" idx="0"/>
          </p:cNvCxnSpPr>
          <p:nvPr/>
        </p:nvCxnSpPr>
        <p:spPr>
          <a:xfrm flipH="1" flipV="1">
            <a:off x="3574132" y="4653136"/>
            <a:ext cx="537898" cy="149561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8" idx="0"/>
          </p:cNvCxnSpPr>
          <p:nvPr/>
        </p:nvCxnSpPr>
        <p:spPr>
          <a:xfrm flipH="1" flipV="1">
            <a:off x="4150196" y="4653136"/>
            <a:ext cx="1944216" cy="149505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9" idx="0"/>
          </p:cNvCxnSpPr>
          <p:nvPr/>
        </p:nvCxnSpPr>
        <p:spPr>
          <a:xfrm flipH="1" flipV="1">
            <a:off x="4366220" y="4533220"/>
            <a:ext cx="3670246" cy="1607086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5122304" y="2852936"/>
            <a:ext cx="2016224" cy="288032"/>
          </a:xfrm>
          <a:prstGeom prst="ellipse">
            <a:avLst/>
          </a:prstGeom>
          <a:noFill/>
          <a:ln w="31750"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10322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7" grpId="0" animBg="1"/>
    </p:bldLst>
  </p:timing>
</p:sld>
</file>

<file path=ppt/theme/theme1.xml><?xml version="1.0" encoding="utf-8"?>
<a:theme xmlns:a="http://schemas.openxmlformats.org/drawingml/2006/main" name="Crimson landscape design templat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</a:schemeClr>
            </a:gs>
            <a:gs pos="65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25000" t="25000" r="25000" b="25000"/>
          </a:path>
        </a:gradFill>
        <a:gradFill flip="none" rotWithShape="1">
          <a:gsLst>
            <a:gs pos="17000">
              <a:schemeClr val="phClr"/>
            </a:gs>
            <a:gs pos="71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>
        <a:ln w="1905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Crimson landscape design template" id="{73D20169-401E-4972-B02F-4B0444B70099}" vid="{315B30EE-3D96-471E-B16F-FC3628778332}"/>
    </a:ext>
  </a:extLst>
</a:theme>
</file>

<file path=ppt/theme/theme2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E82CB02-9625-4F39-9A5B-61405831A85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Crimson landscape design slides</Template>
  <TotalTime>0</TotalTime>
  <Words>586</Words>
  <Application>Microsoft Office PowerPoint</Application>
  <PresentationFormat>Custom</PresentationFormat>
  <Paragraphs>113</Paragraphs>
  <Slides>20</Slides>
  <Notes>1</Notes>
  <HiddenSlides>3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 Unicode MS</vt:lpstr>
      <vt:lpstr>Arial</vt:lpstr>
      <vt:lpstr>Cambria</vt:lpstr>
      <vt:lpstr>Century Gothic</vt:lpstr>
      <vt:lpstr>Crimson landscape design template</vt:lpstr>
      <vt:lpstr>Raspberry Pi</vt:lpstr>
      <vt:lpstr>In this exercise:</vt:lpstr>
      <vt:lpstr>Join the network</vt:lpstr>
      <vt:lpstr>How we cfg’d it</vt:lpstr>
      <vt:lpstr>Connect to:</vt:lpstr>
      <vt:lpstr>PowerPoint Presentation</vt:lpstr>
      <vt:lpstr>Connection problem</vt:lpstr>
      <vt:lpstr>Login</vt:lpstr>
      <vt:lpstr>The Shell, or Bash:</vt:lpstr>
      <vt:lpstr>Running the code</vt:lpstr>
      <vt:lpstr>Nano</vt:lpstr>
      <vt:lpstr>Buzz1.py</vt:lpstr>
      <vt:lpstr>Blink1.py</vt:lpstr>
      <vt:lpstr>Buzz_Scale.py</vt:lpstr>
      <vt:lpstr>Server1.py</vt:lpstr>
      <vt:lpstr>Server2.py</vt:lpstr>
      <vt:lpstr>PowerPoint Presentation</vt:lpstr>
      <vt:lpstr>Running the code</vt:lpstr>
      <vt:lpstr>Experiment time</vt:lpstr>
      <vt:lpstr>My notes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2015-10-05T20:02:43Z</dcterms:created>
  <dcterms:modified xsi:type="dcterms:W3CDTF">2015-12-08T23:09:37Z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TC034605129991</vt:lpwstr>
  </property>
</Properties>
</file>