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72" r:id="rId16"/>
    <p:sldId id="269" r:id="rId17"/>
    <p:sldId id="273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.ac.nz/" TargetMode="External"/><Relationship Id="rId2" Type="http://schemas.openxmlformats.org/officeDocument/2006/relationships/hyperlink" Target="mailto:john.barrow@vuw.ac.n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victoria.ac.nz/ecs/" TargetMode="Externa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blearn.stanford.edu/fellows/blog/rethinking-squishy-circuits" TargetMode="External"/><Relationship Id="rId2" Type="http://schemas.openxmlformats.org/officeDocument/2006/relationships/hyperlink" Target="http://courseweb.stthomas.edu/apthomas/squishycircuits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ww.sciencebuddies.org/science-fair-projects/search.shtml?v=pi&amp;s=squishy+circui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Squishy circuits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Learning about electricity and circuits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6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Touch the two blobs together, what happens?</a:t>
            </a:r>
          </a:p>
          <a:p>
            <a:r>
              <a:rPr lang="en-AU" dirty="0" smtClean="0"/>
              <a:t>Why?</a:t>
            </a:r>
          </a:p>
          <a:p>
            <a:r>
              <a:rPr lang="en-AU" dirty="0" smtClean="0"/>
              <a:t>Electricity will take the shortest path (sometimes this can be called a short circuit)</a:t>
            </a:r>
          </a:p>
          <a:p>
            <a:r>
              <a:rPr lang="en-AU" dirty="0" smtClean="0"/>
              <a:t>Try something other than the doh</a:t>
            </a:r>
          </a:p>
          <a:p>
            <a:r>
              <a:rPr lang="en-AU" dirty="0" smtClean="0"/>
              <a:t>What happens?</a:t>
            </a:r>
          </a:p>
          <a:p>
            <a:r>
              <a:rPr lang="en-AU" dirty="0" smtClean="0"/>
              <a:t>Why?</a:t>
            </a:r>
          </a:p>
          <a:p>
            <a:r>
              <a:rPr lang="en-AU" dirty="0" smtClean="0"/>
              <a:t>Insulators and conductors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27" y="3731741"/>
            <a:ext cx="4253214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</a:t>
            </a:r>
            <a:r>
              <a:rPr lang="en-AU" dirty="0" err="1" smtClean="0"/>
              <a:t>led’s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991865" cy="4024125"/>
          </a:xfrm>
        </p:spPr>
        <p:txBody>
          <a:bodyPr/>
          <a:lstStyle/>
          <a:p>
            <a:r>
              <a:rPr lang="en-AU" dirty="0" smtClean="0"/>
              <a:t>Series and parallel</a:t>
            </a:r>
          </a:p>
          <a:p>
            <a:r>
              <a:rPr lang="en-AU" dirty="0" smtClean="0"/>
              <a:t>Series – you read one book after the other</a:t>
            </a:r>
          </a:p>
          <a:p>
            <a:r>
              <a:rPr lang="en-AU" dirty="0" smtClean="0"/>
              <a:t>So electricity flows to one, then the next…</a:t>
            </a:r>
          </a:p>
          <a:p>
            <a:r>
              <a:rPr lang="en-AU" dirty="0" smtClean="0"/>
              <a:t>In parallel the electricity goes down multiple paths at once</a:t>
            </a:r>
            <a:endParaRPr lang="en-AU" dirty="0"/>
          </a:p>
          <a:p>
            <a:r>
              <a:rPr lang="en-AU" dirty="0" smtClean="0"/>
              <a:t>Try a number of LED’s</a:t>
            </a:r>
            <a:endParaRPr lang="en-AU" dirty="0"/>
          </a:p>
        </p:txBody>
      </p:sp>
      <p:pic>
        <p:nvPicPr>
          <p:cNvPr id="2050" name="Picture 2" descr="Image result for harry potter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95" y="2057401"/>
            <a:ext cx="2889700" cy="25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34465"/>
            <a:ext cx="10820400" cy="1284220"/>
          </a:xfrm>
        </p:spPr>
        <p:txBody>
          <a:bodyPr/>
          <a:lstStyle/>
          <a:p>
            <a:r>
              <a:rPr lang="en-AU" dirty="0" smtClean="0"/>
              <a:t>The LED’s will dim as you add more</a:t>
            </a:r>
          </a:p>
          <a:p>
            <a:r>
              <a:rPr lang="en-AU" dirty="0" smtClean="0"/>
              <a:t>They will all be the same brightness, but all will get dimmer</a:t>
            </a:r>
          </a:p>
          <a:p>
            <a:r>
              <a:rPr lang="en-AU" dirty="0" smtClean="0"/>
              <a:t>(in the picture they have an insulator between the conductive doh)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357437"/>
            <a:ext cx="8572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Parallel</a:t>
            </a:r>
            <a:endParaRPr lang="en-AU" dirty="0"/>
          </a:p>
        </p:txBody>
      </p:sp>
      <p:pic>
        <p:nvPicPr>
          <p:cNvPr id="4098" name="Picture 2" descr="Image result for squishy circuits se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96" y="2343686"/>
            <a:ext cx="857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773096"/>
            <a:ext cx="10820400" cy="144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The LED’s will all be the same brightness</a:t>
            </a:r>
          </a:p>
          <a:p>
            <a:r>
              <a:rPr lang="en-AU" dirty="0" smtClean="0"/>
              <a:t>The battery will go flat faster</a:t>
            </a:r>
          </a:p>
          <a:p>
            <a:r>
              <a:rPr lang="en-AU" dirty="0"/>
              <a:t>(in the picture they have an insulator between the conductive doh)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63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power!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if the power source (battery) provides more energy than the components need?</a:t>
            </a:r>
          </a:p>
          <a:p>
            <a:r>
              <a:rPr lang="en-AU" dirty="0" err="1" smtClean="0"/>
              <a:t>Boomf</a:t>
            </a:r>
            <a:r>
              <a:rPr lang="en-AU" dirty="0" smtClean="0"/>
              <a:t>! The magic smoke comes out – its ‘fried’</a:t>
            </a:r>
          </a:p>
          <a:p>
            <a:r>
              <a:rPr lang="en-AU" dirty="0" smtClean="0"/>
              <a:t>How do we stop this?</a:t>
            </a:r>
          </a:p>
          <a:p>
            <a:r>
              <a:rPr lang="en-AU" dirty="0" smtClean="0"/>
              <a:t>We use resistors that restrict the flow of electricity, to help control how much power</a:t>
            </a:r>
            <a:endParaRPr lang="en-AU" dirty="0"/>
          </a:p>
        </p:txBody>
      </p:sp>
      <p:pic>
        <p:nvPicPr>
          <p:cNvPr id="1026" name="Picture 2" descr="Brain Fr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5" y="449953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ying a 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28" y="4513002"/>
            <a:ext cx="3048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Stacking batteries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85" y="2198472"/>
            <a:ext cx="5023923" cy="431808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2198472"/>
            <a:ext cx="2741141" cy="402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4 x 1.5V batteries</a:t>
            </a:r>
          </a:p>
          <a:p>
            <a:endParaRPr lang="en-AU" dirty="0"/>
          </a:p>
          <a:p>
            <a:r>
              <a:rPr lang="en-AU" dirty="0" smtClean="0"/>
              <a:t>In parallel we get 1.5V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In Series we get:</a:t>
            </a:r>
          </a:p>
          <a:p>
            <a:pPr marL="0" indent="0">
              <a:buNone/>
            </a:pPr>
            <a:r>
              <a:rPr lang="en-AU" dirty="0" smtClean="0"/>
              <a:t> 4 x 1.5V = 6V</a:t>
            </a:r>
          </a:p>
        </p:txBody>
      </p:sp>
    </p:spTree>
    <p:extLst>
      <p:ext uri="{BB962C8B-B14F-4D97-AF65-F5344CB8AC3E}">
        <p14:creationId xmlns:p14="http://schemas.microsoft.com/office/powerpoint/2010/main" val="33980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Lets connect a motor</a:t>
            </a:r>
          </a:p>
          <a:p>
            <a:r>
              <a:rPr lang="en-AU" dirty="0" smtClean="0"/>
              <a:t>Where do you think it may come from?</a:t>
            </a:r>
          </a:p>
          <a:p>
            <a:r>
              <a:rPr lang="en-AU" dirty="0" smtClean="0"/>
              <a:t>This motor is what makes a cell phone vibrate</a:t>
            </a:r>
          </a:p>
          <a:p>
            <a:r>
              <a:rPr lang="en-AU" dirty="0" smtClean="0"/>
              <a:t>Attach the small propeller with a small blob of blue tack</a:t>
            </a:r>
          </a:p>
          <a:p>
            <a:r>
              <a:rPr lang="en-AU" dirty="0" smtClean="0"/>
              <a:t>Red wire goes to?</a:t>
            </a:r>
          </a:p>
          <a:p>
            <a:r>
              <a:rPr lang="en-AU" dirty="0" smtClean="0"/>
              <a:t>Black wire goes to?</a:t>
            </a:r>
          </a:p>
          <a:p>
            <a:r>
              <a:rPr lang="en-AU" dirty="0" smtClean="0"/>
              <a:t>Give it a spin </a:t>
            </a:r>
            <a:r>
              <a:rPr lang="en-AU" dirty="0" smtClean="0">
                <a:sym typeface="Wingdings" panose="05000000000000000000" pitchFamily="2" charset="2"/>
              </a:rPr>
              <a:t>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41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Free play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Make an animal</a:t>
            </a:r>
          </a:p>
          <a:p>
            <a:r>
              <a:rPr lang="en-AU" dirty="0" smtClean="0"/>
              <a:t>Make something cool</a:t>
            </a:r>
          </a:p>
          <a:p>
            <a:r>
              <a:rPr lang="en-AU" dirty="0" smtClean="0"/>
              <a:t>Take some pictures</a:t>
            </a:r>
          </a:p>
          <a:p>
            <a:r>
              <a:rPr lang="en-AU" dirty="0" smtClean="0"/>
              <a:t>Show your friends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119" y="4374292"/>
            <a:ext cx="2950138" cy="2193195"/>
          </a:xfrm>
          <a:prstGeom prst="rect">
            <a:avLst/>
          </a:prstGeom>
        </p:spPr>
      </p:pic>
      <p:pic>
        <p:nvPicPr>
          <p:cNvPr id="8194" name="Picture 2" descr="Image result for squishy circ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88" y="2671518"/>
            <a:ext cx="3416729" cy="19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quishy ciruc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13" y="4206622"/>
            <a:ext cx="2989391" cy="22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quishy ciruc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01" y="263611"/>
            <a:ext cx="2592859" cy="25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words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4587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AU" dirty="0" smtClean="0"/>
              <a:t>Circuit – like a circle of energy, complete paths for an electrical current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Components – parts of a larger whole, especially a machine or system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Conductive – able to allow electricity to pass through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Insulating – preventing electricity from passing through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Leads – ‘legs’ or wires that help electricity flow more effectively through a component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Parallel circuit – circuits in which energy flows through two or more paths at once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Series circuit -  circuits in which energy flows from one component to the next in order.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Terminals – Y shaped metal parts that are attached to the end of a wire to increase the contact surface area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Volts – units for measuring the force of an electrical current or the stored power of a battery.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7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Teaching 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Year </a:t>
            </a:r>
            <a:r>
              <a:rPr lang="en-AU" dirty="0" smtClean="0"/>
              <a:t>5-8</a:t>
            </a:r>
            <a:endParaRPr lang="en-AU" dirty="0"/>
          </a:p>
          <a:p>
            <a:r>
              <a:rPr lang="en-AU" dirty="0"/>
              <a:t>Prior </a:t>
            </a:r>
            <a:r>
              <a:rPr lang="en-AU" dirty="0" smtClean="0"/>
              <a:t>knowledge; electricity makes electronic devices work</a:t>
            </a:r>
            <a:endParaRPr lang="en-AU" dirty="0"/>
          </a:p>
          <a:p>
            <a:r>
              <a:rPr lang="en-AU" dirty="0"/>
              <a:t>Leading towards </a:t>
            </a:r>
            <a:r>
              <a:rPr lang="en-AU" dirty="0" smtClean="0"/>
              <a:t>learning about electronics and subsequently microcontrollers such as </a:t>
            </a:r>
            <a:r>
              <a:rPr lang="en-AU" dirty="0"/>
              <a:t>Arduino </a:t>
            </a:r>
            <a:r>
              <a:rPr lang="en-AU" dirty="0" smtClean="0"/>
              <a:t>or Raspberry Pi at high school</a:t>
            </a:r>
            <a:endParaRPr lang="en-AU" dirty="0"/>
          </a:p>
          <a:p>
            <a:r>
              <a:rPr lang="en-AU" dirty="0"/>
              <a:t>Learning objectives:</a:t>
            </a:r>
          </a:p>
          <a:p>
            <a:r>
              <a:rPr lang="en-AU" dirty="0"/>
              <a:t>Students understand that electricity is a </a:t>
            </a:r>
            <a:r>
              <a:rPr lang="en-AU" dirty="0" smtClean="0"/>
              <a:t>flow</a:t>
            </a:r>
            <a:endParaRPr lang="en-AU" dirty="0"/>
          </a:p>
          <a:p>
            <a:r>
              <a:rPr lang="en-AU" dirty="0" smtClean="0"/>
              <a:t>Basic conductors and insulators</a:t>
            </a:r>
            <a:endParaRPr lang="en-AU" dirty="0"/>
          </a:p>
          <a:p>
            <a:r>
              <a:rPr lang="en-AU" dirty="0" smtClean="0"/>
              <a:t>Series and parallel – a conceptual introduction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30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476294"/>
          </a:xfrm>
        </p:spPr>
        <p:txBody>
          <a:bodyPr/>
          <a:lstStyle/>
          <a:p>
            <a:r>
              <a:rPr lang="en-AU" dirty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/>
              <a:t>It is free to distribute and pass on to all who may find it useful.</a:t>
            </a:r>
          </a:p>
          <a:p>
            <a:r>
              <a:rPr lang="en-AU" dirty="0"/>
              <a:t>The author of this presentation and supporting documents can be reached at: </a:t>
            </a:r>
            <a:r>
              <a:rPr lang="en-AU" dirty="0">
                <a:hlinkClick r:id="rId2"/>
              </a:rPr>
              <a:t>john.barrow@vuw.ac.nz</a:t>
            </a:r>
            <a:r>
              <a:rPr lang="en-AU" dirty="0"/>
              <a:t> </a:t>
            </a:r>
          </a:p>
          <a:p>
            <a:endParaRPr lang="en-AU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19" y="404600"/>
            <a:ext cx="1971675" cy="1504950"/>
          </a:xfrm>
          <a:prstGeom prst="rect">
            <a:avLst/>
          </a:prstGeom>
        </p:spPr>
      </p:pic>
      <p:pic>
        <p:nvPicPr>
          <p:cNvPr id="5" name="Content Placeholder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>
                <a:hlinkClick r:id="rId2"/>
              </a:rPr>
              <a:t>http://</a:t>
            </a:r>
            <a:r>
              <a:rPr lang="en-AU" sz="1600" dirty="0" smtClean="0">
                <a:hlinkClick r:id="rId2"/>
              </a:rPr>
              <a:t>courseweb.stthomas.edu/apthomas/squishycircuits/index.htm</a:t>
            </a:r>
            <a:endParaRPr lang="en-AU" sz="1600" dirty="0" smtClean="0"/>
          </a:p>
          <a:p>
            <a:r>
              <a:rPr lang="en-AU" sz="1600" dirty="0">
                <a:hlinkClick r:id="rId3"/>
              </a:rPr>
              <a:t>http://</a:t>
            </a:r>
            <a:r>
              <a:rPr lang="en-AU" sz="1600" dirty="0" smtClean="0">
                <a:hlinkClick r:id="rId3"/>
              </a:rPr>
              <a:t>fablearn.stanford.edu/fellows/blog/rethinking-squishy-circuits</a:t>
            </a:r>
            <a:endParaRPr lang="en-AU" sz="1600" dirty="0" smtClean="0"/>
          </a:p>
          <a:p>
            <a:r>
              <a:rPr lang="en-AU" sz="1600" dirty="0">
                <a:hlinkClick r:id="rId4"/>
              </a:rPr>
              <a:t>http://</a:t>
            </a:r>
            <a:r>
              <a:rPr lang="en-AU" sz="1600" dirty="0" smtClean="0">
                <a:hlinkClick r:id="rId4"/>
              </a:rPr>
              <a:t>www.sciencebuddies.org/science-fair-projects/search.shtml?v=pi&amp;s=squishy+circuit</a:t>
            </a:r>
            <a:r>
              <a:rPr lang="en-AU" sz="1600" dirty="0" smtClean="0"/>
              <a:t> 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70" y="3311610"/>
            <a:ext cx="2616128" cy="34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electronics?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352241" cy="4024125"/>
          </a:xfrm>
        </p:spPr>
        <p:txBody>
          <a:bodyPr/>
          <a:lstStyle/>
          <a:p>
            <a:r>
              <a:rPr lang="en-AU" dirty="0"/>
              <a:t>Electronics is the science of how to control electric energy</a:t>
            </a:r>
          </a:p>
          <a:p>
            <a:r>
              <a:rPr lang="en-AU" dirty="0"/>
              <a:t>We use this in electronic circuits</a:t>
            </a:r>
          </a:p>
          <a:p>
            <a:r>
              <a:rPr lang="en-AU" dirty="0"/>
              <a:t>We use electronic circuits in computers, cell phones and many other devices</a:t>
            </a:r>
          </a:p>
          <a:p>
            <a:endParaRPr lang="en-AU" dirty="0"/>
          </a:p>
        </p:txBody>
      </p:sp>
      <p:pic>
        <p:nvPicPr>
          <p:cNvPr id="5" name="Picture 2" descr="http://rs998.pbsrc.com/albums/af104/fluffy_67_1999/animated-lightning2.gif%7E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78" y="2194560"/>
            <a:ext cx="3881771" cy="38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29737" y="2963989"/>
            <a:ext cx="560830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10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Static vs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Static electricity </a:t>
            </a:r>
            <a:r>
              <a:rPr lang="en-US" dirty="0" smtClean="0"/>
              <a:t>is naturally occurring, like lightning</a:t>
            </a:r>
          </a:p>
          <a:p>
            <a:endParaRPr lang="en-US" dirty="0"/>
          </a:p>
          <a:p>
            <a:r>
              <a:rPr lang="en-US" dirty="0"/>
              <a:t>Current electricity exists when charges are able to </a:t>
            </a:r>
            <a:r>
              <a:rPr lang="en-US" b="1" dirty="0"/>
              <a:t>constantly </a:t>
            </a:r>
            <a:r>
              <a:rPr lang="en-US" b="1" dirty="0" smtClean="0"/>
              <a:t>flow </a:t>
            </a:r>
            <a:r>
              <a:rPr lang="en-US" dirty="0" smtClean="0"/>
              <a:t>(think - like water)</a:t>
            </a:r>
            <a:endParaRPr lang="en-US" dirty="0"/>
          </a:p>
          <a:p>
            <a:r>
              <a:rPr lang="en-US" dirty="0"/>
              <a:t>In order to flow, current electricity requires a circuit: a closed, never-ending loop of conductive </a:t>
            </a:r>
            <a:r>
              <a:rPr lang="en-US" dirty="0" smtClean="0"/>
              <a:t>material (we will explore this)</a:t>
            </a:r>
          </a:p>
          <a:p>
            <a:endParaRPr lang="en-US" dirty="0"/>
          </a:p>
          <a:p>
            <a:r>
              <a:rPr lang="en-US" dirty="0" smtClean="0"/>
              <a:t>We are going to explore current electricity in circuits</a:t>
            </a:r>
            <a:endParaRPr lang="en-AU" dirty="0"/>
          </a:p>
          <a:p>
            <a:endParaRPr lang="en-AU" dirty="0"/>
          </a:p>
        </p:txBody>
      </p:sp>
      <p:pic>
        <p:nvPicPr>
          <p:cNvPr id="7170" name="Picture 2" descr="Image result for circle wave pool water park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42" y="4488854"/>
            <a:ext cx="3615467" cy="22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battery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 notice the bump on one end and the flat face on the other end?</a:t>
            </a:r>
          </a:p>
          <a:p>
            <a:r>
              <a:rPr lang="en-AU" dirty="0" smtClean="0"/>
              <a:t>Notice the symbols? What are they?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43" y="2993275"/>
            <a:ext cx="4761952" cy="38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Colour codes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(+) Positive – positively dangerous! So red in colour</a:t>
            </a:r>
          </a:p>
          <a:p>
            <a:r>
              <a:rPr lang="en-AU" dirty="0" smtClean="0"/>
              <a:t>(-) Negative – a dark mood, so black in colour</a:t>
            </a:r>
          </a:p>
          <a:p>
            <a:r>
              <a:rPr lang="en-AU" dirty="0" smtClean="0"/>
              <a:t>Things such as LEDS (light emitting diodes) have (+) and (-) ends too</a:t>
            </a:r>
          </a:p>
          <a:p>
            <a:r>
              <a:rPr lang="en-AU" dirty="0" smtClean="0"/>
              <a:t>For an LED the longer leg is (+)</a:t>
            </a:r>
            <a:endParaRPr lang="en-AU" dirty="0"/>
          </a:p>
        </p:txBody>
      </p:sp>
      <p:pic>
        <p:nvPicPr>
          <p:cNvPr id="3074" name="Picture 2" descr="Image result for positive and negative connections car bat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58" y="4034977"/>
            <a:ext cx="4602463" cy="25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Blobbing 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Get some doh and make two cherry sized balls</a:t>
            </a:r>
          </a:p>
          <a:p>
            <a:r>
              <a:rPr lang="en-AU" dirty="0" smtClean="0"/>
              <a:t>Stick the (+) end from the battery into one ball, which is what colour?</a:t>
            </a:r>
          </a:p>
          <a:p>
            <a:r>
              <a:rPr lang="en-AU" dirty="0" smtClean="0"/>
              <a:t>RED</a:t>
            </a:r>
          </a:p>
          <a:p>
            <a:r>
              <a:rPr lang="en-AU" dirty="0" smtClean="0"/>
              <a:t>Stick the long leg of the LED into the same blob of doh, which is the…</a:t>
            </a:r>
          </a:p>
          <a:p>
            <a:r>
              <a:rPr lang="en-AU" dirty="0" smtClean="0"/>
              <a:t>POSITIVE</a:t>
            </a:r>
          </a:p>
          <a:p>
            <a:r>
              <a:rPr lang="en-AU" dirty="0" smtClean="0"/>
              <a:t>Stick the (-) leg of the LED into the second blob</a:t>
            </a:r>
          </a:p>
          <a:p>
            <a:r>
              <a:rPr lang="en-AU" dirty="0" smtClean="0"/>
              <a:t>Stick the black wire to the second blob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513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205</TotalTime>
  <Words>777</Words>
  <Application>Microsoft Office PowerPoint</Application>
  <PresentationFormat>Widescreen</PresentationFormat>
  <Paragraphs>103</Paragraphs>
  <Slides>18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Vapor Trail</vt:lpstr>
      <vt:lpstr>Squishy circuits</vt:lpstr>
      <vt:lpstr>Teaching notes</vt:lpstr>
      <vt:lpstr>Notes</vt:lpstr>
      <vt:lpstr>resources</vt:lpstr>
      <vt:lpstr>What is electronics? </vt:lpstr>
      <vt:lpstr>Static vs Current</vt:lpstr>
      <vt:lpstr>battery</vt:lpstr>
      <vt:lpstr>Colour codes</vt:lpstr>
      <vt:lpstr>Blobbing it</vt:lpstr>
      <vt:lpstr>experimenting</vt:lpstr>
      <vt:lpstr>More led’s</vt:lpstr>
      <vt:lpstr>series</vt:lpstr>
      <vt:lpstr>Parallel</vt:lpstr>
      <vt:lpstr>More power!</vt:lpstr>
      <vt:lpstr>Stacking batteries</vt:lpstr>
      <vt:lpstr>motors</vt:lpstr>
      <vt:lpstr>Free play</vt:lpstr>
      <vt:lpstr>Key words</vt:lpstr>
    </vt:vector>
  </TitlesOfParts>
  <Company>Victoria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Squishy circuits</dc:title>
  <dc:creator>John Barrow</dc:creator>
  <cp:lastModifiedBy>John Barrow</cp:lastModifiedBy>
  <cp:revision>43</cp:revision>
  <dcterms:created xsi:type="dcterms:W3CDTF">2016-10-11T22:08:34Z</dcterms:created>
  <dcterms:modified xsi:type="dcterms:W3CDTF">2017-04-19T00:37:14Z</dcterms:modified>
</cp:coreProperties>
</file>