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73" r:id="rId9"/>
    <p:sldId id="263" r:id="rId10"/>
    <p:sldId id="271" r:id="rId11"/>
  </p:sldIdLst>
  <p:sldSz cx="9144000" cy="6858000" type="screen4x3"/>
  <p:notesSz cx="9880600" cy="67818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00681B"/>
    <a:srgbClr val="7CD284"/>
    <a:srgbClr val="9BDDA1"/>
    <a:srgbClr val="FFB869"/>
    <a:srgbClr val="FFAF57"/>
    <a:srgbClr val="FFC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0557" autoAdjust="0"/>
  </p:normalViewPr>
  <p:slideViewPr>
    <p:cSldViewPr>
      <p:cViewPr varScale="1">
        <p:scale>
          <a:sx n="73" d="100"/>
          <a:sy n="73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8575" y="0"/>
            <a:ext cx="4241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0225" y="0"/>
            <a:ext cx="42418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8575" y="6416675"/>
            <a:ext cx="424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0225" y="6416675"/>
            <a:ext cx="424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000" i="1" baseline="30000"/>
            </a:lvl1pPr>
          </a:lstStyle>
          <a:p>
            <a:pPr>
              <a:defRPr/>
            </a:pPr>
            <a:fld id="{A394D4D8-B5FB-40F1-94E9-D8B1AA006A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5028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00700" y="0"/>
            <a:ext cx="427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9113"/>
            <a:ext cx="3373438" cy="2530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24213"/>
            <a:ext cx="7251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8" rIns="92232" bIns="46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3663"/>
            <a:ext cx="427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 baseline="300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00700" y="6443663"/>
            <a:ext cx="42799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3" tIns="0" rIns="19083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 baseline="30000"/>
            </a:lvl1pPr>
          </a:lstStyle>
          <a:p>
            <a:pPr>
              <a:defRPr/>
            </a:pPr>
            <a:fld id="{3DA36AEA-2130-475B-A455-1A7D9D49454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9984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84213" y="3644900"/>
            <a:ext cx="7489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spcBef>
                <a:spcPct val="40000"/>
              </a:spcBef>
              <a:spcAft>
                <a:spcPct val="30000"/>
              </a:spcAft>
            </a:pPr>
            <a:r>
              <a:rPr lang="en-NZ" sz="2800" b="1">
                <a:latin typeface="Arial Unicode MS" pitchFamily="34" charset="-128"/>
              </a:rPr>
              <a:t>Peter Andreae</a:t>
            </a:r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1268413"/>
            <a:ext cx="8785225" cy="1944687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8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174525" y="981075"/>
            <a:ext cx="8775700" cy="5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266700" marR="0" indent="-2667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1pPr>
            <a:lvl2pPr marL="639763" marR="0" indent="-1936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2pPr>
            <a:lvl3pPr marL="1047750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3pPr>
            <a:lvl4pPr marL="1455738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4pPr>
            <a:lvl5pPr marL="1863725" marR="0" indent="-2286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472E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NZ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5pPr lvl="4">
              <a:defRPr/>
            </a:lvl5pPr>
          </a:lstStyle>
          <a:p>
            <a:pPr lvl="4">
              <a:defRPr/>
            </a:pPr>
            <a:fld id="{4FDCD316-EAA7-4300-97F6-D65E36BFED3A}" type="slidenum">
              <a:rPr lang="en-NZ"/>
              <a:pPr lvl="4">
                <a:defRPr/>
              </a:pPr>
              <a:t>‹#›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4048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1905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4625" y="981075"/>
            <a:ext cx="8775700" cy="584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741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7363" y="19050"/>
            <a:ext cx="2297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5pPr lvl="4" algn="r" eaLnBrk="0" hangingPunct="0">
              <a:defRPr sz="1600" smtClean="0">
                <a:solidFill>
                  <a:schemeClr val="tx1"/>
                </a:solidFill>
                <a:latin typeface="+mn-lt"/>
              </a:defRPr>
            </a:lvl5pPr>
          </a:lstStyle>
          <a:p>
            <a:pPr lvl="4">
              <a:defRPr/>
            </a:pPr>
            <a:fld id="{EB9E2D5B-37EA-4167-8221-57948B2E80BF}" type="slidenum">
              <a:rPr lang="en-NZ"/>
              <a:pPr lvl="4">
                <a:defRPr/>
              </a:pPr>
              <a:t>‹#›</a:t>
            </a:fld>
            <a:endParaRPr lang="en-NZ" sz="2400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956550" y="6708775"/>
            <a:ext cx="9763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8000" tIns="0" rIns="1800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en-US" sz="1000">
                <a:latin typeface="Arial Unicode MS" pitchFamily="34" charset="-128"/>
                <a:cs typeface="Arial" charset="0"/>
              </a:rPr>
              <a:t>© </a:t>
            </a:r>
            <a:r>
              <a:rPr lang="en-NZ" sz="1000">
                <a:latin typeface="Arial Unicode MS" pitchFamily="34" charset="-128"/>
                <a:cs typeface="Arial" charset="0"/>
              </a:rPr>
              <a:t>Peter Andreae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50825" y="692150"/>
            <a:ext cx="7058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tx1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6997700" algn="r"/>
        </a:tabLs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1" fontAlgn="base" hangingPunct="1">
        <a:spcBef>
          <a:spcPts val="600"/>
        </a:spcBef>
        <a:spcAft>
          <a:spcPts val="60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193675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2pPr>
      <a:lvl3pPr marL="1047750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455738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1863725" indent="-22860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5pPr>
      <a:lvl6pPr marL="23209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NZ" dirty="0" smtClean="0"/>
              <a:t>Python Workshop for </a:t>
            </a:r>
            <a:r>
              <a:rPr lang="en-NZ" dirty="0" smtClean="0"/>
              <a:t>Teachers</a:t>
            </a:r>
            <a:br>
              <a:rPr lang="en-NZ" dirty="0" smtClean="0"/>
            </a:br>
            <a:r>
              <a:rPr lang="en-NZ" dirty="0" smtClean="0"/>
              <a:t>#1   March 2012</a:t>
            </a: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TimesTable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25" y="981075"/>
            <a:ext cx="8775700" cy="5852862"/>
          </a:xfrm>
        </p:spPr>
        <p:txBody>
          <a:bodyPr/>
          <a:lstStyle/>
          <a:p>
            <a:endParaRPr lang="en-NZ" dirty="0" smtClean="0"/>
          </a:p>
          <a:p>
            <a:pPr marL="819150" lvl="2" indent="0">
              <a:spcAft>
                <a:spcPts val="0"/>
              </a:spcAft>
              <a:buNone/>
            </a:pPr>
            <a:r>
              <a:rPr lang="en-NZ" dirty="0" err="1" smtClean="0"/>
              <a:t>def</a:t>
            </a:r>
            <a:r>
              <a:rPr lang="en-NZ" dirty="0" smtClean="0"/>
              <a:t> </a:t>
            </a:r>
            <a:r>
              <a:rPr lang="en-NZ" dirty="0" err="1" smtClean="0"/>
              <a:t>timesTable</a:t>
            </a:r>
            <a:r>
              <a:rPr lang="en-NZ" dirty="0" smtClean="0"/>
              <a:t>() :</a:t>
            </a:r>
          </a:p>
          <a:p>
            <a:pPr marL="1227138" lvl="3" indent="0">
              <a:spcAft>
                <a:spcPts val="0"/>
              </a:spcAft>
              <a:buNone/>
            </a:pPr>
            <a:r>
              <a:rPr lang="en-NZ" dirty="0" err="1" smtClean="0"/>
              <a:t>num</a:t>
            </a:r>
            <a:r>
              <a:rPr lang="en-NZ" dirty="0" smtClean="0"/>
              <a:t> = </a:t>
            </a:r>
            <a:r>
              <a:rPr lang="en-NZ" dirty="0" err="1" smtClean="0"/>
              <a:t>int</a:t>
            </a:r>
            <a:r>
              <a:rPr lang="en-NZ" dirty="0" smtClean="0"/>
              <a:t>(input("Enter number for table: "))</a:t>
            </a:r>
          </a:p>
          <a:p>
            <a:pPr marL="1227138" lvl="3" indent="0">
              <a:spcAft>
                <a:spcPts val="0"/>
              </a:spcAft>
              <a:buNone/>
            </a:pPr>
            <a:r>
              <a:rPr lang="en-NZ" dirty="0" smtClean="0"/>
              <a:t>print("The ", </a:t>
            </a:r>
            <a:r>
              <a:rPr lang="en-NZ" dirty="0" err="1" smtClean="0"/>
              <a:t>num</a:t>
            </a:r>
            <a:r>
              <a:rPr lang="en-NZ" dirty="0" smtClean="0"/>
              <a:t>, "times table")</a:t>
            </a:r>
          </a:p>
          <a:p>
            <a:pPr marL="1227138" lvl="3" indent="0">
              <a:spcAft>
                <a:spcPts val="0"/>
              </a:spcAft>
              <a:buNone/>
            </a:pPr>
            <a:r>
              <a:rPr lang="en-NZ" dirty="0" smtClean="0"/>
              <a:t>for </a:t>
            </a:r>
            <a:r>
              <a:rPr lang="en-NZ" dirty="0" err="1" smtClean="0"/>
              <a:t>i</a:t>
            </a:r>
            <a:r>
              <a:rPr lang="en-NZ" dirty="0" smtClean="0"/>
              <a:t> in range(1, 11) :</a:t>
            </a:r>
          </a:p>
          <a:p>
            <a:pPr marL="1635125" lvl="4" indent="0">
              <a:spcAft>
                <a:spcPts val="0"/>
              </a:spcAft>
              <a:buNone/>
            </a:pPr>
            <a:r>
              <a:rPr lang="en-NZ" dirty="0" smtClean="0"/>
              <a:t>print(</a:t>
            </a:r>
            <a:r>
              <a:rPr lang="en-NZ" dirty="0" err="1"/>
              <a:t>i</a:t>
            </a:r>
            <a:r>
              <a:rPr lang="en-NZ" dirty="0"/>
              <a:t>, "x", </a:t>
            </a:r>
            <a:r>
              <a:rPr lang="en-NZ" dirty="0" err="1"/>
              <a:t>num</a:t>
            </a:r>
            <a:r>
              <a:rPr lang="en-NZ" dirty="0"/>
              <a:t>, "=", </a:t>
            </a:r>
            <a:r>
              <a:rPr lang="en-NZ" dirty="0" smtClean="0"/>
              <a:t>(</a:t>
            </a:r>
            <a:r>
              <a:rPr lang="en-NZ" dirty="0" err="1" smtClean="0"/>
              <a:t>i</a:t>
            </a:r>
            <a:r>
              <a:rPr lang="en-NZ" dirty="0" smtClean="0"/>
              <a:t>*</a:t>
            </a:r>
            <a:r>
              <a:rPr lang="en-NZ" dirty="0" err="1" smtClean="0"/>
              <a:t>num</a:t>
            </a:r>
            <a:r>
              <a:rPr lang="en-NZ" dirty="0" smtClean="0"/>
              <a:t>))</a:t>
            </a:r>
          </a:p>
          <a:p>
            <a:pPr marL="819150" lvl="2" indent="0">
              <a:buNone/>
            </a:pPr>
            <a:endParaRPr lang="en-NZ" dirty="0" smtClean="0"/>
          </a:p>
          <a:p>
            <a:pPr marL="819150" lvl="2" indent="0">
              <a:buNone/>
            </a:pPr>
            <a:endParaRPr lang="en-NZ" dirty="0"/>
          </a:p>
          <a:p>
            <a:pPr marL="819150" lvl="2" indent="0">
              <a:buNone/>
            </a:pPr>
            <a:r>
              <a:rPr lang="en-NZ" dirty="0" err="1" smtClean="0"/>
              <a:t>def</a:t>
            </a:r>
            <a:r>
              <a:rPr lang="en-NZ" dirty="0" smtClean="0"/>
              <a:t> </a:t>
            </a:r>
            <a:r>
              <a:rPr lang="en-NZ" dirty="0" err="1" smtClean="0"/>
              <a:t>printTimetable</a:t>
            </a:r>
            <a:r>
              <a:rPr lang="en-NZ" dirty="0" smtClean="0"/>
              <a:t>(</a:t>
            </a:r>
            <a:r>
              <a:rPr lang="en-NZ" dirty="0" err="1" smtClean="0"/>
              <a:t>num</a:t>
            </a:r>
            <a:r>
              <a:rPr lang="en-NZ" dirty="0" smtClean="0"/>
              <a:t>) :</a:t>
            </a:r>
          </a:p>
          <a:p>
            <a:pPr marL="1227138" lvl="3" indent="0">
              <a:buNone/>
            </a:pPr>
            <a:r>
              <a:rPr lang="en-NZ" dirty="0" smtClean="0"/>
              <a:t>for </a:t>
            </a:r>
            <a:r>
              <a:rPr lang="en-NZ" dirty="0" err="1" smtClean="0"/>
              <a:t>i</a:t>
            </a:r>
            <a:r>
              <a:rPr lang="en-NZ" dirty="0" smtClean="0"/>
              <a:t> in range(1, 11):</a:t>
            </a:r>
          </a:p>
          <a:p>
            <a:pPr marL="1635125" lvl="4" indent="0">
              <a:buNone/>
            </a:pPr>
            <a:r>
              <a:rPr lang="en-NZ" dirty="0" smtClean="0"/>
              <a:t>print(</a:t>
            </a:r>
            <a:r>
              <a:rPr lang="en-NZ" dirty="0" err="1" smtClean="0"/>
              <a:t>i</a:t>
            </a:r>
            <a:r>
              <a:rPr lang="en-NZ" dirty="0" smtClean="0"/>
              <a:t>, "x", </a:t>
            </a:r>
            <a:r>
              <a:rPr lang="en-NZ" dirty="0" err="1" smtClean="0"/>
              <a:t>num</a:t>
            </a:r>
            <a:r>
              <a:rPr lang="en-NZ" dirty="0" smtClean="0"/>
              <a:t>, "=", </a:t>
            </a:r>
            <a:r>
              <a:rPr lang="en-NZ" dirty="0" err="1" smtClean="0"/>
              <a:t>i</a:t>
            </a:r>
            <a:r>
              <a:rPr lang="en-NZ" dirty="0" smtClean="0"/>
              <a:t>*</a:t>
            </a:r>
            <a:r>
              <a:rPr lang="en-NZ" dirty="0" err="1" smtClean="0"/>
              <a:t>num</a:t>
            </a:r>
            <a:r>
              <a:rPr lang="en-NZ" dirty="0" smtClean="0"/>
              <a:t>)</a:t>
            </a:r>
          </a:p>
          <a:p>
            <a:pPr marL="1635125" lvl="4" indent="0">
              <a:buNone/>
            </a:pPr>
            <a:endParaRPr lang="en-NZ" dirty="0" smtClean="0"/>
          </a:p>
          <a:p>
            <a:pPr marL="819150" lvl="2" indent="0">
              <a:buNone/>
            </a:pPr>
            <a:r>
              <a:rPr lang="en-NZ" dirty="0" smtClean="0"/>
              <a:t>for j in range(1, 11) :</a:t>
            </a:r>
          </a:p>
          <a:p>
            <a:pPr marL="1227138" lvl="3" indent="0">
              <a:buNone/>
            </a:pPr>
            <a:r>
              <a:rPr lang="en-NZ" dirty="0" err="1" smtClean="0"/>
              <a:t>printTimetable</a:t>
            </a:r>
            <a:r>
              <a:rPr lang="en-NZ" dirty="0" smtClean="0"/>
              <a:t>()</a:t>
            </a:r>
          </a:p>
          <a:p>
            <a:pPr marL="819150" lvl="2" indent="0">
              <a:buNone/>
            </a:pPr>
            <a:endParaRPr lang="en-NZ" dirty="0" smtClean="0"/>
          </a:p>
          <a:p>
            <a:pPr lvl="3"/>
            <a:endParaRPr lang="en-NZ" dirty="0" smtClean="0"/>
          </a:p>
          <a:p>
            <a:endParaRPr lang="en-NZ" dirty="0"/>
          </a:p>
          <a:p>
            <a:pPr marL="446088" lvl="1" indent="0">
              <a:buNone/>
            </a:pP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10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2805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The standards: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/>
              <a:t>what's new:</a:t>
            </a:r>
          </a:p>
          <a:p>
            <a:pPr lvl="1"/>
            <a:r>
              <a:rPr lang="en-NZ"/>
              <a:t> program decomposed into modules</a:t>
            </a:r>
          </a:p>
          <a:p>
            <a:pPr lvl="1"/>
            <a:r>
              <a:rPr lang="en-AU"/>
              <a:t> functions with parameters  (rules out Scratch)</a:t>
            </a:r>
          </a:p>
          <a:p>
            <a:pPr lvl="1"/>
            <a:r>
              <a:rPr lang="en-NZ"/>
              <a:t> lists/arrays/sequences</a:t>
            </a:r>
          </a:p>
        </p:txBody>
      </p:sp>
    </p:spTree>
    <p:extLst>
      <p:ext uri="{BB962C8B-B14F-4D97-AF65-F5344CB8AC3E}">
        <p14:creationId xmlns:p14="http://schemas.microsoft.com/office/powerpoint/2010/main" val="10123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Textual </a:t>
            </a:r>
            <a:r>
              <a:rPr lang="en-NZ" dirty="0" err="1" smtClean="0"/>
              <a:t>vs</a:t>
            </a:r>
            <a:r>
              <a:rPr lang="en-NZ" dirty="0" smtClean="0"/>
              <a:t> </a:t>
            </a:r>
            <a:r>
              <a:rPr lang="en-NZ" dirty="0" err="1" smtClean="0"/>
              <a:t>Drag&amp;Drop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NZ" dirty="0" smtClean="0"/>
              <a:t>Textual Languages ( </a:t>
            </a:r>
            <a:r>
              <a:rPr lang="en-NZ" dirty="0" err="1" smtClean="0"/>
              <a:t>eg</a:t>
            </a:r>
            <a:r>
              <a:rPr lang="en-NZ" dirty="0" smtClean="0"/>
              <a:t> Python, Java, ….)</a:t>
            </a:r>
          </a:p>
          <a:p>
            <a:pPr marL="0" lvl="0" indent="0">
              <a:buNone/>
            </a:pPr>
            <a:r>
              <a:rPr lang="en-NZ" dirty="0"/>
              <a:t>	</a:t>
            </a:r>
            <a:r>
              <a:rPr lang="en-NZ" dirty="0" err="1" smtClean="0"/>
              <a:t>vs</a:t>
            </a:r>
            <a:endParaRPr lang="en-NZ" dirty="0" smtClean="0"/>
          </a:p>
          <a:p>
            <a:pPr marL="0" lvl="0" indent="0">
              <a:buNone/>
            </a:pPr>
            <a:r>
              <a:rPr lang="en-NZ" dirty="0" smtClean="0"/>
              <a:t>Drag and Drop Languages (</a:t>
            </a:r>
            <a:r>
              <a:rPr lang="en-NZ" dirty="0" err="1" smtClean="0"/>
              <a:t>eg</a:t>
            </a:r>
            <a:r>
              <a:rPr lang="en-NZ" dirty="0" smtClean="0"/>
              <a:t> Scratch, Alice)</a:t>
            </a:r>
          </a:p>
          <a:p>
            <a:pPr marL="0" lvl="0" indent="0">
              <a:buNone/>
            </a:pPr>
            <a:endParaRPr lang="en-NZ" dirty="0" smtClean="0"/>
          </a:p>
          <a:p>
            <a:pPr lvl="0"/>
            <a:r>
              <a:rPr lang="en-NZ" dirty="0" smtClean="0"/>
              <a:t>Just </a:t>
            </a:r>
            <a:r>
              <a:rPr lang="en-NZ" dirty="0"/>
              <a:t>the same</a:t>
            </a:r>
          </a:p>
          <a:p>
            <a:pPr lvl="0"/>
            <a:r>
              <a:rPr lang="en-AU" dirty="0"/>
              <a:t>But harder for learners </a:t>
            </a:r>
            <a:r>
              <a:rPr lang="en-AU" dirty="0" smtClean="0"/>
              <a:t>because</a:t>
            </a:r>
          </a:p>
          <a:p>
            <a:pPr lvl="1"/>
            <a:r>
              <a:rPr lang="en-AU" dirty="0" smtClean="0"/>
              <a:t>There is </a:t>
            </a:r>
            <a:r>
              <a:rPr lang="en-AU" dirty="0"/>
              <a:t>much more to remember (no menu of options)</a:t>
            </a:r>
          </a:p>
          <a:p>
            <a:pPr lvl="1"/>
            <a:r>
              <a:rPr lang="en-AU" dirty="0" smtClean="0"/>
              <a:t>Much more </a:t>
            </a:r>
            <a:r>
              <a:rPr lang="en-AU" dirty="0"/>
              <a:t>detail to get right (or wrong)</a:t>
            </a:r>
          </a:p>
        </p:txBody>
      </p:sp>
    </p:spTree>
    <p:extLst>
      <p:ext uri="{BB962C8B-B14F-4D97-AF65-F5344CB8AC3E}">
        <p14:creationId xmlns:p14="http://schemas.microsoft.com/office/powerpoint/2010/main" val="19575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Python vs other textual languages: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/>
              <a:t>Plus</a:t>
            </a:r>
          </a:p>
          <a:p>
            <a:pPr lvl="1"/>
            <a:r>
              <a:rPr lang="en-AU"/>
              <a:t>simple syntax rules (fewer details to get wrong)</a:t>
            </a:r>
          </a:p>
          <a:p>
            <a:pPr lvl="1"/>
            <a:r>
              <a:rPr lang="en-AU"/>
              <a:t>untyped variables and parameters (less sytax to get wrong)</a:t>
            </a:r>
          </a:p>
          <a:p>
            <a:pPr lvl="1"/>
            <a:r>
              <a:rPr lang="en-AU"/>
              <a:t>interpreter (allows testing and experimenting)</a:t>
            </a:r>
          </a:p>
          <a:p>
            <a:pPr lvl="1"/>
            <a:r>
              <a:rPr lang="en-NZ"/>
              <a:t>lots of libraries</a:t>
            </a:r>
          </a:p>
          <a:p>
            <a:pPr lvl="0"/>
            <a:r>
              <a:rPr lang="en-NZ"/>
              <a:t>Minus</a:t>
            </a:r>
          </a:p>
          <a:p>
            <a:pPr lvl="1"/>
            <a:r>
              <a:rPr lang="en-AU"/>
              <a:t>untyped variables and parameters (computer can't help debug as much)</a:t>
            </a:r>
          </a:p>
          <a:p>
            <a:pPr lvl="1"/>
            <a:r>
              <a:rPr lang="en-AU"/>
              <a:t>interpreter (computer doesn't help debug as much)</a:t>
            </a:r>
          </a:p>
          <a:p>
            <a:pPr lvl="1"/>
            <a:r>
              <a:rPr lang="en-AU"/>
              <a:t>some inconsistencies, especially with lists.</a:t>
            </a:r>
          </a:p>
          <a:p>
            <a:pPr lvl="1"/>
            <a:r>
              <a:rPr lang="en-AU"/>
              <a:t>non-standard structures as well as common ones.</a:t>
            </a:r>
          </a:p>
        </p:txBody>
      </p:sp>
    </p:spTree>
    <p:extLst>
      <p:ext uri="{BB962C8B-B14F-4D97-AF65-F5344CB8AC3E}">
        <p14:creationId xmlns:p14="http://schemas.microsoft.com/office/powerpoint/2010/main" val="9960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Python syntax.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Don't have to specify types of variables</a:t>
            </a:r>
          </a:p>
          <a:p>
            <a:pPr lvl="0"/>
            <a:r>
              <a:rPr lang="en-AU" dirty="0"/>
              <a:t>Indentation is meaningful - specifies nesting</a:t>
            </a:r>
          </a:p>
          <a:p>
            <a:pPr lvl="0"/>
            <a:r>
              <a:rPr lang="en-AU" dirty="0" smtClean="0"/>
              <a:t>Very little required punctuation</a:t>
            </a:r>
          </a:p>
          <a:p>
            <a:pPr lvl="1"/>
            <a:r>
              <a:rPr lang="en-AU" dirty="0" smtClean="0"/>
              <a:t>if</a:t>
            </a:r>
            <a:r>
              <a:rPr lang="en-AU" dirty="0"/>
              <a:t>, while, for</a:t>
            </a:r>
            <a:r>
              <a:rPr lang="en-AU" dirty="0" smtClean="0"/>
              <a:t>, </a:t>
            </a:r>
            <a:r>
              <a:rPr lang="en-AU" dirty="0" err="1" smtClean="0"/>
              <a:t>def</a:t>
            </a:r>
            <a:r>
              <a:rPr lang="en-AU" dirty="0" smtClean="0"/>
              <a:t>    use  a :</a:t>
            </a:r>
          </a:p>
          <a:p>
            <a:pPr lvl="1"/>
            <a:r>
              <a:rPr lang="en-AU" dirty="0" smtClean="0"/>
              <a:t> " … "    or  ' …  '   or  ' ' ' …..  ' ' '     for strings</a:t>
            </a:r>
          </a:p>
          <a:p>
            <a:r>
              <a:rPr lang="en-AU" dirty="0" smtClean="0"/>
              <a:t>[ ]  for lists</a:t>
            </a:r>
          </a:p>
          <a:p>
            <a:r>
              <a:rPr lang="en-AU" dirty="0" smtClean="0"/>
              <a:t>( )  for function arguments/parameters</a:t>
            </a:r>
            <a:br>
              <a:rPr lang="en-AU" dirty="0" smtClean="0"/>
            </a:br>
            <a:r>
              <a:rPr lang="en-AU" dirty="0" smtClean="0"/>
              <a:t>     and for "tuples"</a:t>
            </a:r>
          </a:p>
          <a:p>
            <a:r>
              <a:rPr lang="en-AU" dirty="0" smtClean="0"/>
              <a:t>{ }  for dictionaries (mappings)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8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Example </a:t>
            </a:r>
            <a:r>
              <a:rPr lang="en-NZ" dirty="0" smtClean="0"/>
              <a:t>programs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/>
              <a:t>guess-the-word.py</a:t>
            </a:r>
          </a:p>
          <a:p>
            <a:pPr lvl="1"/>
            <a:r>
              <a:rPr lang="en-AU" dirty="0"/>
              <a:t>no functions - the instructions in the file will be executed in order (just as if typed directly at python)</a:t>
            </a:r>
          </a:p>
          <a:p>
            <a:pPr lvl="1"/>
            <a:r>
              <a:rPr lang="en-NZ" dirty="0"/>
              <a:t>input and output</a:t>
            </a:r>
          </a:p>
          <a:p>
            <a:pPr lvl="1"/>
            <a:r>
              <a:rPr lang="en-NZ" dirty="0"/>
              <a:t>while </a:t>
            </a:r>
            <a:r>
              <a:rPr lang="en-NZ" dirty="0" smtClean="0"/>
              <a:t>loop</a:t>
            </a:r>
          </a:p>
          <a:p>
            <a:pPr lvl="1"/>
            <a:endParaRPr lang="en-NZ" dirty="0"/>
          </a:p>
          <a:p>
            <a:pPr lvl="0"/>
            <a:r>
              <a:rPr lang="en-NZ" dirty="0"/>
              <a:t>triangleWord.py</a:t>
            </a:r>
          </a:p>
          <a:p>
            <a:pPr lvl="1"/>
            <a:r>
              <a:rPr lang="en-AU" dirty="0"/>
              <a:t>defining a function (no parameters)</a:t>
            </a:r>
          </a:p>
          <a:p>
            <a:pPr lvl="1"/>
            <a:r>
              <a:rPr lang="en-NZ" dirty="0"/>
              <a:t>converting strings to numbers</a:t>
            </a:r>
          </a:p>
          <a:p>
            <a:pPr lvl="1"/>
            <a:r>
              <a:rPr lang="en-NZ" dirty="0"/>
              <a:t>for loop using range</a:t>
            </a:r>
          </a:p>
          <a:p>
            <a:pPr lvl="1"/>
            <a:r>
              <a:rPr lang="en-AU" dirty="0"/>
              <a:t>lengths and substrings of Strings</a:t>
            </a:r>
          </a:p>
          <a:p>
            <a:pPr lvl="1"/>
            <a:r>
              <a:rPr lang="en-NZ" dirty="0"/>
              <a:t>if </a:t>
            </a:r>
            <a:endParaRPr lang="en-NZ" dirty="0" smtClean="0"/>
          </a:p>
          <a:p>
            <a:pPr lvl="1"/>
            <a:endParaRPr lang="en-NZ" dirty="0"/>
          </a:p>
          <a:p>
            <a:r>
              <a:rPr lang="en-NZ" dirty="0" smtClean="0"/>
              <a:t>(see the resources link for the programs)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615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Guess the word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(This is a silly program, but it illustrates some python)</a:t>
            </a:r>
          </a:p>
          <a:p>
            <a:pPr marL="446088" lvl="1" indent="0">
              <a:buNone/>
            </a:pPr>
            <a:r>
              <a:rPr lang="en-AU" dirty="0"/>
              <a:t/>
            </a:r>
            <a:br>
              <a:rPr lang="en-AU" dirty="0"/>
            </a:br>
            <a:r>
              <a:rPr lang="en-AU" dirty="0"/>
              <a:t>print('Lets play "guess the word", ok?') </a:t>
            </a:r>
            <a:endParaRPr lang="en-AU" dirty="0" smtClean="0"/>
          </a:p>
          <a:p>
            <a:pPr marL="446088" lvl="1" indent="0">
              <a:buNone/>
            </a:pPr>
            <a:r>
              <a:rPr lang="en-AU" dirty="0" smtClean="0"/>
              <a:t>word </a:t>
            </a:r>
            <a:r>
              <a:rPr lang="en-AU" dirty="0"/>
              <a:t>= input("guess a word: ") </a:t>
            </a:r>
            <a:endParaRPr lang="en-AU" dirty="0" smtClean="0"/>
          </a:p>
          <a:p>
            <a:pPr marL="446088" lvl="1" indent="0">
              <a:buNone/>
            </a:pPr>
            <a:r>
              <a:rPr lang="en-AU" dirty="0" smtClean="0"/>
              <a:t>while </a:t>
            </a:r>
            <a:r>
              <a:rPr lang="en-AU" dirty="0"/>
              <a:t>word != "pancake" : </a:t>
            </a:r>
            <a:endParaRPr lang="en-AU" dirty="0" smtClean="0"/>
          </a:p>
          <a:p>
            <a:pPr marL="854075" lvl="2" indent="0">
              <a:buNone/>
            </a:pPr>
            <a:r>
              <a:rPr lang="en-AU" dirty="0" smtClean="0"/>
              <a:t>print</a:t>
            </a:r>
            <a:r>
              <a:rPr lang="en-AU" dirty="0"/>
              <a:t>("no, ", word, " is not the right answer") </a:t>
            </a:r>
            <a:endParaRPr lang="en-AU" dirty="0" smtClean="0"/>
          </a:p>
          <a:p>
            <a:pPr marL="854075" lvl="2" indent="0">
              <a:buNone/>
            </a:pPr>
            <a:r>
              <a:rPr lang="en-AU" dirty="0" smtClean="0"/>
              <a:t>word </a:t>
            </a:r>
            <a:r>
              <a:rPr lang="en-AU" dirty="0"/>
              <a:t>= input("guess again: ") </a:t>
            </a:r>
          </a:p>
          <a:p>
            <a:pPr marL="446088" lvl="1" indent="0">
              <a:buNone/>
            </a:pPr>
            <a:r>
              <a:rPr lang="en-AU" dirty="0" smtClean="0"/>
              <a:t>print</a:t>
            </a:r>
            <a:r>
              <a:rPr lang="en-AU" dirty="0"/>
              <a:t>("Yes, you guessed the magic word</a:t>
            </a:r>
            <a:r>
              <a:rPr lang="en-AU" dirty="0" smtClean="0"/>
              <a:t>!")</a:t>
            </a:r>
          </a:p>
          <a:p>
            <a:pPr marL="446088" lvl="1" indent="0">
              <a:buNone/>
            </a:pPr>
            <a:endParaRPr lang="en-AU" dirty="0"/>
          </a:p>
          <a:p>
            <a:pPr marL="446088" lvl="1" indent="0">
              <a:buNone/>
            </a:pPr>
            <a:r>
              <a:rPr lang="en-AU" dirty="0" smtClean="0"/>
              <a:t>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7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4447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TriangleWord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25" y="981075"/>
            <a:ext cx="8775700" cy="5852862"/>
          </a:xfrm>
        </p:spPr>
        <p:txBody>
          <a:bodyPr/>
          <a:lstStyle/>
          <a:p>
            <a:pPr marL="446088" lvl="1" indent="0">
              <a:spcAft>
                <a:spcPts val="0"/>
              </a:spcAft>
              <a:buNone/>
            </a:pPr>
            <a:r>
              <a:rPr lang="en-AU" dirty="0" err="1"/>
              <a:t>def</a:t>
            </a:r>
            <a:r>
              <a:rPr lang="en-AU" dirty="0"/>
              <a:t> </a:t>
            </a:r>
            <a:r>
              <a:rPr lang="en-AU" dirty="0" err="1"/>
              <a:t>triangleWord</a:t>
            </a:r>
            <a:r>
              <a:rPr lang="en-AU" dirty="0"/>
              <a:t>() : </a:t>
            </a:r>
            <a:endParaRPr lang="en-AU" dirty="0" smtClean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word </a:t>
            </a:r>
            <a:r>
              <a:rPr lang="en-AU" dirty="0"/>
              <a:t>= input("enter a long word: ") </a:t>
            </a:r>
            <a:endParaRPr lang="en-AU" dirty="0" smtClean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for </a:t>
            </a:r>
            <a:r>
              <a:rPr lang="en-AU" dirty="0" err="1"/>
              <a:t>i</a:t>
            </a:r>
            <a:r>
              <a:rPr lang="en-AU" dirty="0"/>
              <a:t> in range(</a:t>
            </a:r>
            <a:r>
              <a:rPr lang="en-AU" dirty="0" err="1"/>
              <a:t>len</a:t>
            </a:r>
            <a:r>
              <a:rPr lang="en-AU" dirty="0"/>
              <a:t>(word)+1) : </a:t>
            </a:r>
            <a:endParaRPr lang="en-AU" dirty="0" smtClean="0"/>
          </a:p>
          <a:p>
            <a:pPr marL="1262063" lvl="3" indent="0">
              <a:spcAft>
                <a:spcPts val="0"/>
              </a:spcAft>
              <a:buNone/>
            </a:pPr>
            <a:r>
              <a:rPr lang="en-AU" dirty="0" smtClean="0"/>
              <a:t>print(word[0:i</a:t>
            </a:r>
            <a:r>
              <a:rPr lang="en-AU" dirty="0"/>
              <a:t>]) </a:t>
            </a:r>
            <a:endParaRPr lang="en-AU" dirty="0" smtClean="0"/>
          </a:p>
          <a:p>
            <a:pPr marL="446088" lvl="1" indent="0">
              <a:spcAft>
                <a:spcPts val="0"/>
              </a:spcAft>
              <a:buNone/>
            </a:pPr>
            <a:endParaRPr lang="en-AU" dirty="0"/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 err="1" smtClean="0"/>
              <a:t>def</a:t>
            </a:r>
            <a:r>
              <a:rPr lang="en-AU" dirty="0" smtClean="0"/>
              <a:t> </a:t>
            </a:r>
            <a:r>
              <a:rPr lang="en-AU" dirty="0" err="1"/>
              <a:t>trapezoidWord</a:t>
            </a:r>
            <a:r>
              <a:rPr lang="en-AU" dirty="0"/>
              <a:t>() : </a:t>
            </a:r>
            <a:endParaRPr lang="en-AU" dirty="0" smtClean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word </a:t>
            </a:r>
            <a:r>
              <a:rPr lang="en-AU" dirty="0"/>
              <a:t>= input("enter a long word: ") </a:t>
            </a:r>
            <a:endParaRPr lang="en-AU" dirty="0" smtClean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start </a:t>
            </a:r>
            <a:r>
              <a:rPr lang="en-AU" dirty="0"/>
              <a:t>= </a:t>
            </a:r>
            <a:r>
              <a:rPr lang="en-AU" dirty="0" err="1"/>
              <a:t>int</a:t>
            </a:r>
            <a:r>
              <a:rPr lang="en-AU" dirty="0"/>
              <a:t>(input("how long should the first substring be?: ")) </a:t>
            </a:r>
            <a:endParaRPr lang="en-AU" dirty="0" smtClean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end </a:t>
            </a:r>
            <a:r>
              <a:rPr lang="en-AU" dirty="0"/>
              <a:t>= </a:t>
            </a:r>
            <a:r>
              <a:rPr lang="en-AU" dirty="0" err="1"/>
              <a:t>int</a:t>
            </a:r>
            <a:r>
              <a:rPr lang="en-AU" dirty="0"/>
              <a:t>(input("how long should the last substring be?: ")) </a:t>
            </a:r>
            <a:endParaRPr lang="en-AU" dirty="0" smtClean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if </a:t>
            </a:r>
            <a:r>
              <a:rPr lang="en-AU" dirty="0"/>
              <a:t>end &gt; </a:t>
            </a:r>
            <a:r>
              <a:rPr lang="en-AU" dirty="0" err="1"/>
              <a:t>len</a:t>
            </a:r>
            <a:r>
              <a:rPr lang="en-AU" dirty="0"/>
              <a:t>(word) : </a:t>
            </a:r>
            <a:endParaRPr lang="en-AU" dirty="0" smtClean="0"/>
          </a:p>
          <a:p>
            <a:pPr marL="1262063" lvl="3" indent="0">
              <a:spcAft>
                <a:spcPts val="0"/>
              </a:spcAft>
              <a:buNone/>
            </a:pPr>
            <a:r>
              <a:rPr lang="en-AU" dirty="0" smtClean="0"/>
              <a:t>print</a:t>
            </a:r>
            <a:r>
              <a:rPr lang="en-AU" dirty="0"/>
              <a:t>("the word isn't that long! going up to maximum: ", </a:t>
            </a:r>
            <a:r>
              <a:rPr lang="en-AU" dirty="0" err="1"/>
              <a:t>len</a:t>
            </a:r>
            <a:r>
              <a:rPr lang="en-AU" dirty="0"/>
              <a:t>(word</a:t>
            </a:r>
            <a:r>
              <a:rPr lang="en-AU" dirty="0" smtClean="0"/>
              <a:t>))</a:t>
            </a:r>
          </a:p>
          <a:p>
            <a:pPr marL="1262063" lvl="3" indent="0">
              <a:spcAft>
                <a:spcPts val="0"/>
              </a:spcAft>
              <a:buNone/>
            </a:pPr>
            <a:r>
              <a:rPr lang="en-AU" dirty="0" smtClean="0"/>
              <a:t>end </a:t>
            </a:r>
            <a:r>
              <a:rPr lang="en-AU" dirty="0"/>
              <a:t>= </a:t>
            </a:r>
            <a:r>
              <a:rPr lang="en-AU" dirty="0" err="1"/>
              <a:t>len</a:t>
            </a:r>
            <a:r>
              <a:rPr lang="en-AU" dirty="0"/>
              <a:t>(word) </a:t>
            </a:r>
            <a:endParaRPr lang="en-AU" dirty="0" smtClean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for </a:t>
            </a:r>
            <a:r>
              <a:rPr lang="en-AU" dirty="0" err="1"/>
              <a:t>i</a:t>
            </a:r>
            <a:r>
              <a:rPr lang="en-AU" dirty="0"/>
              <a:t> in range(start, end+1) : </a:t>
            </a:r>
            <a:endParaRPr lang="en-AU" dirty="0" smtClean="0"/>
          </a:p>
          <a:p>
            <a:pPr marL="1262063" lvl="3" indent="0">
              <a:spcAft>
                <a:spcPts val="0"/>
              </a:spcAft>
              <a:buNone/>
            </a:pPr>
            <a:r>
              <a:rPr lang="en-AU" dirty="0" smtClean="0"/>
              <a:t>print(word[0:i</a:t>
            </a:r>
            <a:r>
              <a:rPr lang="en-AU" dirty="0"/>
              <a:t>]) </a:t>
            </a:r>
            <a:endParaRPr lang="en-AU" dirty="0" smtClean="0"/>
          </a:p>
          <a:p>
            <a:pPr marL="1262063" lvl="3" indent="0">
              <a:spcAft>
                <a:spcPts val="0"/>
              </a:spcAft>
              <a:buNone/>
            </a:pPr>
            <a:endParaRPr lang="en-AU" dirty="0"/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 err="1" smtClean="0"/>
              <a:t>triangleWord</a:t>
            </a:r>
            <a:r>
              <a:rPr lang="en-AU" dirty="0"/>
              <a:t>() </a:t>
            </a:r>
            <a:endParaRPr lang="en-AU" dirty="0" smtClean="0"/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 smtClean="0"/>
              <a:t>print</a:t>
            </a:r>
            <a:r>
              <a:rPr lang="en-AU" dirty="0"/>
              <a:t>("---------------------") </a:t>
            </a:r>
            <a:endParaRPr lang="en-AU" dirty="0" smtClean="0"/>
          </a:p>
          <a:p>
            <a:pPr marL="446088" lvl="1" indent="0">
              <a:spcAft>
                <a:spcPts val="0"/>
              </a:spcAft>
              <a:buNone/>
            </a:pPr>
            <a:r>
              <a:rPr lang="en-AU" dirty="0" err="1" smtClean="0"/>
              <a:t>trapezoidWord</a:t>
            </a:r>
            <a:r>
              <a:rPr lang="en-AU" dirty="0"/>
              <a:t>()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4">
              <a:defRPr/>
            </a:pPr>
            <a:fld id="{4FDCD316-EAA7-4300-97F6-D65E36BFED3A}" type="slidenum">
              <a:rPr lang="en-NZ" smtClean="0"/>
              <a:pPr lvl="4">
                <a:defRPr/>
              </a:pPr>
              <a:t>8</a:t>
            </a:fld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85465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To Do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Temperature </a:t>
            </a:r>
            <a:r>
              <a:rPr lang="it-IT" dirty="0"/>
              <a:t>converter (F -&gt; C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ask for temperature in fahrenheit</a:t>
            </a:r>
          </a:p>
          <a:p>
            <a:pPr lvl="1"/>
            <a:r>
              <a:rPr lang="it-IT" dirty="0" smtClean="0"/>
              <a:t>compute and print out temperature in celcius</a:t>
            </a:r>
            <a:endParaRPr lang="it-IT" dirty="0"/>
          </a:p>
          <a:p>
            <a:pPr lvl="0"/>
            <a:r>
              <a:rPr lang="en-NZ" dirty="0"/>
              <a:t>T</a:t>
            </a:r>
            <a:r>
              <a:rPr lang="en-NZ" dirty="0" smtClean="0"/>
              <a:t>imes </a:t>
            </a:r>
            <a:r>
              <a:rPr lang="en-NZ" dirty="0"/>
              <a:t>table printer</a:t>
            </a:r>
          </a:p>
          <a:p>
            <a:pPr lvl="1"/>
            <a:r>
              <a:rPr lang="en-AU" dirty="0" smtClean="0"/>
              <a:t>asks </a:t>
            </a:r>
            <a:r>
              <a:rPr lang="en-AU" dirty="0"/>
              <a:t>for number and prints out </a:t>
            </a:r>
            <a:r>
              <a:rPr lang="en-AU" dirty="0" smtClean="0"/>
              <a:t>1 x </a:t>
            </a:r>
            <a:r>
              <a:rPr lang="en-AU" dirty="0"/>
              <a:t>up to </a:t>
            </a:r>
            <a:r>
              <a:rPr lang="en-AU" dirty="0" smtClean="0"/>
              <a:t>10 x</a:t>
            </a:r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choose number for table:  8</a:t>
            </a:r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1 x 8 = 8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/>
              <a:t>2 x 8 = </a:t>
            </a:r>
            <a:r>
              <a:rPr lang="en-AU" dirty="0" smtClean="0"/>
              <a:t>16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3 </a:t>
            </a:r>
            <a:r>
              <a:rPr lang="en-AU" dirty="0"/>
              <a:t>x 8 = </a:t>
            </a:r>
            <a:r>
              <a:rPr lang="en-AU" dirty="0" smtClean="0"/>
              <a:t>24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4 </a:t>
            </a:r>
            <a:r>
              <a:rPr lang="en-AU" dirty="0"/>
              <a:t>x 8 = </a:t>
            </a:r>
            <a:r>
              <a:rPr lang="en-AU" dirty="0" smtClean="0"/>
              <a:t>32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5 </a:t>
            </a:r>
            <a:r>
              <a:rPr lang="en-AU" dirty="0"/>
              <a:t>x 8 = </a:t>
            </a:r>
            <a:r>
              <a:rPr lang="en-AU" dirty="0" smtClean="0"/>
              <a:t>40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6 </a:t>
            </a:r>
            <a:r>
              <a:rPr lang="en-AU" dirty="0"/>
              <a:t>x 8 = </a:t>
            </a:r>
            <a:r>
              <a:rPr lang="en-AU" dirty="0" smtClean="0"/>
              <a:t>48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7 </a:t>
            </a:r>
            <a:r>
              <a:rPr lang="en-AU" dirty="0"/>
              <a:t>x 8 = </a:t>
            </a:r>
            <a:r>
              <a:rPr lang="en-AU" dirty="0" smtClean="0"/>
              <a:t>56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8 </a:t>
            </a:r>
            <a:r>
              <a:rPr lang="en-AU" dirty="0"/>
              <a:t>x 8 = </a:t>
            </a:r>
            <a:r>
              <a:rPr lang="en-AU" dirty="0" smtClean="0"/>
              <a:t>64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9 </a:t>
            </a:r>
            <a:r>
              <a:rPr lang="en-AU" dirty="0"/>
              <a:t>x 8 = </a:t>
            </a:r>
            <a:r>
              <a:rPr lang="en-AU" dirty="0" smtClean="0"/>
              <a:t>72</a:t>
            </a:r>
            <a:endParaRPr lang="en-AU" dirty="0"/>
          </a:p>
          <a:p>
            <a:pPr marL="854075" lvl="2" indent="0">
              <a:spcAft>
                <a:spcPts val="0"/>
              </a:spcAft>
              <a:buNone/>
            </a:pPr>
            <a:r>
              <a:rPr lang="en-AU" dirty="0" smtClean="0"/>
              <a:t>10 </a:t>
            </a:r>
            <a:r>
              <a:rPr lang="en-AU" dirty="0"/>
              <a:t>x 8 = </a:t>
            </a:r>
            <a:r>
              <a:rPr lang="en-AU" dirty="0" smtClean="0"/>
              <a:t>80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21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Custom 2">
      <a:dk1>
        <a:srgbClr val="00472E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Title</Template>
  <TotalTime>382</TotalTime>
  <Words>525</Words>
  <Application>Microsoft Office PowerPoint</Application>
  <PresentationFormat>On-screen Show (4:3)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Title</vt:lpstr>
      <vt:lpstr>Python Workshop for Teachers #1   March 2012</vt:lpstr>
      <vt:lpstr>The standards:</vt:lpstr>
      <vt:lpstr>Textual vs Drag&amp;Drop</vt:lpstr>
      <vt:lpstr>Python vs other textual languages:</vt:lpstr>
      <vt:lpstr>Python syntax.</vt:lpstr>
      <vt:lpstr>Example programs</vt:lpstr>
      <vt:lpstr>Guess the word</vt:lpstr>
      <vt:lpstr>TriangleWord</vt:lpstr>
      <vt:lpstr>To Do</vt:lpstr>
      <vt:lpstr>TimesTable</vt:lpstr>
    </vt:vector>
  </TitlesOfParts>
  <Company>Victoria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Workshop for Teachers</dc:title>
  <dc:creator>ECS</dc:creator>
  <cp:lastModifiedBy>ECS</cp:lastModifiedBy>
  <cp:revision>10</cp:revision>
  <cp:lastPrinted>1998-06-12T01:32:31Z</cp:lastPrinted>
  <dcterms:created xsi:type="dcterms:W3CDTF">2012-03-24T21:53:50Z</dcterms:created>
  <dcterms:modified xsi:type="dcterms:W3CDTF">2012-03-25T16:21:32Z</dcterms:modified>
</cp:coreProperties>
</file>