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</p:sldIdLst>
  <p:sldSz cx="9144000" cy="6858000" type="screen4x3"/>
  <p:notesSz cx="9880600" cy="67818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00681B"/>
    <a:srgbClr val="7CD284"/>
    <a:srgbClr val="9BDDA1"/>
    <a:srgbClr val="FFB869"/>
    <a:srgbClr val="FFAF57"/>
    <a:srgbClr val="FFC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0557" autoAdjust="0"/>
  </p:normalViewPr>
  <p:slideViewPr>
    <p:cSldViewPr>
      <p:cViewPr varScale="1"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57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857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fld id="{A394D4D8-B5FB-40F1-94E9-D8B1AA006A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02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070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9113"/>
            <a:ext cx="3373438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24213"/>
            <a:ext cx="7251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8" rIns="92232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070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fld id="{3DA36AEA-2130-475B-A455-1A7D9D4945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984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800" b="1">
                <a:latin typeface="Arial Unicode MS" pitchFamily="34" charset="-128"/>
              </a:rPr>
              <a:t>Peter Andreae</a:t>
            </a:r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74525" y="981075"/>
            <a:ext cx="8775700" cy="5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66700" marR="0" indent="-2667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1pPr>
            <a:lvl2pPr marL="639763" marR="0" indent="-1936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2pPr>
            <a:lvl3pPr marL="104775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3pPr>
            <a:lvl4pPr marL="145573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4pPr>
            <a:lvl5pPr marL="1863725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NZ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>
              <a:defRPr/>
            </a:pPr>
            <a:fld id="{4FDCD316-EAA7-4300-97F6-D65E36BFED3A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048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1905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625" y="981075"/>
            <a:ext cx="8775700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19050"/>
            <a:ext cx="2297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5pPr lvl="4" algn="r" eaLnBrk="0" hangingPunct="0">
              <a:defRPr sz="160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4">
              <a:defRPr/>
            </a:pPr>
            <a:fld id="{EB9E2D5B-37EA-4167-8221-57948B2E80BF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56550" y="6708775"/>
            <a:ext cx="9763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ts val="600"/>
        </a:spcBef>
        <a:spcAft>
          <a:spcPts val="60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NZ" dirty="0" smtClean="0"/>
              <a:t>Python Workshop for Teachers</a:t>
            </a:r>
            <a:br>
              <a:rPr lang="en-NZ" dirty="0" smtClean="0"/>
            </a:br>
            <a:r>
              <a:rPr lang="en-NZ" dirty="0" smtClean="0"/>
              <a:t>#</a:t>
            </a:r>
            <a:r>
              <a:rPr lang="en-NZ" dirty="0" smtClean="0"/>
              <a:t>2, 3</a:t>
            </a: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Lists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smtClean="0"/>
              <a:t>Lists are a collection of items in order</a:t>
            </a:r>
          </a:p>
          <a:p>
            <a:pPr lvl="1"/>
            <a:r>
              <a:rPr lang="en-NZ" dirty="0" smtClean="0"/>
              <a:t>Like arrays, but better</a:t>
            </a:r>
          </a:p>
          <a:p>
            <a:pPr lvl="1"/>
            <a:r>
              <a:rPr lang="en-NZ" dirty="0" smtClean="0"/>
              <a:t>can be extended or shortened</a:t>
            </a:r>
          </a:p>
          <a:p>
            <a:pPr lvl="1"/>
            <a:r>
              <a:rPr lang="en-NZ" dirty="0" smtClean="0"/>
              <a:t>can be acted on as a whole</a:t>
            </a:r>
          </a:p>
          <a:p>
            <a:pPr lvl="2"/>
            <a:r>
              <a:rPr lang="en-NZ" dirty="0" err="1" smtClean="0"/>
              <a:t>eg</a:t>
            </a:r>
            <a:r>
              <a:rPr lang="en-NZ" dirty="0" smtClean="0"/>
              <a:t>, can be stored in variable, passed to function, printed out, …</a:t>
            </a:r>
          </a:p>
          <a:p>
            <a:pPr lvl="1"/>
            <a:r>
              <a:rPr lang="en-NZ" dirty="0" smtClean="0"/>
              <a:t>can act on individual elements, indexed by position (0,1,2….)  </a:t>
            </a:r>
            <a:endParaRPr lang="en-NZ" dirty="0"/>
          </a:p>
          <a:p>
            <a:pPr lvl="0"/>
            <a:r>
              <a:rPr lang="en-NZ" dirty="0" smtClean="0"/>
              <a:t>Written with square </a:t>
            </a:r>
            <a:r>
              <a:rPr lang="en-NZ" dirty="0"/>
              <a:t>brackets, comma separated, </a:t>
            </a:r>
            <a:endParaRPr lang="en-NZ" dirty="0" smtClean="0"/>
          </a:p>
          <a:p>
            <a:pPr lvl="1"/>
            <a:r>
              <a:rPr lang="en-NZ" dirty="0" err="1" smtClean="0"/>
              <a:t>eg</a:t>
            </a:r>
            <a:r>
              <a:rPr lang="en-NZ" dirty="0" smtClean="0"/>
              <a:t>     	names = ["peter", "</a:t>
            </a:r>
            <a:r>
              <a:rPr lang="en-NZ" dirty="0" err="1" smtClean="0"/>
              <a:t>james</a:t>
            </a:r>
            <a:r>
              <a:rPr lang="en-NZ" dirty="0" smtClean="0"/>
              <a:t>", "</a:t>
            </a:r>
            <a:r>
              <a:rPr lang="en-NZ" dirty="0" err="1" smtClean="0"/>
              <a:t>justine</a:t>
            </a:r>
            <a:r>
              <a:rPr lang="en-NZ" dirty="0" smtClean="0"/>
              <a:t>"]</a:t>
            </a:r>
            <a:br>
              <a:rPr lang="en-NZ" dirty="0" smtClean="0"/>
            </a:br>
            <a:r>
              <a:rPr lang="en-NZ" dirty="0" smtClean="0"/>
              <a:t>		ages = [ ]</a:t>
            </a:r>
            <a:endParaRPr lang="en-NZ" dirty="0"/>
          </a:p>
          <a:p>
            <a:pPr lvl="0"/>
            <a:r>
              <a:rPr lang="en-NZ" dirty="0" smtClean="0"/>
              <a:t>Access using index in [ ]: </a:t>
            </a:r>
          </a:p>
          <a:p>
            <a:pPr marL="1227138" lvl="3" indent="0">
              <a:buNone/>
            </a:pPr>
            <a:r>
              <a:rPr lang="en-NZ" dirty="0" smtClean="0"/>
              <a:t> 	print(names[2] )</a:t>
            </a:r>
            <a:br>
              <a:rPr lang="en-NZ" dirty="0" smtClean="0"/>
            </a:br>
            <a:r>
              <a:rPr lang="en-NZ" dirty="0" smtClean="0"/>
              <a:t>	names[</a:t>
            </a:r>
            <a:r>
              <a:rPr lang="en-NZ" dirty="0" err="1" smtClean="0"/>
              <a:t>i</a:t>
            </a:r>
            <a:r>
              <a:rPr lang="en-NZ" dirty="0" smtClean="0"/>
              <a:t>] = "unknown"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NZ" dirty="0" smtClean="0"/>
              <a:t>Append to end:</a:t>
            </a:r>
          </a:p>
          <a:p>
            <a:pPr marL="1865313" lvl="4" indent="-268288">
              <a:buFont typeface="Arial" pitchFamily="34" charset="0"/>
              <a:buChar char="•"/>
            </a:pPr>
            <a:r>
              <a:rPr lang="en-NZ" dirty="0" err="1" smtClean="0"/>
              <a:t>names.append</a:t>
            </a:r>
            <a:r>
              <a:rPr lang="en-NZ" dirty="0" smtClean="0"/>
              <a:t>("</a:t>
            </a:r>
            <a:r>
              <a:rPr lang="en-NZ" dirty="0" err="1" smtClean="0"/>
              <a:t>jillian</a:t>
            </a:r>
            <a:r>
              <a:rPr lang="en-NZ" dirty="0" smtClean="0"/>
              <a:t>")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3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Example Programs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concordance:</a:t>
            </a:r>
          </a:p>
          <a:p>
            <a:pPr lvl="1"/>
            <a:r>
              <a:rPr lang="en-NZ" dirty="0"/>
              <a:t>lists of words</a:t>
            </a:r>
          </a:p>
          <a:p>
            <a:pPr lvl="1"/>
            <a:r>
              <a:rPr lang="en-NZ" dirty="0"/>
              <a:t>for item in list</a:t>
            </a:r>
          </a:p>
          <a:p>
            <a:pPr lvl="1"/>
            <a:r>
              <a:rPr lang="en-NZ" dirty="0" err="1" smtClean="0"/>
              <a:t>len</a:t>
            </a:r>
            <a:r>
              <a:rPr lang="en-NZ" dirty="0" smtClean="0"/>
              <a:t>(list), </a:t>
            </a:r>
            <a:r>
              <a:rPr lang="en-NZ" dirty="0"/>
              <a:t>append, in,</a:t>
            </a:r>
          </a:p>
          <a:p>
            <a:pPr lvl="0"/>
            <a:r>
              <a:rPr lang="en-NZ" dirty="0"/>
              <a:t>primes</a:t>
            </a:r>
          </a:p>
          <a:p>
            <a:pPr lvl="1"/>
            <a:r>
              <a:rPr lang="en-NZ" dirty="0"/>
              <a:t>lists of numbers</a:t>
            </a:r>
          </a:p>
          <a:p>
            <a:pPr lvl="1"/>
            <a:r>
              <a:rPr lang="en-NZ" dirty="0"/>
              <a:t>access and change elements</a:t>
            </a:r>
          </a:p>
          <a:p>
            <a:pPr lvl="1"/>
            <a:r>
              <a:rPr lang="en-NZ" dirty="0"/>
              <a:t>function with parameters</a:t>
            </a:r>
          </a:p>
          <a:p>
            <a:pPr lvl="1"/>
            <a:r>
              <a:rPr lang="en-NZ" dirty="0"/>
              <a:t>print with </a:t>
            </a:r>
            <a:r>
              <a:rPr lang="en-NZ" dirty="0" err="1"/>
              <a:t>sep</a:t>
            </a:r>
            <a:r>
              <a:rPr lang="en-NZ" dirty="0"/>
              <a:t> &amp; and</a:t>
            </a:r>
          </a:p>
          <a:p>
            <a:pPr lvl="1"/>
            <a:r>
              <a:rPr lang="en-NZ" dirty="0"/>
              <a:t>off-by-1 errors</a:t>
            </a:r>
          </a:p>
          <a:p>
            <a:pPr lvl="1"/>
            <a:r>
              <a:rPr lang="en-NZ" dirty="0"/>
              <a:t>optimisation</a:t>
            </a:r>
          </a:p>
        </p:txBody>
      </p:sp>
    </p:spTree>
    <p:extLst>
      <p:ext uri="{BB962C8B-B14F-4D97-AF65-F5344CB8AC3E}">
        <p14:creationId xmlns:p14="http://schemas.microsoft.com/office/powerpoint/2010/main" val="40470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To Do: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stats:</a:t>
            </a:r>
          </a:p>
          <a:p>
            <a:pPr lvl="1"/>
            <a:r>
              <a:rPr lang="en-AU" dirty="0"/>
              <a:t>read a line of numbers into a list then find min, max, average</a:t>
            </a:r>
          </a:p>
          <a:p>
            <a:pPr lvl="1"/>
            <a:r>
              <a:rPr lang="en-AU" dirty="0"/>
              <a:t>list all numbers less than half the average</a:t>
            </a:r>
            <a:r>
              <a:rPr lang="en-AU" dirty="0" smtClean="0"/>
              <a:t>.</a:t>
            </a:r>
          </a:p>
          <a:p>
            <a:pPr lvl="0"/>
            <a:r>
              <a:rPr lang="en-NZ" dirty="0" err="1"/>
              <a:t>wordList</a:t>
            </a:r>
            <a:endParaRPr lang="en-NZ" dirty="0"/>
          </a:p>
          <a:p>
            <a:pPr lvl="1"/>
            <a:r>
              <a:rPr lang="en-AU" dirty="0"/>
              <a:t>read a list of words from user</a:t>
            </a:r>
          </a:p>
          <a:p>
            <a:pPr lvl="1"/>
            <a:r>
              <a:rPr lang="en-AU" dirty="0"/>
              <a:t>print out shortest and longest word</a:t>
            </a:r>
          </a:p>
          <a:p>
            <a:pPr lvl="1"/>
            <a:r>
              <a:rPr lang="en-AU" dirty="0"/>
              <a:t>any word starting with a vowel</a:t>
            </a:r>
          </a:p>
          <a:p>
            <a:pPr lvl="0"/>
            <a:r>
              <a:rPr lang="en-NZ" dirty="0" err="1"/>
              <a:t>wordShifter</a:t>
            </a:r>
            <a:r>
              <a:rPr lang="en-NZ" dirty="0"/>
              <a:t>:</a:t>
            </a:r>
          </a:p>
          <a:p>
            <a:pPr lvl="1"/>
            <a:r>
              <a:rPr lang="en-AU" dirty="0"/>
              <a:t>read a list of words</a:t>
            </a:r>
          </a:p>
          <a:p>
            <a:pPr lvl="1"/>
            <a:r>
              <a:rPr lang="en-NZ" dirty="0"/>
              <a:t>repeatedly,</a:t>
            </a:r>
          </a:p>
          <a:p>
            <a:pPr lvl="2"/>
            <a:r>
              <a:rPr lang="en-AU" dirty="0"/>
              <a:t>ask user for index of a word to move to the left</a:t>
            </a:r>
          </a:p>
          <a:p>
            <a:pPr lvl="1"/>
            <a:r>
              <a:rPr lang="en-AU" dirty="0"/>
              <a:t>swap the word with its neighbour</a:t>
            </a:r>
          </a:p>
          <a:p>
            <a:pPr lvl="1"/>
            <a:r>
              <a:rPr lang="en-NZ" dirty="0"/>
              <a:t>print out the line</a:t>
            </a:r>
          </a:p>
          <a:p>
            <a:pPr marL="446088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2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Graphical </a:t>
            </a:r>
            <a:r>
              <a:rPr lang="en-NZ" dirty="0" smtClean="0"/>
              <a:t>output and GUI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Need </a:t>
            </a:r>
            <a:r>
              <a:rPr lang="en-NZ" dirty="0" err="1" smtClean="0"/>
              <a:t>tkinter</a:t>
            </a:r>
            <a:r>
              <a:rPr lang="en-NZ" dirty="0" smtClean="0"/>
              <a:t> </a:t>
            </a:r>
            <a:r>
              <a:rPr lang="en-NZ" dirty="0" smtClean="0"/>
              <a:t>library to do any graphical input/output  or </a:t>
            </a:r>
            <a:r>
              <a:rPr lang="en-NZ" dirty="0" smtClean="0"/>
              <a:t>GUI</a:t>
            </a:r>
            <a:endParaRPr lang="en-NZ" dirty="0"/>
          </a:p>
          <a:p>
            <a:pPr lvl="0">
              <a:spcBef>
                <a:spcPts val="1800"/>
              </a:spcBef>
            </a:pPr>
            <a:r>
              <a:rPr lang="en-AU" dirty="0" smtClean="0"/>
              <a:t>Simple graphical output:</a:t>
            </a:r>
          </a:p>
          <a:p>
            <a:pPr lvl="1"/>
            <a:r>
              <a:rPr lang="en-AU" dirty="0" smtClean="0"/>
              <a:t>set </a:t>
            </a:r>
            <a:r>
              <a:rPr lang="en-AU" dirty="0"/>
              <a:t>up window and </a:t>
            </a:r>
            <a:r>
              <a:rPr lang="en-AU" dirty="0" smtClean="0"/>
              <a:t>canvas</a:t>
            </a:r>
          </a:p>
          <a:p>
            <a:pPr lvl="1"/>
            <a:r>
              <a:rPr lang="en-AU" dirty="0" smtClean="0"/>
              <a:t>call </a:t>
            </a:r>
            <a:r>
              <a:rPr lang="en-NZ" dirty="0" smtClean="0"/>
              <a:t>drawing commands on the canvas</a:t>
            </a:r>
          </a:p>
          <a:p>
            <a:pPr marL="819150" lvl="2" indent="0">
              <a:buNone/>
            </a:pPr>
            <a:r>
              <a:rPr lang="en-NZ" dirty="0" err="1" smtClean="0"/>
              <a:t>create_rectangle</a:t>
            </a:r>
            <a:r>
              <a:rPr lang="en-NZ" dirty="0" smtClean="0"/>
              <a:t>(left, top, right, bot,….)</a:t>
            </a:r>
          </a:p>
          <a:p>
            <a:pPr lvl="1"/>
            <a:r>
              <a:rPr lang="en-NZ" dirty="0" smtClean="0"/>
              <a:t>call </a:t>
            </a:r>
            <a:r>
              <a:rPr lang="en-NZ" dirty="0" err="1" smtClean="0"/>
              <a:t>canvas.update</a:t>
            </a:r>
            <a:r>
              <a:rPr lang="en-NZ" dirty="0" smtClean="0"/>
              <a:t>() to make things visible</a:t>
            </a:r>
            <a:r>
              <a:rPr lang="en-NZ" dirty="0" smtClean="0"/>
              <a:t>.</a:t>
            </a:r>
            <a:endParaRPr lang="en-NZ" dirty="0"/>
          </a:p>
          <a:p>
            <a:pPr>
              <a:spcBef>
                <a:spcPts val="1800"/>
              </a:spcBef>
            </a:pPr>
            <a:r>
              <a:rPr lang="en-NZ" dirty="0" smtClean="0"/>
              <a:t>Easy to add </a:t>
            </a:r>
            <a:r>
              <a:rPr lang="en-NZ" dirty="0" smtClean="0"/>
              <a:t>buttons and mouse </a:t>
            </a:r>
            <a:endParaRPr lang="en-NZ" dirty="0" smtClean="0"/>
          </a:p>
          <a:p>
            <a:pPr lvl="1"/>
            <a:r>
              <a:rPr lang="en-NZ" dirty="0" smtClean="0"/>
              <a:t>create </a:t>
            </a:r>
            <a:r>
              <a:rPr lang="en-NZ" dirty="0" smtClean="0"/>
              <a:t>button </a:t>
            </a:r>
            <a:r>
              <a:rPr lang="en-NZ" dirty="0" smtClean="0"/>
              <a:t>and specify </a:t>
            </a:r>
            <a:r>
              <a:rPr lang="en-NZ" dirty="0" smtClean="0"/>
              <a:t>function to call </a:t>
            </a:r>
            <a:r>
              <a:rPr lang="en-NZ" dirty="0" smtClean="0"/>
              <a:t>when </a:t>
            </a:r>
            <a:r>
              <a:rPr lang="en-NZ" dirty="0" smtClean="0"/>
              <a:t>button </a:t>
            </a:r>
            <a:r>
              <a:rPr lang="en-NZ" dirty="0" smtClean="0"/>
              <a:t>is </a:t>
            </a:r>
            <a:r>
              <a:rPr lang="en-NZ" dirty="0" smtClean="0"/>
              <a:t>pressed.</a:t>
            </a:r>
          </a:p>
          <a:p>
            <a:pPr lvl="2"/>
            <a:r>
              <a:rPr lang="en-AU" dirty="0" smtClean="0"/>
              <a:t>Button(window</a:t>
            </a:r>
            <a:r>
              <a:rPr lang="en-AU" dirty="0"/>
              <a:t>, text="Grow", command=grow).pack</a:t>
            </a:r>
            <a:r>
              <a:rPr lang="en-AU" dirty="0" smtClean="0"/>
              <a:t>()</a:t>
            </a:r>
            <a:endParaRPr lang="en-NZ" dirty="0"/>
          </a:p>
          <a:p>
            <a:pPr lvl="1"/>
            <a:r>
              <a:rPr lang="en-NZ" dirty="0" smtClean="0"/>
              <a:t>bind mouse event to function called </a:t>
            </a:r>
            <a:r>
              <a:rPr lang="en-NZ" dirty="0"/>
              <a:t>when </a:t>
            </a:r>
            <a:r>
              <a:rPr lang="en-NZ" dirty="0" smtClean="0"/>
              <a:t>mouse event happens</a:t>
            </a:r>
          </a:p>
          <a:p>
            <a:pPr marL="819150" lvl="2" indent="0">
              <a:buNone/>
            </a:pPr>
            <a:r>
              <a:rPr lang="en-NZ" dirty="0" err="1" smtClean="0"/>
              <a:t>canvas.bind</a:t>
            </a:r>
            <a:r>
              <a:rPr lang="en-NZ" dirty="0" smtClean="0"/>
              <a:t>(</a:t>
            </a:r>
            <a:r>
              <a:rPr lang="en-AU" dirty="0" smtClean="0"/>
              <a:t>"&lt;ButtonRelease-1&gt;", command=plant)</a:t>
            </a:r>
          </a:p>
          <a:p>
            <a:pPr marL="819150" lvl="2" indent="0">
              <a:spcAft>
                <a:spcPts val="0"/>
              </a:spcAft>
              <a:buNone/>
            </a:pPr>
            <a:r>
              <a:rPr lang="en-AU" dirty="0" err="1" smtClean="0"/>
              <a:t>def</a:t>
            </a:r>
            <a:r>
              <a:rPr lang="en-AU" dirty="0" smtClean="0"/>
              <a:t> plant(event) :</a:t>
            </a:r>
          </a:p>
          <a:p>
            <a:pPr marL="1227138" lvl="3" indent="0">
              <a:buNone/>
            </a:pPr>
            <a:r>
              <a:rPr lang="en-AU" dirty="0" smtClean="0"/>
              <a:t>….. </a:t>
            </a:r>
            <a:r>
              <a:rPr lang="en-AU" dirty="0" err="1" smtClean="0"/>
              <a:t>event.x</a:t>
            </a:r>
            <a:r>
              <a:rPr lang="en-AU" dirty="0" smtClean="0"/>
              <a:t>     …. </a:t>
            </a:r>
            <a:r>
              <a:rPr lang="en-AU" dirty="0" err="1" smtClean="0"/>
              <a:t>event.y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57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</a:t>
            </a:r>
            <a:r>
              <a:rPr lang="en-NZ" dirty="0" smtClean="0"/>
              <a:t>Programs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 Flower :</a:t>
            </a:r>
          </a:p>
          <a:p>
            <a:pPr lvl="1"/>
            <a:r>
              <a:rPr lang="en-NZ" dirty="0"/>
              <a:t> simple drawing</a:t>
            </a:r>
          </a:p>
          <a:p>
            <a:pPr lvl="0"/>
            <a:r>
              <a:rPr lang="en-NZ" dirty="0"/>
              <a:t> Garden :</a:t>
            </a:r>
          </a:p>
          <a:p>
            <a:pPr lvl="1"/>
            <a:r>
              <a:rPr lang="en-NZ" dirty="0"/>
              <a:t> list of coordinates</a:t>
            </a:r>
          </a:p>
          <a:p>
            <a:pPr lvl="1"/>
            <a:r>
              <a:rPr lang="en-NZ" dirty="0"/>
              <a:t> functions with parameters</a:t>
            </a:r>
          </a:p>
          <a:p>
            <a:pPr lvl="1"/>
            <a:r>
              <a:rPr lang="en-NZ" dirty="0"/>
              <a:t> </a:t>
            </a:r>
            <a:r>
              <a:rPr lang="en-NZ" dirty="0" smtClean="0"/>
              <a:t>buttons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Tuples: collection of values "stuck together" in ( …)</a:t>
            </a:r>
          </a:p>
          <a:p>
            <a:pPr lvl="2"/>
            <a:r>
              <a:rPr lang="en-NZ" dirty="0" smtClean="0"/>
              <a:t>can treat the collections as a single value</a:t>
            </a:r>
          </a:p>
          <a:p>
            <a:pPr lvl="2"/>
            <a:r>
              <a:rPr lang="en-NZ" dirty="0" smtClean="0"/>
              <a:t>can access the elements using [ ]</a:t>
            </a:r>
          </a:p>
          <a:p>
            <a:pPr marL="1227138" lvl="3" indent="0">
              <a:buNone/>
            </a:pPr>
            <a:r>
              <a:rPr lang="en-NZ" dirty="0" smtClean="0"/>
              <a:t>flower = ( 100, 150, 50)</a:t>
            </a:r>
          </a:p>
          <a:p>
            <a:pPr marL="1227138" lvl="3" indent="0">
              <a:buNone/>
            </a:pPr>
            <a:r>
              <a:rPr lang="en-NZ" dirty="0" smtClean="0"/>
              <a:t>flower[2]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251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 Do</a:t>
            </a:r>
            <a:r>
              <a:rPr lang="en-NZ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dirty="0" smtClean="0"/>
              <a:t>Write programs that</a:t>
            </a:r>
          </a:p>
          <a:p>
            <a:pPr lvl="0"/>
            <a:r>
              <a:rPr lang="en-AU" dirty="0" smtClean="0"/>
              <a:t>Draw a </a:t>
            </a:r>
            <a:r>
              <a:rPr lang="en-AU" dirty="0"/>
              <a:t>table with four chairs</a:t>
            </a:r>
          </a:p>
          <a:p>
            <a:pPr lvl="0"/>
            <a:endParaRPr lang="en-AU" dirty="0" smtClean="0"/>
          </a:p>
          <a:p>
            <a:pPr lvl="0"/>
            <a:endParaRPr lang="en-AU" dirty="0"/>
          </a:p>
          <a:p>
            <a:pPr lvl="0"/>
            <a:r>
              <a:rPr lang="en-AU" dirty="0" smtClean="0"/>
              <a:t>Draw </a:t>
            </a:r>
            <a:r>
              <a:rPr lang="en-AU" dirty="0" smtClean="0"/>
              <a:t>a collection </a:t>
            </a:r>
            <a:r>
              <a:rPr lang="en-AU" dirty="0"/>
              <a:t>of tables, </a:t>
            </a:r>
            <a:r>
              <a:rPr lang="en-AU" dirty="0" smtClean="0"/>
              <a:t>given </a:t>
            </a:r>
            <a:r>
              <a:rPr lang="en-AU" dirty="0"/>
              <a:t>coordinates in two arrays</a:t>
            </a:r>
          </a:p>
          <a:p>
            <a:pPr lvl="1"/>
            <a:r>
              <a:rPr lang="en-NZ" dirty="0" err="1"/>
              <a:t>tablesX</a:t>
            </a:r>
            <a:r>
              <a:rPr lang="en-NZ" dirty="0"/>
              <a:t> = [100, 300, 500]</a:t>
            </a:r>
          </a:p>
          <a:p>
            <a:pPr lvl="1"/>
            <a:r>
              <a:rPr lang="en-NZ" dirty="0" err="1" smtClean="0"/>
              <a:t>tablesY</a:t>
            </a:r>
            <a:r>
              <a:rPr lang="en-NZ" dirty="0" smtClean="0"/>
              <a:t> </a:t>
            </a:r>
            <a:r>
              <a:rPr lang="en-NZ" dirty="0"/>
              <a:t>= [150, 250, 150</a:t>
            </a:r>
            <a:r>
              <a:rPr lang="en-NZ" dirty="0" smtClean="0"/>
              <a:t>]</a:t>
            </a: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endParaRPr lang="en-NZ" dirty="0" smtClean="0"/>
          </a:p>
          <a:p>
            <a:r>
              <a:rPr lang="en-NZ" dirty="0" smtClean="0"/>
              <a:t>Allow </a:t>
            </a:r>
            <a:r>
              <a:rPr lang="en-NZ" dirty="0" smtClean="0"/>
              <a:t>the user to place or move tables with the mouse</a:t>
            </a:r>
            <a:endParaRPr lang="en-NZ" dirty="0"/>
          </a:p>
        </p:txBody>
      </p:sp>
      <p:sp>
        <p:nvSpPr>
          <p:cNvPr id="4" name="Oval 3"/>
          <p:cNvSpPr/>
          <p:nvPr/>
        </p:nvSpPr>
        <p:spPr bwMode="auto">
          <a:xfrm>
            <a:off x="4275336" y="3961545"/>
            <a:ext cx="792088" cy="79208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hord 4"/>
          <p:cNvSpPr/>
          <p:nvPr/>
        </p:nvSpPr>
        <p:spPr bwMode="auto">
          <a:xfrm>
            <a:off x="3987304" y="4177569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Chord 5"/>
          <p:cNvSpPr/>
          <p:nvPr/>
        </p:nvSpPr>
        <p:spPr bwMode="auto">
          <a:xfrm flipH="1">
            <a:off x="4923408" y="4177569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Chord 6"/>
          <p:cNvSpPr/>
          <p:nvPr/>
        </p:nvSpPr>
        <p:spPr bwMode="auto">
          <a:xfrm rot="5400000" flipH="1">
            <a:off x="4455356" y="4645621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hord 7"/>
          <p:cNvSpPr/>
          <p:nvPr/>
        </p:nvSpPr>
        <p:spPr bwMode="auto">
          <a:xfrm rot="16200000" flipH="1" flipV="1">
            <a:off x="4455356" y="3709517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96136" y="4941169"/>
            <a:ext cx="792088" cy="79208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Chord 9"/>
          <p:cNvSpPr/>
          <p:nvPr/>
        </p:nvSpPr>
        <p:spPr bwMode="auto">
          <a:xfrm>
            <a:off x="5508104" y="5157193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Chord 10"/>
          <p:cNvSpPr/>
          <p:nvPr/>
        </p:nvSpPr>
        <p:spPr bwMode="auto">
          <a:xfrm flipH="1">
            <a:off x="6444208" y="5157193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hord 11"/>
          <p:cNvSpPr/>
          <p:nvPr/>
        </p:nvSpPr>
        <p:spPr bwMode="auto">
          <a:xfrm rot="5400000" flipH="1">
            <a:off x="5976156" y="5625245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Chord 12"/>
          <p:cNvSpPr/>
          <p:nvPr/>
        </p:nvSpPr>
        <p:spPr bwMode="auto">
          <a:xfrm rot="16200000" flipH="1" flipV="1">
            <a:off x="5976156" y="4689141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580112" y="1268760"/>
            <a:ext cx="864096" cy="864096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ound Single Corner Rectangle 14"/>
          <p:cNvSpPr/>
          <p:nvPr/>
        </p:nvSpPr>
        <p:spPr bwMode="auto">
          <a:xfrm>
            <a:off x="5832140" y="980728"/>
            <a:ext cx="360040" cy="216024"/>
          </a:xfrm>
          <a:prstGeom prst="round1Rect">
            <a:avLst>
              <a:gd name="adj" fmla="val 0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Round Single Corner Rectangle 15"/>
          <p:cNvSpPr/>
          <p:nvPr/>
        </p:nvSpPr>
        <p:spPr bwMode="auto">
          <a:xfrm>
            <a:off x="5832140" y="2204864"/>
            <a:ext cx="360040" cy="216024"/>
          </a:xfrm>
          <a:prstGeom prst="round1Rect">
            <a:avLst>
              <a:gd name="adj" fmla="val 0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Round Single Corner Rectangle 16"/>
          <p:cNvSpPr/>
          <p:nvPr/>
        </p:nvSpPr>
        <p:spPr bwMode="auto">
          <a:xfrm rot="5400000">
            <a:off x="6444208" y="1592796"/>
            <a:ext cx="360040" cy="216024"/>
          </a:xfrm>
          <a:prstGeom prst="round1Rect">
            <a:avLst>
              <a:gd name="adj" fmla="val 0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ound Single Corner Rectangle 17"/>
          <p:cNvSpPr/>
          <p:nvPr/>
        </p:nvSpPr>
        <p:spPr bwMode="auto">
          <a:xfrm rot="5400000">
            <a:off x="5220072" y="1592796"/>
            <a:ext cx="360040" cy="216024"/>
          </a:xfrm>
          <a:prstGeom prst="round1Rect">
            <a:avLst>
              <a:gd name="adj" fmla="val 0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524328" y="3933057"/>
            <a:ext cx="792088" cy="792088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Chord 19"/>
          <p:cNvSpPr/>
          <p:nvPr/>
        </p:nvSpPr>
        <p:spPr bwMode="auto">
          <a:xfrm>
            <a:off x="7236296" y="4149081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Chord 20"/>
          <p:cNvSpPr/>
          <p:nvPr/>
        </p:nvSpPr>
        <p:spPr bwMode="auto">
          <a:xfrm flipH="1">
            <a:off x="8172400" y="4149081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Chord 21"/>
          <p:cNvSpPr/>
          <p:nvPr/>
        </p:nvSpPr>
        <p:spPr bwMode="auto">
          <a:xfrm rot="5400000" flipH="1">
            <a:off x="7704348" y="4617133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Chord 22"/>
          <p:cNvSpPr/>
          <p:nvPr/>
        </p:nvSpPr>
        <p:spPr bwMode="auto">
          <a:xfrm rot="16200000" flipH="1" flipV="1">
            <a:off x="7704348" y="3681029"/>
            <a:ext cx="432048" cy="360040"/>
          </a:xfrm>
          <a:prstGeom prst="chord">
            <a:avLst>
              <a:gd name="adj1" fmla="val 4154672"/>
              <a:gd name="adj2" fmla="val 17366951"/>
            </a:avLst>
          </a:prstGeom>
          <a:solidFill>
            <a:schemeClr val="accent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2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Custom 2">
      <a:dk1>
        <a:srgbClr val="00472E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527</TotalTime>
  <Words>392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Title</vt:lpstr>
      <vt:lpstr>Python Workshop for Teachers #2, 3</vt:lpstr>
      <vt:lpstr>Lists</vt:lpstr>
      <vt:lpstr>Example Programs</vt:lpstr>
      <vt:lpstr>To Do:</vt:lpstr>
      <vt:lpstr>Graphical output and GUI</vt:lpstr>
      <vt:lpstr>Example Programs</vt:lpstr>
      <vt:lpstr>To Do: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Workshop for Teachers</dc:title>
  <dc:creator>ECS</dc:creator>
  <cp:lastModifiedBy>ECS</cp:lastModifiedBy>
  <cp:revision>14</cp:revision>
  <cp:lastPrinted>1998-06-12T01:32:31Z</cp:lastPrinted>
  <dcterms:created xsi:type="dcterms:W3CDTF">2012-03-24T21:53:50Z</dcterms:created>
  <dcterms:modified xsi:type="dcterms:W3CDTF">2012-04-28T23:46:25Z</dcterms:modified>
</cp:coreProperties>
</file>