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74" r:id="rId3"/>
    <p:sldId id="275" r:id="rId4"/>
    <p:sldId id="258" r:id="rId5"/>
    <p:sldId id="259" r:id="rId6"/>
    <p:sldId id="260" r:id="rId7"/>
    <p:sldId id="261" r:id="rId8"/>
    <p:sldId id="262" r:id="rId9"/>
    <p:sldId id="272" r:id="rId10"/>
    <p:sldId id="276" r:id="rId11"/>
    <p:sldId id="278" r:id="rId12"/>
    <p:sldId id="280" r:id="rId13"/>
    <p:sldId id="277" r:id="rId14"/>
    <p:sldId id="281" r:id="rId15"/>
    <p:sldId id="283" r:id="rId16"/>
    <p:sldId id="263" r:id="rId17"/>
    <p:sldId id="284" r:id="rId18"/>
    <p:sldId id="285" r:id="rId19"/>
    <p:sldId id="286" r:id="rId20"/>
    <p:sldId id="287" r:id="rId21"/>
    <p:sldId id="288" r:id="rId22"/>
    <p:sldId id="291" r:id="rId23"/>
    <p:sldId id="292" r:id="rId24"/>
    <p:sldId id="293" r:id="rId25"/>
    <p:sldId id="290" r:id="rId26"/>
  </p:sldIdLst>
  <p:sldSz cx="9144000" cy="6858000" type="screen4x3"/>
  <p:notesSz cx="9880600" cy="67818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0000"/>
    <a:srgbClr val="00681B"/>
    <a:srgbClr val="7CD284"/>
    <a:srgbClr val="9BDDA1"/>
    <a:srgbClr val="FFB869"/>
    <a:srgbClr val="FFAF57"/>
    <a:srgbClr val="FFCA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0557" autoAdjust="0"/>
  </p:normalViewPr>
  <p:slideViewPr>
    <p:cSldViewPr>
      <p:cViewPr>
        <p:scale>
          <a:sx n="70" d="100"/>
          <a:sy n="70" d="100"/>
        </p:scale>
        <p:origin x="-1056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8575" y="0"/>
            <a:ext cx="42418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3" tIns="0" rIns="19083" bIns="0" numCol="1" anchor="t" anchorCtr="0" compatLnSpc="1">
            <a:prstTxWarp prst="textNoShape">
              <a:avLst/>
            </a:prstTxWarp>
          </a:bodyPr>
          <a:lstStyle>
            <a:lvl1pPr defTabSz="915988" eaLnBrk="0" hangingPunct="0">
              <a:defRPr sz="1000" i="1" baseline="300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0225" y="0"/>
            <a:ext cx="42418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3" tIns="0" rIns="19083" bIns="0" numCol="1" anchor="t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000" i="1" baseline="300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8575" y="6416675"/>
            <a:ext cx="4241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3" tIns="0" rIns="19083" bIns="0" numCol="1" anchor="b" anchorCtr="0" compatLnSpc="1">
            <a:prstTxWarp prst="textNoShape">
              <a:avLst/>
            </a:prstTxWarp>
          </a:bodyPr>
          <a:lstStyle>
            <a:lvl1pPr defTabSz="915988" eaLnBrk="0" hangingPunct="0">
              <a:defRPr sz="1000" i="1" baseline="300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0225" y="6416675"/>
            <a:ext cx="4241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3" tIns="0" rIns="19083" bIns="0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000" i="1" baseline="30000"/>
            </a:lvl1pPr>
          </a:lstStyle>
          <a:p>
            <a:pPr>
              <a:defRPr/>
            </a:pPr>
            <a:fld id="{A394D4D8-B5FB-40F1-94E9-D8B1AA006A43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75028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3" tIns="0" rIns="19083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i="1" baseline="300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00700" y="0"/>
            <a:ext cx="4279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3" tIns="0" rIns="19083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i="1" baseline="300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7550" y="519113"/>
            <a:ext cx="3373438" cy="25304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4450" y="3224213"/>
            <a:ext cx="72517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2" tIns="46118" rIns="92232" bIns="461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noProof="0" smtClean="0"/>
              <a:t>Click to edit Master text styles</a:t>
            </a:r>
          </a:p>
          <a:p>
            <a:pPr lvl="1"/>
            <a:r>
              <a:rPr lang="en-NZ" noProof="0" smtClean="0"/>
              <a:t>Second level</a:t>
            </a:r>
          </a:p>
          <a:p>
            <a:pPr lvl="2"/>
            <a:r>
              <a:rPr lang="en-NZ" noProof="0" smtClean="0"/>
              <a:t>Third level</a:t>
            </a:r>
          </a:p>
          <a:p>
            <a:pPr lvl="3"/>
            <a:r>
              <a:rPr lang="en-NZ" noProof="0" smtClean="0"/>
              <a:t>Fourth level</a:t>
            </a:r>
          </a:p>
          <a:p>
            <a:pPr lvl="4"/>
            <a:r>
              <a:rPr lang="en-NZ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43663"/>
            <a:ext cx="42799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3" tIns="0" rIns="19083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 i="1" baseline="300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00700" y="6443663"/>
            <a:ext cx="42799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3" tIns="0" rIns="19083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 i="1" baseline="30000"/>
            </a:lvl1pPr>
          </a:lstStyle>
          <a:p>
            <a:pPr>
              <a:defRPr/>
            </a:pPr>
            <a:fld id="{3DA36AEA-2130-475B-A455-1A7D9D49454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79984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79388" y="1268413"/>
            <a:ext cx="8785225" cy="1944687"/>
          </a:xfrm>
        </p:spPr>
        <p:txBody>
          <a:bodyPr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382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174525" y="981075"/>
            <a:ext cx="8775700" cy="585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266700" marR="0" indent="-2667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472E"/>
              </a:buClr>
              <a:buSzTx/>
              <a:buFontTx/>
              <a:buChar char="•"/>
              <a:tabLst/>
              <a:defRPr/>
            </a:lvl1pPr>
            <a:lvl2pPr marL="639763" marR="0" indent="-1936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472E"/>
              </a:buClr>
              <a:buSzTx/>
              <a:buFontTx/>
              <a:buChar char="•"/>
              <a:tabLst/>
              <a:defRPr/>
            </a:lvl2pPr>
            <a:lvl3pPr marL="1047750" marR="0" indent="-2286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472E"/>
              </a:buClr>
              <a:buSzTx/>
              <a:buFontTx/>
              <a:buChar char="•"/>
              <a:tabLst/>
              <a:defRPr/>
            </a:lvl3pPr>
            <a:lvl4pPr marL="1455738" marR="0" indent="-2286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472E"/>
              </a:buClr>
              <a:buSzTx/>
              <a:buFontTx/>
              <a:buChar char="•"/>
              <a:tabLst/>
              <a:defRPr/>
            </a:lvl4pPr>
            <a:lvl5pPr marL="1863725" marR="0" indent="-2286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472E"/>
              </a:buClr>
              <a:buSzTx/>
              <a:buFontTx/>
              <a:buChar char="•"/>
              <a:tabLst/>
              <a:defRPr/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NZ" noProof="0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5pPr lvl="4">
              <a:defRPr/>
            </a:lvl5pPr>
          </a:lstStyle>
          <a:p>
            <a:pPr lvl="4">
              <a:defRPr/>
            </a:pPr>
            <a:fld id="{4FDCD316-EAA7-4300-97F6-D65E36BFED3A}" type="slidenum">
              <a:rPr lang="en-NZ"/>
              <a:pPr lvl="4">
                <a:defRPr/>
              </a:pPr>
              <a:t>‹#›</a:t>
            </a:fld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24048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9863" y="19050"/>
            <a:ext cx="8077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NZ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4625" y="981075"/>
            <a:ext cx="8775700" cy="584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smtClean="0"/>
          </a:p>
        </p:txBody>
      </p:sp>
      <p:sp>
        <p:nvSpPr>
          <p:cNvPr id="4741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7363" y="19050"/>
            <a:ext cx="2297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5pPr lvl="4" algn="r" eaLnBrk="0" hangingPunct="0">
              <a:defRPr sz="1600" smtClean="0">
                <a:solidFill>
                  <a:schemeClr val="tx1"/>
                </a:solidFill>
                <a:latin typeface="+mn-lt"/>
              </a:defRPr>
            </a:lvl5pPr>
          </a:lstStyle>
          <a:p>
            <a:pPr lvl="4">
              <a:defRPr/>
            </a:pPr>
            <a:fld id="{EB9E2D5B-37EA-4167-8221-57948B2E80BF}" type="slidenum">
              <a:rPr lang="en-NZ"/>
              <a:pPr lvl="4">
                <a:defRPr/>
              </a:pPr>
              <a:t>‹#›</a:t>
            </a:fld>
            <a:endParaRPr lang="en-NZ" sz="2400" dirty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7956550" y="6708775"/>
            <a:ext cx="97631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8000" tIns="0" rIns="1800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/>
            <a:r>
              <a:rPr lang="en-US" sz="1000">
                <a:latin typeface="Arial Unicode MS" pitchFamily="34" charset="-128"/>
                <a:cs typeface="Arial" charset="0"/>
              </a:rPr>
              <a:t>© </a:t>
            </a:r>
            <a:r>
              <a:rPr lang="en-NZ" sz="1000">
                <a:latin typeface="Arial Unicode MS" pitchFamily="34" charset="-128"/>
                <a:cs typeface="Arial" charset="0"/>
              </a:rPr>
              <a:t>Peter Andreae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250825" y="692150"/>
            <a:ext cx="70580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tx1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tx1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tx1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tx1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9pPr>
    </p:titleStyle>
    <p:bodyStyle>
      <a:lvl1pPr marL="266700" indent="-266700" algn="l" rtl="0" eaLnBrk="1" fontAlgn="base" hangingPunct="1">
        <a:spcBef>
          <a:spcPts val="600"/>
        </a:spcBef>
        <a:spcAft>
          <a:spcPts val="600"/>
        </a:spcAft>
        <a:buClr>
          <a:schemeClr val="tx1"/>
        </a:buClr>
        <a:buChar char="•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193675" algn="l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2pPr>
      <a:lvl3pPr marL="1047750" indent="-228600" algn="l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3pPr>
      <a:lvl4pPr marL="1455738" indent="-228600" algn="l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4pPr>
      <a:lvl5pPr marL="1863725" indent="-228600" algn="l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5pPr>
      <a:lvl6pPr marL="23209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7781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2353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6925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NZ" dirty="0" smtClean="0"/>
              <a:t>Python Workshop</a:t>
            </a:r>
            <a:br>
              <a:rPr lang="en-NZ" dirty="0" smtClean="0"/>
            </a:br>
            <a:r>
              <a:rPr lang="en-NZ" dirty="0" smtClean="0"/>
              <a:t>CH4HS  Dec 2012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99592" y="6093296"/>
            <a:ext cx="5865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800" dirty="0" smtClean="0"/>
              <a:t>see website:       ecs.vuw.ac.nz/Main/</a:t>
            </a:r>
            <a:r>
              <a:rPr lang="en-AU" sz="1800" dirty="0" err="1" smtClean="0"/>
              <a:t>PythonForSchools</a:t>
            </a:r>
            <a:endParaRPr lang="en-N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Let’s do it: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Start up the Wing-101 IDE</a:t>
            </a:r>
          </a:p>
          <a:p>
            <a:r>
              <a:rPr lang="en-NZ" dirty="0" smtClean="0"/>
              <a:t>Type the program in main window</a:t>
            </a:r>
          </a:p>
          <a:p>
            <a:r>
              <a:rPr lang="en-NZ" dirty="0" smtClean="0"/>
              <a:t>Click the  “bug” button to run the program. 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4">
              <a:defRPr/>
            </a:pPr>
            <a:fld id="{4FDCD316-EAA7-4300-97F6-D65E36BFED3A}" type="slidenum">
              <a:rPr lang="en-NZ" smtClean="0"/>
              <a:pPr lvl="4">
                <a:defRPr/>
              </a:pPr>
              <a:t>10</a:t>
            </a:fld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3791994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To Do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Temperature </a:t>
            </a:r>
            <a:r>
              <a:rPr lang="it-IT" dirty="0"/>
              <a:t>converter (F -&gt; C</a:t>
            </a:r>
            <a:r>
              <a:rPr lang="it-IT" dirty="0" smtClean="0"/>
              <a:t>)</a:t>
            </a:r>
          </a:p>
          <a:p>
            <a:pPr lvl="1"/>
            <a:r>
              <a:rPr lang="it-IT" dirty="0" smtClean="0"/>
              <a:t>ask for temperature in fahrenheit and store in variable</a:t>
            </a:r>
          </a:p>
          <a:p>
            <a:pPr lvl="1"/>
            <a:r>
              <a:rPr lang="it-IT" dirty="0" smtClean="0"/>
              <a:t>compute and print out temperature in celcius</a:t>
            </a:r>
          </a:p>
          <a:p>
            <a:pPr lvl="1"/>
            <a:endParaRPr lang="it-IT" dirty="0"/>
          </a:p>
          <a:p>
            <a:pPr lvl="1"/>
            <a:endParaRPr lang="it-IT" dirty="0" smtClean="0"/>
          </a:p>
          <a:p>
            <a:pPr lvl="1"/>
            <a:endParaRPr lang="it-IT" dirty="0"/>
          </a:p>
          <a:p>
            <a:r>
              <a:rPr lang="it-IT" dirty="0" smtClean="0"/>
              <a:t>You will need to calculate values</a:t>
            </a:r>
          </a:p>
          <a:p>
            <a:pPr lvl="1"/>
            <a:r>
              <a:rPr lang="it-IT" dirty="0" smtClean="0"/>
              <a:t>+, -, *, /  work as normal</a:t>
            </a:r>
          </a:p>
          <a:p>
            <a:pPr lvl="1"/>
            <a:endParaRPr lang="it-IT" dirty="0"/>
          </a:p>
          <a:p>
            <a:r>
              <a:rPr lang="it-IT" dirty="0" smtClean="0"/>
              <a:t>You need to be able to convert strings into numbers</a:t>
            </a:r>
          </a:p>
          <a:p>
            <a:pPr lvl="1">
              <a:tabLst>
                <a:tab pos="2241550" algn="l"/>
              </a:tabLst>
            </a:pPr>
            <a:r>
              <a:rPr lang="it-IT" dirty="0" smtClean="0"/>
              <a:t>float(</a:t>
            </a:r>
            <a:r>
              <a:rPr lang="it-IT" i="1" dirty="0" smtClean="0"/>
              <a:t>string </a:t>
            </a:r>
            <a:r>
              <a:rPr lang="it-IT" dirty="0" smtClean="0"/>
              <a:t>)  	</a:t>
            </a:r>
            <a:r>
              <a:rPr lang="it-IT" dirty="0" smtClean="0">
                <a:sym typeface="Wingdings" pitchFamily="2" charset="2"/>
              </a:rPr>
              <a:t> number (with fractional part)</a:t>
            </a:r>
            <a:r>
              <a:rPr lang="it-IT" dirty="0" smtClean="0"/>
              <a:t>  </a:t>
            </a:r>
          </a:p>
          <a:p>
            <a:pPr lvl="1">
              <a:tabLst>
                <a:tab pos="2241550" algn="l"/>
              </a:tabLst>
            </a:pPr>
            <a:r>
              <a:rPr lang="it-IT" dirty="0" smtClean="0"/>
              <a:t>int(</a:t>
            </a:r>
            <a:r>
              <a:rPr lang="it-IT" i="1" dirty="0" smtClean="0"/>
              <a:t>val </a:t>
            </a:r>
            <a:r>
              <a:rPr lang="it-IT" dirty="0" smtClean="0"/>
              <a:t>)       	</a:t>
            </a:r>
            <a:r>
              <a:rPr lang="it-IT" dirty="0" smtClean="0">
                <a:sym typeface="Wingdings" pitchFamily="2" charset="2"/>
              </a:rPr>
              <a:t> number (with no fractional part)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61824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Guess my name:     if  / conditionals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6088" lvl="1" indent="0">
              <a:buNone/>
            </a:pPr>
            <a:r>
              <a:rPr lang="en-AU" dirty="0" smtClean="0">
                <a:solidFill>
                  <a:srgbClr val="002060"/>
                </a:solidFill>
              </a:rPr>
              <a:t>guess </a:t>
            </a:r>
            <a:r>
              <a:rPr lang="en-AU" dirty="0">
                <a:solidFill>
                  <a:srgbClr val="002060"/>
                </a:solidFill>
              </a:rPr>
              <a:t>= input</a:t>
            </a:r>
            <a:r>
              <a:rPr lang="en-AU" dirty="0" smtClean="0">
                <a:solidFill>
                  <a:srgbClr val="002060"/>
                </a:solidFill>
              </a:rPr>
              <a:t>(“Can you guess my name?  </a:t>
            </a:r>
            <a:r>
              <a:rPr lang="en-AU" dirty="0">
                <a:solidFill>
                  <a:srgbClr val="002060"/>
                </a:solidFill>
              </a:rPr>
              <a:t>") </a:t>
            </a:r>
            <a:endParaRPr lang="en-AU" dirty="0" smtClean="0">
              <a:solidFill>
                <a:srgbClr val="002060"/>
              </a:solidFill>
            </a:endParaRPr>
          </a:p>
          <a:p>
            <a:pPr marL="446088" lvl="1" indent="0">
              <a:buNone/>
            </a:pPr>
            <a:r>
              <a:rPr lang="en-AU" b="1" dirty="0" smtClean="0">
                <a:solidFill>
                  <a:srgbClr val="002060"/>
                </a:solidFill>
              </a:rPr>
              <a:t>if</a:t>
            </a:r>
            <a:r>
              <a:rPr lang="en-AU" dirty="0" smtClean="0">
                <a:solidFill>
                  <a:srgbClr val="002060"/>
                </a:solidFill>
              </a:rPr>
              <a:t> guess </a:t>
            </a:r>
            <a:r>
              <a:rPr lang="en-AU" dirty="0">
                <a:solidFill>
                  <a:srgbClr val="002060"/>
                </a:solidFill>
              </a:rPr>
              <a:t>== "</a:t>
            </a:r>
            <a:r>
              <a:rPr lang="en-AU" dirty="0" smtClean="0">
                <a:solidFill>
                  <a:srgbClr val="002060"/>
                </a:solidFill>
              </a:rPr>
              <a:t>pam" </a:t>
            </a:r>
            <a:r>
              <a:rPr lang="en-AU" dirty="0">
                <a:solidFill>
                  <a:srgbClr val="002060"/>
                </a:solidFill>
              </a:rPr>
              <a:t>: </a:t>
            </a:r>
            <a:endParaRPr lang="en-AU" dirty="0" smtClean="0">
              <a:solidFill>
                <a:srgbClr val="002060"/>
              </a:solidFill>
            </a:endParaRPr>
          </a:p>
          <a:p>
            <a:pPr marL="854075" lvl="2" indent="0">
              <a:buNone/>
            </a:pPr>
            <a:r>
              <a:rPr lang="en-AU" dirty="0" smtClean="0">
                <a:solidFill>
                  <a:srgbClr val="002060"/>
                </a:solidFill>
              </a:rPr>
              <a:t>print</a:t>
            </a:r>
            <a:r>
              <a:rPr lang="en-AU" dirty="0">
                <a:solidFill>
                  <a:srgbClr val="002060"/>
                </a:solidFill>
              </a:rPr>
              <a:t>("Yes, you </a:t>
            </a:r>
            <a:r>
              <a:rPr lang="en-AU" dirty="0" smtClean="0">
                <a:solidFill>
                  <a:srgbClr val="002060"/>
                </a:solidFill>
              </a:rPr>
              <a:t>got it right!")</a:t>
            </a:r>
            <a:endParaRPr lang="en-AU" dirty="0">
              <a:solidFill>
                <a:srgbClr val="002060"/>
              </a:solidFill>
            </a:endParaRPr>
          </a:p>
          <a:p>
            <a:pPr marL="854075" lvl="2" indent="0">
              <a:buNone/>
            </a:pPr>
            <a:r>
              <a:rPr lang="en-AU" dirty="0" smtClean="0">
                <a:solidFill>
                  <a:srgbClr val="002060"/>
                </a:solidFill>
              </a:rPr>
              <a:t>print(</a:t>
            </a:r>
            <a:r>
              <a:rPr lang="en-AU" dirty="0">
                <a:solidFill>
                  <a:srgbClr val="002060"/>
                </a:solidFill>
              </a:rPr>
              <a:t>"</a:t>
            </a:r>
            <a:r>
              <a:rPr lang="en-AU" dirty="0" smtClean="0">
                <a:solidFill>
                  <a:srgbClr val="002060"/>
                </a:solidFill>
              </a:rPr>
              <a:t>How did you guess?")</a:t>
            </a:r>
            <a:endParaRPr lang="en-AU" dirty="0">
              <a:solidFill>
                <a:srgbClr val="002060"/>
              </a:solidFill>
            </a:endParaRPr>
          </a:p>
          <a:p>
            <a:pPr marL="446088" lvl="1" indent="0">
              <a:buNone/>
            </a:pPr>
            <a:r>
              <a:rPr lang="en-AU" b="1" dirty="0" smtClean="0">
                <a:solidFill>
                  <a:srgbClr val="002060"/>
                </a:solidFill>
              </a:rPr>
              <a:t>else</a:t>
            </a:r>
            <a:r>
              <a:rPr lang="en-AU" dirty="0" smtClean="0">
                <a:solidFill>
                  <a:srgbClr val="002060"/>
                </a:solidFill>
              </a:rPr>
              <a:t> :</a:t>
            </a:r>
            <a:endParaRPr lang="en-AU" dirty="0">
              <a:solidFill>
                <a:srgbClr val="002060"/>
              </a:solidFill>
            </a:endParaRPr>
          </a:p>
          <a:p>
            <a:pPr marL="854075" lvl="2" indent="0">
              <a:buNone/>
            </a:pPr>
            <a:r>
              <a:rPr lang="en-AU" dirty="0" smtClean="0">
                <a:solidFill>
                  <a:srgbClr val="002060"/>
                </a:solidFill>
              </a:rPr>
              <a:t>print</a:t>
            </a:r>
            <a:r>
              <a:rPr lang="en-AU" dirty="0">
                <a:solidFill>
                  <a:srgbClr val="002060"/>
                </a:solidFill>
              </a:rPr>
              <a:t>("</a:t>
            </a:r>
            <a:r>
              <a:rPr lang="en-AU" dirty="0" smtClean="0">
                <a:solidFill>
                  <a:srgbClr val="002060"/>
                </a:solidFill>
              </a:rPr>
              <a:t>no, I’m not </a:t>
            </a:r>
            <a:r>
              <a:rPr lang="en-AU" dirty="0">
                <a:solidFill>
                  <a:srgbClr val="002060"/>
                </a:solidFill>
              </a:rPr>
              <a:t>", </a:t>
            </a:r>
            <a:r>
              <a:rPr lang="en-AU" dirty="0" smtClean="0">
                <a:solidFill>
                  <a:srgbClr val="002060"/>
                </a:solidFill>
              </a:rPr>
              <a:t>guess</a:t>
            </a:r>
            <a:r>
              <a:rPr lang="en-AU" dirty="0">
                <a:solidFill>
                  <a:srgbClr val="002060"/>
                </a:solidFill>
              </a:rPr>
              <a:t>, </a:t>
            </a:r>
            <a:r>
              <a:rPr lang="en-AU" dirty="0" smtClean="0">
                <a:solidFill>
                  <a:srgbClr val="002060"/>
                </a:solidFill>
              </a:rPr>
              <a:t>"My name is pam") </a:t>
            </a:r>
          </a:p>
          <a:p>
            <a:pPr marL="446088" lvl="1" indent="0">
              <a:buNone/>
            </a:pPr>
            <a:endParaRPr lang="en-AU" dirty="0"/>
          </a:p>
          <a:p>
            <a:pPr lvl="1"/>
            <a:r>
              <a:rPr lang="en-AU" b="1" dirty="0" smtClean="0"/>
              <a:t>if</a:t>
            </a:r>
            <a:r>
              <a:rPr lang="en-AU" dirty="0" smtClean="0"/>
              <a:t> </a:t>
            </a:r>
            <a:r>
              <a:rPr lang="en-AU" i="1" dirty="0" smtClean="0"/>
              <a:t>condition</a:t>
            </a:r>
            <a:r>
              <a:rPr lang="en-AU" dirty="0" smtClean="0"/>
              <a:t>   : </a:t>
            </a:r>
            <a:br>
              <a:rPr lang="en-AU" dirty="0" smtClean="0"/>
            </a:br>
            <a:r>
              <a:rPr lang="en-AU" i="1" dirty="0" smtClean="0"/>
              <a:t>   actions</a:t>
            </a:r>
            <a:br>
              <a:rPr lang="en-AU" i="1" dirty="0" smtClean="0"/>
            </a:br>
            <a:r>
              <a:rPr lang="en-AU" b="1" dirty="0" smtClean="0"/>
              <a:t>else</a:t>
            </a:r>
            <a:r>
              <a:rPr lang="en-AU" dirty="0" smtClean="0"/>
              <a:t> :</a:t>
            </a:r>
            <a:br>
              <a:rPr lang="en-AU" dirty="0" smtClean="0"/>
            </a:br>
            <a:r>
              <a:rPr lang="en-AU" dirty="0" smtClean="0"/>
              <a:t>    </a:t>
            </a:r>
            <a:r>
              <a:rPr lang="en-AU" i="1" dirty="0" smtClean="0"/>
              <a:t>other</a:t>
            </a:r>
            <a:r>
              <a:rPr lang="en-AU" dirty="0" smtClean="0"/>
              <a:t> </a:t>
            </a:r>
            <a:r>
              <a:rPr lang="en-AU" i="1" dirty="0" smtClean="0"/>
              <a:t>actions</a:t>
            </a:r>
            <a:endParaRPr lang="en-AU" i="1" dirty="0"/>
          </a:p>
          <a:p>
            <a:pPr lvl="1">
              <a:buFont typeface="Arial" pitchFamily="34" charset="0"/>
              <a:buChar char="•"/>
            </a:pPr>
            <a:r>
              <a:rPr lang="en-AU" dirty="0" smtClean="0"/>
              <a:t>indentation is important</a:t>
            </a:r>
          </a:p>
          <a:p>
            <a:pPr lvl="1">
              <a:buFont typeface="Arial" pitchFamily="34" charset="0"/>
              <a:buChar char="•"/>
            </a:pPr>
            <a:r>
              <a:rPr lang="en-AU" dirty="0" smtClean="0"/>
              <a:t>== tests if two values are the same </a:t>
            </a:r>
          </a:p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AU" b="1" dirty="0" smtClean="0">
                <a:solidFill>
                  <a:srgbClr val="FF0000"/>
                </a:solidFill>
              </a:rPr>
              <a:t>To Do  </a:t>
            </a:r>
            <a:r>
              <a:rPr lang="en-AU" dirty="0" smtClean="0"/>
              <a:t>– try it out.     </a:t>
            </a:r>
            <a:r>
              <a:rPr lang="en-NZ" dirty="0" smtClean="0"/>
              <a:t>Modify to guess my height</a:t>
            </a: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4">
              <a:defRPr/>
            </a:pPr>
            <a:fld id="{4FDCD316-EAA7-4300-97F6-D65E36BFED3A}" type="slidenum">
              <a:rPr lang="en-NZ" smtClean="0"/>
              <a:pPr lvl="4">
                <a:defRPr/>
              </a:pPr>
              <a:t>12</a:t>
            </a:fld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3323740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Guess the word:   while / iteration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(This is a silly program, but it illustrates some python)</a:t>
            </a:r>
          </a:p>
          <a:p>
            <a:pPr marL="446088" lvl="1" indent="0">
              <a:buNone/>
            </a:pPr>
            <a:r>
              <a:rPr lang="en-AU" dirty="0"/>
              <a:t/>
            </a:r>
            <a:br>
              <a:rPr lang="en-AU" dirty="0"/>
            </a:br>
            <a:r>
              <a:rPr lang="en-AU" dirty="0" smtClean="0">
                <a:solidFill>
                  <a:srgbClr val="002060"/>
                </a:solidFill>
              </a:rPr>
              <a:t>print(“Lets </a:t>
            </a:r>
            <a:r>
              <a:rPr lang="en-AU" dirty="0">
                <a:solidFill>
                  <a:srgbClr val="002060"/>
                </a:solidFill>
              </a:rPr>
              <a:t>play </a:t>
            </a:r>
            <a:r>
              <a:rPr lang="en-AU" dirty="0" smtClean="0">
                <a:solidFill>
                  <a:srgbClr val="002060"/>
                </a:solidFill>
              </a:rPr>
              <a:t>Guess </a:t>
            </a:r>
            <a:r>
              <a:rPr lang="en-AU" dirty="0">
                <a:solidFill>
                  <a:srgbClr val="002060"/>
                </a:solidFill>
              </a:rPr>
              <a:t>the W</a:t>
            </a:r>
            <a:r>
              <a:rPr lang="en-AU" dirty="0" smtClean="0">
                <a:solidFill>
                  <a:srgbClr val="002060"/>
                </a:solidFill>
              </a:rPr>
              <a:t>ord, </a:t>
            </a:r>
            <a:r>
              <a:rPr lang="en-AU" dirty="0">
                <a:solidFill>
                  <a:srgbClr val="002060"/>
                </a:solidFill>
              </a:rPr>
              <a:t>ok</a:t>
            </a:r>
            <a:r>
              <a:rPr lang="en-AU" dirty="0" smtClean="0">
                <a:solidFill>
                  <a:srgbClr val="002060"/>
                </a:solidFill>
              </a:rPr>
              <a:t>?”) </a:t>
            </a:r>
          </a:p>
          <a:p>
            <a:pPr marL="446088" lvl="1" indent="0">
              <a:buNone/>
            </a:pPr>
            <a:r>
              <a:rPr lang="en-AU" dirty="0" smtClean="0">
                <a:solidFill>
                  <a:srgbClr val="002060"/>
                </a:solidFill>
              </a:rPr>
              <a:t>word </a:t>
            </a:r>
            <a:r>
              <a:rPr lang="en-AU" dirty="0">
                <a:solidFill>
                  <a:srgbClr val="002060"/>
                </a:solidFill>
              </a:rPr>
              <a:t>= input</a:t>
            </a:r>
            <a:r>
              <a:rPr lang="en-AU" dirty="0" smtClean="0">
                <a:solidFill>
                  <a:srgbClr val="002060"/>
                </a:solidFill>
              </a:rPr>
              <a:t>(“What is your guess: </a:t>
            </a:r>
            <a:r>
              <a:rPr lang="en-AU" dirty="0">
                <a:solidFill>
                  <a:srgbClr val="002060"/>
                </a:solidFill>
              </a:rPr>
              <a:t>") </a:t>
            </a:r>
            <a:endParaRPr lang="en-AU" dirty="0" smtClean="0">
              <a:solidFill>
                <a:srgbClr val="002060"/>
              </a:solidFill>
            </a:endParaRPr>
          </a:p>
          <a:p>
            <a:pPr marL="446088" lvl="1" indent="0">
              <a:buNone/>
            </a:pPr>
            <a:r>
              <a:rPr lang="en-AU" b="1" dirty="0" smtClean="0">
                <a:solidFill>
                  <a:srgbClr val="002060"/>
                </a:solidFill>
              </a:rPr>
              <a:t>while</a:t>
            </a:r>
            <a:r>
              <a:rPr lang="en-AU" dirty="0" smtClean="0">
                <a:solidFill>
                  <a:srgbClr val="002060"/>
                </a:solidFill>
              </a:rPr>
              <a:t>  word </a:t>
            </a:r>
            <a:r>
              <a:rPr lang="en-AU" dirty="0">
                <a:solidFill>
                  <a:srgbClr val="002060"/>
                </a:solidFill>
              </a:rPr>
              <a:t>!= "pancake" : </a:t>
            </a:r>
            <a:endParaRPr lang="en-AU" dirty="0" smtClean="0">
              <a:solidFill>
                <a:srgbClr val="002060"/>
              </a:solidFill>
            </a:endParaRPr>
          </a:p>
          <a:p>
            <a:pPr marL="854075" lvl="2" indent="0">
              <a:buNone/>
            </a:pPr>
            <a:r>
              <a:rPr lang="en-AU" dirty="0" smtClean="0">
                <a:solidFill>
                  <a:srgbClr val="002060"/>
                </a:solidFill>
              </a:rPr>
              <a:t>print</a:t>
            </a:r>
            <a:r>
              <a:rPr lang="en-AU" dirty="0">
                <a:solidFill>
                  <a:srgbClr val="002060"/>
                </a:solidFill>
              </a:rPr>
              <a:t>("no, ", word, " is not the right answer") </a:t>
            </a:r>
            <a:endParaRPr lang="en-AU" dirty="0" smtClean="0">
              <a:solidFill>
                <a:srgbClr val="002060"/>
              </a:solidFill>
            </a:endParaRPr>
          </a:p>
          <a:p>
            <a:pPr marL="854075" lvl="2" indent="0">
              <a:buNone/>
            </a:pPr>
            <a:r>
              <a:rPr lang="en-AU" dirty="0" smtClean="0">
                <a:solidFill>
                  <a:srgbClr val="002060"/>
                </a:solidFill>
              </a:rPr>
              <a:t>word </a:t>
            </a:r>
            <a:r>
              <a:rPr lang="en-AU" dirty="0">
                <a:solidFill>
                  <a:srgbClr val="002060"/>
                </a:solidFill>
              </a:rPr>
              <a:t>= input("guess again: ") </a:t>
            </a:r>
          </a:p>
          <a:p>
            <a:pPr marL="446088" lvl="1" indent="0">
              <a:buNone/>
            </a:pPr>
            <a:r>
              <a:rPr lang="en-AU" dirty="0" smtClean="0">
                <a:solidFill>
                  <a:srgbClr val="002060"/>
                </a:solidFill>
              </a:rPr>
              <a:t>print</a:t>
            </a:r>
            <a:r>
              <a:rPr lang="en-AU" dirty="0">
                <a:solidFill>
                  <a:srgbClr val="002060"/>
                </a:solidFill>
              </a:rPr>
              <a:t>("Yes, you guessed the magic word</a:t>
            </a:r>
            <a:r>
              <a:rPr lang="en-AU" dirty="0" smtClean="0">
                <a:solidFill>
                  <a:srgbClr val="002060"/>
                </a:solidFill>
              </a:rPr>
              <a:t>!")</a:t>
            </a:r>
          </a:p>
          <a:p>
            <a:pPr marL="446088" lvl="1" indent="0">
              <a:buNone/>
            </a:pPr>
            <a:endParaRPr lang="en-AU" dirty="0" smtClean="0"/>
          </a:p>
          <a:p>
            <a:pPr marL="446088" lvl="1" indent="0">
              <a:buNone/>
            </a:pPr>
            <a:endParaRPr lang="en-AU" dirty="0"/>
          </a:p>
          <a:p>
            <a:pPr lvl="1"/>
            <a:r>
              <a:rPr lang="en-AU" b="1" dirty="0" smtClean="0"/>
              <a:t>while</a:t>
            </a:r>
            <a:r>
              <a:rPr lang="en-AU" dirty="0" smtClean="0"/>
              <a:t> </a:t>
            </a:r>
            <a:r>
              <a:rPr lang="en-AU" i="1" dirty="0" smtClean="0"/>
              <a:t>condition</a:t>
            </a:r>
            <a:r>
              <a:rPr lang="en-AU" dirty="0" smtClean="0"/>
              <a:t>   :                 Loop repeatedly, testing each time</a:t>
            </a:r>
            <a:br>
              <a:rPr lang="en-AU" dirty="0" smtClean="0"/>
            </a:br>
            <a:r>
              <a:rPr lang="en-AU" dirty="0" smtClean="0"/>
              <a:t> </a:t>
            </a:r>
            <a:r>
              <a:rPr lang="en-AU" i="1" dirty="0" smtClean="0"/>
              <a:t>   actions</a:t>
            </a:r>
            <a:endParaRPr lang="en-AU" dirty="0"/>
          </a:p>
          <a:p>
            <a:pPr lvl="1"/>
            <a:r>
              <a:rPr lang="en-AU" dirty="0"/>
              <a:t>!=  test for </a:t>
            </a:r>
            <a:r>
              <a:rPr lang="en-AU" dirty="0" smtClean="0"/>
              <a:t>inequality </a:t>
            </a:r>
          </a:p>
          <a:p>
            <a:r>
              <a:rPr lang="en-AU" b="1" dirty="0" smtClean="0">
                <a:solidFill>
                  <a:srgbClr val="FF0000"/>
                </a:solidFill>
              </a:rPr>
              <a:t>To Do</a:t>
            </a:r>
            <a:r>
              <a:rPr lang="en-AU" dirty="0" smtClean="0"/>
              <a:t>:   modify to guess the number. </a:t>
            </a:r>
            <a:br>
              <a:rPr lang="en-AU" dirty="0" smtClean="0"/>
            </a:br>
            <a:r>
              <a:rPr lang="en-AU" dirty="0" smtClean="0"/>
              <a:t>              Say if their guess is too low or too high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4">
              <a:defRPr/>
            </a:pPr>
            <a:fld id="{4FDCD316-EAA7-4300-97F6-D65E36BFED3A}" type="slidenum">
              <a:rPr lang="en-NZ" smtClean="0"/>
              <a:pPr lvl="4">
                <a:defRPr/>
              </a:pPr>
              <a:t>13</a:t>
            </a:fld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2285673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Multiplication:    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6088" lvl="1" indent="0">
              <a:buNone/>
            </a:pPr>
            <a:r>
              <a:rPr lang="en-AU" b="1" dirty="0" smtClean="0">
                <a:solidFill>
                  <a:srgbClr val="002060"/>
                </a:solidFill>
              </a:rPr>
              <a:t>from</a:t>
            </a:r>
            <a:r>
              <a:rPr lang="en-AU" dirty="0" smtClean="0">
                <a:solidFill>
                  <a:srgbClr val="002060"/>
                </a:solidFill>
              </a:rPr>
              <a:t> random import *</a:t>
            </a:r>
          </a:p>
          <a:p>
            <a:pPr marL="446088" lvl="1" indent="0">
              <a:spcBef>
                <a:spcPts val="1200"/>
              </a:spcBef>
              <a:spcAft>
                <a:spcPts val="400"/>
              </a:spcAft>
              <a:buNone/>
            </a:pPr>
            <a:r>
              <a:rPr lang="en-AU" dirty="0" smtClean="0">
                <a:solidFill>
                  <a:srgbClr val="002060"/>
                </a:solidFill>
              </a:rPr>
              <a:t>base = 5</a:t>
            </a:r>
          </a:p>
          <a:p>
            <a:pPr marL="446088" lvl="1" indent="0">
              <a:spcAft>
                <a:spcPts val="400"/>
              </a:spcAft>
              <a:buNone/>
            </a:pPr>
            <a:r>
              <a:rPr lang="en-AU" dirty="0" smtClean="0">
                <a:solidFill>
                  <a:srgbClr val="002060"/>
                </a:solidFill>
              </a:rPr>
              <a:t>other = </a:t>
            </a:r>
            <a:r>
              <a:rPr lang="en-AU" dirty="0" err="1" smtClean="0">
                <a:solidFill>
                  <a:srgbClr val="002060"/>
                </a:solidFill>
              </a:rPr>
              <a:t>randomint</a:t>
            </a:r>
            <a:r>
              <a:rPr lang="en-AU" dirty="0" smtClean="0">
                <a:solidFill>
                  <a:srgbClr val="002060"/>
                </a:solidFill>
              </a:rPr>
              <a:t>(1,10)</a:t>
            </a:r>
          </a:p>
          <a:p>
            <a:pPr marL="446088" lvl="1" indent="0">
              <a:spcAft>
                <a:spcPts val="400"/>
              </a:spcAft>
              <a:buNone/>
            </a:pPr>
            <a:r>
              <a:rPr lang="en-AU" dirty="0" err="1" smtClean="0">
                <a:solidFill>
                  <a:srgbClr val="002060"/>
                </a:solidFill>
              </a:rPr>
              <a:t>ans</a:t>
            </a:r>
            <a:r>
              <a:rPr lang="en-AU" dirty="0" smtClean="0">
                <a:solidFill>
                  <a:srgbClr val="002060"/>
                </a:solidFill>
              </a:rPr>
              <a:t> = input("what is " + </a:t>
            </a:r>
            <a:r>
              <a:rPr lang="en-AU" dirty="0" err="1" smtClean="0">
                <a:solidFill>
                  <a:srgbClr val="002060"/>
                </a:solidFill>
              </a:rPr>
              <a:t>str</a:t>
            </a:r>
            <a:r>
              <a:rPr lang="en-AU" dirty="0" smtClean="0">
                <a:solidFill>
                  <a:srgbClr val="002060"/>
                </a:solidFill>
              </a:rPr>
              <a:t>(base)+ " </a:t>
            </a:r>
            <a:r>
              <a:rPr lang="en-AU" dirty="0">
                <a:solidFill>
                  <a:srgbClr val="002060"/>
                </a:solidFill>
              </a:rPr>
              <a:t>x</a:t>
            </a:r>
            <a:r>
              <a:rPr lang="en-AU" dirty="0" smtClean="0">
                <a:solidFill>
                  <a:srgbClr val="002060"/>
                </a:solidFill>
              </a:rPr>
              <a:t> " + </a:t>
            </a:r>
            <a:r>
              <a:rPr lang="en-AU" dirty="0" err="1" smtClean="0">
                <a:solidFill>
                  <a:srgbClr val="002060"/>
                </a:solidFill>
              </a:rPr>
              <a:t>str</a:t>
            </a:r>
            <a:r>
              <a:rPr lang="en-AU" dirty="0" smtClean="0">
                <a:solidFill>
                  <a:srgbClr val="002060"/>
                </a:solidFill>
              </a:rPr>
              <a:t>(other) + </a:t>
            </a:r>
            <a:r>
              <a:rPr lang="en-AU" dirty="0">
                <a:solidFill>
                  <a:srgbClr val="002060"/>
                </a:solidFill>
              </a:rPr>
              <a:t>" </a:t>
            </a:r>
            <a:r>
              <a:rPr lang="en-AU" dirty="0" smtClean="0">
                <a:solidFill>
                  <a:srgbClr val="002060"/>
                </a:solidFill>
              </a:rPr>
              <a:t>: ")</a:t>
            </a:r>
          </a:p>
          <a:p>
            <a:pPr marL="446088" lvl="1" indent="0">
              <a:spcAft>
                <a:spcPts val="400"/>
              </a:spcAft>
              <a:buNone/>
            </a:pPr>
            <a:r>
              <a:rPr lang="en-AU" dirty="0" err="1" smtClean="0">
                <a:solidFill>
                  <a:srgbClr val="002060"/>
                </a:solidFill>
              </a:rPr>
              <a:t>ans</a:t>
            </a:r>
            <a:r>
              <a:rPr lang="en-AU" dirty="0" smtClean="0">
                <a:solidFill>
                  <a:srgbClr val="002060"/>
                </a:solidFill>
              </a:rPr>
              <a:t> = </a:t>
            </a:r>
            <a:r>
              <a:rPr lang="en-AU" dirty="0" err="1" smtClean="0">
                <a:solidFill>
                  <a:srgbClr val="002060"/>
                </a:solidFill>
              </a:rPr>
              <a:t>int</a:t>
            </a:r>
            <a:r>
              <a:rPr lang="en-AU" dirty="0" smtClean="0">
                <a:solidFill>
                  <a:srgbClr val="002060"/>
                </a:solidFill>
              </a:rPr>
              <a:t>(</a:t>
            </a:r>
            <a:r>
              <a:rPr lang="en-AU" dirty="0" err="1" smtClean="0">
                <a:solidFill>
                  <a:srgbClr val="002060"/>
                </a:solidFill>
              </a:rPr>
              <a:t>ans</a:t>
            </a:r>
            <a:r>
              <a:rPr lang="en-AU" dirty="0" smtClean="0">
                <a:solidFill>
                  <a:srgbClr val="002060"/>
                </a:solidFill>
              </a:rPr>
              <a:t>)</a:t>
            </a:r>
          </a:p>
          <a:p>
            <a:pPr marL="446088" lvl="1" indent="0">
              <a:spcAft>
                <a:spcPts val="400"/>
              </a:spcAft>
              <a:buNone/>
            </a:pPr>
            <a:r>
              <a:rPr lang="en-AU" b="1" dirty="0" smtClean="0">
                <a:solidFill>
                  <a:srgbClr val="002060"/>
                </a:solidFill>
              </a:rPr>
              <a:t>if</a:t>
            </a:r>
            <a:r>
              <a:rPr lang="en-AU" dirty="0" smtClean="0">
                <a:solidFill>
                  <a:srgbClr val="002060"/>
                </a:solidFill>
              </a:rPr>
              <a:t>  </a:t>
            </a:r>
            <a:r>
              <a:rPr lang="en-AU" dirty="0" err="1" smtClean="0">
                <a:solidFill>
                  <a:srgbClr val="002060"/>
                </a:solidFill>
              </a:rPr>
              <a:t>ans</a:t>
            </a:r>
            <a:r>
              <a:rPr lang="en-AU" dirty="0" smtClean="0">
                <a:solidFill>
                  <a:srgbClr val="002060"/>
                </a:solidFill>
              </a:rPr>
              <a:t> == base * other  :</a:t>
            </a:r>
          </a:p>
          <a:p>
            <a:pPr marL="446088" lvl="1" indent="0">
              <a:spcAft>
                <a:spcPts val="400"/>
              </a:spcAft>
              <a:buNone/>
            </a:pPr>
            <a:r>
              <a:rPr lang="en-AU" dirty="0" smtClean="0">
                <a:solidFill>
                  <a:srgbClr val="002060"/>
                </a:solidFill>
              </a:rPr>
              <a:t>    print(</a:t>
            </a:r>
            <a:r>
              <a:rPr lang="en-AU" dirty="0">
                <a:solidFill>
                  <a:srgbClr val="002060"/>
                </a:solidFill>
              </a:rPr>
              <a:t>" </a:t>
            </a:r>
            <a:r>
              <a:rPr lang="en-AU" dirty="0" smtClean="0">
                <a:solidFill>
                  <a:srgbClr val="002060"/>
                </a:solidFill>
              </a:rPr>
              <a:t>yes, that’s right!</a:t>
            </a:r>
            <a:r>
              <a:rPr lang="en-AU" dirty="0">
                <a:solidFill>
                  <a:srgbClr val="002060"/>
                </a:solidFill>
              </a:rPr>
              <a:t> </a:t>
            </a:r>
            <a:r>
              <a:rPr lang="en-AU" dirty="0" smtClean="0">
                <a:solidFill>
                  <a:srgbClr val="002060"/>
                </a:solidFill>
              </a:rPr>
              <a:t>")</a:t>
            </a:r>
          </a:p>
          <a:p>
            <a:pPr marL="446088" lvl="1" indent="0">
              <a:spcAft>
                <a:spcPts val="400"/>
              </a:spcAft>
              <a:buNone/>
            </a:pPr>
            <a:r>
              <a:rPr lang="en-AU" b="1" dirty="0" smtClean="0">
                <a:solidFill>
                  <a:srgbClr val="002060"/>
                </a:solidFill>
              </a:rPr>
              <a:t>else</a:t>
            </a:r>
            <a:r>
              <a:rPr lang="en-AU" dirty="0" smtClean="0">
                <a:solidFill>
                  <a:srgbClr val="002060"/>
                </a:solidFill>
              </a:rPr>
              <a:t> :</a:t>
            </a:r>
          </a:p>
          <a:p>
            <a:pPr marL="446088" lvl="1" indent="0">
              <a:spcAft>
                <a:spcPts val="400"/>
              </a:spcAft>
              <a:buNone/>
            </a:pPr>
            <a:r>
              <a:rPr lang="en-AU" dirty="0">
                <a:solidFill>
                  <a:srgbClr val="002060"/>
                </a:solidFill>
              </a:rPr>
              <a:t> </a:t>
            </a:r>
            <a:r>
              <a:rPr lang="en-AU" dirty="0" smtClean="0">
                <a:solidFill>
                  <a:srgbClr val="002060"/>
                </a:solidFill>
              </a:rPr>
              <a:t>   print ("no, that’s not the right answer</a:t>
            </a:r>
            <a:r>
              <a:rPr lang="en-AU" dirty="0">
                <a:solidFill>
                  <a:srgbClr val="002060"/>
                </a:solidFill>
              </a:rPr>
              <a:t> </a:t>
            </a:r>
            <a:r>
              <a:rPr lang="en-AU" dirty="0" smtClean="0">
                <a:solidFill>
                  <a:srgbClr val="002060"/>
                </a:solidFill>
              </a:rPr>
              <a:t>“)</a:t>
            </a:r>
          </a:p>
          <a:p>
            <a:pPr marL="446088" lvl="1" indent="0">
              <a:spcAft>
                <a:spcPts val="400"/>
              </a:spcAft>
              <a:buNone/>
            </a:pPr>
            <a:r>
              <a:rPr lang="en-AU" dirty="0" smtClean="0">
                <a:solidFill>
                  <a:srgbClr val="002060"/>
                </a:solidFill>
              </a:rPr>
              <a:t>    print (base, " X </a:t>
            </a:r>
            <a:r>
              <a:rPr lang="en-AU" dirty="0">
                <a:solidFill>
                  <a:srgbClr val="002060"/>
                </a:solidFill>
              </a:rPr>
              <a:t>"</a:t>
            </a:r>
            <a:r>
              <a:rPr lang="en-AU" dirty="0" smtClean="0">
                <a:solidFill>
                  <a:srgbClr val="002060"/>
                </a:solidFill>
              </a:rPr>
              <a:t>, other, " is “, (base * other) )</a:t>
            </a:r>
            <a:endParaRPr lang="en-AU" dirty="0">
              <a:solidFill>
                <a:srgbClr val="002060"/>
              </a:solidFill>
            </a:endParaRPr>
          </a:p>
          <a:p>
            <a:pPr marL="415925" indent="-342900"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AU" dirty="0" smtClean="0"/>
              <a:t>random numbers,   need to import “library”</a:t>
            </a:r>
          </a:p>
          <a:p>
            <a:pPr marL="415925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AU" dirty="0" smtClean="0"/>
              <a:t>adding strings, converting numbers to strings</a:t>
            </a:r>
          </a:p>
          <a:p>
            <a:pPr marL="415925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AU" dirty="0" smtClean="0"/>
              <a:t>doing arithmetic</a:t>
            </a:r>
          </a:p>
          <a:p>
            <a:pPr marL="73025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AU" b="1" dirty="0" smtClean="0">
                <a:solidFill>
                  <a:srgbClr val="FF0000"/>
                </a:solidFill>
              </a:rPr>
              <a:t>To Do</a:t>
            </a:r>
            <a:r>
              <a:rPr lang="en-AU" dirty="0" smtClean="0"/>
              <a:t>:   change it to test addition or subtraction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4">
              <a:defRPr/>
            </a:pPr>
            <a:fld id="{4FDCD316-EAA7-4300-97F6-D65E36BFED3A}" type="slidenum">
              <a:rPr lang="en-NZ" smtClean="0"/>
              <a:pPr lvl="4">
                <a:defRPr/>
              </a:pPr>
              <a:t>14</a:t>
            </a:fld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191853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Multiplication:   repeating n times    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6088" lvl="1" indent="0">
              <a:buNone/>
            </a:pPr>
            <a:r>
              <a:rPr lang="en-AU" b="1" dirty="0" smtClean="0">
                <a:solidFill>
                  <a:srgbClr val="002060"/>
                </a:solidFill>
              </a:rPr>
              <a:t>from</a:t>
            </a:r>
            <a:r>
              <a:rPr lang="en-AU" dirty="0" smtClean="0">
                <a:solidFill>
                  <a:srgbClr val="002060"/>
                </a:solidFill>
              </a:rPr>
              <a:t> random import *</a:t>
            </a:r>
          </a:p>
          <a:p>
            <a:pPr marL="446088" lvl="1" indent="0">
              <a:spcBef>
                <a:spcPts val="1200"/>
              </a:spcBef>
              <a:spcAft>
                <a:spcPts val="400"/>
              </a:spcAft>
              <a:buNone/>
            </a:pPr>
            <a:r>
              <a:rPr lang="en-AU" dirty="0" smtClean="0">
                <a:solidFill>
                  <a:srgbClr val="002060"/>
                </a:solidFill>
              </a:rPr>
              <a:t>base = 5</a:t>
            </a:r>
          </a:p>
          <a:p>
            <a:pPr marL="446088" lvl="1" indent="0">
              <a:spcAft>
                <a:spcPts val="400"/>
              </a:spcAft>
              <a:buNone/>
            </a:pPr>
            <a:r>
              <a:rPr lang="en-AU" b="1" dirty="0" smtClean="0">
                <a:solidFill>
                  <a:srgbClr val="002060"/>
                </a:solidFill>
              </a:rPr>
              <a:t>for</a:t>
            </a:r>
            <a:r>
              <a:rPr lang="en-AU" dirty="0" smtClean="0">
                <a:solidFill>
                  <a:srgbClr val="002060"/>
                </a:solidFill>
              </a:rPr>
              <a:t> </a:t>
            </a:r>
            <a:r>
              <a:rPr lang="en-AU" dirty="0" err="1" smtClean="0">
                <a:solidFill>
                  <a:srgbClr val="002060"/>
                </a:solidFill>
              </a:rPr>
              <a:t>i</a:t>
            </a:r>
            <a:r>
              <a:rPr lang="en-AU" dirty="0" smtClean="0">
                <a:solidFill>
                  <a:srgbClr val="002060"/>
                </a:solidFill>
              </a:rPr>
              <a:t> in range(10) :</a:t>
            </a:r>
          </a:p>
          <a:p>
            <a:pPr marL="854075" lvl="2" indent="0">
              <a:spcAft>
                <a:spcPts val="400"/>
              </a:spcAft>
              <a:buNone/>
            </a:pPr>
            <a:r>
              <a:rPr lang="en-AU" dirty="0" smtClean="0">
                <a:solidFill>
                  <a:srgbClr val="002060"/>
                </a:solidFill>
              </a:rPr>
              <a:t>other = </a:t>
            </a:r>
            <a:r>
              <a:rPr lang="en-AU" dirty="0" err="1" smtClean="0">
                <a:solidFill>
                  <a:srgbClr val="002060"/>
                </a:solidFill>
              </a:rPr>
              <a:t>randomint</a:t>
            </a:r>
            <a:r>
              <a:rPr lang="en-AU" dirty="0" smtClean="0">
                <a:solidFill>
                  <a:srgbClr val="002060"/>
                </a:solidFill>
              </a:rPr>
              <a:t>(1,10)</a:t>
            </a:r>
          </a:p>
          <a:p>
            <a:pPr marL="854075" lvl="2" indent="0">
              <a:spcAft>
                <a:spcPts val="400"/>
              </a:spcAft>
              <a:buNone/>
            </a:pPr>
            <a:r>
              <a:rPr lang="en-AU" dirty="0" err="1" smtClean="0">
                <a:solidFill>
                  <a:srgbClr val="002060"/>
                </a:solidFill>
              </a:rPr>
              <a:t>ans</a:t>
            </a:r>
            <a:r>
              <a:rPr lang="en-AU" dirty="0" smtClean="0">
                <a:solidFill>
                  <a:srgbClr val="002060"/>
                </a:solidFill>
              </a:rPr>
              <a:t> = </a:t>
            </a:r>
            <a:r>
              <a:rPr lang="en-AU" dirty="0" err="1" smtClean="0">
                <a:solidFill>
                  <a:srgbClr val="002060"/>
                </a:solidFill>
              </a:rPr>
              <a:t>int</a:t>
            </a:r>
            <a:r>
              <a:rPr lang="en-AU" dirty="0" smtClean="0">
                <a:solidFill>
                  <a:srgbClr val="002060"/>
                </a:solidFill>
              </a:rPr>
              <a:t>(input("what is " + </a:t>
            </a:r>
            <a:r>
              <a:rPr lang="en-AU" dirty="0" err="1" smtClean="0">
                <a:solidFill>
                  <a:srgbClr val="002060"/>
                </a:solidFill>
              </a:rPr>
              <a:t>str</a:t>
            </a:r>
            <a:r>
              <a:rPr lang="en-AU" dirty="0" smtClean="0">
                <a:solidFill>
                  <a:srgbClr val="002060"/>
                </a:solidFill>
              </a:rPr>
              <a:t>(base)+ " </a:t>
            </a:r>
            <a:r>
              <a:rPr lang="en-AU" dirty="0">
                <a:solidFill>
                  <a:srgbClr val="002060"/>
                </a:solidFill>
              </a:rPr>
              <a:t>x</a:t>
            </a:r>
            <a:r>
              <a:rPr lang="en-AU" dirty="0" smtClean="0">
                <a:solidFill>
                  <a:srgbClr val="002060"/>
                </a:solidFill>
              </a:rPr>
              <a:t> " + </a:t>
            </a:r>
            <a:r>
              <a:rPr lang="en-AU" dirty="0" err="1" smtClean="0">
                <a:solidFill>
                  <a:srgbClr val="002060"/>
                </a:solidFill>
              </a:rPr>
              <a:t>str</a:t>
            </a:r>
            <a:r>
              <a:rPr lang="en-AU" dirty="0" smtClean="0">
                <a:solidFill>
                  <a:srgbClr val="002060"/>
                </a:solidFill>
              </a:rPr>
              <a:t>(other) + </a:t>
            </a:r>
            <a:r>
              <a:rPr lang="en-AU" dirty="0">
                <a:solidFill>
                  <a:srgbClr val="002060"/>
                </a:solidFill>
              </a:rPr>
              <a:t>" </a:t>
            </a:r>
            <a:r>
              <a:rPr lang="en-AU" dirty="0" smtClean="0">
                <a:solidFill>
                  <a:srgbClr val="002060"/>
                </a:solidFill>
              </a:rPr>
              <a:t>: "))</a:t>
            </a:r>
          </a:p>
          <a:p>
            <a:pPr marL="854075" lvl="2" indent="0">
              <a:spcAft>
                <a:spcPts val="400"/>
              </a:spcAft>
              <a:buNone/>
            </a:pPr>
            <a:r>
              <a:rPr lang="en-AU" b="1" dirty="0" smtClean="0">
                <a:solidFill>
                  <a:srgbClr val="002060"/>
                </a:solidFill>
              </a:rPr>
              <a:t>if</a:t>
            </a:r>
            <a:r>
              <a:rPr lang="en-AU" dirty="0" smtClean="0">
                <a:solidFill>
                  <a:srgbClr val="002060"/>
                </a:solidFill>
              </a:rPr>
              <a:t>  </a:t>
            </a:r>
            <a:r>
              <a:rPr lang="en-AU" dirty="0" err="1" smtClean="0">
                <a:solidFill>
                  <a:srgbClr val="002060"/>
                </a:solidFill>
              </a:rPr>
              <a:t>ans</a:t>
            </a:r>
            <a:r>
              <a:rPr lang="en-AU" dirty="0" smtClean="0">
                <a:solidFill>
                  <a:srgbClr val="002060"/>
                </a:solidFill>
              </a:rPr>
              <a:t> == base * other  :</a:t>
            </a:r>
          </a:p>
          <a:p>
            <a:pPr marL="854075" lvl="2" indent="0">
              <a:spcAft>
                <a:spcPts val="400"/>
              </a:spcAft>
              <a:buNone/>
            </a:pPr>
            <a:r>
              <a:rPr lang="en-AU" dirty="0" smtClean="0">
                <a:solidFill>
                  <a:srgbClr val="002060"/>
                </a:solidFill>
              </a:rPr>
              <a:t>    print(</a:t>
            </a:r>
            <a:r>
              <a:rPr lang="en-AU" dirty="0">
                <a:solidFill>
                  <a:srgbClr val="002060"/>
                </a:solidFill>
              </a:rPr>
              <a:t>" </a:t>
            </a:r>
            <a:r>
              <a:rPr lang="en-AU" dirty="0" smtClean="0">
                <a:solidFill>
                  <a:srgbClr val="002060"/>
                </a:solidFill>
              </a:rPr>
              <a:t>yes, that’s right!</a:t>
            </a:r>
            <a:r>
              <a:rPr lang="en-AU" dirty="0">
                <a:solidFill>
                  <a:srgbClr val="002060"/>
                </a:solidFill>
              </a:rPr>
              <a:t> </a:t>
            </a:r>
            <a:r>
              <a:rPr lang="en-AU" dirty="0" smtClean="0">
                <a:solidFill>
                  <a:srgbClr val="002060"/>
                </a:solidFill>
              </a:rPr>
              <a:t>")</a:t>
            </a:r>
          </a:p>
          <a:p>
            <a:pPr marL="854075" lvl="2" indent="0">
              <a:spcAft>
                <a:spcPts val="400"/>
              </a:spcAft>
              <a:buNone/>
            </a:pPr>
            <a:r>
              <a:rPr lang="en-AU" b="1" dirty="0" smtClean="0">
                <a:solidFill>
                  <a:srgbClr val="002060"/>
                </a:solidFill>
              </a:rPr>
              <a:t>else</a:t>
            </a:r>
            <a:r>
              <a:rPr lang="en-AU" dirty="0" smtClean="0">
                <a:solidFill>
                  <a:srgbClr val="002060"/>
                </a:solidFill>
              </a:rPr>
              <a:t> :</a:t>
            </a:r>
          </a:p>
          <a:p>
            <a:pPr marL="854075" lvl="2" indent="0">
              <a:spcAft>
                <a:spcPts val="400"/>
              </a:spcAft>
              <a:buNone/>
            </a:pPr>
            <a:r>
              <a:rPr lang="en-AU" dirty="0">
                <a:solidFill>
                  <a:srgbClr val="002060"/>
                </a:solidFill>
              </a:rPr>
              <a:t> </a:t>
            </a:r>
            <a:r>
              <a:rPr lang="en-AU" dirty="0" smtClean="0">
                <a:solidFill>
                  <a:srgbClr val="002060"/>
                </a:solidFill>
              </a:rPr>
              <a:t>   print ("no, that’s not the right answer</a:t>
            </a:r>
            <a:r>
              <a:rPr lang="en-AU" dirty="0">
                <a:solidFill>
                  <a:srgbClr val="002060"/>
                </a:solidFill>
              </a:rPr>
              <a:t> </a:t>
            </a:r>
            <a:r>
              <a:rPr lang="en-AU" dirty="0" smtClean="0">
                <a:solidFill>
                  <a:srgbClr val="002060"/>
                </a:solidFill>
              </a:rPr>
              <a:t>“)</a:t>
            </a:r>
          </a:p>
          <a:p>
            <a:pPr marL="854075" lvl="2" indent="0">
              <a:spcAft>
                <a:spcPts val="400"/>
              </a:spcAft>
              <a:buNone/>
            </a:pPr>
            <a:r>
              <a:rPr lang="en-AU" dirty="0" smtClean="0">
                <a:solidFill>
                  <a:srgbClr val="002060"/>
                </a:solidFill>
              </a:rPr>
              <a:t>    print (base, " x </a:t>
            </a:r>
            <a:r>
              <a:rPr lang="en-AU" dirty="0">
                <a:solidFill>
                  <a:srgbClr val="002060"/>
                </a:solidFill>
              </a:rPr>
              <a:t>"</a:t>
            </a:r>
            <a:r>
              <a:rPr lang="en-AU" dirty="0" smtClean="0">
                <a:solidFill>
                  <a:srgbClr val="002060"/>
                </a:solidFill>
              </a:rPr>
              <a:t>, other, " is “, (base * other) )</a:t>
            </a:r>
          </a:p>
          <a:p>
            <a:pPr marL="446088" lvl="1" indent="0">
              <a:spcAft>
                <a:spcPts val="400"/>
              </a:spcAft>
              <a:buNone/>
            </a:pPr>
            <a:r>
              <a:rPr lang="en-AU" dirty="0" smtClean="0">
                <a:solidFill>
                  <a:srgbClr val="002060"/>
                </a:solidFill>
              </a:rPr>
              <a:t>print(</a:t>
            </a:r>
            <a:r>
              <a:rPr lang="en-AU" dirty="0">
                <a:solidFill>
                  <a:srgbClr val="002060"/>
                </a:solidFill>
              </a:rPr>
              <a:t>" </a:t>
            </a:r>
            <a:r>
              <a:rPr lang="en-AU" dirty="0" smtClean="0">
                <a:solidFill>
                  <a:srgbClr val="002060"/>
                </a:solidFill>
              </a:rPr>
              <a:t>Good bye “)</a:t>
            </a:r>
            <a:endParaRPr lang="en-AU" dirty="0">
              <a:solidFill>
                <a:srgbClr val="002060"/>
              </a:solidFill>
            </a:endParaRPr>
          </a:p>
          <a:p>
            <a:pPr marL="415925" indent="-342900"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AU" b="1" dirty="0" smtClean="0"/>
              <a:t>For</a:t>
            </a:r>
            <a:r>
              <a:rPr lang="en-AU" dirty="0" smtClean="0"/>
              <a:t> loop for repeating fixed number of times</a:t>
            </a:r>
          </a:p>
          <a:p>
            <a:pPr marL="415925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AU" dirty="0" smtClean="0"/>
              <a:t>range(</a:t>
            </a:r>
            <a:r>
              <a:rPr lang="en-AU" dirty="0" err="1" smtClean="0"/>
              <a:t>num</a:t>
            </a:r>
            <a:r>
              <a:rPr lang="en-AU" dirty="0" smtClean="0"/>
              <a:t>)  range(from, to)  </a:t>
            </a:r>
            <a:r>
              <a:rPr lang="en-AU" dirty="0" smtClean="0">
                <a:sym typeface="Wingdings" pitchFamily="2" charset="2"/>
              </a:rPr>
              <a:t> list of numbers</a:t>
            </a:r>
            <a:endParaRPr lang="en-AU" dirty="0" smtClean="0"/>
          </a:p>
          <a:p>
            <a:pPr marL="73025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AU" b="1" dirty="0" smtClean="0">
                <a:solidFill>
                  <a:srgbClr val="FF0000"/>
                </a:solidFill>
              </a:rPr>
              <a:t>To Do</a:t>
            </a:r>
            <a:r>
              <a:rPr lang="en-AU" dirty="0" smtClean="0"/>
              <a:t>:   change it to test addition or subtraction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4">
              <a:defRPr/>
            </a:pPr>
            <a:fld id="{4FDCD316-EAA7-4300-97F6-D65E36BFED3A}" type="slidenum">
              <a:rPr lang="en-NZ" smtClean="0"/>
              <a:pPr lvl="4">
                <a:defRPr/>
              </a:pPr>
              <a:t>15</a:t>
            </a:fld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10728056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To Do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NZ" dirty="0" smtClean="0"/>
              <a:t>Times </a:t>
            </a:r>
            <a:r>
              <a:rPr lang="en-NZ" dirty="0"/>
              <a:t>table printer</a:t>
            </a:r>
          </a:p>
          <a:p>
            <a:pPr lvl="1"/>
            <a:r>
              <a:rPr lang="en-AU" dirty="0" smtClean="0"/>
              <a:t>asks </a:t>
            </a:r>
            <a:r>
              <a:rPr lang="en-AU" dirty="0"/>
              <a:t>for number and prints out </a:t>
            </a:r>
            <a:r>
              <a:rPr lang="en-AU" dirty="0" smtClean="0"/>
              <a:t>1 x </a:t>
            </a:r>
            <a:r>
              <a:rPr lang="en-AU" dirty="0"/>
              <a:t>up to </a:t>
            </a:r>
            <a:r>
              <a:rPr lang="en-AU" dirty="0" smtClean="0"/>
              <a:t>10 x</a:t>
            </a:r>
          </a:p>
          <a:p>
            <a:pPr marL="854075" lvl="2" indent="0">
              <a:spcAft>
                <a:spcPts val="0"/>
              </a:spcAft>
              <a:buNone/>
            </a:pPr>
            <a:r>
              <a:rPr lang="en-AU" dirty="0" smtClean="0"/>
              <a:t>choose number for table:  8</a:t>
            </a:r>
          </a:p>
          <a:p>
            <a:pPr marL="854075" lvl="2" indent="0">
              <a:spcAft>
                <a:spcPts val="0"/>
              </a:spcAft>
              <a:buNone/>
            </a:pPr>
            <a:r>
              <a:rPr lang="en-AU" dirty="0" smtClean="0"/>
              <a:t>1 x 8 = 8</a:t>
            </a:r>
            <a:endParaRPr lang="en-AU" dirty="0"/>
          </a:p>
          <a:p>
            <a:pPr marL="854075" lvl="2" indent="0">
              <a:spcAft>
                <a:spcPts val="0"/>
              </a:spcAft>
              <a:buNone/>
            </a:pPr>
            <a:r>
              <a:rPr lang="en-AU" dirty="0"/>
              <a:t>2 x 8 = </a:t>
            </a:r>
            <a:r>
              <a:rPr lang="en-AU" dirty="0" smtClean="0"/>
              <a:t>16</a:t>
            </a:r>
            <a:endParaRPr lang="en-AU" dirty="0"/>
          </a:p>
          <a:p>
            <a:pPr marL="854075" lvl="2" indent="0">
              <a:spcAft>
                <a:spcPts val="0"/>
              </a:spcAft>
              <a:buNone/>
            </a:pPr>
            <a:r>
              <a:rPr lang="en-AU" dirty="0" smtClean="0"/>
              <a:t>3 </a:t>
            </a:r>
            <a:r>
              <a:rPr lang="en-AU" dirty="0"/>
              <a:t>x 8 = </a:t>
            </a:r>
            <a:r>
              <a:rPr lang="en-AU" dirty="0" smtClean="0"/>
              <a:t>24</a:t>
            </a:r>
            <a:endParaRPr lang="en-AU" dirty="0"/>
          </a:p>
          <a:p>
            <a:pPr marL="854075" lvl="2" indent="0">
              <a:spcAft>
                <a:spcPts val="0"/>
              </a:spcAft>
              <a:buNone/>
            </a:pPr>
            <a:r>
              <a:rPr lang="en-AU" dirty="0" smtClean="0"/>
              <a:t>4 </a:t>
            </a:r>
            <a:r>
              <a:rPr lang="en-AU" dirty="0"/>
              <a:t>x 8 = </a:t>
            </a:r>
            <a:r>
              <a:rPr lang="en-AU" dirty="0" smtClean="0"/>
              <a:t>32</a:t>
            </a:r>
            <a:endParaRPr lang="en-AU" dirty="0"/>
          </a:p>
          <a:p>
            <a:pPr marL="854075" lvl="2" indent="0">
              <a:spcAft>
                <a:spcPts val="0"/>
              </a:spcAft>
              <a:buNone/>
            </a:pPr>
            <a:r>
              <a:rPr lang="en-AU" dirty="0" smtClean="0"/>
              <a:t>5 </a:t>
            </a:r>
            <a:r>
              <a:rPr lang="en-AU" dirty="0"/>
              <a:t>x 8 = </a:t>
            </a:r>
            <a:r>
              <a:rPr lang="en-AU" dirty="0" smtClean="0"/>
              <a:t>40</a:t>
            </a:r>
            <a:endParaRPr lang="en-AU" dirty="0"/>
          </a:p>
          <a:p>
            <a:pPr marL="854075" lvl="2" indent="0">
              <a:spcAft>
                <a:spcPts val="0"/>
              </a:spcAft>
              <a:buNone/>
            </a:pPr>
            <a:r>
              <a:rPr lang="en-AU" dirty="0" smtClean="0"/>
              <a:t>6 </a:t>
            </a:r>
            <a:r>
              <a:rPr lang="en-AU" dirty="0"/>
              <a:t>x 8 = </a:t>
            </a:r>
            <a:r>
              <a:rPr lang="en-AU" dirty="0" smtClean="0"/>
              <a:t>48</a:t>
            </a:r>
            <a:endParaRPr lang="en-AU" dirty="0"/>
          </a:p>
          <a:p>
            <a:pPr marL="854075" lvl="2" indent="0">
              <a:spcAft>
                <a:spcPts val="0"/>
              </a:spcAft>
              <a:buNone/>
            </a:pPr>
            <a:r>
              <a:rPr lang="en-AU" dirty="0" smtClean="0"/>
              <a:t>7 </a:t>
            </a:r>
            <a:r>
              <a:rPr lang="en-AU" dirty="0"/>
              <a:t>x 8 = </a:t>
            </a:r>
            <a:r>
              <a:rPr lang="en-AU" dirty="0" smtClean="0"/>
              <a:t>56</a:t>
            </a:r>
            <a:endParaRPr lang="en-AU" dirty="0"/>
          </a:p>
          <a:p>
            <a:pPr marL="854075" lvl="2" indent="0">
              <a:spcAft>
                <a:spcPts val="0"/>
              </a:spcAft>
              <a:buNone/>
            </a:pPr>
            <a:r>
              <a:rPr lang="en-AU" dirty="0" smtClean="0"/>
              <a:t>8 </a:t>
            </a:r>
            <a:r>
              <a:rPr lang="en-AU" dirty="0"/>
              <a:t>x 8 = </a:t>
            </a:r>
            <a:r>
              <a:rPr lang="en-AU" dirty="0" smtClean="0"/>
              <a:t>64</a:t>
            </a:r>
            <a:endParaRPr lang="en-AU" dirty="0"/>
          </a:p>
          <a:p>
            <a:pPr marL="854075" lvl="2" indent="0">
              <a:spcAft>
                <a:spcPts val="0"/>
              </a:spcAft>
              <a:buNone/>
            </a:pPr>
            <a:r>
              <a:rPr lang="en-AU" dirty="0" smtClean="0"/>
              <a:t>9 </a:t>
            </a:r>
            <a:r>
              <a:rPr lang="en-AU" dirty="0"/>
              <a:t>x 8 = </a:t>
            </a:r>
            <a:r>
              <a:rPr lang="en-AU" dirty="0" smtClean="0"/>
              <a:t>72</a:t>
            </a:r>
            <a:endParaRPr lang="en-AU" dirty="0"/>
          </a:p>
          <a:p>
            <a:pPr marL="854075" lvl="2" indent="0">
              <a:spcAft>
                <a:spcPts val="0"/>
              </a:spcAft>
              <a:buNone/>
            </a:pPr>
            <a:r>
              <a:rPr lang="en-AU" dirty="0" smtClean="0"/>
              <a:t>10 </a:t>
            </a:r>
            <a:r>
              <a:rPr lang="en-AU" dirty="0"/>
              <a:t>x 8 = </a:t>
            </a:r>
            <a:r>
              <a:rPr lang="en-AU" dirty="0" smtClean="0"/>
              <a:t>80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3219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Turtle Graphics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Lets you write programs with simple graphical patterns with minimal maths</a:t>
            </a:r>
          </a:p>
          <a:p>
            <a:r>
              <a:rPr lang="en-AU" dirty="0" smtClean="0"/>
              <a:t>Can also do standard 2D graphics, but requires coordinates</a:t>
            </a:r>
            <a:br>
              <a:rPr lang="en-AU" dirty="0" smtClean="0"/>
            </a:br>
            <a:r>
              <a:rPr lang="en-AU" dirty="0" smtClean="0"/>
              <a:t> – some students find it tricky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Turtle graphics programs</a:t>
            </a:r>
            <a:endParaRPr lang="en-AU" dirty="0"/>
          </a:p>
          <a:p>
            <a:pPr marL="446088" lvl="1" indent="0">
              <a:buNone/>
            </a:pPr>
            <a:r>
              <a:rPr lang="en-AU" dirty="0" smtClean="0"/>
              <a:t>import turtle</a:t>
            </a:r>
          </a:p>
          <a:p>
            <a:pPr marL="446088" lvl="1" indent="0">
              <a:buNone/>
            </a:pPr>
            <a:r>
              <a:rPr lang="en-AU" dirty="0" smtClean="0"/>
              <a:t>make a screen to move around on</a:t>
            </a:r>
          </a:p>
          <a:p>
            <a:pPr marL="446088" lvl="1" indent="0">
              <a:buNone/>
            </a:pPr>
            <a:r>
              <a:rPr lang="en-AU" dirty="0" smtClean="0"/>
              <a:t>make a Turtle (or more than one!)</a:t>
            </a:r>
          </a:p>
          <a:p>
            <a:pPr marL="446088" lvl="1" indent="0">
              <a:buNone/>
            </a:pPr>
            <a:r>
              <a:rPr lang="en-AU" dirty="0" smtClean="0"/>
              <a:t>tell the turtle to move around and draw stuff.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4">
              <a:defRPr/>
            </a:pPr>
            <a:fld id="{4FDCD316-EAA7-4300-97F6-D65E36BFED3A}" type="slidenum">
              <a:rPr lang="en-NZ" smtClean="0"/>
              <a:pPr lvl="4">
                <a:defRPr/>
              </a:pPr>
              <a:t>17</a:t>
            </a:fld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358185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Turtle Graphics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6088" lvl="1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import turtle</a:t>
            </a:r>
          </a:p>
          <a:p>
            <a:pPr marL="446088" lvl="1" indent="0">
              <a:spcAft>
                <a:spcPts val="400"/>
              </a:spcAft>
              <a:buNone/>
            </a:pPr>
            <a:r>
              <a:rPr lang="en-US" dirty="0" smtClean="0">
                <a:solidFill>
                  <a:srgbClr val="002060"/>
                </a:solidFill>
              </a:rPr>
              <a:t>window = </a:t>
            </a:r>
            <a:r>
              <a:rPr lang="en-US" dirty="0" err="1" smtClean="0">
                <a:solidFill>
                  <a:srgbClr val="002060"/>
                </a:solidFill>
              </a:rPr>
              <a:t>turtle.Screen</a:t>
            </a:r>
            <a:r>
              <a:rPr lang="en-US" dirty="0" smtClean="0">
                <a:solidFill>
                  <a:srgbClr val="002060"/>
                </a:solidFill>
              </a:rPr>
              <a:t>()</a:t>
            </a:r>
          </a:p>
          <a:p>
            <a:pPr marL="446088" lvl="1" indent="0">
              <a:spcAft>
                <a:spcPts val="400"/>
              </a:spcAft>
              <a:buNone/>
            </a:pPr>
            <a:r>
              <a:rPr lang="en-US" dirty="0" smtClean="0">
                <a:solidFill>
                  <a:srgbClr val="002060"/>
                </a:solidFill>
              </a:rPr>
              <a:t>pet = </a:t>
            </a:r>
            <a:r>
              <a:rPr lang="en-US" dirty="0" err="1" smtClean="0">
                <a:solidFill>
                  <a:srgbClr val="002060"/>
                </a:solidFill>
              </a:rPr>
              <a:t>turtle.Turtle</a:t>
            </a:r>
            <a:r>
              <a:rPr lang="en-US" dirty="0" smtClean="0">
                <a:solidFill>
                  <a:srgbClr val="002060"/>
                </a:solidFill>
              </a:rPr>
              <a:t>()</a:t>
            </a:r>
          </a:p>
          <a:p>
            <a:pPr marL="446088" lvl="1" indent="0">
              <a:spcAft>
                <a:spcPts val="400"/>
              </a:spcAft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pet.pencolor</a:t>
            </a:r>
            <a:r>
              <a:rPr lang="en-US" dirty="0" smtClean="0">
                <a:solidFill>
                  <a:srgbClr val="002060"/>
                </a:solidFill>
              </a:rPr>
              <a:t>(“red”)</a:t>
            </a:r>
          </a:p>
          <a:p>
            <a:pPr marL="446088" lvl="1" indent="0">
              <a:spcAft>
                <a:spcPts val="400"/>
              </a:spcAft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pet.forward</a:t>
            </a:r>
            <a:r>
              <a:rPr lang="en-US" dirty="0" smtClean="0">
                <a:solidFill>
                  <a:srgbClr val="002060"/>
                </a:solidFill>
              </a:rPr>
              <a:t>(50)</a:t>
            </a:r>
          </a:p>
          <a:p>
            <a:pPr marL="446088" lvl="1" indent="0">
              <a:spcAft>
                <a:spcPts val="400"/>
              </a:spcAft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pet.left</a:t>
            </a:r>
            <a:r>
              <a:rPr lang="en-US" dirty="0" smtClean="0">
                <a:solidFill>
                  <a:srgbClr val="002060"/>
                </a:solidFill>
              </a:rPr>
              <a:t>(120)</a:t>
            </a:r>
          </a:p>
          <a:p>
            <a:pPr marL="446088" lvl="1" indent="0">
              <a:spcAft>
                <a:spcPts val="400"/>
              </a:spcAft>
              <a:buNone/>
            </a:pPr>
            <a:r>
              <a:rPr lang="en-US" dirty="0" err="1">
                <a:solidFill>
                  <a:srgbClr val="002060"/>
                </a:solidFill>
              </a:rPr>
              <a:t>pet.forward</a:t>
            </a:r>
            <a:r>
              <a:rPr lang="en-US" dirty="0">
                <a:solidFill>
                  <a:srgbClr val="002060"/>
                </a:solidFill>
              </a:rPr>
              <a:t>(50)</a:t>
            </a:r>
          </a:p>
          <a:p>
            <a:pPr marL="446088" lvl="1" indent="0">
              <a:spcAft>
                <a:spcPts val="400"/>
              </a:spcAft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pet.left</a:t>
            </a:r>
            <a:r>
              <a:rPr lang="en-US" dirty="0" smtClean="0">
                <a:solidFill>
                  <a:srgbClr val="002060"/>
                </a:solidFill>
              </a:rPr>
              <a:t>(120</a:t>
            </a:r>
            <a:r>
              <a:rPr lang="en-US" dirty="0">
                <a:solidFill>
                  <a:srgbClr val="002060"/>
                </a:solidFill>
              </a:rPr>
              <a:t>)</a:t>
            </a:r>
            <a:endParaRPr lang="en-NZ" dirty="0">
              <a:solidFill>
                <a:srgbClr val="002060"/>
              </a:solidFill>
            </a:endParaRPr>
          </a:p>
          <a:p>
            <a:pPr marL="446088" lvl="1" indent="0">
              <a:spcAft>
                <a:spcPts val="400"/>
              </a:spcAft>
              <a:buNone/>
            </a:pPr>
            <a:r>
              <a:rPr lang="en-US" dirty="0" err="1">
                <a:solidFill>
                  <a:srgbClr val="002060"/>
                </a:solidFill>
              </a:rPr>
              <a:t>pet.forward</a:t>
            </a:r>
            <a:r>
              <a:rPr lang="en-US" dirty="0">
                <a:solidFill>
                  <a:srgbClr val="002060"/>
                </a:solidFill>
              </a:rPr>
              <a:t>(50)</a:t>
            </a:r>
          </a:p>
          <a:p>
            <a:pPr marL="446088" lvl="1" indent="0">
              <a:spcAft>
                <a:spcPts val="400"/>
              </a:spcAft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pet.left</a:t>
            </a:r>
            <a:r>
              <a:rPr lang="en-US" dirty="0" smtClean="0">
                <a:solidFill>
                  <a:srgbClr val="002060"/>
                </a:solidFill>
              </a:rPr>
              <a:t>(120)</a:t>
            </a:r>
            <a:endParaRPr lang="en-US" dirty="0">
              <a:solidFill>
                <a:srgbClr val="002060"/>
              </a:solidFill>
            </a:endParaRPr>
          </a:p>
          <a:p>
            <a:pPr marL="788988" lvl="1" indent="-342900">
              <a:spcBef>
                <a:spcPts val="1800"/>
              </a:spcBef>
            </a:pPr>
            <a:r>
              <a:rPr lang="en-US" dirty="0" smtClean="0"/>
              <a:t>Making new objects</a:t>
            </a:r>
          </a:p>
          <a:p>
            <a:pPr marL="788988" lvl="1" indent="-342900"/>
            <a:r>
              <a:rPr lang="en-US" dirty="0" smtClean="0"/>
              <a:t>calling functions on objects, and passing arguments</a:t>
            </a:r>
          </a:p>
          <a:p>
            <a:pPr marL="73025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To Do</a:t>
            </a:r>
            <a:r>
              <a:rPr lang="en-US" dirty="0" smtClean="0"/>
              <a:t>  Make a turtle that draws a house.</a:t>
            </a:r>
          </a:p>
          <a:p>
            <a:pPr marL="73025" indent="0">
              <a:buNone/>
            </a:pPr>
            <a:r>
              <a:rPr lang="en-US" dirty="0"/>
              <a:t>	</a:t>
            </a:r>
            <a:r>
              <a:rPr lang="en-US" dirty="0" smtClean="0"/>
              <a:t>  Draw star shape;  draw letter shapes 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4">
              <a:defRPr/>
            </a:pPr>
            <a:fld id="{4FDCD316-EAA7-4300-97F6-D65E36BFED3A}" type="slidenum">
              <a:rPr lang="en-NZ" smtClean="0"/>
              <a:pPr lvl="4">
                <a:defRPr/>
              </a:pPr>
              <a:t>18</a:t>
            </a:fld>
            <a:endParaRPr lang="en-NZ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427984" y="1037510"/>
            <a:ext cx="3405419" cy="2580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46088" lvl="1" indent="0">
              <a:spcAft>
                <a:spcPts val="600"/>
              </a:spcAft>
              <a:buNone/>
            </a:pPr>
            <a:r>
              <a:rPr lang="en-US" sz="2000" dirty="0">
                <a:solidFill>
                  <a:srgbClr val="002060"/>
                </a:solidFill>
              </a:rPr>
              <a:t>import turtle</a:t>
            </a:r>
          </a:p>
          <a:p>
            <a:pPr marL="446088" lvl="1" indent="0">
              <a:spcAft>
                <a:spcPts val="400"/>
              </a:spcAft>
              <a:buNone/>
            </a:pPr>
            <a:r>
              <a:rPr lang="en-US" sz="2000" dirty="0">
                <a:solidFill>
                  <a:srgbClr val="002060"/>
                </a:solidFill>
              </a:rPr>
              <a:t>window = </a:t>
            </a:r>
            <a:r>
              <a:rPr lang="en-US" sz="2000" dirty="0" err="1">
                <a:solidFill>
                  <a:srgbClr val="002060"/>
                </a:solidFill>
              </a:rPr>
              <a:t>turtle.Screen</a:t>
            </a:r>
            <a:r>
              <a:rPr lang="en-US" sz="2000" dirty="0">
                <a:solidFill>
                  <a:srgbClr val="002060"/>
                </a:solidFill>
              </a:rPr>
              <a:t>()</a:t>
            </a:r>
          </a:p>
          <a:p>
            <a:pPr marL="446088" lvl="1" indent="0">
              <a:spcAft>
                <a:spcPts val="400"/>
              </a:spcAft>
              <a:buNone/>
            </a:pPr>
            <a:r>
              <a:rPr lang="en-US" sz="2000" dirty="0" err="1" smtClean="0">
                <a:solidFill>
                  <a:srgbClr val="002060"/>
                </a:solidFill>
              </a:rPr>
              <a:t>sam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>
                <a:solidFill>
                  <a:srgbClr val="002060"/>
                </a:solidFill>
              </a:rPr>
              <a:t>= </a:t>
            </a:r>
            <a:r>
              <a:rPr lang="en-US" sz="2000" dirty="0" err="1">
                <a:solidFill>
                  <a:srgbClr val="002060"/>
                </a:solidFill>
              </a:rPr>
              <a:t>turtle.Turtle</a:t>
            </a:r>
            <a:r>
              <a:rPr lang="en-US" sz="2000" dirty="0">
                <a:solidFill>
                  <a:srgbClr val="002060"/>
                </a:solidFill>
              </a:rPr>
              <a:t>()</a:t>
            </a:r>
          </a:p>
          <a:p>
            <a:pPr marL="446088" lvl="1" indent="0">
              <a:spcAft>
                <a:spcPts val="400"/>
              </a:spcAft>
              <a:buNone/>
            </a:pPr>
            <a:r>
              <a:rPr lang="en-US" sz="2000" dirty="0" err="1" smtClean="0">
                <a:solidFill>
                  <a:srgbClr val="002060"/>
                </a:solidFill>
              </a:rPr>
              <a:t>sam.pencolor</a:t>
            </a:r>
            <a:r>
              <a:rPr lang="en-US" sz="2000" dirty="0" smtClean="0">
                <a:solidFill>
                  <a:srgbClr val="002060"/>
                </a:solidFill>
              </a:rPr>
              <a:t>(“blue”)</a:t>
            </a:r>
            <a:endParaRPr lang="en-US" sz="2000" dirty="0">
              <a:solidFill>
                <a:srgbClr val="002060"/>
              </a:solidFill>
            </a:endParaRPr>
          </a:p>
          <a:p>
            <a:pPr marL="446088" lvl="1" indent="0">
              <a:spcAft>
                <a:spcPts val="400"/>
              </a:spcAft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for </a:t>
            </a:r>
            <a:r>
              <a:rPr lang="en-US" sz="2000" dirty="0" err="1">
                <a:solidFill>
                  <a:srgbClr val="002060"/>
                </a:solidFill>
              </a:rPr>
              <a:t>i</a:t>
            </a:r>
            <a:r>
              <a:rPr lang="en-US" sz="2000" dirty="0" smtClean="0">
                <a:solidFill>
                  <a:srgbClr val="002060"/>
                </a:solidFill>
              </a:rPr>
              <a:t> in range(3) :</a:t>
            </a:r>
          </a:p>
          <a:p>
            <a:pPr marL="903288" lvl="2">
              <a:spcAft>
                <a:spcPts val="400"/>
              </a:spcAft>
            </a:pPr>
            <a:r>
              <a:rPr lang="en-US" sz="2000" dirty="0" err="1" smtClean="0">
                <a:solidFill>
                  <a:srgbClr val="002060"/>
                </a:solidFill>
              </a:rPr>
              <a:t>sam.forward</a:t>
            </a:r>
            <a:r>
              <a:rPr lang="en-US" sz="2000" dirty="0" smtClean="0">
                <a:solidFill>
                  <a:srgbClr val="002060"/>
                </a:solidFill>
              </a:rPr>
              <a:t>(50</a:t>
            </a:r>
            <a:r>
              <a:rPr lang="en-US" sz="2000" dirty="0">
                <a:solidFill>
                  <a:srgbClr val="002060"/>
                </a:solidFill>
              </a:rPr>
              <a:t>)</a:t>
            </a:r>
          </a:p>
          <a:p>
            <a:pPr marL="903288" lvl="2">
              <a:spcAft>
                <a:spcPts val="400"/>
              </a:spcAft>
            </a:pPr>
            <a:r>
              <a:rPr lang="en-US" sz="2000" dirty="0" err="1" smtClean="0">
                <a:solidFill>
                  <a:srgbClr val="002060"/>
                </a:solidFill>
              </a:rPr>
              <a:t>sam.left</a:t>
            </a:r>
            <a:r>
              <a:rPr lang="en-US" sz="2000" dirty="0" smtClean="0">
                <a:solidFill>
                  <a:srgbClr val="002060"/>
                </a:solidFill>
              </a:rPr>
              <a:t>(120)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8709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functions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Breaking a program up into modules</a:t>
            </a:r>
          </a:p>
          <a:p>
            <a:pPr lvl="1"/>
            <a:r>
              <a:rPr lang="en-US" dirty="0" smtClean="0"/>
              <a:t>easier to manage</a:t>
            </a:r>
          </a:p>
          <a:p>
            <a:pPr lvl="1"/>
            <a:r>
              <a:rPr lang="en-US" dirty="0" smtClean="0"/>
              <a:t>easier to understand</a:t>
            </a:r>
          </a:p>
          <a:p>
            <a:pPr lvl="1"/>
            <a:r>
              <a:rPr lang="en-US" dirty="0" smtClean="0"/>
              <a:t>easier to reuse.</a:t>
            </a:r>
          </a:p>
          <a:p>
            <a:r>
              <a:rPr lang="en-US" dirty="0" smtClean="0"/>
              <a:t>Each module is a function</a:t>
            </a:r>
          </a:p>
          <a:p>
            <a:pPr lvl="1"/>
            <a:r>
              <a:rPr lang="en-US" dirty="0" smtClean="0"/>
              <a:t>has a name</a:t>
            </a:r>
          </a:p>
          <a:p>
            <a:pPr lvl="1"/>
            <a:r>
              <a:rPr lang="en-US" dirty="0" smtClean="0"/>
              <a:t>has parameters – specifying the information it needs</a:t>
            </a:r>
          </a:p>
          <a:p>
            <a:pPr marL="854075" lvl="2" indent="0">
              <a:spcBef>
                <a:spcPts val="1800"/>
              </a:spcBef>
              <a:spcAft>
                <a:spcPts val="0"/>
              </a:spcAft>
              <a:buNone/>
            </a:pPr>
            <a:r>
              <a:rPr lang="en-US" b="1" dirty="0" err="1" smtClean="0">
                <a:solidFill>
                  <a:srgbClr val="002060"/>
                </a:solidFill>
              </a:rPr>
              <a:t>def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draw_triangle</a:t>
            </a:r>
            <a:r>
              <a:rPr lang="en-US" dirty="0" smtClean="0">
                <a:solidFill>
                  <a:srgbClr val="002060"/>
                </a:solidFill>
              </a:rPr>
              <a:t> (turtle, size) :</a:t>
            </a:r>
          </a:p>
          <a:p>
            <a:pPr marL="1262063" lvl="3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rgbClr val="002060"/>
                </a:solidFill>
              </a:rPr>
              <a:t>for 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in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range(3) 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</a:p>
          <a:p>
            <a:pPr marL="1490663" lvl="4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turtle.forward</a:t>
            </a:r>
            <a:r>
              <a:rPr lang="en-US" dirty="0" smtClean="0">
                <a:solidFill>
                  <a:srgbClr val="002060"/>
                </a:solidFill>
              </a:rPr>
              <a:t>(size)</a:t>
            </a:r>
            <a:endParaRPr lang="en-US" dirty="0">
              <a:solidFill>
                <a:srgbClr val="002060"/>
              </a:solidFill>
            </a:endParaRPr>
          </a:p>
          <a:p>
            <a:pPr marL="1490663" lvl="4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turtle.left</a:t>
            </a:r>
            <a:r>
              <a:rPr lang="en-US" dirty="0" smtClean="0">
                <a:solidFill>
                  <a:srgbClr val="002060"/>
                </a:solidFill>
              </a:rPr>
              <a:t>(120)</a:t>
            </a:r>
          </a:p>
          <a:p>
            <a:pPr marL="1082676" lvl="3" indent="0">
              <a:spcBef>
                <a:spcPts val="400"/>
              </a:spcBef>
              <a:spcAft>
                <a:spcPts val="0"/>
              </a:spcAft>
              <a:buNone/>
            </a:pPr>
            <a:endParaRPr lang="en-US" dirty="0"/>
          </a:p>
          <a:p>
            <a:pPr lvl="1"/>
            <a:r>
              <a:rPr lang="en-US" dirty="0" smtClean="0"/>
              <a:t>when you call the function, you provide values for each parameter</a:t>
            </a:r>
          </a:p>
          <a:p>
            <a:pPr marL="854075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err="1" smtClean="0"/>
              <a:t>draw_triangle</a:t>
            </a:r>
            <a:r>
              <a:rPr lang="en-US" dirty="0" smtClean="0"/>
              <a:t>(</a:t>
            </a:r>
            <a:r>
              <a:rPr lang="en-US" dirty="0" err="1" smtClean="0"/>
              <a:t>sam</a:t>
            </a:r>
            <a:r>
              <a:rPr lang="en-US" dirty="0" smtClean="0"/>
              <a:t>, 80)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4">
              <a:defRPr/>
            </a:pPr>
            <a:fld id="{4FDCD316-EAA7-4300-97F6-D65E36BFED3A}" type="slidenum">
              <a:rPr lang="en-NZ" smtClean="0"/>
              <a:pPr lvl="4">
                <a:defRPr/>
              </a:pPr>
              <a:t>19</a:t>
            </a:fld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46690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People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Tutors:</a:t>
            </a:r>
          </a:p>
          <a:p>
            <a:r>
              <a:rPr lang="en-NZ" dirty="0" smtClean="0"/>
              <a:t>Peter </a:t>
            </a:r>
            <a:r>
              <a:rPr lang="en-NZ" dirty="0" err="1" smtClean="0"/>
              <a:t>Andreae</a:t>
            </a:r>
            <a:r>
              <a:rPr lang="en-NZ" dirty="0" smtClean="0"/>
              <a:t>,  	VUW</a:t>
            </a:r>
          </a:p>
          <a:p>
            <a:r>
              <a:rPr lang="en-NZ" dirty="0" smtClean="0"/>
              <a:t>Robert Sheehan,  U Auckland</a:t>
            </a:r>
          </a:p>
          <a:p>
            <a:r>
              <a:rPr lang="en-NZ" dirty="0" smtClean="0"/>
              <a:t>Heidi Newton,	VUW (</a:t>
            </a:r>
            <a:r>
              <a:rPr lang="en-NZ" dirty="0" err="1" smtClean="0"/>
              <a:t>prev</a:t>
            </a:r>
            <a:r>
              <a:rPr lang="en-NZ" dirty="0" smtClean="0"/>
              <a:t> </a:t>
            </a:r>
            <a:r>
              <a:rPr lang="en-NZ" dirty="0" err="1" smtClean="0"/>
              <a:t>Canty</a:t>
            </a:r>
            <a:r>
              <a:rPr lang="en-NZ" dirty="0" smtClean="0"/>
              <a:t>)</a:t>
            </a:r>
          </a:p>
          <a:p>
            <a:r>
              <a:rPr lang="en-NZ" dirty="0" smtClean="0"/>
              <a:t>Tim Bell		U </a:t>
            </a:r>
            <a:r>
              <a:rPr lang="en-NZ" dirty="0" smtClean="0"/>
              <a:t>Canterbury</a:t>
            </a:r>
          </a:p>
          <a:p>
            <a:r>
              <a:rPr lang="en-AU" dirty="0" smtClean="0"/>
              <a:t>Edward </a:t>
            </a:r>
            <a:r>
              <a:rPr lang="en-AU" dirty="0" err="1" smtClean="0"/>
              <a:t>Dalley</a:t>
            </a:r>
            <a:r>
              <a:rPr lang="en-AU" dirty="0" smtClean="0"/>
              <a:t>	U Canterbury</a:t>
            </a:r>
            <a:endParaRPr lang="en-NZ" dirty="0" smtClean="0"/>
          </a:p>
          <a:p>
            <a:endParaRPr lang="en-NZ" dirty="0"/>
          </a:p>
          <a:p>
            <a:pPr marL="0" indent="0">
              <a:buNone/>
            </a:pPr>
            <a:r>
              <a:rPr lang="en-NZ" dirty="0" smtClean="0"/>
              <a:t>Teachers:</a:t>
            </a:r>
          </a:p>
          <a:p>
            <a:pPr marL="373063" lvl="1" indent="0">
              <a:buNone/>
              <a:tabLst>
                <a:tab pos="2781300" algn="l"/>
                <a:tab pos="5292725" algn="l"/>
              </a:tabLst>
            </a:pPr>
            <a:r>
              <a:rPr lang="en-NZ" dirty="0"/>
              <a:t>Sarah </a:t>
            </a:r>
            <a:r>
              <a:rPr lang="en-NZ" dirty="0" err="1" smtClean="0"/>
              <a:t>Hailes</a:t>
            </a:r>
            <a:r>
              <a:rPr lang="en-NZ" dirty="0" smtClean="0"/>
              <a:t>, 	Daniel Greenwood, 	Chris Dillon, </a:t>
            </a:r>
            <a:br>
              <a:rPr lang="en-NZ" dirty="0" smtClean="0"/>
            </a:br>
            <a:r>
              <a:rPr lang="en-NZ" dirty="0" smtClean="0"/>
              <a:t>Paul Curry,	Irena </a:t>
            </a:r>
            <a:r>
              <a:rPr lang="en-NZ" dirty="0" err="1" smtClean="0"/>
              <a:t>Krchnavy</a:t>
            </a:r>
            <a:r>
              <a:rPr lang="en-NZ" dirty="0" smtClean="0"/>
              <a:t>, 	Alistair West, 	</a:t>
            </a:r>
            <a:br>
              <a:rPr lang="en-NZ" dirty="0" smtClean="0"/>
            </a:br>
            <a:r>
              <a:rPr lang="en-NZ" dirty="0" smtClean="0"/>
              <a:t>Giuseppe </a:t>
            </a:r>
            <a:r>
              <a:rPr lang="en-NZ" dirty="0" err="1" smtClean="0"/>
              <a:t>Cugilari</a:t>
            </a:r>
            <a:r>
              <a:rPr lang="en-NZ" dirty="0" smtClean="0"/>
              <a:t>, 	Trish McKay, 	Rowena Bullock, 	</a:t>
            </a:r>
            <a:br>
              <a:rPr lang="en-NZ" dirty="0" smtClean="0"/>
            </a:br>
            <a:r>
              <a:rPr lang="en-NZ" dirty="0" smtClean="0"/>
              <a:t>Alison Chester, 	Tim Curran, 	Steve </a:t>
            </a:r>
            <a:r>
              <a:rPr lang="en-NZ" dirty="0" err="1" smtClean="0"/>
              <a:t>Rodkiss</a:t>
            </a:r>
            <a:r>
              <a:rPr lang="en-NZ" dirty="0" smtClean="0"/>
              <a:t>, 	</a:t>
            </a:r>
            <a:br>
              <a:rPr lang="en-NZ" dirty="0" smtClean="0"/>
            </a:br>
            <a:r>
              <a:rPr lang="en-NZ" dirty="0" smtClean="0"/>
              <a:t>Karen Clark</a:t>
            </a:r>
            <a:r>
              <a:rPr lang="en-NZ" dirty="0" smtClean="0"/>
              <a:t>,	Paul </a:t>
            </a:r>
            <a:r>
              <a:rPr lang="en-NZ" smtClean="0"/>
              <a:t>Akula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4">
              <a:defRPr/>
            </a:pPr>
            <a:fld id="{4FDCD316-EAA7-4300-97F6-D65E36BFED3A}" type="slidenum">
              <a:rPr lang="en-NZ" smtClean="0"/>
              <a:pPr lvl="4">
                <a:defRPr/>
              </a:pPr>
              <a:t>2</a:t>
            </a:fld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221988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functions for drawing stars and moons</a:t>
            </a:r>
          </a:p>
          <a:p>
            <a:r>
              <a:rPr lang="en-US" dirty="0" smtClean="0"/>
              <a:t>Write a program that uses those functions to draw a sky.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4">
              <a:defRPr/>
            </a:pPr>
            <a:fld id="{4FDCD316-EAA7-4300-97F6-D65E36BFED3A}" type="slidenum">
              <a:rPr lang="en-NZ" smtClean="0"/>
              <a:pPr lvl="4">
                <a:defRPr/>
              </a:pPr>
              <a:t>20</a:t>
            </a:fld>
            <a:endParaRPr lang="en-NZ" sz="2400" dirty="0"/>
          </a:p>
        </p:txBody>
      </p:sp>
      <p:sp>
        <p:nvSpPr>
          <p:cNvPr id="5" name="5-Point Star 4"/>
          <p:cNvSpPr/>
          <p:nvPr/>
        </p:nvSpPr>
        <p:spPr bwMode="auto">
          <a:xfrm>
            <a:off x="2699792" y="2348880"/>
            <a:ext cx="504056" cy="432048"/>
          </a:xfrm>
          <a:prstGeom prst="star5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-Point Star 5"/>
          <p:cNvSpPr/>
          <p:nvPr/>
        </p:nvSpPr>
        <p:spPr bwMode="auto">
          <a:xfrm>
            <a:off x="2699792" y="2996952"/>
            <a:ext cx="504056" cy="432048"/>
          </a:xfrm>
          <a:prstGeom prst="star5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5-Point Star 6"/>
          <p:cNvSpPr/>
          <p:nvPr/>
        </p:nvSpPr>
        <p:spPr bwMode="auto">
          <a:xfrm>
            <a:off x="2699792" y="3717032"/>
            <a:ext cx="504056" cy="432048"/>
          </a:xfrm>
          <a:prstGeom prst="star5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5-Point Star 7"/>
          <p:cNvSpPr/>
          <p:nvPr/>
        </p:nvSpPr>
        <p:spPr bwMode="auto">
          <a:xfrm>
            <a:off x="5508104" y="2348880"/>
            <a:ext cx="504056" cy="432048"/>
          </a:xfrm>
          <a:prstGeom prst="star5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5-Point Star 8"/>
          <p:cNvSpPr/>
          <p:nvPr/>
        </p:nvSpPr>
        <p:spPr bwMode="auto">
          <a:xfrm>
            <a:off x="5508104" y="2996952"/>
            <a:ext cx="504056" cy="432048"/>
          </a:xfrm>
          <a:prstGeom prst="star5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5-Point Star 9"/>
          <p:cNvSpPr/>
          <p:nvPr/>
        </p:nvSpPr>
        <p:spPr bwMode="auto">
          <a:xfrm>
            <a:off x="5508104" y="3717032"/>
            <a:ext cx="504056" cy="432048"/>
          </a:xfrm>
          <a:prstGeom prst="star5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Moon 10"/>
          <p:cNvSpPr/>
          <p:nvPr/>
        </p:nvSpPr>
        <p:spPr bwMode="auto">
          <a:xfrm>
            <a:off x="4067944" y="2755776"/>
            <a:ext cx="457200" cy="914400"/>
          </a:xfrm>
          <a:prstGeom prst="moon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Moon 11"/>
          <p:cNvSpPr/>
          <p:nvPr/>
        </p:nvSpPr>
        <p:spPr bwMode="auto">
          <a:xfrm>
            <a:off x="6608711" y="2755776"/>
            <a:ext cx="457200" cy="914400"/>
          </a:xfrm>
          <a:prstGeom prst="moon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Moon 12"/>
          <p:cNvSpPr/>
          <p:nvPr/>
        </p:nvSpPr>
        <p:spPr bwMode="auto">
          <a:xfrm>
            <a:off x="1475656" y="2755776"/>
            <a:ext cx="457200" cy="914400"/>
          </a:xfrm>
          <a:prstGeom prst="moon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06856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Lists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NZ" dirty="0" smtClean="0"/>
              <a:t>Lists are a collection of items in order</a:t>
            </a:r>
          </a:p>
          <a:p>
            <a:pPr lvl="1"/>
            <a:r>
              <a:rPr lang="en-NZ" dirty="0" smtClean="0"/>
              <a:t>can act on individual elements, indexed by position (0,1,2….)  </a:t>
            </a:r>
          </a:p>
          <a:p>
            <a:pPr lvl="1"/>
            <a:r>
              <a:rPr lang="en-NZ" dirty="0" smtClean="0"/>
              <a:t>Like arrays, but better</a:t>
            </a:r>
          </a:p>
          <a:p>
            <a:pPr lvl="1"/>
            <a:r>
              <a:rPr lang="en-NZ" dirty="0" smtClean="0"/>
              <a:t>can be extended or shortened</a:t>
            </a:r>
          </a:p>
          <a:p>
            <a:pPr lvl="1"/>
            <a:r>
              <a:rPr lang="en-NZ" dirty="0" smtClean="0"/>
              <a:t>can be acted on as a whole</a:t>
            </a:r>
          </a:p>
          <a:p>
            <a:pPr lvl="2"/>
            <a:r>
              <a:rPr lang="en-NZ" dirty="0" err="1" smtClean="0"/>
              <a:t>eg</a:t>
            </a:r>
            <a:r>
              <a:rPr lang="en-NZ" dirty="0" smtClean="0"/>
              <a:t>, can be stored in variable, passed to function, printed out, …</a:t>
            </a:r>
          </a:p>
          <a:p>
            <a:pPr lvl="0"/>
            <a:r>
              <a:rPr lang="en-NZ" dirty="0" smtClean="0"/>
              <a:t>Written with square </a:t>
            </a:r>
            <a:r>
              <a:rPr lang="en-NZ" dirty="0"/>
              <a:t>brackets, comma separated, </a:t>
            </a:r>
            <a:endParaRPr lang="en-NZ" dirty="0" smtClean="0"/>
          </a:p>
          <a:p>
            <a:pPr lvl="1"/>
            <a:r>
              <a:rPr lang="en-NZ" dirty="0" err="1" smtClean="0"/>
              <a:t>eg</a:t>
            </a:r>
            <a:r>
              <a:rPr lang="en-NZ" dirty="0" smtClean="0"/>
              <a:t>     	</a:t>
            </a:r>
            <a:r>
              <a:rPr lang="en-NZ" dirty="0" smtClean="0">
                <a:solidFill>
                  <a:srgbClr val="002060"/>
                </a:solidFill>
              </a:rPr>
              <a:t>names = ["peter", "</a:t>
            </a:r>
            <a:r>
              <a:rPr lang="en-NZ" dirty="0" err="1" smtClean="0">
                <a:solidFill>
                  <a:srgbClr val="002060"/>
                </a:solidFill>
              </a:rPr>
              <a:t>james</a:t>
            </a:r>
            <a:r>
              <a:rPr lang="en-NZ" dirty="0" smtClean="0">
                <a:solidFill>
                  <a:srgbClr val="002060"/>
                </a:solidFill>
              </a:rPr>
              <a:t>", "</a:t>
            </a:r>
            <a:r>
              <a:rPr lang="en-NZ" dirty="0" err="1" smtClean="0">
                <a:solidFill>
                  <a:srgbClr val="002060"/>
                </a:solidFill>
              </a:rPr>
              <a:t>justine</a:t>
            </a:r>
            <a:r>
              <a:rPr lang="en-NZ" dirty="0" smtClean="0">
                <a:solidFill>
                  <a:srgbClr val="002060"/>
                </a:solidFill>
              </a:rPr>
              <a:t>"]</a:t>
            </a:r>
            <a:br>
              <a:rPr lang="en-NZ" dirty="0" smtClean="0">
                <a:solidFill>
                  <a:srgbClr val="002060"/>
                </a:solidFill>
              </a:rPr>
            </a:br>
            <a:r>
              <a:rPr lang="en-NZ" dirty="0" smtClean="0">
                <a:solidFill>
                  <a:srgbClr val="002060"/>
                </a:solidFill>
              </a:rPr>
              <a:t>		ages = [ ]</a:t>
            </a:r>
            <a:endParaRPr lang="en-NZ" dirty="0">
              <a:solidFill>
                <a:srgbClr val="002060"/>
              </a:solidFill>
            </a:endParaRPr>
          </a:p>
          <a:p>
            <a:pPr lvl="0"/>
            <a:r>
              <a:rPr lang="en-NZ" dirty="0" smtClean="0"/>
              <a:t>Access using index inside [ ]: </a:t>
            </a:r>
          </a:p>
          <a:p>
            <a:pPr marL="1227138" lvl="3" indent="0">
              <a:buNone/>
            </a:pPr>
            <a:r>
              <a:rPr lang="en-NZ" dirty="0" smtClean="0"/>
              <a:t> 	</a:t>
            </a:r>
            <a:r>
              <a:rPr lang="en-NZ" dirty="0" smtClean="0">
                <a:solidFill>
                  <a:srgbClr val="002060"/>
                </a:solidFill>
              </a:rPr>
              <a:t>print(names[ 2 ] )</a:t>
            </a:r>
            <a:br>
              <a:rPr lang="en-NZ" dirty="0" smtClean="0">
                <a:solidFill>
                  <a:srgbClr val="002060"/>
                </a:solidFill>
              </a:rPr>
            </a:br>
            <a:r>
              <a:rPr lang="en-NZ" dirty="0" smtClean="0">
                <a:solidFill>
                  <a:srgbClr val="002060"/>
                </a:solidFill>
              </a:rPr>
              <a:t>	names[ </a:t>
            </a:r>
            <a:r>
              <a:rPr lang="en-NZ" dirty="0" err="1" smtClean="0">
                <a:solidFill>
                  <a:srgbClr val="002060"/>
                </a:solidFill>
              </a:rPr>
              <a:t>i</a:t>
            </a:r>
            <a:r>
              <a:rPr lang="en-NZ" dirty="0" smtClean="0">
                <a:solidFill>
                  <a:srgbClr val="002060"/>
                </a:solidFill>
              </a:rPr>
              <a:t> ] = “</a:t>
            </a:r>
            <a:r>
              <a:rPr lang="en-NZ" dirty="0" err="1">
                <a:solidFill>
                  <a:srgbClr val="002060"/>
                </a:solidFill>
              </a:rPr>
              <a:t>j</a:t>
            </a:r>
            <a:r>
              <a:rPr lang="en-NZ" dirty="0" err="1" smtClean="0">
                <a:solidFill>
                  <a:srgbClr val="002060"/>
                </a:solidFill>
              </a:rPr>
              <a:t>im</a:t>
            </a:r>
            <a:r>
              <a:rPr lang="en-NZ" dirty="0" smtClean="0">
                <a:solidFill>
                  <a:srgbClr val="002060"/>
                </a:solidFill>
              </a:rPr>
              <a:t>"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en-NZ" dirty="0" smtClean="0"/>
              <a:t>Append to end:</a:t>
            </a:r>
          </a:p>
          <a:p>
            <a:pPr marL="1865313" lvl="4" indent="-268288">
              <a:buFont typeface="Arial" pitchFamily="34" charset="0"/>
              <a:buChar char="•"/>
            </a:pPr>
            <a:r>
              <a:rPr lang="en-NZ" dirty="0" err="1" smtClean="0">
                <a:solidFill>
                  <a:srgbClr val="002060"/>
                </a:solidFill>
              </a:rPr>
              <a:t>names.append</a:t>
            </a:r>
            <a:r>
              <a:rPr lang="en-NZ" dirty="0" smtClean="0">
                <a:solidFill>
                  <a:srgbClr val="002060"/>
                </a:solidFill>
              </a:rPr>
              <a:t>("</a:t>
            </a:r>
            <a:r>
              <a:rPr lang="en-NZ" dirty="0" err="1" smtClean="0">
                <a:solidFill>
                  <a:srgbClr val="002060"/>
                </a:solidFill>
              </a:rPr>
              <a:t>jillian</a:t>
            </a:r>
            <a:r>
              <a:rPr lang="en-NZ" dirty="0" smtClean="0">
                <a:solidFill>
                  <a:srgbClr val="002060"/>
                </a:solidFill>
              </a:rPr>
              <a:t>")</a:t>
            </a:r>
            <a:endParaRPr lang="en-N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00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list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6088" lvl="1" indent="0">
              <a:buNone/>
            </a:pPr>
            <a:r>
              <a:rPr lang="en-NZ" dirty="0" err="1" smtClean="0">
                <a:solidFill>
                  <a:srgbClr val="002060"/>
                </a:solidFill>
              </a:rPr>
              <a:t>def</a:t>
            </a:r>
            <a:r>
              <a:rPr lang="en-NZ" dirty="0" smtClean="0">
                <a:solidFill>
                  <a:srgbClr val="002060"/>
                </a:solidFill>
              </a:rPr>
              <a:t> main () :</a:t>
            </a:r>
          </a:p>
          <a:p>
            <a:pPr marL="854075" lvl="2" indent="0">
              <a:buNone/>
            </a:pPr>
            <a:r>
              <a:rPr lang="en-NZ" dirty="0" smtClean="0">
                <a:solidFill>
                  <a:srgbClr val="002060"/>
                </a:solidFill>
              </a:rPr>
              <a:t>allowed </a:t>
            </a:r>
            <a:r>
              <a:rPr lang="en-NZ" dirty="0">
                <a:solidFill>
                  <a:srgbClr val="002060"/>
                </a:solidFill>
              </a:rPr>
              <a:t>= ["peter", "</a:t>
            </a:r>
            <a:r>
              <a:rPr lang="en-NZ" dirty="0" err="1">
                <a:solidFill>
                  <a:srgbClr val="002060"/>
                </a:solidFill>
              </a:rPr>
              <a:t>james</a:t>
            </a:r>
            <a:r>
              <a:rPr lang="en-NZ" dirty="0">
                <a:solidFill>
                  <a:srgbClr val="002060"/>
                </a:solidFill>
              </a:rPr>
              <a:t>", "</a:t>
            </a:r>
            <a:r>
              <a:rPr lang="en-NZ" dirty="0" err="1">
                <a:solidFill>
                  <a:srgbClr val="002060"/>
                </a:solidFill>
              </a:rPr>
              <a:t>justine</a:t>
            </a:r>
            <a:r>
              <a:rPr lang="en-NZ" dirty="0" smtClean="0">
                <a:solidFill>
                  <a:srgbClr val="002060"/>
                </a:solidFill>
              </a:rPr>
              <a:t>"]</a:t>
            </a:r>
            <a:endParaRPr lang="en-AU" dirty="0" smtClean="0">
              <a:solidFill>
                <a:srgbClr val="002060"/>
              </a:solidFill>
            </a:endParaRPr>
          </a:p>
          <a:p>
            <a:pPr marL="854075" lvl="2" indent="0">
              <a:buNone/>
            </a:pPr>
            <a:r>
              <a:rPr lang="en-AU" dirty="0" smtClean="0">
                <a:solidFill>
                  <a:srgbClr val="002060"/>
                </a:solidFill>
              </a:rPr>
              <a:t>name </a:t>
            </a:r>
            <a:r>
              <a:rPr lang="en-AU" dirty="0">
                <a:solidFill>
                  <a:srgbClr val="002060"/>
                </a:solidFill>
              </a:rPr>
              <a:t>= input</a:t>
            </a:r>
            <a:r>
              <a:rPr lang="en-AU" dirty="0" smtClean="0">
                <a:solidFill>
                  <a:srgbClr val="002060"/>
                </a:solidFill>
              </a:rPr>
              <a:t>(“Please enter name </a:t>
            </a:r>
            <a:r>
              <a:rPr lang="en-AU" dirty="0">
                <a:solidFill>
                  <a:srgbClr val="002060"/>
                </a:solidFill>
              </a:rPr>
              <a:t>") </a:t>
            </a:r>
          </a:p>
          <a:p>
            <a:pPr marL="854075" lvl="2" indent="0">
              <a:buNone/>
            </a:pPr>
            <a:r>
              <a:rPr lang="en-AU" b="1" dirty="0" smtClean="0">
                <a:solidFill>
                  <a:srgbClr val="002060"/>
                </a:solidFill>
              </a:rPr>
              <a:t>for  </a:t>
            </a:r>
            <a:r>
              <a:rPr lang="en-AU" dirty="0" err="1" smtClean="0">
                <a:solidFill>
                  <a:srgbClr val="002060"/>
                </a:solidFill>
              </a:rPr>
              <a:t>i</a:t>
            </a:r>
            <a:r>
              <a:rPr lang="en-AU" dirty="0" smtClean="0">
                <a:solidFill>
                  <a:srgbClr val="002060"/>
                </a:solidFill>
              </a:rPr>
              <a:t> in range(</a:t>
            </a:r>
            <a:r>
              <a:rPr lang="en-AU" dirty="0" err="1" smtClean="0">
                <a:solidFill>
                  <a:srgbClr val="002060"/>
                </a:solidFill>
              </a:rPr>
              <a:t>len</a:t>
            </a:r>
            <a:r>
              <a:rPr lang="en-AU" dirty="0" smtClean="0">
                <a:solidFill>
                  <a:srgbClr val="002060"/>
                </a:solidFill>
              </a:rPr>
              <a:t>(allowed)) </a:t>
            </a:r>
            <a:r>
              <a:rPr lang="en-AU" dirty="0">
                <a:solidFill>
                  <a:srgbClr val="002060"/>
                </a:solidFill>
              </a:rPr>
              <a:t>: </a:t>
            </a:r>
          </a:p>
          <a:p>
            <a:pPr marL="1262063" lvl="3" indent="0">
              <a:spcAft>
                <a:spcPts val="400"/>
              </a:spcAft>
              <a:buNone/>
            </a:pPr>
            <a:r>
              <a:rPr lang="en-AU" b="1" dirty="0" smtClean="0">
                <a:solidFill>
                  <a:srgbClr val="002060"/>
                </a:solidFill>
              </a:rPr>
              <a:t>if</a:t>
            </a:r>
            <a:r>
              <a:rPr lang="en-AU" dirty="0" smtClean="0">
                <a:solidFill>
                  <a:srgbClr val="002060"/>
                </a:solidFill>
              </a:rPr>
              <a:t> name == allowed[</a:t>
            </a:r>
            <a:r>
              <a:rPr lang="en-AU" dirty="0" err="1" smtClean="0">
                <a:solidFill>
                  <a:srgbClr val="002060"/>
                </a:solidFill>
              </a:rPr>
              <a:t>i</a:t>
            </a:r>
            <a:r>
              <a:rPr lang="en-AU" dirty="0" smtClean="0">
                <a:solidFill>
                  <a:srgbClr val="002060"/>
                </a:solidFill>
              </a:rPr>
              <a:t>] :</a:t>
            </a:r>
          </a:p>
          <a:p>
            <a:pPr marL="1670050" lvl="4" indent="0">
              <a:spcAft>
                <a:spcPts val="400"/>
              </a:spcAft>
              <a:buNone/>
            </a:pPr>
            <a:r>
              <a:rPr lang="en-AU" dirty="0" smtClean="0">
                <a:solidFill>
                  <a:srgbClr val="002060"/>
                </a:solidFill>
              </a:rPr>
              <a:t>print</a:t>
            </a:r>
            <a:r>
              <a:rPr lang="en-AU" dirty="0">
                <a:solidFill>
                  <a:srgbClr val="002060"/>
                </a:solidFill>
              </a:rPr>
              <a:t>("Yes, you </a:t>
            </a:r>
            <a:r>
              <a:rPr lang="en-AU" dirty="0" smtClean="0">
                <a:solidFill>
                  <a:srgbClr val="002060"/>
                </a:solidFill>
              </a:rPr>
              <a:t>may enter")</a:t>
            </a:r>
          </a:p>
          <a:p>
            <a:pPr marL="1262063" lvl="3" indent="0">
              <a:spcAft>
                <a:spcPts val="400"/>
              </a:spcAft>
              <a:buNone/>
            </a:pPr>
            <a:r>
              <a:rPr lang="en-AU" b="1" dirty="0" smtClean="0">
                <a:solidFill>
                  <a:srgbClr val="002060"/>
                </a:solidFill>
              </a:rPr>
              <a:t>else</a:t>
            </a:r>
            <a:r>
              <a:rPr lang="en-AU" dirty="0" smtClean="0">
                <a:solidFill>
                  <a:srgbClr val="002060"/>
                </a:solidFill>
              </a:rPr>
              <a:t> </a:t>
            </a:r>
            <a:r>
              <a:rPr lang="en-AU" dirty="0">
                <a:solidFill>
                  <a:srgbClr val="002060"/>
                </a:solidFill>
              </a:rPr>
              <a:t>:</a:t>
            </a:r>
          </a:p>
          <a:p>
            <a:pPr marL="1670050" lvl="4" indent="0">
              <a:spcAft>
                <a:spcPts val="400"/>
              </a:spcAft>
              <a:buNone/>
            </a:pPr>
            <a:r>
              <a:rPr lang="en-AU" dirty="0">
                <a:solidFill>
                  <a:srgbClr val="002060"/>
                </a:solidFill>
              </a:rPr>
              <a:t>print</a:t>
            </a:r>
            <a:r>
              <a:rPr lang="en-AU" dirty="0" smtClean="0">
                <a:solidFill>
                  <a:srgbClr val="002060"/>
                </a:solidFill>
              </a:rPr>
              <a:t>(“Sorry, you are not allowed”)</a:t>
            </a:r>
          </a:p>
          <a:p>
            <a:pPr marL="1670050" lvl="4" indent="0">
              <a:spcAft>
                <a:spcPts val="400"/>
              </a:spcAft>
              <a:buNone/>
            </a:pPr>
            <a:endParaRPr lang="en-AU" dirty="0" smtClean="0">
              <a:solidFill>
                <a:srgbClr val="002060"/>
              </a:solidFill>
            </a:endParaRPr>
          </a:p>
          <a:p>
            <a:pPr marL="446088" lvl="1" indent="0">
              <a:spcAft>
                <a:spcPts val="400"/>
              </a:spcAft>
              <a:buNone/>
            </a:pPr>
            <a:r>
              <a:rPr lang="en-AU" dirty="0" smtClean="0">
                <a:solidFill>
                  <a:srgbClr val="002060"/>
                </a:solidFill>
              </a:rPr>
              <a:t>main()</a:t>
            </a:r>
            <a:endParaRPr lang="en-AU" dirty="0">
              <a:solidFill>
                <a:srgbClr val="002060"/>
              </a:solidFill>
            </a:endParaRPr>
          </a:p>
          <a:p>
            <a:pPr marL="446088" lvl="1" indent="0">
              <a:spcAft>
                <a:spcPts val="400"/>
              </a:spcAft>
              <a:buNone/>
            </a:pPr>
            <a:endParaRPr lang="en-AU" dirty="0"/>
          </a:p>
          <a:p>
            <a:pPr marL="446088" lvl="1" indent="0">
              <a:buNone/>
            </a:pPr>
            <a:endParaRPr lang="en-AU" dirty="0"/>
          </a:p>
          <a:p>
            <a:pPr marL="446088" lvl="1" indent="0">
              <a:buNone/>
            </a:pPr>
            <a:endParaRPr lang="en-NZ" dirty="0" smtClean="0"/>
          </a:p>
          <a:p>
            <a:pPr marL="446088" lvl="1" indent="0">
              <a:buNone/>
            </a:pPr>
            <a:endParaRPr lang="en-NZ" dirty="0" smtClean="0"/>
          </a:p>
          <a:p>
            <a:pPr marL="446088" lvl="1" indent="0">
              <a:buNone/>
            </a:pPr>
            <a:r>
              <a:rPr lang="en-US" dirty="0" smtClean="0"/>
              <a:t> 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4">
              <a:defRPr/>
            </a:pPr>
            <a:fld id="{4FDCD316-EAA7-4300-97F6-D65E36BFED3A}" type="slidenum">
              <a:rPr lang="en-NZ" smtClean="0"/>
              <a:pPr lvl="4">
                <a:defRPr/>
              </a:pPr>
              <a:t>22</a:t>
            </a:fld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28838217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list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6088" lvl="1" indent="0">
              <a:spcAft>
                <a:spcPts val="0"/>
              </a:spcAft>
              <a:buNone/>
            </a:pPr>
            <a:r>
              <a:rPr lang="en-NZ" dirty="0" err="1" smtClean="0">
                <a:solidFill>
                  <a:srgbClr val="002060"/>
                </a:solidFill>
              </a:rPr>
              <a:t>def</a:t>
            </a:r>
            <a:r>
              <a:rPr lang="en-NZ" dirty="0" smtClean="0">
                <a:solidFill>
                  <a:srgbClr val="002060"/>
                </a:solidFill>
              </a:rPr>
              <a:t> main2 () :</a:t>
            </a:r>
          </a:p>
          <a:p>
            <a:pPr marL="854075" lvl="2" indent="0">
              <a:spcAft>
                <a:spcPts val="0"/>
              </a:spcAft>
              <a:buNone/>
            </a:pPr>
            <a:r>
              <a:rPr lang="en-NZ" dirty="0" smtClean="0">
                <a:solidFill>
                  <a:srgbClr val="002060"/>
                </a:solidFill>
              </a:rPr>
              <a:t>allowed </a:t>
            </a:r>
            <a:r>
              <a:rPr lang="en-NZ" dirty="0">
                <a:solidFill>
                  <a:srgbClr val="002060"/>
                </a:solidFill>
              </a:rPr>
              <a:t>= ["peter", "</a:t>
            </a:r>
            <a:r>
              <a:rPr lang="en-NZ" dirty="0" err="1">
                <a:solidFill>
                  <a:srgbClr val="002060"/>
                </a:solidFill>
              </a:rPr>
              <a:t>james</a:t>
            </a:r>
            <a:r>
              <a:rPr lang="en-NZ" dirty="0">
                <a:solidFill>
                  <a:srgbClr val="002060"/>
                </a:solidFill>
              </a:rPr>
              <a:t>", "</a:t>
            </a:r>
            <a:r>
              <a:rPr lang="en-NZ" dirty="0" err="1">
                <a:solidFill>
                  <a:srgbClr val="002060"/>
                </a:solidFill>
              </a:rPr>
              <a:t>justine</a:t>
            </a:r>
            <a:r>
              <a:rPr lang="en-NZ" dirty="0" smtClean="0">
                <a:solidFill>
                  <a:srgbClr val="002060"/>
                </a:solidFill>
              </a:rPr>
              <a:t>"]</a:t>
            </a:r>
          </a:p>
          <a:p>
            <a:pPr marL="854075" lvl="2" indent="0">
              <a:spcAft>
                <a:spcPts val="0"/>
              </a:spcAft>
              <a:buNone/>
            </a:pPr>
            <a:r>
              <a:rPr lang="en-AU" dirty="0" smtClean="0">
                <a:solidFill>
                  <a:srgbClr val="002060"/>
                </a:solidFill>
              </a:rPr>
              <a:t>name </a:t>
            </a:r>
            <a:r>
              <a:rPr lang="en-AU" dirty="0">
                <a:solidFill>
                  <a:srgbClr val="002060"/>
                </a:solidFill>
              </a:rPr>
              <a:t>= input</a:t>
            </a:r>
            <a:r>
              <a:rPr lang="en-AU" dirty="0" smtClean="0">
                <a:solidFill>
                  <a:srgbClr val="002060"/>
                </a:solidFill>
              </a:rPr>
              <a:t>(“Please enter name </a:t>
            </a:r>
            <a:r>
              <a:rPr lang="en-AU" dirty="0">
                <a:solidFill>
                  <a:srgbClr val="002060"/>
                </a:solidFill>
              </a:rPr>
              <a:t>") </a:t>
            </a:r>
          </a:p>
          <a:p>
            <a:pPr marL="854075" lvl="2" indent="0">
              <a:spcAft>
                <a:spcPts val="0"/>
              </a:spcAft>
              <a:buNone/>
            </a:pPr>
            <a:r>
              <a:rPr lang="en-AU" b="1" dirty="0" smtClean="0">
                <a:solidFill>
                  <a:srgbClr val="002060"/>
                </a:solidFill>
              </a:rPr>
              <a:t>for  </a:t>
            </a:r>
            <a:r>
              <a:rPr lang="en-AU" dirty="0">
                <a:solidFill>
                  <a:srgbClr val="002060"/>
                </a:solidFill>
              </a:rPr>
              <a:t>n</a:t>
            </a:r>
            <a:r>
              <a:rPr lang="en-AU" dirty="0" smtClean="0">
                <a:solidFill>
                  <a:srgbClr val="002060"/>
                </a:solidFill>
              </a:rPr>
              <a:t> in allowed </a:t>
            </a:r>
            <a:r>
              <a:rPr lang="en-AU" dirty="0">
                <a:solidFill>
                  <a:srgbClr val="002060"/>
                </a:solidFill>
              </a:rPr>
              <a:t>: </a:t>
            </a:r>
          </a:p>
          <a:p>
            <a:pPr marL="1262063" lvl="3" indent="0">
              <a:spcAft>
                <a:spcPts val="0"/>
              </a:spcAft>
              <a:buNone/>
            </a:pPr>
            <a:r>
              <a:rPr lang="en-AU" b="1" dirty="0" smtClean="0">
                <a:solidFill>
                  <a:srgbClr val="002060"/>
                </a:solidFill>
              </a:rPr>
              <a:t>if</a:t>
            </a:r>
            <a:r>
              <a:rPr lang="en-AU" dirty="0" smtClean="0">
                <a:solidFill>
                  <a:srgbClr val="002060"/>
                </a:solidFill>
              </a:rPr>
              <a:t> name == n :</a:t>
            </a:r>
          </a:p>
          <a:p>
            <a:pPr marL="1670050" lvl="4" indent="0">
              <a:spcAft>
                <a:spcPts val="0"/>
              </a:spcAft>
              <a:buNone/>
            </a:pPr>
            <a:r>
              <a:rPr lang="en-AU" dirty="0" smtClean="0">
                <a:solidFill>
                  <a:srgbClr val="002060"/>
                </a:solidFill>
              </a:rPr>
              <a:t>print</a:t>
            </a:r>
            <a:r>
              <a:rPr lang="en-AU" dirty="0">
                <a:solidFill>
                  <a:srgbClr val="002060"/>
                </a:solidFill>
              </a:rPr>
              <a:t>("Yes, you </a:t>
            </a:r>
            <a:r>
              <a:rPr lang="en-AU" dirty="0" smtClean="0">
                <a:solidFill>
                  <a:srgbClr val="002060"/>
                </a:solidFill>
              </a:rPr>
              <a:t>may enter")</a:t>
            </a:r>
          </a:p>
          <a:p>
            <a:pPr marL="1262063" lvl="3" indent="0">
              <a:spcAft>
                <a:spcPts val="0"/>
              </a:spcAft>
              <a:buNone/>
            </a:pPr>
            <a:r>
              <a:rPr lang="en-AU" b="1" dirty="0" smtClean="0">
                <a:solidFill>
                  <a:srgbClr val="002060"/>
                </a:solidFill>
              </a:rPr>
              <a:t>else</a:t>
            </a:r>
            <a:r>
              <a:rPr lang="en-AU" dirty="0" smtClean="0">
                <a:solidFill>
                  <a:srgbClr val="002060"/>
                </a:solidFill>
              </a:rPr>
              <a:t> </a:t>
            </a:r>
            <a:r>
              <a:rPr lang="en-AU" dirty="0">
                <a:solidFill>
                  <a:srgbClr val="002060"/>
                </a:solidFill>
              </a:rPr>
              <a:t>:</a:t>
            </a:r>
          </a:p>
          <a:p>
            <a:pPr marL="1670050" lvl="4" indent="0">
              <a:spcAft>
                <a:spcPts val="0"/>
              </a:spcAft>
              <a:buNone/>
            </a:pPr>
            <a:r>
              <a:rPr lang="en-AU" dirty="0">
                <a:solidFill>
                  <a:srgbClr val="002060"/>
                </a:solidFill>
              </a:rPr>
              <a:t>print</a:t>
            </a:r>
            <a:r>
              <a:rPr lang="en-AU" dirty="0" smtClean="0">
                <a:solidFill>
                  <a:srgbClr val="002060"/>
                </a:solidFill>
              </a:rPr>
              <a:t>(“Sorry, you are not allowed”)</a:t>
            </a:r>
          </a:p>
          <a:p>
            <a:pPr marL="854075" lvl="2" indent="0">
              <a:spcAft>
                <a:spcPts val="0"/>
              </a:spcAft>
              <a:buNone/>
            </a:pPr>
            <a:endParaRPr lang="en-AU" dirty="0">
              <a:solidFill>
                <a:srgbClr val="002060"/>
              </a:solidFill>
            </a:endParaRPr>
          </a:p>
          <a:p>
            <a:pPr marL="446088" lvl="1" indent="0">
              <a:spcAft>
                <a:spcPts val="0"/>
              </a:spcAft>
              <a:buNone/>
            </a:pPr>
            <a:r>
              <a:rPr lang="en-NZ" dirty="0" err="1" smtClean="0">
                <a:solidFill>
                  <a:srgbClr val="002060"/>
                </a:solidFill>
              </a:rPr>
              <a:t>def</a:t>
            </a:r>
            <a:r>
              <a:rPr lang="en-NZ" dirty="0" smtClean="0">
                <a:solidFill>
                  <a:srgbClr val="002060"/>
                </a:solidFill>
              </a:rPr>
              <a:t> main3 () :</a:t>
            </a:r>
          </a:p>
          <a:p>
            <a:pPr marL="854075" lvl="2" indent="0">
              <a:spcAft>
                <a:spcPts val="0"/>
              </a:spcAft>
              <a:buNone/>
            </a:pPr>
            <a:r>
              <a:rPr lang="en-NZ" dirty="0" smtClean="0">
                <a:solidFill>
                  <a:srgbClr val="002060"/>
                </a:solidFill>
              </a:rPr>
              <a:t>allowed </a:t>
            </a:r>
            <a:r>
              <a:rPr lang="en-NZ" dirty="0">
                <a:solidFill>
                  <a:srgbClr val="002060"/>
                </a:solidFill>
              </a:rPr>
              <a:t>= ["peter", "</a:t>
            </a:r>
            <a:r>
              <a:rPr lang="en-NZ" dirty="0" err="1">
                <a:solidFill>
                  <a:srgbClr val="002060"/>
                </a:solidFill>
              </a:rPr>
              <a:t>james</a:t>
            </a:r>
            <a:r>
              <a:rPr lang="en-NZ" dirty="0">
                <a:solidFill>
                  <a:srgbClr val="002060"/>
                </a:solidFill>
              </a:rPr>
              <a:t>", "</a:t>
            </a:r>
            <a:r>
              <a:rPr lang="en-NZ" dirty="0" err="1">
                <a:solidFill>
                  <a:srgbClr val="002060"/>
                </a:solidFill>
              </a:rPr>
              <a:t>justine</a:t>
            </a:r>
            <a:r>
              <a:rPr lang="en-NZ" dirty="0" smtClean="0">
                <a:solidFill>
                  <a:srgbClr val="002060"/>
                </a:solidFill>
              </a:rPr>
              <a:t>"]</a:t>
            </a:r>
            <a:endParaRPr lang="en-NZ" dirty="0">
              <a:solidFill>
                <a:srgbClr val="002060"/>
              </a:solidFill>
            </a:endParaRPr>
          </a:p>
          <a:p>
            <a:pPr marL="854075" lvl="2" indent="0">
              <a:spcAft>
                <a:spcPts val="0"/>
              </a:spcAft>
              <a:buNone/>
            </a:pPr>
            <a:r>
              <a:rPr lang="en-AU" dirty="0">
                <a:solidFill>
                  <a:srgbClr val="002060"/>
                </a:solidFill>
              </a:rPr>
              <a:t>name = input(“Please enter name ") </a:t>
            </a:r>
            <a:r>
              <a:rPr lang="en-AU" dirty="0" smtClean="0">
                <a:solidFill>
                  <a:srgbClr val="002060"/>
                </a:solidFill>
              </a:rPr>
              <a:t> </a:t>
            </a:r>
          </a:p>
          <a:p>
            <a:pPr marL="854075" lvl="2" indent="0">
              <a:spcAft>
                <a:spcPts val="0"/>
              </a:spcAft>
              <a:buNone/>
            </a:pPr>
            <a:r>
              <a:rPr lang="en-AU" b="1" dirty="0" smtClean="0">
                <a:solidFill>
                  <a:srgbClr val="002060"/>
                </a:solidFill>
              </a:rPr>
              <a:t>if</a:t>
            </a:r>
            <a:r>
              <a:rPr lang="en-AU" dirty="0" smtClean="0">
                <a:solidFill>
                  <a:srgbClr val="002060"/>
                </a:solidFill>
              </a:rPr>
              <a:t> </a:t>
            </a:r>
            <a:r>
              <a:rPr lang="en-AU" dirty="0">
                <a:solidFill>
                  <a:srgbClr val="002060"/>
                </a:solidFill>
              </a:rPr>
              <a:t>name </a:t>
            </a:r>
            <a:r>
              <a:rPr lang="en-AU" dirty="0" smtClean="0">
                <a:solidFill>
                  <a:srgbClr val="002060"/>
                </a:solidFill>
              </a:rPr>
              <a:t>in allowed </a:t>
            </a:r>
            <a:r>
              <a:rPr lang="en-AU" dirty="0">
                <a:solidFill>
                  <a:srgbClr val="002060"/>
                </a:solidFill>
              </a:rPr>
              <a:t>:</a:t>
            </a:r>
          </a:p>
          <a:p>
            <a:pPr marL="1262063" lvl="3" indent="0">
              <a:spcAft>
                <a:spcPts val="0"/>
              </a:spcAft>
              <a:buNone/>
            </a:pPr>
            <a:r>
              <a:rPr lang="en-AU" dirty="0">
                <a:solidFill>
                  <a:srgbClr val="002060"/>
                </a:solidFill>
              </a:rPr>
              <a:t>print("Yes, you may enter")</a:t>
            </a:r>
          </a:p>
          <a:p>
            <a:pPr marL="854075" lvl="2" indent="0">
              <a:spcAft>
                <a:spcPts val="0"/>
              </a:spcAft>
              <a:buNone/>
            </a:pPr>
            <a:r>
              <a:rPr lang="en-AU" b="1" dirty="0">
                <a:solidFill>
                  <a:srgbClr val="002060"/>
                </a:solidFill>
              </a:rPr>
              <a:t>else</a:t>
            </a:r>
            <a:r>
              <a:rPr lang="en-AU" dirty="0">
                <a:solidFill>
                  <a:srgbClr val="002060"/>
                </a:solidFill>
              </a:rPr>
              <a:t> :</a:t>
            </a:r>
          </a:p>
          <a:p>
            <a:pPr marL="1262063" lvl="3" indent="0">
              <a:spcAft>
                <a:spcPts val="0"/>
              </a:spcAft>
              <a:buNone/>
            </a:pPr>
            <a:r>
              <a:rPr lang="en-AU" dirty="0">
                <a:solidFill>
                  <a:srgbClr val="002060"/>
                </a:solidFill>
              </a:rPr>
              <a:t>print(“Sorry, you are not allowed</a:t>
            </a:r>
            <a:r>
              <a:rPr lang="en-AU" dirty="0" smtClean="0">
                <a:solidFill>
                  <a:srgbClr val="002060"/>
                </a:solidFill>
              </a:rPr>
              <a:t>”)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AU" dirty="0" smtClean="0"/>
              <a:t>New for loop construct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AU" dirty="0" smtClean="0"/>
              <a:t>New condition construct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4">
              <a:defRPr/>
            </a:pPr>
            <a:fld id="{4FDCD316-EAA7-4300-97F6-D65E36BFED3A}" type="slidenum">
              <a:rPr lang="en-NZ" smtClean="0"/>
              <a:pPr lvl="4">
                <a:defRPr/>
              </a:pPr>
              <a:t>23</a:t>
            </a:fld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24368988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the allowed list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6088" lvl="1" indent="0">
              <a:spcAft>
                <a:spcPts val="0"/>
              </a:spcAft>
              <a:buNone/>
            </a:pPr>
            <a:r>
              <a:rPr lang="en-AU" dirty="0" err="1">
                <a:solidFill>
                  <a:srgbClr val="002060"/>
                </a:solidFill>
              </a:rPr>
              <a:t>def</a:t>
            </a:r>
            <a:r>
              <a:rPr lang="en-AU" dirty="0">
                <a:solidFill>
                  <a:srgbClr val="002060"/>
                </a:solidFill>
              </a:rPr>
              <a:t> </a:t>
            </a:r>
            <a:r>
              <a:rPr lang="en-AU" dirty="0" err="1">
                <a:solidFill>
                  <a:srgbClr val="002060"/>
                </a:solidFill>
              </a:rPr>
              <a:t>readAllowedNames</a:t>
            </a:r>
            <a:r>
              <a:rPr lang="en-AU" dirty="0">
                <a:solidFill>
                  <a:srgbClr val="002060"/>
                </a:solidFill>
              </a:rPr>
              <a:t> () :</a:t>
            </a:r>
          </a:p>
          <a:p>
            <a:pPr marL="446088" lvl="1" indent="0">
              <a:spcAft>
                <a:spcPts val="0"/>
              </a:spcAft>
              <a:buNone/>
            </a:pPr>
            <a:r>
              <a:rPr lang="en-AU" dirty="0">
                <a:solidFill>
                  <a:srgbClr val="002060"/>
                </a:solidFill>
              </a:rPr>
              <a:t>    names = [ ]</a:t>
            </a:r>
          </a:p>
          <a:p>
            <a:pPr marL="446088" lvl="1" indent="0">
              <a:spcAft>
                <a:spcPts val="0"/>
              </a:spcAft>
              <a:buNone/>
            </a:pPr>
            <a:r>
              <a:rPr lang="en-AU" dirty="0">
                <a:solidFill>
                  <a:srgbClr val="002060"/>
                </a:solidFill>
              </a:rPr>
              <a:t>    print("Please enter the allowed names. End with 'done'")</a:t>
            </a:r>
          </a:p>
          <a:p>
            <a:pPr marL="446088" lvl="1" indent="0">
              <a:spcAft>
                <a:spcPts val="0"/>
              </a:spcAft>
              <a:buNone/>
            </a:pPr>
            <a:r>
              <a:rPr lang="en-AU" dirty="0">
                <a:solidFill>
                  <a:srgbClr val="002060"/>
                </a:solidFill>
              </a:rPr>
              <a:t>    while True :</a:t>
            </a:r>
          </a:p>
          <a:p>
            <a:pPr marL="446088" lvl="1" indent="0">
              <a:spcAft>
                <a:spcPts val="0"/>
              </a:spcAft>
              <a:buNone/>
            </a:pPr>
            <a:r>
              <a:rPr lang="en-AU" dirty="0">
                <a:solidFill>
                  <a:srgbClr val="002060"/>
                </a:solidFill>
              </a:rPr>
              <a:t>        name = input("Name:")</a:t>
            </a:r>
          </a:p>
          <a:p>
            <a:pPr marL="446088" lvl="1" indent="0">
              <a:spcAft>
                <a:spcPts val="0"/>
              </a:spcAft>
              <a:buNone/>
            </a:pPr>
            <a:r>
              <a:rPr lang="en-AU" dirty="0">
                <a:solidFill>
                  <a:srgbClr val="002060"/>
                </a:solidFill>
              </a:rPr>
              <a:t>        if name == "done" :</a:t>
            </a:r>
          </a:p>
          <a:p>
            <a:pPr marL="446088" lvl="1" indent="0">
              <a:spcAft>
                <a:spcPts val="0"/>
              </a:spcAft>
              <a:buNone/>
            </a:pPr>
            <a:r>
              <a:rPr lang="en-AU" dirty="0">
                <a:solidFill>
                  <a:srgbClr val="002060"/>
                </a:solidFill>
              </a:rPr>
              <a:t>            break;</a:t>
            </a:r>
          </a:p>
          <a:p>
            <a:pPr marL="446088" lvl="1" indent="0">
              <a:spcAft>
                <a:spcPts val="0"/>
              </a:spcAft>
              <a:buNone/>
            </a:pPr>
            <a:r>
              <a:rPr lang="en-AU" dirty="0">
                <a:solidFill>
                  <a:srgbClr val="002060"/>
                </a:solidFill>
              </a:rPr>
              <a:t>        </a:t>
            </a:r>
            <a:r>
              <a:rPr lang="en-AU" dirty="0" err="1">
                <a:solidFill>
                  <a:srgbClr val="002060"/>
                </a:solidFill>
              </a:rPr>
              <a:t>names.append</a:t>
            </a:r>
            <a:r>
              <a:rPr lang="en-AU" dirty="0">
                <a:solidFill>
                  <a:srgbClr val="002060"/>
                </a:solidFill>
              </a:rPr>
              <a:t>(name)</a:t>
            </a:r>
          </a:p>
          <a:p>
            <a:pPr marL="446088" lvl="1" indent="0">
              <a:spcAft>
                <a:spcPts val="0"/>
              </a:spcAft>
              <a:buNone/>
            </a:pPr>
            <a:r>
              <a:rPr lang="en-AU" dirty="0">
                <a:solidFill>
                  <a:srgbClr val="002060"/>
                </a:solidFill>
              </a:rPr>
              <a:t>    return </a:t>
            </a:r>
            <a:r>
              <a:rPr lang="en-AU" dirty="0" smtClean="0">
                <a:solidFill>
                  <a:srgbClr val="002060"/>
                </a:solidFill>
              </a:rPr>
              <a:t>names</a:t>
            </a:r>
            <a:endParaRPr lang="en-AU" dirty="0">
              <a:solidFill>
                <a:srgbClr val="002060"/>
              </a:solidFill>
            </a:endParaRPr>
          </a:p>
          <a:p>
            <a:pPr marL="446088" lvl="1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AU" dirty="0" err="1">
                <a:solidFill>
                  <a:srgbClr val="002060"/>
                </a:solidFill>
              </a:rPr>
              <a:t>def</a:t>
            </a:r>
            <a:r>
              <a:rPr lang="en-AU" dirty="0">
                <a:solidFill>
                  <a:srgbClr val="002060"/>
                </a:solidFill>
              </a:rPr>
              <a:t> main () :</a:t>
            </a:r>
          </a:p>
          <a:p>
            <a:pPr marL="446088" lvl="1" indent="0">
              <a:spcAft>
                <a:spcPts val="0"/>
              </a:spcAft>
              <a:buNone/>
            </a:pPr>
            <a:r>
              <a:rPr lang="en-AU" dirty="0">
                <a:solidFill>
                  <a:srgbClr val="002060"/>
                </a:solidFill>
              </a:rPr>
              <a:t>    allowed = </a:t>
            </a:r>
            <a:r>
              <a:rPr lang="en-AU" dirty="0" err="1">
                <a:solidFill>
                  <a:srgbClr val="002060"/>
                </a:solidFill>
              </a:rPr>
              <a:t>readAllowedNames</a:t>
            </a:r>
            <a:r>
              <a:rPr lang="en-AU" dirty="0">
                <a:solidFill>
                  <a:srgbClr val="002060"/>
                </a:solidFill>
              </a:rPr>
              <a:t>()</a:t>
            </a:r>
          </a:p>
          <a:p>
            <a:pPr marL="446088" lvl="1" indent="0">
              <a:spcAft>
                <a:spcPts val="0"/>
              </a:spcAft>
              <a:buNone/>
            </a:pPr>
            <a:r>
              <a:rPr lang="en-AU" dirty="0">
                <a:solidFill>
                  <a:srgbClr val="002060"/>
                </a:solidFill>
              </a:rPr>
              <a:t>    while True :</a:t>
            </a:r>
          </a:p>
          <a:p>
            <a:pPr marL="446088" lvl="1" indent="0">
              <a:spcAft>
                <a:spcPts val="0"/>
              </a:spcAft>
              <a:buNone/>
            </a:pPr>
            <a:r>
              <a:rPr lang="en-AU" dirty="0">
                <a:solidFill>
                  <a:srgbClr val="002060"/>
                </a:solidFill>
              </a:rPr>
              <a:t>        name = input("Please enter name ") </a:t>
            </a:r>
          </a:p>
          <a:p>
            <a:pPr marL="446088" lvl="1" indent="0">
              <a:spcAft>
                <a:spcPts val="0"/>
              </a:spcAft>
              <a:buNone/>
            </a:pPr>
            <a:r>
              <a:rPr lang="en-AU" dirty="0">
                <a:solidFill>
                  <a:srgbClr val="002060"/>
                </a:solidFill>
              </a:rPr>
              <a:t>        if name in allowed :</a:t>
            </a:r>
          </a:p>
          <a:p>
            <a:pPr marL="446088" lvl="1" indent="0">
              <a:spcAft>
                <a:spcPts val="0"/>
              </a:spcAft>
              <a:buNone/>
            </a:pPr>
            <a:r>
              <a:rPr lang="en-AU" dirty="0">
                <a:solidFill>
                  <a:srgbClr val="002060"/>
                </a:solidFill>
              </a:rPr>
              <a:t>            print("Yes, you may enter")</a:t>
            </a:r>
          </a:p>
          <a:p>
            <a:pPr marL="446088" lvl="1" indent="0">
              <a:spcAft>
                <a:spcPts val="0"/>
              </a:spcAft>
              <a:buNone/>
            </a:pPr>
            <a:r>
              <a:rPr lang="en-AU" dirty="0">
                <a:solidFill>
                  <a:srgbClr val="002060"/>
                </a:solidFill>
              </a:rPr>
              <a:t>        else :</a:t>
            </a:r>
          </a:p>
          <a:p>
            <a:pPr marL="446088" lvl="1" indent="0">
              <a:spcAft>
                <a:spcPts val="0"/>
              </a:spcAft>
              <a:buNone/>
            </a:pPr>
            <a:r>
              <a:rPr lang="en-AU" dirty="0">
                <a:solidFill>
                  <a:srgbClr val="002060"/>
                </a:solidFill>
              </a:rPr>
              <a:t>            print("Sorry, you are not allowed</a:t>
            </a:r>
            <a:r>
              <a:rPr lang="en-AU" dirty="0" smtClean="0">
                <a:solidFill>
                  <a:srgbClr val="002060"/>
                </a:solidFill>
              </a:rPr>
              <a:t>")</a:t>
            </a:r>
            <a:endParaRPr lang="en-AU" dirty="0">
              <a:solidFill>
                <a:srgbClr val="002060"/>
              </a:solidFill>
            </a:endParaRPr>
          </a:p>
          <a:p>
            <a:pPr marL="446088" lvl="1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AU" dirty="0">
                <a:solidFill>
                  <a:srgbClr val="002060"/>
                </a:solidFill>
              </a:rPr>
              <a:t>main()</a:t>
            </a:r>
            <a:endParaRPr lang="en-NZ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4">
              <a:defRPr/>
            </a:pPr>
            <a:fld id="{4FDCD316-EAA7-4300-97F6-D65E36BFED3A}" type="slidenum">
              <a:rPr lang="en-NZ" smtClean="0"/>
              <a:pPr lvl="4">
                <a:defRPr/>
              </a:pPr>
              <a:t>24</a:t>
            </a:fld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27970554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To Do: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NZ" dirty="0"/>
              <a:t>stats:</a:t>
            </a:r>
          </a:p>
          <a:p>
            <a:pPr lvl="1"/>
            <a:r>
              <a:rPr lang="en-AU" dirty="0"/>
              <a:t>read a line of numbers into a list then find min, max, average</a:t>
            </a:r>
          </a:p>
          <a:p>
            <a:pPr lvl="1"/>
            <a:r>
              <a:rPr lang="en-AU" dirty="0"/>
              <a:t>list all </a:t>
            </a:r>
            <a:r>
              <a:rPr lang="en-AU" dirty="0" smtClean="0"/>
              <a:t>the numbers </a:t>
            </a:r>
            <a:r>
              <a:rPr lang="en-AU" dirty="0"/>
              <a:t>less </a:t>
            </a:r>
            <a:r>
              <a:rPr lang="en-AU" dirty="0" smtClean="0"/>
              <a:t>than </a:t>
            </a:r>
            <a:r>
              <a:rPr lang="en-AU" dirty="0"/>
              <a:t>the average</a:t>
            </a:r>
            <a:r>
              <a:rPr lang="en-AU" dirty="0" smtClean="0"/>
              <a:t>.</a:t>
            </a:r>
          </a:p>
          <a:p>
            <a:pPr lvl="0"/>
            <a:r>
              <a:rPr lang="en-NZ" dirty="0" err="1"/>
              <a:t>wordList</a:t>
            </a:r>
            <a:endParaRPr lang="en-NZ" dirty="0"/>
          </a:p>
          <a:p>
            <a:pPr lvl="1"/>
            <a:r>
              <a:rPr lang="en-AU" dirty="0"/>
              <a:t>read a list of words from user</a:t>
            </a:r>
          </a:p>
          <a:p>
            <a:pPr lvl="1"/>
            <a:r>
              <a:rPr lang="en-AU" dirty="0"/>
              <a:t>print out shortest and longest </a:t>
            </a:r>
            <a:r>
              <a:rPr lang="en-AU" dirty="0" smtClean="0"/>
              <a:t>word     (   </a:t>
            </a:r>
            <a:r>
              <a:rPr lang="en-AU" dirty="0" err="1" smtClean="0"/>
              <a:t>len</a:t>
            </a:r>
            <a:r>
              <a:rPr lang="en-AU" dirty="0" smtClean="0"/>
              <a:t>(“word”) </a:t>
            </a:r>
            <a:r>
              <a:rPr lang="en-AU" dirty="0" smtClean="0">
                <a:sym typeface="Wingdings" pitchFamily="2" charset="2"/>
              </a:rPr>
              <a:t> 4     )</a:t>
            </a:r>
            <a:endParaRPr lang="en-AU" dirty="0"/>
          </a:p>
          <a:p>
            <a:pPr lvl="1"/>
            <a:r>
              <a:rPr lang="en-AU" dirty="0"/>
              <a:t>any word starting with a </a:t>
            </a:r>
            <a:r>
              <a:rPr lang="en-AU" dirty="0" smtClean="0"/>
              <a:t>vowel            (   “word”[0]  </a:t>
            </a:r>
            <a:r>
              <a:rPr lang="en-AU" dirty="0" smtClean="0">
                <a:sym typeface="Wingdings" pitchFamily="2" charset="2"/>
              </a:rPr>
              <a:t> “w”    )</a:t>
            </a:r>
            <a:endParaRPr lang="en-AU" dirty="0"/>
          </a:p>
          <a:p>
            <a:pPr lvl="0"/>
            <a:r>
              <a:rPr lang="en-NZ" dirty="0" smtClean="0"/>
              <a:t>scrabble arranger:</a:t>
            </a:r>
            <a:endParaRPr lang="en-NZ" dirty="0"/>
          </a:p>
          <a:p>
            <a:pPr lvl="1"/>
            <a:r>
              <a:rPr lang="en-AU" dirty="0"/>
              <a:t>read a list of </a:t>
            </a:r>
            <a:r>
              <a:rPr lang="en-AU" dirty="0" smtClean="0"/>
              <a:t>letters</a:t>
            </a:r>
            <a:endParaRPr lang="en-AU" dirty="0"/>
          </a:p>
          <a:p>
            <a:pPr lvl="1"/>
            <a:r>
              <a:rPr lang="en-NZ" dirty="0" smtClean="0"/>
              <a:t>repeatedly :</a:t>
            </a:r>
            <a:endParaRPr lang="en-NZ" dirty="0"/>
          </a:p>
          <a:p>
            <a:pPr lvl="2"/>
            <a:r>
              <a:rPr lang="en-AU" dirty="0"/>
              <a:t>ask user for index of a </a:t>
            </a:r>
            <a:r>
              <a:rPr lang="en-AU" dirty="0" smtClean="0"/>
              <a:t>letter </a:t>
            </a:r>
            <a:r>
              <a:rPr lang="en-AU" dirty="0"/>
              <a:t>to move to the left</a:t>
            </a:r>
          </a:p>
          <a:p>
            <a:pPr lvl="2"/>
            <a:r>
              <a:rPr lang="en-AU" dirty="0"/>
              <a:t>swap the </a:t>
            </a:r>
            <a:r>
              <a:rPr lang="en-AU" dirty="0" smtClean="0"/>
              <a:t>letter </a:t>
            </a:r>
            <a:r>
              <a:rPr lang="en-AU" dirty="0"/>
              <a:t>with its neighbour</a:t>
            </a:r>
          </a:p>
          <a:p>
            <a:pPr lvl="2"/>
            <a:r>
              <a:rPr lang="en-NZ" dirty="0"/>
              <a:t>print out the </a:t>
            </a:r>
            <a:r>
              <a:rPr lang="en-NZ" dirty="0" smtClean="0"/>
              <a:t>list</a:t>
            </a:r>
            <a:endParaRPr lang="en-NZ" dirty="0"/>
          </a:p>
          <a:p>
            <a:pPr marL="446088" lvl="1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5923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Where are you?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NZ" dirty="0" smtClean="0"/>
              <a:t>No programming experience at all </a:t>
            </a:r>
            <a:br>
              <a:rPr lang="en-NZ" dirty="0" smtClean="0"/>
            </a:br>
            <a:r>
              <a:rPr lang="en-NZ" dirty="0" smtClean="0"/>
              <a:t>(not even scratch)</a:t>
            </a:r>
          </a:p>
          <a:p>
            <a:pPr marL="0" indent="0" algn="ctr">
              <a:buNone/>
            </a:pPr>
            <a:endParaRPr lang="en-NZ" dirty="0"/>
          </a:p>
          <a:p>
            <a:pPr marL="0" indent="0" algn="ctr">
              <a:buNone/>
            </a:pPr>
            <a:r>
              <a:rPr lang="en-NZ" dirty="0" smtClean="0"/>
              <a:t>Have done some Scratch/Alice, </a:t>
            </a:r>
            <a:br>
              <a:rPr lang="en-NZ" dirty="0" smtClean="0"/>
            </a:br>
            <a:r>
              <a:rPr lang="en-NZ" dirty="0" smtClean="0"/>
              <a:t>but no text languages</a:t>
            </a:r>
          </a:p>
          <a:p>
            <a:pPr marL="0" indent="0" algn="ctr">
              <a:buNone/>
            </a:pPr>
            <a:endParaRPr lang="en-NZ" dirty="0"/>
          </a:p>
          <a:p>
            <a:pPr marL="0" indent="0" algn="ctr">
              <a:buNone/>
            </a:pPr>
            <a:r>
              <a:rPr lang="en-NZ" dirty="0" smtClean="0"/>
              <a:t>Have done a little bit of programming </a:t>
            </a:r>
            <a:br>
              <a:rPr lang="en-NZ" dirty="0" smtClean="0"/>
            </a:br>
            <a:r>
              <a:rPr lang="en-NZ" dirty="0" smtClean="0"/>
              <a:t>in another text-based language</a:t>
            </a:r>
          </a:p>
          <a:p>
            <a:pPr marL="0" indent="0" algn="ctr">
              <a:buNone/>
            </a:pPr>
            <a:endParaRPr lang="en-NZ" dirty="0"/>
          </a:p>
          <a:p>
            <a:pPr marL="0" indent="0" algn="ctr">
              <a:buNone/>
            </a:pPr>
            <a:r>
              <a:rPr lang="en-NZ" dirty="0" smtClean="0"/>
              <a:t>Have done quite a bit of programming</a:t>
            </a:r>
            <a:br>
              <a:rPr lang="en-NZ" dirty="0" smtClean="0"/>
            </a:br>
            <a:r>
              <a:rPr lang="en-NZ" dirty="0" smtClean="0"/>
              <a:t>but not in Python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4">
              <a:defRPr/>
            </a:pPr>
            <a:fld id="{4FDCD316-EAA7-4300-97F6-D65E36BFED3A}" type="slidenum">
              <a:rPr lang="en-NZ" smtClean="0"/>
              <a:pPr lvl="4">
                <a:defRPr/>
              </a:pPr>
              <a:t>3</a:t>
            </a:fld>
            <a:endParaRPr lang="en-NZ" sz="2400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4499992" y="1844824"/>
            <a:ext cx="0" cy="576064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4499992" y="3212976"/>
            <a:ext cx="0" cy="576064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4499992" y="4653136"/>
            <a:ext cx="0" cy="576064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07078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The </a:t>
            </a:r>
            <a:r>
              <a:rPr lang="en-NZ" dirty="0" smtClean="0"/>
              <a:t>Programming Standards</a:t>
            </a:r>
            <a:r>
              <a:rPr lang="en-NZ" dirty="0"/>
              <a:t>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0"/>
              </a:spcAft>
            </a:pPr>
            <a:r>
              <a:rPr lang="en-NZ" dirty="0" smtClean="0"/>
              <a:t>Level 1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NZ" dirty="0" smtClean="0"/>
              <a:t>Variables and values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NZ" dirty="0" smtClean="0"/>
              <a:t>Conditionals (</a:t>
            </a:r>
            <a:r>
              <a:rPr lang="en-NZ" dirty="0" err="1" smtClean="0"/>
              <a:t>if..else</a:t>
            </a:r>
            <a:r>
              <a:rPr lang="en-NZ" dirty="0" smtClean="0"/>
              <a:t>),   loops (while…  for…)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NZ" dirty="0" smtClean="0"/>
              <a:t>Input and output</a:t>
            </a:r>
          </a:p>
          <a:p>
            <a:pPr lvl="0">
              <a:spcBef>
                <a:spcPts val="1800"/>
              </a:spcBef>
              <a:spcAft>
                <a:spcPts val="0"/>
              </a:spcAft>
            </a:pPr>
            <a:r>
              <a:rPr lang="en-NZ" dirty="0" smtClean="0"/>
              <a:t>What's added at level 2?</a:t>
            </a:r>
            <a:endParaRPr lang="en-NZ" dirty="0"/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NZ" dirty="0"/>
              <a:t> </a:t>
            </a:r>
            <a:r>
              <a:rPr lang="en-NZ" dirty="0" smtClean="0"/>
              <a:t>Program decomposed </a:t>
            </a:r>
            <a:r>
              <a:rPr lang="en-NZ" dirty="0"/>
              <a:t>into </a:t>
            </a:r>
            <a:r>
              <a:rPr lang="en-NZ" dirty="0" smtClean="0"/>
              <a:t>modules (functions)</a:t>
            </a:r>
            <a:endParaRPr lang="en-NZ" dirty="0"/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AU" dirty="0"/>
              <a:t> </a:t>
            </a:r>
            <a:r>
              <a:rPr lang="en-AU" dirty="0" smtClean="0"/>
              <a:t>Functions with </a:t>
            </a:r>
            <a:r>
              <a:rPr lang="en-AU" dirty="0"/>
              <a:t>parameters  (rules out Scratch)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NZ" dirty="0"/>
              <a:t> </a:t>
            </a:r>
            <a:r>
              <a:rPr lang="en-NZ" dirty="0" smtClean="0"/>
              <a:t>Lists/Arrays/Sequences</a:t>
            </a:r>
            <a:endParaRPr lang="en-NZ" dirty="0"/>
          </a:p>
          <a:p>
            <a:pPr lvl="0">
              <a:spcBef>
                <a:spcPts val="1800"/>
              </a:spcBef>
              <a:spcAft>
                <a:spcPts val="0"/>
              </a:spcAft>
            </a:pPr>
            <a:r>
              <a:rPr lang="en-NZ" dirty="0"/>
              <a:t>What's </a:t>
            </a:r>
            <a:r>
              <a:rPr lang="en-NZ" dirty="0" smtClean="0"/>
              <a:t>added </a:t>
            </a:r>
            <a:r>
              <a:rPr lang="en-NZ" dirty="0"/>
              <a:t>at level </a:t>
            </a:r>
            <a:r>
              <a:rPr lang="en-NZ" dirty="0" smtClean="0"/>
              <a:t>3?</a:t>
            </a:r>
            <a:endParaRPr lang="en-NZ" dirty="0"/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NZ" dirty="0" smtClean="0"/>
              <a:t>Simple GUI: event-based input  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NZ" dirty="0" smtClean="0"/>
              <a:t>Simple object oriented:  defining a class of objects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NZ" dirty="0" smtClean="0"/>
              <a:t>Staged development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NZ" dirty="0" smtClean="0"/>
              <a:t>Must be a text based language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NZ" dirty="0" smtClean="0"/>
              <a:t>Design and implementation integrated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1237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Text-based </a:t>
            </a:r>
            <a:r>
              <a:rPr lang="en-NZ" dirty="0" err="1" smtClean="0"/>
              <a:t>vs</a:t>
            </a:r>
            <a:r>
              <a:rPr lang="en-NZ" dirty="0" smtClean="0"/>
              <a:t> </a:t>
            </a:r>
            <a:r>
              <a:rPr lang="en-NZ" dirty="0" err="1" smtClean="0"/>
              <a:t>Drag&amp;Drop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NZ" dirty="0" smtClean="0"/>
              <a:t>Text-based Languages ( </a:t>
            </a:r>
            <a:r>
              <a:rPr lang="en-NZ" dirty="0" err="1" smtClean="0"/>
              <a:t>eg</a:t>
            </a:r>
            <a:r>
              <a:rPr lang="en-NZ" dirty="0" smtClean="0"/>
              <a:t> Python, Java, ….)</a:t>
            </a:r>
          </a:p>
          <a:p>
            <a:pPr marL="0" lvl="0" indent="0">
              <a:buNone/>
            </a:pPr>
            <a:r>
              <a:rPr lang="en-NZ" dirty="0"/>
              <a:t>	</a:t>
            </a:r>
            <a:r>
              <a:rPr lang="en-NZ" dirty="0" err="1" smtClean="0"/>
              <a:t>vs</a:t>
            </a:r>
            <a:endParaRPr lang="en-NZ" dirty="0" smtClean="0"/>
          </a:p>
          <a:p>
            <a:pPr marL="0" lvl="0" indent="0">
              <a:buNone/>
            </a:pPr>
            <a:r>
              <a:rPr lang="en-NZ" dirty="0" smtClean="0"/>
              <a:t>Drag and Drop Languages (</a:t>
            </a:r>
            <a:r>
              <a:rPr lang="en-NZ" dirty="0" err="1" smtClean="0"/>
              <a:t>eg</a:t>
            </a:r>
            <a:r>
              <a:rPr lang="en-NZ" dirty="0" smtClean="0"/>
              <a:t> Scratch, Alice)</a:t>
            </a:r>
          </a:p>
          <a:p>
            <a:pPr marL="0" lvl="0" indent="0">
              <a:buNone/>
            </a:pPr>
            <a:endParaRPr lang="en-NZ" dirty="0" smtClean="0"/>
          </a:p>
          <a:p>
            <a:pPr lvl="0"/>
            <a:r>
              <a:rPr lang="en-NZ" dirty="0" smtClean="0"/>
              <a:t>Just </a:t>
            </a:r>
            <a:r>
              <a:rPr lang="en-NZ" dirty="0"/>
              <a:t>the same</a:t>
            </a:r>
          </a:p>
          <a:p>
            <a:pPr lvl="0"/>
            <a:r>
              <a:rPr lang="en-AU" dirty="0" smtClean="0"/>
              <a:t>Text-based is </a:t>
            </a:r>
            <a:r>
              <a:rPr lang="en-AU" dirty="0"/>
              <a:t>harder for learners </a:t>
            </a:r>
            <a:r>
              <a:rPr lang="en-AU" dirty="0" smtClean="0"/>
              <a:t>because</a:t>
            </a:r>
          </a:p>
          <a:p>
            <a:pPr lvl="1"/>
            <a:r>
              <a:rPr lang="en-AU" dirty="0" smtClean="0"/>
              <a:t>There is </a:t>
            </a:r>
            <a:r>
              <a:rPr lang="en-AU" dirty="0"/>
              <a:t>much more to remember (no menu of options)</a:t>
            </a:r>
          </a:p>
          <a:p>
            <a:pPr lvl="1"/>
            <a:r>
              <a:rPr lang="en-AU" dirty="0" smtClean="0"/>
              <a:t>More </a:t>
            </a:r>
            <a:r>
              <a:rPr lang="en-AU" dirty="0"/>
              <a:t>detail to get right (or wrong</a:t>
            </a:r>
            <a:r>
              <a:rPr lang="en-AU" dirty="0" smtClean="0"/>
              <a:t>)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5757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Python vs other textual languages: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NZ" dirty="0"/>
              <a:t>Plus</a:t>
            </a:r>
          </a:p>
          <a:p>
            <a:pPr lvl="1"/>
            <a:r>
              <a:rPr lang="en-AU" dirty="0"/>
              <a:t>simple syntax rules (fewer details to get wrong)</a:t>
            </a:r>
          </a:p>
          <a:p>
            <a:pPr lvl="1"/>
            <a:r>
              <a:rPr lang="en-AU" dirty="0" err="1"/>
              <a:t>untyped</a:t>
            </a:r>
            <a:r>
              <a:rPr lang="en-AU" dirty="0"/>
              <a:t> variables and parameters (less </a:t>
            </a:r>
            <a:r>
              <a:rPr lang="en-AU" dirty="0" smtClean="0"/>
              <a:t>syntax </a:t>
            </a:r>
            <a:r>
              <a:rPr lang="en-AU" dirty="0"/>
              <a:t>to get wrong)</a:t>
            </a:r>
          </a:p>
          <a:p>
            <a:pPr lvl="1"/>
            <a:r>
              <a:rPr lang="en-AU" dirty="0"/>
              <a:t>interpreter (allows testing and experimenting)</a:t>
            </a:r>
          </a:p>
          <a:p>
            <a:pPr lvl="1"/>
            <a:r>
              <a:rPr lang="en-NZ" dirty="0"/>
              <a:t>lots of </a:t>
            </a:r>
            <a:r>
              <a:rPr lang="en-NZ" dirty="0" smtClean="0"/>
              <a:t>libraries (including turtle)</a:t>
            </a:r>
            <a:endParaRPr lang="en-NZ" dirty="0"/>
          </a:p>
          <a:p>
            <a:pPr lvl="0"/>
            <a:r>
              <a:rPr lang="en-NZ" dirty="0"/>
              <a:t>Minus</a:t>
            </a:r>
          </a:p>
          <a:p>
            <a:pPr lvl="1"/>
            <a:r>
              <a:rPr lang="en-AU" dirty="0" err="1"/>
              <a:t>untyped</a:t>
            </a:r>
            <a:r>
              <a:rPr lang="en-AU" dirty="0"/>
              <a:t> variables and parameters (computer can't help debug as much)</a:t>
            </a:r>
          </a:p>
          <a:p>
            <a:pPr lvl="1"/>
            <a:r>
              <a:rPr lang="en-AU" dirty="0"/>
              <a:t>interpreter (computer doesn't help debug as much)</a:t>
            </a:r>
          </a:p>
          <a:p>
            <a:pPr lvl="1"/>
            <a:r>
              <a:rPr lang="en-AU" dirty="0"/>
              <a:t>some inconsistencies, especially with lists.</a:t>
            </a:r>
          </a:p>
          <a:p>
            <a:pPr lvl="1"/>
            <a:r>
              <a:rPr lang="en-AU" dirty="0"/>
              <a:t>non-standard structures as well as common ones.</a:t>
            </a:r>
          </a:p>
        </p:txBody>
      </p:sp>
    </p:spTree>
    <p:extLst>
      <p:ext uri="{BB962C8B-B14F-4D97-AF65-F5344CB8AC3E}">
        <p14:creationId xmlns:p14="http://schemas.microsoft.com/office/powerpoint/2010/main" val="99601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Python syntax.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AU" dirty="0" smtClean="0"/>
              <a:t>(If you’ve used other text-based languages:)</a:t>
            </a:r>
          </a:p>
          <a:p>
            <a:pPr lvl="0">
              <a:spcBef>
                <a:spcPts val="1800"/>
              </a:spcBef>
            </a:pPr>
            <a:r>
              <a:rPr lang="en-AU" dirty="0" smtClean="0"/>
              <a:t>Don't </a:t>
            </a:r>
            <a:r>
              <a:rPr lang="en-AU" dirty="0"/>
              <a:t>have to specify types of variables</a:t>
            </a:r>
          </a:p>
          <a:p>
            <a:pPr lvl="0"/>
            <a:r>
              <a:rPr lang="en-AU" dirty="0"/>
              <a:t>Indentation is meaningful - specifies nesting</a:t>
            </a:r>
          </a:p>
          <a:p>
            <a:pPr lvl="0"/>
            <a:r>
              <a:rPr lang="en-AU" dirty="0" smtClean="0"/>
              <a:t>Very little required punctuation</a:t>
            </a:r>
          </a:p>
          <a:p>
            <a:pPr lvl="1"/>
            <a:r>
              <a:rPr lang="en-AU" dirty="0" smtClean="0"/>
              <a:t>if</a:t>
            </a:r>
            <a:r>
              <a:rPr lang="en-AU" dirty="0"/>
              <a:t>, while, for</a:t>
            </a:r>
            <a:r>
              <a:rPr lang="en-AU" dirty="0" smtClean="0"/>
              <a:t>, </a:t>
            </a:r>
            <a:r>
              <a:rPr lang="en-AU" dirty="0" err="1" smtClean="0"/>
              <a:t>def</a:t>
            </a:r>
            <a:r>
              <a:rPr lang="en-AU" dirty="0" smtClean="0"/>
              <a:t>    use  a :</a:t>
            </a:r>
          </a:p>
          <a:p>
            <a:pPr lvl="1"/>
            <a:r>
              <a:rPr lang="en-AU" dirty="0" smtClean="0"/>
              <a:t> " … "    or  ' …  '   or  ' ' ' …..  ' ' '     for strings</a:t>
            </a:r>
          </a:p>
          <a:p>
            <a:r>
              <a:rPr lang="en-AU" dirty="0" smtClean="0"/>
              <a:t>[ ]  for lists</a:t>
            </a:r>
          </a:p>
          <a:p>
            <a:r>
              <a:rPr lang="en-AU" dirty="0" smtClean="0"/>
              <a:t>( )  for function arguments/parameters</a:t>
            </a:r>
            <a:br>
              <a:rPr lang="en-AU" dirty="0" smtClean="0"/>
            </a:br>
            <a:r>
              <a:rPr lang="en-AU" dirty="0" smtClean="0"/>
              <a:t>     and for "tuples"</a:t>
            </a:r>
          </a:p>
          <a:p>
            <a:r>
              <a:rPr lang="en-AU" dirty="0" smtClean="0"/>
              <a:t>{ }  for dictionaries (mappings)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187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Example </a:t>
            </a:r>
            <a:r>
              <a:rPr lang="en-NZ" dirty="0" smtClean="0"/>
              <a:t>programs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NZ" dirty="0" smtClean="0"/>
              <a:t>invitation.py</a:t>
            </a:r>
          </a:p>
          <a:p>
            <a:pPr lvl="0"/>
            <a:r>
              <a:rPr lang="en-NZ" dirty="0" smtClean="0"/>
              <a:t>guess-the-word.py</a:t>
            </a:r>
            <a:endParaRPr lang="en-NZ" dirty="0"/>
          </a:p>
          <a:p>
            <a:pPr lvl="1"/>
            <a:r>
              <a:rPr lang="en-AU" dirty="0"/>
              <a:t>no functions - the instructions in the file will be executed in order (just as if typed directly at python)</a:t>
            </a:r>
          </a:p>
          <a:p>
            <a:pPr lvl="1"/>
            <a:r>
              <a:rPr lang="en-NZ" dirty="0"/>
              <a:t>input and output</a:t>
            </a:r>
          </a:p>
          <a:p>
            <a:pPr lvl="1"/>
            <a:r>
              <a:rPr lang="en-NZ" dirty="0"/>
              <a:t>while </a:t>
            </a:r>
            <a:r>
              <a:rPr lang="en-NZ" dirty="0" smtClean="0"/>
              <a:t>loop</a:t>
            </a:r>
          </a:p>
          <a:p>
            <a:pPr lvl="1"/>
            <a:endParaRPr lang="en-NZ" dirty="0"/>
          </a:p>
          <a:p>
            <a:pPr lvl="0"/>
            <a:r>
              <a:rPr lang="en-NZ" dirty="0"/>
              <a:t>triangleWord.py</a:t>
            </a:r>
          </a:p>
          <a:p>
            <a:pPr lvl="1"/>
            <a:r>
              <a:rPr lang="en-AU" dirty="0"/>
              <a:t>defining a function (no parameters)</a:t>
            </a:r>
          </a:p>
          <a:p>
            <a:pPr lvl="1"/>
            <a:r>
              <a:rPr lang="en-NZ" dirty="0"/>
              <a:t>converting strings to numbers</a:t>
            </a:r>
          </a:p>
          <a:p>
            <a:pPr lvl="1"/>
            <a:r>
              <a:rPr lang="en-NZ" dirty="0"/>
              <a:t>for loop using range</a:t>
            </a:r>
          </a:p>
          <a:p>
            <a:pPr lvl="1"/>
            <a:r>
              <a:rPr lang="en-AU" dirty="0"/>
              <a:t>lengths and substrings of Strings</a:t>
            </a:r>
          </a:p>
          <a:p>
            <a:pPr lvl="1"/>
            <a:r>
              <a:rPr lang="en-NZ" dirty="0"/>
              <a:t>if  </a:t>
            </a:r>
            <a:endParaRPr lang="en-NZ" dirty="0" smtClean="0"/>
          </a:p>
        </p:txBody>
      </p:sp>
    </p:spTree>
    <p:extLst>
      <p:ext uri="{BB962C8B-B14F-4D97-AF65-F5344CB8AC3E}">
        <p14:creationId xmlns:p14="http://schemas.microsoft.com/office/powerpoint/2010/main" val="56151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Invitation:   input/output,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6088" lvl="1" indent="0">
              <a:buNone/>
            </a:pPr>
            <a:r>
              <a:rPr lang="en-AU" dirty="0"/>
              <a:t/>
            </a:r>
            <a:br>
              <a:rPr lang="en-AU" dirty="0"/>
            </a:br>
            <a:r>
              <a:rPr lang="en-AU" dirty="0" smtClean="0">
                <a:solidFill>
                  <a:srgbClr val="002060"/>
                </a:solidFill>
              </a:rPr>
              <a:t>print(“Hi”) </a:t>
            </a:r>
          </a:p>
          <a:p>
            <a:pPr marL="446088" lvl="1" indent="0">
              <a:buNone/>
            </a:pPr>
            <a:r>
              <a:rPr lang="en-AU" dirty="0" smtClean="0">
                <a:solidFill>
                  <a:srgbClr val="002060"/>
                </a:solidFill>
              </a:rPr>
              <a:t>name </a:t>
            </a:r>
            <a:r>
              <a:rPr lang="en-AU" dirty="0">
                <a:solidFill>
                  <a:srgbClr val="002060"/>
                </a:solidFill>
              </a:rPr>
              <a:t>= input</a:t>
            </a:r>
            <a:r>
              <a:rPr lang="en-AU" dirty="0" smtClean="0">
                <a:solidFill>
                  <a:srgbClr val="002060"/>
                </a:solidFill>
              </a:rPr>
              <a:t>(“What’s your name: </a:t>
            </a:r>
            <a:r>
              <a:rPr lang="en-AU" dirty="0">
                <a:solidFill>
                  <a:srgbClr val="002060"/>
                </a:solidFill>
              </a:rPr>
              <a:t>") </a:t>
            </a:r>
          </a:p>
          <a:p>
            <a:pPr marL="446088" lvl="1" indent="0">
              <a:buNone/>
            </a:pPr>
            <a:r>
              <a:rPr lang="en-AU" dirty="0" smtClean="0">
                <a:solidFill>
                  <a:srgbClr val="002060"/>
                </a:solidFill>
              </a:rPr>
              <a:t>print(“Hello </a:t>
            </a:r>
            <a:r>
              <a:rPr lang="en-AU" dirty="0">
                <a:solidFill>
                  <a:srgbClr val="002060"/>
                </a:solidFill>
              </a:rPr>
              <a:t>", </a:t>
            </a:r>
            <a:r>
              <a:rPr lang="en-AU" dirty="0" smtClean="0">
                <a:solidFill>
                  <a:srgbClr val="002060"/>
                </a:solidFill>
              </a:rPr>
              <a:t>name)</a:t>
            </a:r>
          </a:p>
          <a:p>
            <a:pPr marL="446088" lvl="1" indent="0">
              <a:buNone/>
            </a:pPr>
            <a:r>
              <a:rPr lang="en-AU" dirty="0" smtClean="0">
                <a:solidFill>
                  <a:srgbClr val="002060"/>
                </a:solidFill>
              </a:rPr>
              <a:t>print(“You’re invited to my party on Friday“)</a:t>
            </a:r>
          </a:p>
          <a:p>
            <a:pPr marL="446088" lvl="1" indent="0">
              <a:buNone/>
            </a:pPr>
            <a:endParaRPr lang="en-AU" dirty="0"/>
          </a:p>
          <a:p>
            <a:pPr lvl="1">
              <a:tabLst>
                <a:tab pos="4662488" algn="l"/>
              </a:tabLst>
            </a:pPr>
            <a:r>
              <a:rPr lang="en-AU" dirty="0" smtClean="0"/>
              <a:t>print(</a:t>
            </a:r>
            <a:r>
              <a:rPr lang="en-AU" i="1" dirty="0" smtClean="0"/>
              <a:t>string</a:t>
            </a:r>
            <a:r>
              <a:rPr lang="en-AU" dirty="0" smtClean="0"/>
              <a:t> , ...)               	action that does something</a:t>
            </a:r>
          </a:p>
          <a:p>
            <a:pPr lvl="1">
              <a:tabLst>
                <a:tab pos="4662488" algn="l"/>
              </a:tabLst>
            </a:pPr>
            <a:r>
              <a:rPr lang="en-AU" dirty="0" smtClean="0"/>
              <a:t>input(</a:t>
            </a:r>
            <a:r>
              <a:rPr lang="en-AU" i="1" dirty="0" err="1" smtClean="0"/>
              <a:t>promptString</a:t>
            </a:r>
            <a:r>
              <a:rPr lang="en-AU" dirty="0" smtClean="0"/>
              <a:t> )       	action that also returns a value</a:t>
            </a:r>
          </a:p>
          <a:p>
            <a:pPr lvl="1">
              <a:tabLst>
                <a:tab pos="4662488" algn="l"/>
              </a:tabLst>
            </a:pPr>
            <a:r>
              <a:rPr lang="en-AU" i="1" dirty="0" smtClean="0"/>
              <a:t>variable</a:t>
            </a:r>
            <a:r>
              <a:rPr lang="en-AU" dirty="0" smtClean="0"/>
              <a:t>  =  </a:t>
            </a:r>
            <a:r>
              <a:rPr lang="en-AU" i="1" dirty="0" smtClean="0"/>
              <a:t>value	</a:t>
            </a:r>
            <a:r>
              <a:rPr lang="en-AU" dirty="0" smtClean="0"/>
              <a:t>store a value in a variable</a:t>
            </a:r>
          </a:p>
          <a:p>
            <a:pPr lvl="1">
              <a:tabLst>
                <a:tab pos="4662488" algn="l"/>
              </a:tabLst>
            </a:pPr>
            <a:r>
              <a:rPr lang="en-AU" dirty="0" smtClean="0"/>
              <a:t>using the variable	use the value that was stored</a:t>
            </a:r>
          </a:p>
          <a:p>
            <a:pPr lvl="1">
              <a:tabLst>
                <a:tab pos="4662488" algn="l"/>
              </a:tabLst>
            </a:pPr>
            <a:r>
              <a:rPr lang="en-AU" dirty="0" smtClean="0"/>
              <a:t>sequence of actions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4">
              <a:defRPr/>
            </a:pPr>
            <a:fld id="{4FDCD316-EAA7-4300-97F6-D65E36BFED3A}" type="slidenum">
              <a:rPr lang="en-NZ" smtClean="0"/>
              <a:pPr lvl="4">
                <a:defRPr/>
              </a:pPr>
              <a:t>9</a:t>
            </a:fld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344478555"/>
      </p:ext>
    </p:extLst>
  </p:cSld>
  <p:clrMapOvr>
    <a:masterClrMapping/>
  </p:clrMapOvr>
</p:sld>
</file>

<file path=ppt/theme/theme1.xml><?xml version="1.0" encoding="utf-8"?>
<a:theme xmlns:a="http://schemas.openxmlformats.org/drawingml/2006/main" name="Title">
  <a:themeElements>
    <a:clrScheme name="Custom 2">
      <a:dk1>
        <a:srgbClr val="00472E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102">
      <a:majorFont>
        <a:latin typeface="Arial Unicode MS"/>
        <a:ea typeface="Arial Unicode MS"/>
        <a:cs typeface="Arial Unicode MS"/>
      </a:majorFont>
      <a:minorFont>
        <a:latin typeface="Arial Unicode MS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NZ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NZ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1_102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102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02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02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02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02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Title</Template>
  <TotalTime>844</TotalTime>
  <Words>1419</Words>
  <Application>Microsoft Office PowerPoint</Application>
  <PresentationFormat>On-screen Show (4:3)</PresentationFormat>
  <Paragraphs>320</Paragraphs>
  <Slides>25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Title</vt:lpstr>
      <vt:lpstr>Python Workshop CH4HS  Dec 2012</vt:lpstr>
      <vt:lpstr>People</vt:lpstr>
      <vt:lpstr>Where are you?</vt:lpstr>
      <vt:lpstr>The Programming Standards:</vt:lpstr>
      <vt:lpstr>Text-based vs Drag&amp;Drop</vt:lpstr>
      <vt:lpstr>Python vs other textual languages:</vt:lpstr>
      <vt:lpstr>Python syntax.</vt:lpstr>
      <vt:lpstr>Example programs</vt:lpstr>
      <vt:lpstr>Invitation:   input/output, </vt:lpstr>
      <vt:lpstr>Let’s do it:</vt:lpstr>
      <vt:lpstr>To Do</vt:lpstr>
      <vt:lpstr>Guess my name:     if  / conditionals</vt:lpstr>
      <vt:lpstr>Guess the word:   while / iteration</vt:lpstr>
      <vt:lpstr>Multiplication:     </vt:lpstr>
      <vt:lpstr>Multiplication:   repeating n times     </vt:lpstr>
      <vt:lpstr>To Do</vt:lpstr>
      <vt:lpstr>Turtle Graphics</vt:lpstr>
      <vt:lpstr>Turtle Graphics</vt:lpstr>
      <vt:lpstr>Defining functions</vt:lpstr>
      <vt:lpstr>To Do</vt:lpstr>
      <vt:lpstr>Lists</vt:lpstr>
      <vt:lpstr>Using a list</vt:lpstr>
      <vt:lpstr>Using a list</vt:lpstr>
      <vt:lpstr>Input the allowed list</vt:lpstr>
      <vt:lpstr>To Do:</vt:lpstr>
    </vt:vector>
  </TitlesOfParts>
  <Company>Victoria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Workshop for Teachers</dc:title>
  <dc:creator>ECS</dc:creator>
  <cp:lastModifiedBy>pondy</cp:lastModifiedBy>
  <cp:revision>31</cp:revision>
  <cp:lastPrinted>2012-12-11T18:34:52Z</cp:lastPrinted>
  <dcterms:created xsi:type="dcterms:W3CDTF">2012-03-24T21:53:50Z</dcterms:created>
  <dcterms:modified xsi:type="dcterms:W3CDTF">2012-12-11T19:51:28Z</dcterms:modified>
</cp:coreProperties>
</file>